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90" r:id="rId3"/>
    <p:sldId id="287" r:id="rId4"/>
    <p:sldId id="288" r:id="rId5"/>
    <p:sldId id="289" r:id="rId6"/>
    <p:sldId id="258" r:id="rId7"/>
    <p:sldId id="291" r:id="rId8"/>
    <p:sldId id="286" r:id="rId9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47"/>
    <p:restoredTop sz="94614"/>
  </p:normalViewPr>
  <p:slideViewPr>
    <p:cSldViewPr snapToGrid="0" snapToObjects="1">
      <p:cViewPr varScale="1">
        <p:scale>
          <a:sx n="120" d="100"/>
          <a:sy n="120" d="100"/>
        </p:scale>
        <p:origin x="3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8BAD0-E7F2-ED45-A337-86F0E19B6632}" type="datetimeFigureOut">
              <a:rPr lang="en-US" smtClean="0"/>
              <a:t>9/6/19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0461C-61A8-EB48-8401-76FAE9EC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0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D1CC8-1DAE-5243-B23C-90595C1AFEA5}" type="datetimeFigureOut">
              <a:rPr kumimoji="1" lang="zh-CN" altLang="en-US" smtClean="0"/>
              <a:t>2019/9/6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D461-B1BF-6C42-BF8F-5143A028188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6411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迎新报告</a:t>
            </a:r>
            <a:endParaRPr kumimoji="1" lang="zh-CN" alt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020508"/>
            <a:ext cx="6858000" cy="1241822"/>
          </a:xfrm>
        </p:spPr>
        <p:txBody>
          <a:bodyPr>
            <a:normAutofit/>
          </a:bodyPr>
          <a:lstStyle/>
          <a:p>
            <a:r>
              <a:rPr kumimoji="1"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汇报人：何锦</a:t>
            </a:r>
            <a:r>
              <a:rPr kumimoji="1"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龙</a:t>
            </a:r>
            <a:endParaRPr kumimoji="1"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导师：吴志林</a:t>
            </a:r>
            <a:endParaRPr kumimoji="1"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kumimoji="1"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2019/09/08</a:t>
            </a:r>
            <a:endParaRPr kumimoji="1" lang="zh-CN" alt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71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b="1" dirty="0" smtClean="0">
                <a:latin typeface="Microsoft YaHei" charset="-122"/>
                <a:ea typeface="Microsoft YaHei" charset="-122"/>
                <a:cs typeface="Microsoft YaHei" charset="-122"/>
              </a:rPr>
              <a:t>Android</a:t>
            </a:r>
            <a:r>
              <a:rPr lang="zh-CN" altLang="en-US" b="1" dirty="0" smtClean="0">
                <a:latin typeface="Microsoft YaHei" charset="-122"/>
                <a:ea typeface="Microsoft YaHei" charset="-122"/>
                <a:cs typeface="Microsoft YaHei" charset="-122"/>
              </a:rPr>
              <a:t>多任务机制</a:t>
            </a:r>
            <a:endParaRPr lang="en-US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461421" y="1669227"/>
            <a:ext cx="4221158" cy="2430049"/>
            <a:chOff x="4472983" y="2205336"/>
            <a:chExt cx="4221158" cy="2430049"/>
          </a:xfrm>
        </p:grpSpPr>
        <p:grpSp>
          <p:nvGrpSpPr>
            <p:cNvPr id="6" name="Group 5"/>
            <p:cNvGrpSpPr/>
            <p:nvPr/>
          </p:nvGrpSpPr>
          <p:grpSpPr>
            <a:xfrm>
              <a:off x="4472983" y="2205336"/>
              <a:ext cx="4221158" cy="2430049"/>
              <a:chOff x="4320583" y="2052936"/>
              <a:chExt cx="4221158" cy="2430049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4320583" y="2052936"/>
                <a:ext cx="4221158" cy="2430049"/>
                <a:chOff x="3832964" y="2930628"/>
                <a:chExt cx="4221158" cy="2430049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435478" y="3168228"/>
                  <a:ext cx="1014649" cy="192046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6755581" y="3168228"/>
                  <a:ext cx="1014649" cy="1920460"/>
                </a:xfrm>
                <a:prstGeom prst="rect">
                  <a:avLst/>
                </a:prstGeom>
                <a:solidFill>
                  <a:srgbClr val="7030A0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3832964" y="2930628"/>
                  <a:ext cx="4221158" cy="243004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755581" y="4619028"/>
                  <a:ext cx="1015200" cy="469122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 smtClean="0">
                      <a:latin typeface="Microsoft YaHei" charset="-122"/>
                      <a:ea typeface="Microsoft YaHei" charset="-122"/>
                      <a:cs typeface="Microsoft YaHei" charset="-122"/>
                    </a:rPr>
                    <a:t>A0</a:t>
                  </a:r>
                  <a:endParaRPr lang="en-US" sz="2800" b="1" dirty="0">
                    <a:latin typeface="Microsoft YaHei" charset="-122"/>
                    <a:ea typeface="Microsoft YaHei" charset="-122"/>
                    <a:cs typeface="Microsoft YaHei" charset="-122"/>
                  </a:endParaRPr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6755581" y="4150092"/>
                  <a:ext cx="1015200" cy="469122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 smtClean="0">
                      <a:latin typeface="Microsoft YaHei" charset="-122"/>
                      <a:ea typeface="Microsoft YaHei" charset="-122"/>
                      <a:cs typeface="Microsoft YaHei" charset="-122"/>
                    </a:rPr>
                    <a:t>A1</a:t>
                  </a:r>
                  <a:endParaRPr lang="en-US" sz="2800" b="1" dirty="0">
                    <a:latin typeface="Microsoft YaHei" charset="-122"/>
                    <a:ea typeface="Microsoft YaHei" charset="-122"/>
                    <a:cs typeface="Microsoft YaHei" charset="-122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5435048" y="4619028"/>
                  <a:ext cx="1015200" cy="469122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latin typeface="Microsoft YaHei" charset="-122"/>
                      <a:ea typeface="Microsoft YaHei" charset="-122"/>
                      <a:cs typeface="Microsoft YaHei" charset="-122"/>
                    </a:rPr>
                    <a:t>B</a:t>
                  </a:r>
                  <a:r>
                    <a:rPr lang="en-US" sz="2800" b="1" dirty="0" smtClean="0">
                      <a:latin typeface="Microsoft YaHei" charset="-122"/>
                      <a:ea typeface="Microsoft YaHei" charset="-122"/>
                      <a:cs typeface="Microsoft YaHei" charset="-122"/>
                    </a:rPr>
                    <a:t>0</a:t>
                  </a:r>
                  <a:endParaRPr lang="en-US" sz="2800" b="1" dirty="0">
                    <a:latin typeface="Microsoft YaHei" charset="-122"/>
                    <a:ea typeface="Microsoft YaHei" charset="-122"/>
                    <a:cs typeface="Microsoft YaHei" charset="-122"/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4135125" y="3168228"/>
                  <a:ext cx="1014649" cy="1920460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4134695" y="4619028"/>
                  <a:ext cx="1015200" cy="469122"/>
                </a:xfrm>
                <a:prstGeom prst="rect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latin typeface="Microsoft YaHei" charset="-122"/>
                      <a:ea typeface="Microsoft YaHei" charset="-122"/>
                      <a:cs typeface="Microsoft YaHei" charset="-122"/>
                    </a:rPr>
                    <a:t>B</a:t>
                  </a:r>
                  <a:r>
                    <a:rPr lang="en-US" sz="2800" b="1" dirty="0" smtClean="0">
                      <a:latin typeface="Microsoft YaHei" charset="-122"/>
                      <a:ea typeface="Microsoft YaHei" charset="-122"/>
                      <a:cs typeface="Microsoft YaHei" charset="-122"/>
                    </a:rPr>
                    <a:t>2</a:t>
                  </a:r>
                  <a:endParaRPr lang="en-US" sz="2800" b="1" dirty="0">
                    <a:latin typeface="Microsoft YaHei" charset="-122"/>
                    <a:ea typeface="Microsoft YaHei" charset="-122"/>
                    <a:cs typeface="Microsoft YaHei" charset="-122"/>
                  </a:endParaRPr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>
                <a:off x="7242215" y="2804400"/>
                <a:ext cx="1015200" cy="469122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latin typeface="Microsoft YaHei" charset="-122"/>
                    <a:ea typeface="Microsoft YaHei" charset="-122"/>
                    <a:cs typeface="Microsoft YaHei" charset="-122"/>
                  </a:rPr>
                  <a:t>A0</a:t>
                </a:r>
                <a:endParaRPr lang="en-US" sz="2800" b="1" dirty="0">
                  <a:latin typeface="Microsoft YaHei" charset="-122"/>
                  <a:ea typeface="Microsoft YaHei" charset="-122"/>
                  <a:cs typeface="Microsoft YaHei" charset="-122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6076800" y="3423600"/>
              <a:ext cx="1015200" cy="46912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latin typeface="Microsoft YaHei" charset="-122"/>
                  <a:ea typeface="Microsoft YaHei" charset="-122"/>
                  <a:cs typeface="Microsoft YaHei" charset="-122"/>
                </a:rPr>
                <a:t>B</a:t>
              </a:r>
              <a:r>
                <a:rPr lang="en-US" sz="2800" b="1" dirty="0">
                  <a:latin typeface="Microsoft YaHei" charset="-122"/>
                  <a:ea typeface="Microsoft YaHei" charset="-122"/>
                  <a:cs typeface="Microsoft YaHei" charset="-122"/>
                </a:rPr>
                <a:t>1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383053" y="3356613"/>
            <a:ext cx="3132297" cy="470136"/>
            <a:chOff x="5383053" y="3356613"/>
            <a:chExt cx="3132297" cy="470136"/>
          </a:xfrm>
        </p:grpSpPr>
        <p:sp>
          <p:nvSpPr>
            <p:cNvPr id="18" name="Rectangle 17"/>
            <p:cNvSpPr/>
            <p:nvPr/>
          </p:nvSpPr>
          <p:spPr>
            <a:xfrm>
              <a:off x="5383053" y="3356613"/>
              <a:ext cx="1015200" cy="470136"/>
            </a:xfrm>
            <a:prstGeom prst="rect">
              <a:avLst/>
            </a:pr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>
              <a:stCxn id="18" idx="3"/>
              <a:endCxn id="23" idx="1"/>
            </p:cNvCxnSpPr>
            <p:nvPr/>
          </p:nvCxnSpPr>
          <p:spPr>
            <a:xfrm>
              <a:off x="6398253" y="3591681"/>
              <a:ext cx="927125" cy="0"/>
            </a:xfrm>
            <a:prstGeom prst="line">
              <a:avLst/>
            </a:prstGeom>
            <a:ln w="412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325378" y="3356613"/>
              <a:ext cx="11899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Activity</a:t>
              </a:r>
              <a:endParaRPr 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046632" y="1906827"/>
            <a:ext cx="2731599" cy="1919922"/>
            <a:chOff x="1046632" y="1906827"/>
            <a:chExt cx="2731599" cy="1919922"/>
          </a:xfrm>
        </p:grpSpPr>
        <p:sp>
          <p:nvSpPr>
            <p:cNvPr id="21" name="Rectangle 20"/>
            <p:cNvSpPr/>
            <p:nvPr/>
          </p:nvSpPr>
          <p:spPr>
            <a:xfrm>
              <a:off x="2763152" y="1906827"/>
              <a:ext cx="1015079" cy="1919922"/>
            </a:xfrm>
            <a:prstGeom prst="rect">
              <a:avLst/>
            </a:pr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46632" y="2666733"/>
              <a:ext cx="7719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Task</a:t>
              </a:r>
            </a:p>
          </p:txBody>
        </p:sp>
        <p:cxnSp>
          <p:nvCxnSpPr>
            <p:cNvPr id="29" name="Straight Connector 28"/>
            <p:cNvCxnSpPr>
              <a:stCxn id="16" idx="1"/>
              <a:endCxn id="27" idx="3"/>
            </p:cNvCxnSpPr>
            <p:nvPr/>
          </p:nvCxnSpPr>
          <p:spPr>
            <a:xfrm flipH="1" flipV="1">
              <a:off x="1818622" y="2866788"/>
              <a:ext cx="944960" cy="269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2461421" y="1581545"/>
            <a:ext cx="5818283" cy="2505205"/>
            <a:chOff x="2461421" y="1581545"/>
            <a:chExt cx="5818283" cy="2505205"/>
          </a:xfrm>
        </p:grpSpPr>
        <p:sp>
          <p:nvSpPr>
            <p:cNvPr id="22" name="Rectangle 21"/>
            <p:cNvSpPr/>
            <p:nvPr/>
          </p:nvSpPr>
          <p:spPr>
            <a:xfrm>
              <a:off x="2461421" y="1656701"/>
              <a:ext cx="4221158" cy="2430049"/>
            </a:xfrm>
            <a:prstGeom prst="rect">
              <a:avLst/>
            </a:prstGeom>
            <a:noFill/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6682579" y="1906827"/>
              <a:ext cx="729889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302674" y="1581545"/>
              <a:ext cx="9770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Task Stack</a:t>
              </a:r>
              <a:endParaRPr 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325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latin typeface="Microsoft YaHei" charset="-122"/>
                <a:ea typeface="Microsoft YaHei" charset="-122"/>
                <a:cs typeface="Microsoft YaHei" charset="-122"/>
              </a:rPr>
              <a:t>Android</a:t>
            </a:r>
            <a:r>
              <a:rPr lang="zh-CN" altLang="en-US" b="1" dirty="0">
                <a:latin typeface="Microsoft YaHei" charset="-122"/>
                <a:ea typeface="Microsoft YaHei" charset="-122"/>
                <a:cs typeface="Microsoft YaHei" charset="-122"/>
              </a:rPr>
              <a:t>多任务机制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31" y="1528175"/>
            <a:ext cx="8680537" cy="30187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过于</a:t>
            </a:r>
            <a:r>
              <a:rPr lang="zh-CN" altLang="en-US" sz="32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复杂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、难于理解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官方文档</a:t>
            </a:r>
            <a:r>
              <a:rPr lang="zh-CN" altLang="en-US" sz="32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不清晰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、不明确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缺少</a:t>
            </a:r>
            <a:r>
              <a:rPr lang="zh-CN" altLang="en-US" sz="32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形式化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的准确定义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22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>
                <a:latin typeface="Microsoft YaHei" charset="-122"/>
                <a:ea typeface="Microsoft YaHei" charset="-122"/>
                <a:cs typeface="Microsoft YaHei" charset="-122"/>
              </a:rPr>
              <a:t>贡献</a:t>
            </a:r>
            <a:endParaRPr lang="en-US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4061" y="1319116"/>
            <a:ext cx="4256501" cy="1048304"/>
          </a:xfrm>
          <a:ln w="34925">
            <a:solidFill>
              <a:srgbClr val="0070C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提出形式化模型</a:t>
            </a:r>
            <a:r>
              <a:rPr lang="en-US" altLang="zh-CN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ASM</a:t>
            </a:r>
          </a:p>
          <a:p>
            <a:pPr marL="0" indent="0" algn="ctr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定义形式化多栈</a:t>
            </a:r>
            <a:r>
              <a:rPr lang="zh-CN" altLang="en-US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语义</a:t>
            </a:r>
            <a:endParaRPr lang="en-US" altLang="zh-CN" sz="2800" dirty="0" smtClean="0">
              <a:solidFill>
                <a:srgbClr val="0070C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None/>
            </a:pPr>
            <a:endParaRPr lang="en-US" altLang="zh-CN" dirty="0" smtClean="0">
              <a:solidFill>
                <a:srgbClr val="0070C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94061" y="2548755"/>
            <a:ext cx="4256501" cy="1048304"/>
          </a:xfrm>
          <a:prstGeom prst="rect">
            <a:avLst/>
          </a:prstGeom>
          <a:ln w="34925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定义</a:t>
            </a:r>
            <a:r>
              <a:rPr lang="zh-CN" altLang="en-US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准确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、篇幅</a:t>
            </a:r>
            <a:r>
              <a:rPr lang="zh-CN" altLang="en-US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小</a:t>
            </a:r>
            <a:endParaRPr lang="en-US" altLang="zh-CN" sz="2800" dirty="0" smtClean="0">
              <a:solidFill>
                <a:srgbClr val="0070C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比较</a:t>
            </a:r>
            <a:r>
              <a:rPr lang="zh-CN" altLang="en-US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多个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版本的语义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zh-CN" dirty="0" smtClean="0">
              <a:solidFill>
                <a:srgbClr val="0070C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94061" y="3772423"/>
            <a:ext cx="4256501" cy="1048304"/>
          </a:xfrm>
          <a:prstGeom prst="rect">
            <a:avLst/>
          </a:prstGeom>
          <a:ln w="34925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基于多任务机制的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sz="2800" dirty="0" smtClean="0">
                <a:solidFill>
                  <a:srgbClr val="0070C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静态分析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工具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734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>
                <a:latin typeface="Microsoft YaHei" charset="-122"/>
                <a:ea typeface="Microsoft YaHei" charset="-122"/>
                <a:cs typeface="Microsoft YaHei" charset="-122"/>
              </a:rPr>
              <a:t>静态分析工具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8126" y="1540186"/>
            <a:ext cx="8687748" cy="2792735"/>
            <a:chOff x="388047" y="375265"/>
            <a:chExt cx="9091200" cy="2792739"/>
          </a:xfrm>
        </p:grpSpPr>
        <p:sp>
          <p:nvSpPr>
            <p:cNvPr id="6" name="文本框 3">
              <a:extLst>
                <a:ext uri="{FF2B5EF4-FFF2-40B4-BE49-F238E27FC236}">
                  <a16:creationId xmlns:a16="http://schemas.microsoft.com/office/drawing/2014/main" xmlns="" id="{6FF28C25-081F-44DD-829C-72C00A79C691}"/>
                </a:ext>
              </a:extLst>
            </p:cNvPr>
            <p:cNvSpPr txBox="1"/>
            <p:nvPr/>
          </p:nvSpPr>
          <p:spPr>
            <a:xfrm>
              <a:off x="388047" y="1509821"/>
              <a:ext cx="1528285" cy="70788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/>
                <a:t>APK or</a:t>
              </a:r>
            </a:p>
            <a:p>
              <a:pPr algn="ctr"/>
              <a:r>
                <a:rPr lang="en-US" altLang="zh-CN" sz="2000" dirty="0"/>
                <a:t>source code</a:t>
              </a:r>
              <a:endParaRPr lang="zh-CN" altLang="en-US" sz="2000" dirty="0"/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xmlns="" id="{8631F8F3-7A03-45CA-8F65-32B50FF0231B}"/>
                </a:ext>
              </a:extLst>
            </p:cNvPr>
            <p:cNvSpPr/>
            <p:nvPr/>
          </p:nvSpPr>
          <p:spPr>
            <a:xfrm>
              <a:off x="2095508" y="432001"/>
              <a:ext cx="2736789" cy="273600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950"/>
            </a:p>
          </p:txBody>
        </p:sp>
        <p:sp>
          <p:nvSpPr>
            <p:cNvPr id="8" name="矩形 6">
              <a:extLst>
                <a:ext uri="{FF2B5EF4-FFF2-40B4-BE49-F238E27FC236}">
                  <a16:creationId xmlns:a16="http://schemas.microsoft.com/office/drawing/2014/main" xmlns="" id="{DCCDEE60-C079-4AB3-A113-6714F56166F5}"/>
                </a:ext>
              </a:extLst>
            </p:cNvPr>
            <p:cNvSpPr/>
            <p:nvPr/>
          </p:nvSpPr>
          <p:spPr>
            <a:xfrm>
              <a:off x="3416222" y="1008546"/>
              <a:ext cx="1260363" cy="648001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/>
                <a:t>Manifest</a:t>
              </a:r>
            </a:p>
            <a:p>
              <a:pPr algn="ctr"/>
              <a:r>
                <a:rPr lang="en-US" altLang="zh-CN" sz="2000" dirty="0"/>
                <a:t> Analyzer</a:t>
              </a:r>
              <a:endParaRPr lang="zh-CN" altLang="en-US" sz="2000" dirty="0"/>
            </a:p>
          </p:txBody>
        </p:sp>
        <p:sp>
          <p:nvSpPr>
            <p:cNvPr id="9" name="矩形 7">
              <a:extLst>
                <a:ext uri="{FF2B5EF4-FFF2-40B4-BE49-F238E27FC236}">
                  <a16:creationId xmlns:a16="http://schemas.microsoft.com/office/drawing/2014/main" xmlns="" id="{CE963E48-7279-498C-AFDD-4456DDB73E2E}"/>
                </a:ext>
              </a:extLst>
            </p:cNvPr>
            <p:cNvSpPr/>
            <p:nvPr/>
          </p:nvSpPr>
          <p:spPr>
            <a:xfrm>
              <a:off x="3416854" y="2083097"/>
              <a:ext cx="1260363" cy="648001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/>
                <a:t>Transition </a:t>
              </a:r>
            </a:p>
            <a:p>
              <a:pPr algn="ctr"/>
              <a:r>
                <a:rPr lang="en-US" altLang="zh-CN" sz="2000" dirty="0"/>
                <a:t>Extractor</a:t>
              </a:r>
              <a:endParaRPr lang="zh-CN" altLang="en-US" sz="2000" dirty="0"/>
            </a:p>
          </p:txBody>
        </p:sp>
        <p:sp>
          <p:nvSpPr>
            <p:cNvPr id="10" name="文本框 13">
              <a:extLst>
                <a:ext uri="{FF2B5EF4-FFF2-40B4-BE49-F238E27FC236}">
                  <a16:creationId xmlns:a16="http://schemas.microsoft.com/office/drawing/2014/main" xmlns="" xmlns:a14="http://schemas.microsoft.com/office/drawing/2010/main" xmlns:mc="http://schemas.openxmlformats.org/markup-compatibility/2006" id="{5B72A880-5996-4EDE-A416-739F42D593C1}"/>
                </a:ext>
              </a:extLst>
            </p:cNvPr>
            <p:cNvSpPr txBox="1"/>
            <p:nvPr/>
          </p:nvSpPr>
          <p:spPr>
            <a:xfrm>
              <a:off x="5185092" y="1689822"/>
              <a:ext cx="720207" cy="40011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chemeClr val="dk1"/>
                  </a:solidFill>
                </a:rPr>
                <a:t>ASM</a:t>
              </a:r>
            </a:p>
          </p:txBody>
        </p:sp>
        <p:sp>
          <p:nvSpPr>
            <p:cNvPr id="11" name="矩形 14">
              <a:extLst>
                <a:ext uri="{FF2B5EF4-FFF2-40B4-BE49-F238E27FC236}">
                  <a16:creationId xmlns:a16="http://schemas.microsoft.com/office/drawing/2014/main" xmlns="" id="{7A29D7E0-8D2C-4075-AA1C-5EDBDDE6FEBF}"/>
                </a:ext>
              </a:extLst>
            </p:cNvPr>
            <p:cNvSpPr/>
            <p:nvPr/>
          </p:nvSpPr>
          <p:spPr>
            <a:xfrm>
              <a:off x="2267461" y="1689822"/>
              <a:ext cx="720207" cy="360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/>
                <a:t>Soot</a:t>
              </a:r>
              <a:endParaRPr lang="zh-CN" altLang="en-US" sz="2000" dirty="0"/>
            </a:p>
          </p:txBody>
        </p:sp>
        <p:cxnSp>
          <p:nvCxnSpPr>
            <p:cNvPr id="12" name="连接符: 肘形 16">
              <a:extLst>
                <a:ext uri="{FF2B5EF4-FFF2-40B4-BE49-F238E27FC236}">
                  <a16:creationId xmlns:a16="http://schemas.microsoft.com/office/drawing/2014/main" xmlns="" id="{CFC65FAD-3D98-48AC-9AE4-2A959EB95C78}"/>
                </a:ext>
              </a:extLst>
            </p:cNvPr>
            <p:cNvCxnSpPr>
              <a:cxnSpLocks/>
              <a:stCxn id="18" idx="3"/>
              <a:endCxn id="10" idx="1"/>
            </p:cNvCxnSpPr>
            <p:nvPr/>
          </p:nvCxnSpPr>
          <p:spPr>
            <a:xfrm flipV="1">
              <a:off x="2987669" y="1332547"/>
              <a:ext cx="428555" cy="53727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连接符: 肘形 18">
              <a:extLst>
                <a:ext uri="{FF2B5EF4-FFF2-40B4-BE49-F238E27FC236}">
                  <a16:creationId xmlns:a16="http://schemas.microsoft.com/office/drawing/2014/main" xmlns="" id="{B92CF292-B8D0-47E0-AE4F-6D3715640803}"/>
                </a:ext>
              </a:extLst>
            </p:cNvPr>
            <p:cNvCxnSpPr>
              <a:cxnSpLocks/>
              <a:stCxn id="18" idx="3"/>
              <a:endCxn id="11" idx="1"/>
            </p:cNvCxnSpPr>
            <p:nvPr/>
          </p:nvCxnSpPr>
          <p:spPr>
            <a:xfrm>
              <a:off x="2987668" y="1869822"/>
              <a:ext cx="429186" cy="53727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文本框 33">
              <a:extLst>
                <a:ext uri="{FF2B5EF4-FFF2-40B4-BE49-F238E27FC236}">
                  <a16:creationId xmlns:a16="http://schemas.microsoft.com/office/drawing/2014/main" xmlns="" id="{27F27552-E8C3-4320-8226-A4CA79CC2AC2}"/>
                </a:ext>
              </a:extLst>
            </p:cNvPr>
            <p:cNvSpPr txBox="1"/>
            <p:nvPr/>
          </p:nvSpPr>
          <p:spPr>
            <a:xfrm>
              <a:off x="2050403" y="375266"/>
              <a:ext cx="12173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APP2ASM</a:t>
              </a:r>
              <a:endParaRPr lang="zh-CN" altLang="en-US" sz="2000" dirty="0"/>
            </a:p>
          </p:txBody>
        </p:sp>
        <p:sp>
          <p:nvSpPr>
            <p:cNvPr id="15" name="矩形 20">
              <a:extLst>
                <a:ext uri="{FF2B5EF4-FFF2-40B4-BE49-F238E27FC236}">
                  <a16:creationId xmlns:a16="http://schemas.microsoft.com/office/drawing/2014/main" xmlns="" id="{7A29D7E0-8D2C-4075-AA1C-5EDBDDE6FEBF}"/>
                </a:ext>
              </a:extLst>
            </p:cNvPr>
            <p:cNvSpPr/>
            <p:nvPr/>
          </p:nvSpPr>
          <p:spPr>
            <a:xfrm>
              <a:off x="6426660" y="1232951"/>
              <a:ext cx="1584457" cy="468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dirty="0"/>
                <a:t>Reachability</a:t>
              </a:r>
              <a:endParaRPr lang="zh-CN" altLang="en-US" sz="2000" dirty="0"/>
            </a:p>
          </p:txBody>
        </p:sp>
        <p:sp>
          <p:nvSpPr>
            <p:cNvPr id="16" name="矩形 21">
              <a:extLst>
                <a:ext uri="{FF2B5EF4-FFF2-40B4-BE49-F238E27FC236}">
                  <a16:creationId xmlns:a16="http://schemas.microsoft.com/office/drawing/2014/main" xmlns="" id="{7A29D7E0-8D2C-4075-AA1C-5EDBDDE6FEBF}"/>
                </a:ext>
              </a:extLst>
            </p:cNvPr>
            <p:cNvSpPr/>
            <p:nvPr/>
          </p:nvSpPr>
          <p:spPr>
            <a:xfrm>
              <a:off x="8398932" y="1232951"/>
              <a:ext cx="936270" cy="468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800" dirty="0" err="1"/>
                <a:t>NuXmv</a:t>
              </a:r>
              <a:endParaRPr lang="zh-CN" altLang="en-US" sz="1800" dirty="0"/>
            </a:p>
          </p:txBody>
        </p:sp>
        <p:sp>
          <p:nvSpPr>
            <p:cNvPr id="17" name="矩形 23">
              <a:extLst>
                <a:ext uri="{FF2B5EF4-FFF2-40B4-BE49-F238E27FC236}">
                  <a16:creationId xmlns:a16="http://schemas.microsoft.com/office/drawing/2014/main" xmlns="" id="{8631F8F3-7A03-45CA-8F65-32B50FF0231B}"/>
                </a:ext>
              </a:extLst>
            </p:cNvPr>
            <p:cNvSpPr/>
            <p:nvPr/>
          </p:nvSpPr>
          <p:spPr>
            <a:xfrm>
              <a:off x="6264560" y="432001"/>
              <a:ext cx="3214687" cy="273600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950"/>
            </a:p>
          </p:txBody>
        </p:sp>
        <p:sp>
          <p:nvSpPr>
            <p:cNvPr id="18" name="文本框 24">
              <a:extLst>
                <a:ext uri="{FF2B5EF4-FFF2-40B4-BE49-F238E27FC236}">
                  <a16:creationId xmlns:a16="http://schemas.microsoft.com/office/drawing/2014/main" xmlns="" id="{27F27552-E8C3-4320-8226-A4CA79CC2AC2}"/>
                </a:ext>
              </a:extLst>
            </p:cNvPr>
            <p:cNvSpPr txBox="1"/>
            <p:nvPr/>
          </p:nvSpPr>
          <p:spPr>
            <a:xfrm>
              <a:off x="6239201" y="375265"/>
              <a:ext cx="15656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err="1"/>
                <a:t>ASMAnalyzer</a:t>
              </a:r>
              <a:endParaRPr lang="zh-CN" altLang="en-US" sz="2000" dirty="0"/>
            </a:p>
          </p:txBody>
        </p:sp>
        <p:sp>
          <p:nvSpPr>
            <p:cNvPr id="19" name="矩形 27">
              <a:extLst>
                <a:ext uri="{FF2B5EF4-FFF2-40B4-BE49-F238E27FC236}">
                  <a16:creationId xmlns:a16="http://schemas.microsoft.com/office/drawing/2014/main" xmlns="" id="{7A29D7E0-8D2C-4075-AA1C-5EDBDDE6FEBF}"/>
                </a:ext>
              </a:extLst>
            </p:cNvPr>
            <p:cNvSpPr/>
            <p:nvPr/>
          </p:nvSpPr>
          <p:spPr>
            <a:xfrm>
              <a:off x="6425092" y="2038691"/>
              <a:ext cx="1584457" cy="506395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800" dirty="0"/>
                <a:t>Boundedness</a:t>
              </a:r>
              <a:endParaRPr lang="zh-CN" altLang="en-US" sz="1800" dirty="0"/>
            </a:p>
          </p:txBody>
        </p:sp>
        <p:cxnSp>
          <p:nvCxnSpPr>
            <p:cNvPr id="20" name="直线箭头连接符 2"/>
            <p:cNvCxnSpPr/>
            <p:nvPr/>
          </p:nvCxnSpPr>
          <p:spPr>
            <a:xfrm flipV="1">
              <a:off x="6928475" y="1700951"/>
              <a:ext cx="1568" cy="3377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线箭头连接符 32"/>
            <p:cNvCxnSpPr/>
            <p:nvPr/>
          </p:nvCxnSpPr>
          <p:spPr>
            <a:xfrm flipV="1">
              <a:off x="8009778" y="1343242"/>
              <a:ext cx="371181" cy="2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线箭头连接符 35"/>
            <p:cNvCxnSpPr/>
            <p:nvPr/>
          </p:nvCxnSpPr>
          <p:spPr>
            <a:xfrm flipH="1">
              <a:off x="8004097" y="1578710"/>
              <a:ext cx="371181" cy="2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线箭头连接符 28"/>
            <p:cNvCxnSpPr>
              <a:stCxn id="7" idx="3"/>
              <a:endCxn id="18" idx="1"/>
            </p:cNvCxnSpPr>
            <p:nvPr/>
          </p:nvCxnSpPr>
          <p:spPr>
            <a:xfrm>
              <a:off x="1916331" y="1863765"/>
              <a:ext cx="351130" cy="605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连接符: 肘形 16">
              <a:extLst>
                <a:ext uri="{FF2B5EF4-FFF2-40B4-BE49-F238E27FC236}">
                  <a16:creationId xmlns:a16="http://schemas.microsoft.com/office/drawing/2014/main" xmlns="" id="{CFC65FAD-3D98-48AC-9AE4-2A959EB95C78}"/>
                </a:ext>
              </a:extLst>
            </p:cNvPr>
            <p:cNvCxnSpPr>
              <a:cxnSpLocks/>
              <a:stCxn id="17" idx="3"/>
              <a:endCxn id="24" idx="1"/>
            </p:cNvCxnSpPr>
            <p:nvPr/>
          </p:nvCxnSpPr>
          <p:spPr>
            <a:xfrm flipV="1">
              <a:off x="5905301" y="1466952"/>
              <a:ext cx="521362" cy="42292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连接符: 肘形 18">
              <a:extLst>
                <a:ext uri="{FF2B5EF4-FFF2-40B4-BE49-F238E27FC236}">
                  <a16:creationId xmlns:a16="http://schemas.microsoft.com/office/drawing/2014/main" xmlns="" id="{B92CF292-B8D0-47E0-AE4F-6D3715640803}"/>
                </a:ext>
              </a:extLst>
            </p:cNvPr>
            <p:cNvCxnSpPr>
              <a:cxnSpLocks/>
              <a:stCxn id="17" idx="3"/>
            </p:cNvCxnSpPr>
            <p:nvPr/>
          </p:nvCxnSpPr>
          <p:spPr>
            <a:xfrm>
              <a:off x="5905301" y="1889876"/>
              <a:ext cx="519792" cy="40201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线箭头连接符 63"/>
            <p:cNvCxnSpPr>
              <a:stCxn id="10" idx="2"/>
              <a:endCxn id="11" idx="0"/>
            </p:cNvCxnSpPr>
            <p:nvPr/>
          </p:nvCxnSpPr>
          <p:spPr>
            <a:xfrm>
              <a:off x="4046406" y="1656546"/>
              <a:ext cx="631" cy="42655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连接符: 肘形 16">
              <a:extLst>
                <a:ext uri="{FF2B5EF4-FFF2-40B4-BE49-F238E27FC236}">
                  <a16:creationId xmlns:a16="http://schemas.microsoft.com/office/drawing/2014/main" xmlns="" id="{CFC65FAD-3D98-48AC-9AE4-2A959EB95C78}"/>
                </a:ext>
              </a:extLst>
            </p:cNvPr>
            <p:cNvCxnSpPr>
              <a:cxnSpLocks/>
              <a:stCxn id="10" idx="3"/>
              <a:endCxn id="17" idx="1"/>
            </p:cNvCxnSpPr>
            <p:nvPr/>
          </p:nvCxnSpPr>
          <p:spPr>
            <a:xfrm>
              <a:off x="4676587" y="1332545"/>
              <a:ext cx="508506" cy="557330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连接符: 肘形 16">
              <a:extLst>
                <a:ext uri="{FF2B5EF4-FFF2-40B4-BE49-F238E27FC236}">
                  <a16:creationId xmlns:a16="http://schemas.microsoft.com/office/drawing/2014/main" xmlns="" id="{CFC65FAD-3D98-48AC-9AE4-2A959EB95C78}"/>
                </a:ext>
              </a:extLst>
            </p:cNvPr>
            <p:cNvCxnSpPr>
              <a:cxnSpLocks/>
              <a:stCxn id="11" idx="3"/>
              <a:endCxn id="17" idx="1"/>
            </p:cNvCxnSpPr>
            <p:nvPr/>
          </p:nvCxnSpPr>
          <p:spPr>
            <a:xfrm flipV="1">
              <a:off x="4677219" y="1889876"/>
              <a:ext cx="507875" cy="51722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线箭头连接符 25"/>
            <p:cNvCxnSpPr/>
            <p:nvPr/>
          </p:nvCxnSpPr>
          <p:spPr>
            <a:xfrm rot="10800000" flipV="1">
              <a:off x="7500831" y="1712079"/>
              <a:ext cx="1568" cy="3377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99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zh-CN" altLang="en-US" b="1" dirty="0" smtClean="0">
                <a:latin typeface="Microsoft YaHei" charset="-122"/>
                <a:ea typeface="Microsoft YaHei" charset="-122"/>
                <a:cs typeface="Microsoft YaHei" charset="-122"/>
              </a:rPr>
              <a:t>科研工作情况</a:t>
            </a:r>
            <a:endParaRPr kumimoji="1" lang="zh-CN" altLang="en-US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Android 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Stack Machine, CAV 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2018.(CCF-A)</a:t>
            </a:r>
          </a:p>
          <a:p>
            <a:pPr>
              <a:lnSpc>
                <a:spcPct val="200000"/>
              </a:lnSpc>
            </a:pP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Android 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Multitasking Mechanism: Formal Semantics and Static Analysis of 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Apps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, </a:t>
            </a:r>
            <a:r>
              <a:rPr kumimoji="1"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APLAS 2019.(CCF-C)</a:t>
            </a:r>
            <a:endParaRPr kumimoji="1"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989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zh-CN" altLang="en-US" b="1" dirty="0" smtClean="0">
                <a:latin typeface="Microsoft YaHei" charset="-122"/>
                <a:ea typeface="Microsoft YaHei" charset="-122"/>
                <a:cs typeface="Microsoft YaHei" charset="-122"/>
              </a:rPr>
              <a:t>心得感悟</a:t>
            </a:r>
            <a:r>
              <a:rPr kumimoji="1" lang="en-US" altLang="zh-CN" b="1" dirty="0" smtClean="0">
                <a:latin typeface="Microsoft YaHei" charset="-122"/>
                <a:ea typeface="Microsoft YaHei" charset="-122"/>
                <a:cs typeface="Microsoft YaHei" charset="-122"/>
              </a:rPr>
              <a:t>(SSS)</a:t>
            </a:r>
            <a:endParaRPr kumimoji="1" lang="zh-CN" altLang="en-US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94061" y="1319116"/>
            <a:ext cx="4256501" cy="1048304"/>
          </a:xfrm>
          <a:prstGeom prst="rect">
            <a:avLst/>
          </a:prstGeom>
          <a:ln w="34925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zh-CN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Sport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健康的身体</a:t>
            </a:r>
            <a:endParaRPr lang="en-US" altLang="zh-CN" sz="2800" b="1" dirty="0" smtClean="0">
              <a:solidFill>
                <a:srgbClr val="C0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94061" y="2548755"/>
            <a:ext cx="4256501" cy="1048304"/>
          </a:xfrm>
          <a:prstGeom prst="rect">
            <a:avLst/>
          </a:prstGeom>
          <a:ln w="34925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zh-CN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Smile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乐观的态度</a:t>
            </a:r>
            <a:endParaRPr lang="en-US" altLang="zh-CN" sz="2800" b="1" dirty="0" smtClean="0">
              <a:solidFill>
                <a:srgbClr val="C0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594061" y="3772423"/>
            <a:ext cx="4256501" cy="1048304"/>
          </a:xfrm>
          <a:prstGeom prst="rect">
            <a:avLst/>
          </a:prstGeom>
          <a:ln w="34925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Serious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sz="2800" b="1" dirty="0" smtClean="0">
                <a:solidFill>
                  <a:srgbClr val="C0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严谨的方法</a:t>
            </a:r>
            <a:endParaRPr lang="en-US" altLang="zh-CN" sz="2800" b="1" dirty="0" smtClean="0">
              <a:solidFill>
                <a:srgbClr val="C0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571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716066" y="2004166"/>
            <a:ext cx="6087649" cy="1528176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5400" b="1" dirty="0" smtClean="0">
                <a:latin typeface="Microsoft YaHei" charset="-122"/>
                <a:ea typeface="Microsoft YaHei" charset="-122"/>
                <a:cs typeface="Microsoft YaHei" charset="-122"/>
              </a:rPr>
              <a:t>谢谢！</a:t>
            </a:r>
            <a:endParaRPr lang="en-US" sz="5400" b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991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</TotalTime>
  <Words>146</Words>
  <Application>Microsoft Macintosh PowerPoint</Application>
  <PresentationFormat>On-screen Show (16:9)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Calibri Light</vt:lpstr>
      <vt:lpstr>Microsoft YaHei</vt:lpstr>
      <vt:lpstr>等线</vt:lpstr>
      <vt:lpstr>等线 Light</vt:lpstr>
      <vt:lpstr>Arial</vt:lpstr>
      <vt:lpstr>Office 主题</vt:lpstr>
      <vt:lpstr>迎新报告</vt:lpstr>
      <vt:lpstr>Android多任务机制</vt:lpstr>
      <vt:lpstr>Android多任务机制</vt:lpstr>
      <vt:lpstr>贡献</vt:lpstr>
      <vt:lpstr>静态分析工具</vt:lpstr>
      <vt:lpstr>科研工作情况</vt:lpstr>
      <vt:lpstr>心得感悟(SSS)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转博答辩报告</dc:title>
  <dc:creator>何 锦龙</dc:creator>
  <cp:lastModifiedBy>何 锦龙</cp:lastModifiedBy>
  <cp:revision>95</cp:revision>
  <dcterms:created xsi:type="dcterms:W3CDTF">2019-02-27T10:32:33Z</dcterms:created>
  <dcterms:modified xsi:type="dcterms:W3CDTF">2019-09-06T03:46:45Z</dcterms:modified>
</cp:coreProperties>
</file>