
<file path=[Content_Types].xml><?xml version="1.0" encoding="utf-8"?>
<Types xmlns="http://schemas.openxmlformats.org/package/2006/content-types"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10"/>
  </p:notesMasterIdLst>
  <p:sldIdLst>
    <p:sldId id="256" r:id="rId2"/>
    <p:sldId id="1723" r:id="rId3"/>
    <p:sldId id="1729" r:id="rId4"/>
    <p:sldId id="257" r:id="rId5"/>
    <p:sldId id="258" r:id="rId6"/>
    <p:sldId id="259" r:id="rId7"/>
    <p:sldId id="261" r:id="rId8"/>
    <p:sldId id="173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71FF4E-56C9-0C43-83E6-4616F7AA0A3F}" type="datetimeFigureOut">
              <a:rPr lang="en-US" smtClean="0"/>
              <a:t>9/2/19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0D98E-3552-7B4C-949F-F6B4E7F2A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68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运维 </a:t>
            </a:r>
            <a:r>
              <a:rPr lang="en-US" altLang="zh-CN" dirty="0"/>
              <a:t>-&gt;</a:t>
            </a:r>
            <a:r>
              <a:rPr lang="zh-CN" altLang="en-US" dirty="0"/>
              <a:t> 自动化运维 </a:t>
            </a:r>
            <a:r>
              <a:rPr lang="en-US" altLang="zh-CN" dirty="0"/>
              <a:t>-&gt;</a:t>
            </a:r>
            <a:r>
              <a:rPr lang="zh-CN" altLang="en-US" dirty="0"/>
              <a:t> </a:t>
            </a:r>
            <a:r>
              <a:rPr lang="en-US" altLang="zh-CN" dirty="0"/>
              <a:t>DevOps</a:t>
            </a:r>
            <a:r>
              <a:rPr lang="zh-CN" altLang="en-US" dirty="0"/>
              <a:t> </a:t>
            </a:r>
            <a:r>
              <a:rPr lang="en-US" altLang="zh-CN" dirty="0"/>
              <a:t>-&gt;</a:t>
            </a:r>
            <a:r>
              <a:rPr lang="zh-CN" altLang="en-US" dirty="0"/>
              <a:t> </a:t>
            </a:r>
            <a:r>
              <a:rPr lang="en-US" altLang="zh-CN" dirty="0" err="1"/>
              <a:t>AIOps</a:t>
            </a: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CE9A48-9C11-7A43-B16B-1FAF63D201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24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CE9A48-9C11-7A43-B16B-1FAF63D201D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18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1CB7B-A9AD-F94B-AEE9-33007A18A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475DB1-9C07-C142-9D1D-A71FB1843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F11E9-6570-4B45-8CCD-B0F2C20E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C344-70A7-ED4B-B7C7-D5744E7E24B5}" type="datetimeFigureOut">
              <a:rPr lang="en-US" smtClean="0"/>
              <a:t>9/2/19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70DCF-2AEB-BF47-8FFA-AE3DD80E6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663ED-CD6D-0B48-B7FF-30310C5F9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2FFF-1B52-B749-A8BA-BEDEDD91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31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6A02F-25C8-8C48-968A-F47383C82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0AF755-46E0-C748-A5A7-41BE883FC2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538A0-5DE4-A047-AF65-8B951198F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C344-70A7-ED4B-B7C7-D5744E7E24B5}" type="datetimeFigureOut">
              <a:rPr lang="en-US" smtClean="0"/>
              <a:t>9/2/19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30E9C-29BF-9143-A892-CF8AF03C9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8884F-4361-754C-A96A-E7D549B37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2FFF-1B52-B749-A8BA-BEDEDD91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3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9CB881-B15D-5C4E-A2FC-20991BCDBE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16EDF0-6A3B-514B-B154-836119D8A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2B385-1B9E-8F41-B2C6-02521F9B7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C344-70A7-ED4B-B7C7-D5744E7E24B5}" type="datetimeFigureOut">
              <a:rPr lang="en-US" smtClean="0"/>
              <a:t>9/2/19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B47B2-19AC-884A-8CA2-14CE0A7D7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187B8-D0BD-8C45-BA99-19FBC4CA7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2FFF-1B52-B749-A8BA-BEDEDD91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6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F9677-49B1-0C4C-930E-23F876998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0925A-0ED0-6243-BE61-8D3EE777E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49D7D-07E1-9E47-9202-7A9AB34B8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C344-70A7-ED4B-B7C7-D5744E7E24B5}" type="datetimeFigureOut">
              <a:rPr lang="en-US" smtClean="0"/>
              <a:t>9/2/19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6300C-51E1-1644-BA5A-AADE27F6E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89BCF-8EF4-9D44-8FCB-03315F4FF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2FFF-1B52-B749-A8BA-BEDEDD91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9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DEDAB-9B63-6E4D-89C7-6714746E2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28EF4-0CD9-E643-BBE3-A4FF3BB02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26743-03FB-F04A-9C11-4A3261773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C344-70A7-ED4B-B7C7-D5744E7E24B5}" type="datetimeFigureOut">
              <a:rPr lang="en-US" smtClean="0"/>
              <a:t>9/2/19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BB69D-26A8-B846-A2E5-1E5618236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BC9DA-3109-134D-8A77-8F47D8957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2FFF-1B52-B749-A8BA-BEDEDD91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87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9211B-204F-5B41-B06A-AE4D66B8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A6622-F3E5-8B44-B611-7C93467EFD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3026E0-FA58-5647-B7BA-88E212472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991A13-8DCB-744D-A982-1DEF87777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C344-70A7-ED4B-B7C7-D5744E7E24B5}" type="datetimeFigureOut">
              <a:rPr lang="en-US" smtClean="0"/>
              <a:t>9/2/19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F1D8C-D593-E347-A46B-A1B90C5FD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750D8-942D-AD41-B1F9-FEE54C0C2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2FFF-1B52-B749-A8BA-BEDEDD91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8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3D97E-EE93-FD44-B1D2-84B9721BA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BBECE-F803-684E-A2FA-1F040577E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0CD491-FCA0-5441-ABBC-4EDA0D51DC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0608CF-2C4C-0243-B5AB-B84C9B59D6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B3D4E-9482-EB49-A114-0C7D23AFDD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A23753-CBE9-0940-B540-61F852496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C344-70A7-ED4B-B7C7-D5744E7E24B5}" type="datetimeFigureOut">
              <a:rPr lang="en-US" smtClean="0"/>
              <a:t>9/2/19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47F791-3058-954F-A316-784F988F2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987FB0-1005-734B-9428-1374392C9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2FFF-1B52-B749-A8BA-BEDEDD91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6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4E349-1215-2D48-B300-2899BBA7D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3583B-BC28-9F46-AAEA-FB4015F32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C344-70A7-ED4B-B7C7-D5744E7E24B5}" type="datetimeFigureOut">
              <a:rPr lang="en-US" smtClean="0"/>
              <a:t>9/2/19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37FA37-B2AB-E142-A9C3-F8757A0B7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119654-AAF6-6E4D-9FCE-657CF57F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2FFF-1B52-B749-A8BA-BEDEDD91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143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004975-7266-AF4E-9E12-C5B3C6FC9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C344-70A7-ED4B-B7C7-D5744E7E24B5}" type="datetimeFigureOut">
              <a:rPr lang="en-US" smtClean="0"/>
              <a:t>9/2/19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560072-6824-ED49-82CB-150FD9371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39F8A1-F10F-E043-9043-973567963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2FFF-1B52-B749-A8BA-BEDEDD91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48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4798F-2C3B-DA44-9C88-BB0A017A6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D3303-0BBC-244B-BD02-55CFB4B47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5E7D10-1B58-084D-A2A7-7A5D6337EA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BF2EA4-73DD-4C43-8AD0-0D5CBA1F4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C344-70A7-ED4B-B7C7-D5744E7E24B5}" type="datetimeFigureOut">
              <a:rPr lang="en-US" smtClean="0"/>
              <a:t>9/2/19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C6D068-98FA-E043-9146-35D3E8AD5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66AB3B-E521-DA49-BF1C-4E5B85C02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2FFF-1B52-B749-A8BA-BEDEDD91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44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02165-FEA4-5140-B3D1-1B372E2A0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DE9D6F-F98B-0648-92D5-FBD6A05438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38A239-136C-C24D-A741-ABDBE3D4D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3B2D6B-D58C-1D4D-910E-3764301AA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C344-70A7-ED4B-B7C7-D5744E7E24B5}" type="datetimeFigureOut">
              <a:rPr lang="en-US" smtClean="0"/>
              <a:t>9/2/19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402463-2756-904A-9769-6BB6EF07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B2B66-017F-194A-A5E3-EBBD11B1F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2FFF-1B52-B749-A8BA-BEDEDD91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2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4EFD4C-D240-0A41-BA0D-64D6E12CA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9AAD5-4600-CC47-9CAF-740EFCEF34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EB1ECB-0B22-414B-A57F-F957447E7A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3C344-70A7-ED4B-B7C7-D5744E7E24B5}" type="datetimeFigureOut">
              <a:rPr lang="en-US" smtClean="0"/>
              <a:t>9/2/19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2986D-A16B-7E42-86FA-6C6F798B70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1554A-AB79-C145-9BEA-0E942838D6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D2FFF-1B52-B749-A8BA-BEDEDD91E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53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bmc.com/blogs/what-is-aiops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ampus.51job.com/amazon/cn/page/regard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6FC9C-ABC7-3D4F-8C72-7A6890D22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14146"/>
            <a:ext cx="9144000" cy="1147763"/>
          </a:xfrm>
        </p:spPr>
        <p:txBody>
          <a:bodyPr/>
          <a:lstStyle/>
          <a:p>
            <a:r>
              <a:rPr lang="zh-CN" altLang="en-US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迎 新 报 告</a:t>
            </a:r>
            <a:endParaRPr lang="en-US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2A17CE-FBCA-8340-BF37-2F83B72C3F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68211"/>
            <a:ext cx="9144000" cy="1655762"/>
          </a:xfrm>
        </p:spPr>
        <p:txBody>
          <a:bodyPr/>
          <a:lstStyle/>
          <a:p>
            <a:r>
              <a:rPr lang="zh-CN" altLang="en-US" dirty="0"/>
              <a:t>报告人</a:t>
            </a:r>
            <a:r>
              <a:rPr lang="en-US" altLang="zh-CN" dirty="0"/>
              <a:t>:</a:t>
            </a:r>
            <a:r>
              <a:rPr lang="zh-CN" altLang="en-US" dirty="0"/>
              <a:t> 余如雷</a:t>
            </a:r>
            <a:endParaRPr lang="en-US" altLang="zh-CN" dirty="0"/>
          </a:p>
          <a:p>
            <a:r>
              <a:rPr lang="zh-CN" altLang="en-US" dirty="0"/>
              <a:t>导师</a:t>
            </a:r>
            <a:r>
              <a:rPr lang="en-US" altLang="zh-CN" dirty="0"/>
              <a:t>:</a:t>
            </a:r>
            <a:r>
              <a:rPr lang="zh-CN" altLang="en-US" dirty="0"/>
              <a:t> 薛白</a:t>
            </a:r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736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4FE28C-5C17-DA4C-97B4-2957A3935204}"/>
              </a:ext>
            </a:extLst>
          </p:cNvPr>
          <p:cNvSpPr txBox="1"/>
          <p:nvPr/>
        </p:nvSpPr>
        <p:spPr>
          <a:xfrm>
            <a:off x="681926" y="790413"/>
            <a:ext cx="861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500" dirty="0" err="1"/>
              <a:t>AIOps</a:t>
            </a:r>
            <a:r>
              <a:rPr lang="zh-CN" altLang="en-US" sz="3500" dirty="0"/>
              <a:t> </a:t>
            </a:r>
            <a:r>
              <a:rPr lang="en-US" altLang="zh-CN" sz="3500" dirty="0"/>
              <a:t>(</a:t>
            </a:r>
            <a:r>
              <a:rPr lang="en-US" altLang="zh-CN" sz="3600" dirty="0"/>
              <a:t>Artificial</a:t>
            </a:r>
            <a:r>
              <a:rPr lang="zh-CN" altLang="en-US" sz="3600" dirty="0"/>
              <a:t> </a:t>
            </a:r>
            <a:r>
              <a:rPr lang="en-US" altLang="zh-CN" sz="3600" dirty="0"/>
              <a:t>Intelligence</a:t>
            </a:r>
            <a:r>
              <a:rPr lang="zh-CN" altLang="en-US" sz="3600" dirty="0"/>
              <a:t> </a:t>
            </a:r>
            <a:r>
              <a:rPr lang="en-US" altLang="zh-CN" sz="3600" dirty="0"/>
              <a:t>for</a:t>
            </a:r>
            <a:r>
              <a:rPr lang="zh-CN" altLang="en-US" sz="3600" dirty="0"/>
              <a:t> </a:t>
            </a:r>
            <a:r>
              <a:rPr lang="en-US" altLang="zh-CN" sz="3600" dirty="0"/>
              <a:t>IT</a:t>
            </a:r>
            <a:r>
              <a:rPr lang="zh-CN" altLang="en-US" sz="3600" dirty="0"/>
              <a:t> </a:t>
            </a:r>
            <a:r>
              <a:rPr lang="en-US" altLang="zh-CN" sz="3600" dirty="0"/>
              <a:t>Operations</a:t>
            </a:r>
            <a:r>
              <a:rPr lang="en-US" altLang="zh-CN" sz="3500" dirty="0"/>
              <a:t>)</a:t>
            </a:r>
            <a:endParaRPr lang="en-US" sz="35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45C0EA-8CCE-9749-B920-CBDBD683BFDD}"/>
              </a:ext>
            </a:extLst>
          </p:cNvPr>
          <p:cNvSpPr txBox="1"/>
          <p:nvPr/>
        </p:nvSpPr>
        <p:spPr>
          <a:xfrm>
            <a:off x="810513" y="1886702"/>
            <a:ext cx="63475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AIOps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于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年由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Gartner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提出，旨在用机器学习方法帮助软件工程师与运维人员高效部署、操作、维护在线服务与应用。可以有效提升服务质量、工程效率、客户满意度，并客观地减少了支出。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AIOps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是一个跨学科的研究领域，涉及系统设计、软件工程、大数据科学、人工智能、分布式计算等。目前 </a:t>
            </a:r>
            <a:r>
              <a:rPr lang="en-US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AIOps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的研究主要集中在日志挖掘，异常检测，故障诊断预测等。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73AD1A-8B0B-4043-B01E-3C4F3AC427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5561" y="2071687"/>
            <a:ext cx="3949700" cy="3327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A8AAC8F-3D30-E24C-925D-BC8FEE820C6E}"/>
              </a:ext>
            </a:extLst>
          </p:cNvPr>
          <p:cNvSpPr txBox="1"/>
          <p:nvPr/>
        </p:nvSpPr>
        <p:spPr>
          <a:xfrm>
            <a:off x="7500937" y="5529263"/>
            <a:ext cx="39496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Arial" panose="020B0604020202020204" pitchFamily="34" charset="0"/>
                <a:cs typeface="Arial" panose="020B0604020202020204" pitchFamily="34" charset="0"/>
              </a:rPr>
              <a:t>Copyright:</a:t>
            </a:r>
            <a:r>
              <a:rPr lang="zh-CN" alt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https://www.bmc.com/blogs/what-is-aiops/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056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4FE28C-5C17-DA4C-97B4-2957A3935204}"/>
              </a:ext>
            </a:extLst>
          </p:cNvPr>
          <p:cNvSpPr txBox="1"/>
          <p:nvPr/>
        </p:nvSpPr>
        <p:spPr>
          <a:xfrm>
            <a:off x="681926" y="790413"/>
            <a:ext cx="861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500" dirty="0" err="1"/>
              <a:t>AIOps</a:t>
            </a:r>
            <a:r>
              <a:rPr lang="zh-CN" altLang="en-US" sz="3500" dirty="0"/>
              <a:t> </a:t>
            </a:r>
            <a:r>
              <a:rPr lang="en-US" altLang="zh-CN" sz="3500" dirty="0"/>
              <a:t>(</a:t>
            </a:r>
            <a:r>
              <a:rPr lang="en-US" altLang="zh-CN" sz="3600" dirty="0"/>
              <a:t>Artificial</a:t>
            </a:r>
            <a:r>
              <a:rPr lang="zh-CN" altLang="en-US" sz="3600" dirty="0"/>
              <a:t> </a:t>
            </a:r>
            <a:r>
              <a:rPr lang="en-US" altLang="zh-CN" sz="3600" dirty="0"/>
              <a:t>Intelligence</a:t>
            </a:r>
            <a:r>
              <a:rPr lang="zh-CN" altLang="en-US" sz="3600" dirty="0"/>
              <a:t> </a:t>
            </a:r>
            <a:r>
              <a:rPr lang="en-US" altLang="zh-CN" sz="3600" dirty="0"/>
              <a:t>for</a:t>
            </a:r>
            <a:r>
              <a:rPr lang="zh-CN" altLang="en-US" sz="3600" dirty="0"/>
              <a:t> </a:t>
            </a:r>
            <a:r>
              <a:rPr lang="en-US" altLang="zh-CN" sz="3600" dirty="0"/>
              <a:t>IT</a:t>
            </a:r>
            <a:r>
              <a:rPr lang="zh-CN" altLang="en-US" sz="3600" dirty="0"/>
              <a:t> </a:t>
            </a:r>
            <a:r>
              <a:rPr lang="en-US" altLang="zh-CN" sz="3600" dirty="0"/>
              <a:t>Operations</a:t>
            </a:r>
            <a:r>
              <a:rPr lang="en-US" altLang="zh-CN" sz="3500" dirty="0"/>
              <a:t>)</a:t>
            </a:r>
            <a:endParaRPr lang="en-US" sz="35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A5987A-8B18-6240-B830-6F938F8EA8DD}"/>
              </a:ext>
            </a:extLst>
          </p:cNvPr>
          <p:cNvSpPr txBox="1"/>
          <p:nvPr/>
        </p:nvSpPr>
        <p:spPr>
          <a:xfrm>
            <a:off x="822544" y="1666382"/>
            <a:ext cx="981938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日志挖掘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云服务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小时记录会带来庞大数据，难以人工去检索检查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高效文本检索、解析非结构化信息、基于机器学习的文本日志分析、聚类问题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异常信息日志只占非常小的比例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数据样本极度非平衡情况下的分类、异常检测问题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异常检测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基于文本日志的异常检测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有监督学习、无监督学习、样本极度非平衡下的分类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基于时间序列的异常检测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无监督判别方法（基于相似度、聚类等）、有监督学习方法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故障诊断预测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针对不同平台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数据中心、电网系统、防御系统、高性能计算平台、具有多个子系统的复杂系统等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预测故障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基于已有复杂输入信号的预测问题，可转化为异常检测问题等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诊断故障 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因果分析、自动化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574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6DB7F80-C293-104B-84F9-851A42B3DDFF}"/>
              </a:ext>
            </a:extLst>
          </p:cNvPr>
          <p:cNvSpPr txBox="1"/>
          <p:nvPr/>
        </p:nvSpPr>
        <p:spPr>
          <a:xfrm>
            <a:off x="947057" y="1594757"/>
            <a:ext cx="90895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尽早决定自己的方向</a:t>
            </a:r>
            <a:r>
              <a:rPr lang="en-US" altLang="zh-CN" dirty="0"/>
              <a:t>:</a:t>
            </a:r>
            <a:r>
              <a:rPr lang="zh-CN" altLang="en-US" dirty="0"/>
              <a:t> 读博</a:t>
            </a:r>
            <a:r>
              <a:rPr lang="en-US" altLang="zh-CN" dirty="0"/>
              <a:t>/</a:t>
            </a:r>
            <a:r>
              <a:rPr lang="zh-CN" altLang="en-US" dirty="0"/>
              <a:t>工作，多关注相应消息</a:t>
            </a:r>
            <a:endParaRPr lang="en-US" altLang="zh-CN" dirty="0"/>
          </a:p>
          <a:p>
            <a:endParaRPr lang="en-US" dirty="0"/>
          </a:p>
          <a:p>
            <a:r>
              <a:rPr lang="en-US" altLang="zh-CN" dirty="0"/>
              <a:t>------------------------------------</a:t>
            </a:r>
            <a:endParaRPr lang="en-US" dirty="0"/>
          </a:p>
          <a:p>
            <a:r>
              <a:rPr lang="zh-CN" altLang="en-US" dirty="0"/>
              <a:t>读博路线</a:t>
            </a:r>
            <a:r>
              <a:rPr lang="en-US" altLang="zh-CN" dirty="0"/>
              <a:t>:</a:t>
            </a:r>
            <a:r>
              <a:rPr lang="zh-CN" altLang="en-US" dirty="0"/>
              <a:t> 科研</a:t>
            </a:r>
            <a:endParaRPr lang="en-US" altLang="zh-CN" dirty="0"/>
          </a:p>
          <a:p>
            <a:r>
              <a:rPr lang="zh-CN" altLang="en-US" dirty="0"/>
              <a:t>跟着导师好好发</a:t>
            </a:r>
            <a:r>
              <a:rPr lang="en-US" altLang="zh-CN" dirty="0"/>
              <a:t>paper</a:t>
            </a:r>
          </a:p>
          <a:p>
            <a:r>
              <a:rPr lang="zh-CN" altLang="en-US" dirty="0"/>
              <a:t>研究院实习</a:t>
            </a:r>
            <a:r>
              <a:rPr lang="en-US" altLang="zh-CN" dirty="0"/>
              <a:t>:</a:t>
            </a:r>
            <a:r>
              <a:rPr lang="zh-CN" altLang="en-US" dirty="0"/>
              <a:t> </a:t>
            </a:r>
            <a:r>
              <a:rPr lang="en-US" altLang="zh-CN" dirty="0"/>
              <a:t>MSRA,</a:t>
            </a:r>
            <a:r>
              <a:rPr lang="zh-CN" altLang="en-US" dirty="0"/>
              <a:t> 头条</a:t>
            </a:r>
            <a:r>
              <a:rPr lang="en-US" altLang="zh-CN" dirty="0"/>
              <a:t>AI</a:t>
            </a:r>
            <a:r>
              <a:rPr lang="zh-CN" altLang="en-US" dirty="0"/>
              <a:t> </a:t>
            </a:r>
            <a:r>
              <a:rPr lang="en-US" altLang="zh-CN" dirty="0"/>
              <a:t>Lab,</a:t>
            </a:r>
            <a:r>
              <a:rPr lang="zh-CN" altLang="en-US" dirty="0"/>
              <a:t> 阿里达摩院</a:t>
            </a:r>
            <a:r>
              <a:rPr lang="en-US" altLang="zh-CN" dirty="0"/>
              <a:t>,</a:t>
            </a:r>
            <a:r>
              <a:rPr lang="zh-CN" altLang="en-US" dirty="0"/>
              <a:t> </a:t>
            </a:r>
            <a:r>
              <a:rPr lang="en-US" altLang="zh-CN" dirty="0"/>
              <a:t>AWS</a:t>
            </a:r>
            <a:r>
              <a:rPr lang="zh-CN" altLang="en-US" dirty="0"/>
              <a:t> 上海研究院</a:t>
            </a:r>
            <a:endParaRPr lang="en-US" altLang="zh-CN" dirty="0"/>
          </a:p>
          <a:p>
            <a:r>
              <a:rPr lang="zh-CN" altLang="en-US" dirty="0"/>
              <a:t>暑研</a:t>
            </a:r>
            <a:r>
              <a:rPr lang="en-US" altLang="zh-CN" dirty="0"/>
              <a:t>/</a:t>
            </a:r>
            <a:r>
              <a:rPr lang="zh-CN" altLang="en-US" dirty="0"/>
              <a:t>交流</a:t>
            </a:r>
            <a:r>
              <a:rPr lang="en-US" altLang="zh-CN" dirty="0"/>
              <a:t>:</a:t>
            </a:r>
            <a:r>
              <a:rPr lang="zh-CN" altLang="en-US" dirty="0"/>
              <a:t> 多</a:t>
            </a:r>
            <a:r>
              <a:rPr lang="en-US" altLang="zh-CN" dirty="0"/>
              <a:t>social</a:t>
            </a:r>
            <a:r>
              <a:rPr lang="zh-CN" altLang="en-US" dirty="0"/>
              <a:t>，看看一亩三分地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------------------------------------</a:t>
            </a:r>
          </a:p>
          <a:p>
            <a:r>
              <a:rPr lang="zh-CN" altLang="en-US" dirty="0"/>
              <a:t>工作路线</a:t>
            </a:r>
            <a:r>
              <a:rPr lang="en-US" altLang="zh-CN" dirty="0"/>
              <a:t>:</a:t>
            </a:r>
            <a:r>
              <a:rPr lang="zh-CN" altLang="en-US" dirty="0"/>
              <a:t> 确定方向，算法</a:t>
            </a:r>
            <a:r>
              <a:rPr lang="en-US" altLang="zh-CN" dirty="0"/>
              <a:t>/</a:t>
            </a:r>
            <a:r>
              <a:rPr lang="zh-CN" altLang="en-US" dirty="0"/>
              <a:t>开发</a:t>
            </a:r>
            <a:r>
              <a:rPr lang="en-US" altLang="zh-CN" dirty="0"/>
              <a:t>/</a:t>
            </a:r>
            <a:r>
              <a:rPr lang="zh-CN" altLang="en-US" dirty="0"/>
              <a:t>测开</a:t>
            </a:r>
            <a:r>
              <a:rPr lang="en-US" altLang="zh-CN" dirty="0"/>
              <a:t>/…</a:t>
            </a:r>
          </a:p>
          <a:p>
            <a:endParaRPr lang="en-US" dirty="0"/>
          </a:p>
          <a:p>
            <a:r>
              <a:rPr lang="zh-CN" altLang="en-US" dirty="0"/>
              <a:t>务必刷题</a:t>
            </a:r>
            <a:r>
              <a:rPr lang="en-US" altLang="zh-CN" dirty="0"/>
              <a:t>:</a:t>
            </a:r>
            <a:r>
              <a:rPr lang="zh-CN" altLang="en-US" dirty="0"/>
              <a:t> </a:t>
            </a:r>
            <a:r>
              <a:rPr lang="en-US" altLang="zh-CN" dirty="0" err="1"/>
              <a:t>leetcode</a:t>
            </a:r>
            <a:r>
              <a:rPr lang="zh-CN" altLang="en-US" dirty="0"/>
              <a:t> </a:t>
            </a:r>
            <a:r>
              <a:rPr lang="en-US" altLang="zh-CN" dirty="0"/>
              <a:t>200+</a:t>
            </a:r>
            <a:r>
              <a:rPr lang="zh-CN" altLang="en-US" dirty="0"/>
              <a:t> </a:t>
            </a:r>
            <a:r>
              <a:rPr lang="en-US" altLang="zh-CN" dirty="0"/>
              <a:t>easy/medium,</a:t>
            </a:r>
            <a:r>
              <a:rPr lang="zh-CN" altLang="en-US" dirty="0"/>
              <a:t> 对于外企就另一个难度，多刷点</a:t>
            </a:r>
            <a:r>
              <a:rPr lang="en-US" altLang="zh-CN" dirty="0"/>
              <a:t>hard</a:t>
            </a:r>
            <a:r>
              <a:rPr lang="zh-CN" altLang="en-US" dirty="0"/>
              <a:t>总结下</a:t>
            </a:r>
            <a:endParaRPr lang="en-US" dirty="0"/>
          </a:p>
          <a:p>
            <a:endParaRPr lang="en-US" dirty="0"/>
          </a:p>
          <a:p>
            <a:r>
              <a:rPr lang="zh-CN" altLang="en-US" dirty="0"/>
              <a:t>劝退</a:t>
            </a:r>
            <a:r>
              <a:rPr lang="en-US" altLang="zh-CN" dirty="0"/>
              <a:t>CV</a:t>
            </a:r>
            <a:r>
              <a:rPr lang="zh-CN" altLang="en-US" dirty="0"/>
              <a:t>、算法</a:t>
            </a:r>
            <a:endParaRPr lang="en-US" altLang="zh-CN" dirty="0"/>
          </a:p>
          <a:p>
            <a:r>
              <a:rPr lang="zh-CN" altLang="en-US" dirty="0"/>
              <a:t>收割机模版</a:t>
            </a:r>
            <a:r>
              <a:rPr lang="en-US" altLang="zh-CN" dirty="0"/>
              <a:t>:</a:t>
            </a:r>
            <a:r>
              <a:rPr lang="zh-CN" altLang="en-US" dirty="0"/>
              <a:t> 北航</a:t>
            </a:r>
            <a:r>
              <a:rPr lang="en-US" altLang="zh-CN" dirty="0"/>
              <a:t>top3+</a:t>
            </a:r>
            <a:r>
              <a:rPr lang="zh-CN" altLang="en-US" dirty="0"/>
              <a:t>两篇顶会一篇顶刊</a:t>
            </a:r>
            <a:r>
              <a:rPr lang="en-US" altLang="zh-CN" dirty="0"/>
              <a:t>+MSRA</a:t>
            </a:r>
            <a:r>
              <a:rPr lang="zh-CN" altLang="en-US" dirty="0"/>
              <a:t>实习</a:t>
            </a:r>
            <a:endParaRPr lang="en-US" altLang="zh-CN" dirty="0"/>
          </a:p>
          <a:p>
            <a:endParaRPr lang="en-US" dirty="0"/>
          </a:p>
          <a:p>
            <a:r>
              <a:rPr lang="zh-CN" altLang="en-US" dirty="0"/>
              <a:t>思考职业规划</a:t>
            </a:r>
            <a:endParaRPr lang="en-US" altLang="zh-CN" dirty="0"/>
          </a:p>
          <a:p>
            <a:r>
              <a:rPr lang="zh-CN" altLang="en-US" dirty="0"/>
              <a:t>自己将来做的工作是否具有强可替代性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1406D9-1BC2-9444-A6E3-508436C60971}"/>
              </a:ext>
            </a:extLst>
          </p:cNvPr>
          <p:cNvSpPr txBox="1"/>
          <p:nvPr/>
        </p:nvSpPr>
        <p:spPr>
          <a:xfrm>
            <a:off x="947057" y="790413"/>
            <a:ext cx="861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500" dirty="0"/>
              <a:t>一些建议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995010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6DB7F80-C293-104B-84F9-851A42B3DDFF}"/>
              </a:ext>
            </a:extLst>
          </p:cNvPr>
          <p:cNvSpPr txBox="1"/>
          <p:nvPr/>
        </p:nvSpPr>
        <p:spPr>
          <a:xfrm>
            <a:off x="947057" y="1703614"/>
            <a:ext cx="821871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不要错过提前批 </a:t>
            </a:r>
            <a:r>
              <a:rPr lang="en-US" altLang="zh-CN" dirty="0"/>
              <a:t>(7-8</a:t>
            </a:r>
            <a:r>
              <a:rPr lang="zh-CN" altLang="en-US" dirty="0"/>
              <a:t>月</a:t>
            </a:r>
            <a:r>
              <a:rPr lang="en-US" altLang="zh-CN" dirty="0"/>
              <a:t>)</a:t>
            </a:r>
            <a:endParaRPr lang="en-US" dirty="0"/>
          </a:p>
          <a:p>
            <a:r>
              <a:rPr lang="zh-CN" altLang="en-US" dirty="0"/>
              <a:t>百度、京东、头条、阿里、大疆等提前批，机会多，拿</a:t>
            </a:r>
            <a:r>
              <a:rPr lang="en-US" altLang="zh-CN" dirty="0" err="1"/>
              <a:t>sp</a:t>
            </a:r>
            <a:r>
              <a:rPr lang="zh-CN" altLang="en-US" dirty="0"/>
              <a:t>概率大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9-10</a:t>
            </a:r>
            <a:r>
              <a:rPr lang="zh-CN" altLang="en-US" dirty="0"/>
              <a:t>月</a:t>
            </a:r>
            <a:endParaRPr lang="en-US" altLang="zh-CN" dirty="0"/>
          </a:p>
          <a:p>
            <a:r>
              <a:rPr lang="zh-CN" altLang="en-US" dirty="0"/>
              <a:t>基本所有都开始了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对于算法岗来说，经济形势影响</a:t>
            </a:r>
            <a:r>
              <a:rPr lang="en-US" altLang="zh-CN" dirty="0" err="1"/>
              <a:t>hc</a:t>
            </a:r>
            <a:r>
              <a:rPr lang="zh-CN" altLang="en-US" dirty="0"/>
              <a:t>总体偏少难度较大</a:t>
            </a:r>
            <a:endParaRPr lang="en-US" altLang="zh-CN" dirty="0"/>
          </a:p>
          <a:p>
            <a:r>
              <a:rPr lang="zh-CN" altLang="en-US" dirty="0"/>
              <a:t>阿里转正多校招</a:t>
            </a:r>
            <a:r>
              <a:rPr lang="en-US" altLang="zh-CN" dirty="0" err="1"/>
              <a:t>hc</a:t>
            </a:r>
            <a:r>
              <a:rPr lang="zh-CN" altLang="en-US" dirty="0"/>
              <a:t>少，腾讯实习转正概率小，百度节源开流不怎么招，头条面试官方差大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阿里提前批能面一次，正式可以捞一次，阿里妈妈谨慎</a:t>
            </a:r>
            <a:r>
              <a:rPr lang="en-US" altLang="zh-CN" dirty="0" err="1"/>
              <a:t>hc</a:t>
            </a:r>
            <a:r>
              <a:rPr lang="zh-CN" altLang="en-US" dirty="0"/>
              <a:t>太少</a:t>
            </a:r>
            <a:endParaRPr lang="en-US" altLang="zh-CN" dirty="0"/>
          </a:p>
          <a:p>
            <a:r>
              <a:rPr lang="zh-CN" altLang="en-US" dirty="0"/>
              <a:t>腾讯可以捞多次，</a:t>
            </a:r>
            <a:r>
              <a:rPr lang="en-US" altLang="zh-CN" dirty="0"/>
              <a:t>WXG</a:t>
            </a:r>
            <a:r>
              <a:rPr lang="zh-CN" altLang="en-US" dirty="0"/>
              <a:t>谨慎神仙打架</a:t>
            </a:r>
            <a:endParaRPr lang="en-US" altLang="zh-CN" dirty="0"/>
          </a:p>
          <a:p>
            <a:r>
              <a:rPr lang="zh-CN" altLang="en-US" dirty="0"/>
              <a:t>头条提前批</a:t>
            </a:r>
            <a:r>
              <a:rPr lang="en-US" altLang="zh-CN" dirty="0"/>
              <a:t>+</a:t>
            </a:r>
            <a:r>
              <a:rPr lang="zh-CN" altLang="en-US" dirty="0"/>
              <a:t>正式批两次机会</a:t>
            </a:r>
            <a:endParaRPr lang="en-US" altLang="zh-C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27706E-AF6C-6A41-A611-8F599087D7A6}"/>
              </a:ext>
            </a:extLst>
          </p:cNvPr>
          <p:cNvSpPr txBox="1"/>
          <p:nvPr/>
        </p:nvSpPr>
        <p:spPr>
          <a:xfrm>
            <a:off x="947057" y="790413"/>
            <a:ext cx="861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500" dirty="0"/>
              <a:t>各大公司 </a:t>
            </a:r>
            <a:r>
              <a:rPr lang="en-US" altLang="zh-CN" sz="3500" dirty="0"/>
              <a:t>timeline</a:t>
            </a:r>
            <a:r>
              <a:rPr lang="zh-CN" altLang="en-US" sz="3500" dirty="0"/>
              <a:t> </a:t>
            </a:r>
            <a:r>
              <a:rPr lang="en-US" altLang="zh-CN" sz="3500" dirty="0"/>
              <a:t>(</a:t>
            </a:r>
            <a:r>
              <a:rPr lang="zh-CN" altLang="en-US" sz="3500" dirty="0"/>
              <a:t>国内</a:t>
            </a:r>
            <a:r>
              <a:rPr lang="en-US" altLang="zh-CN" sz="3500" dirty="0"/>
              <a:t>)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879514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6DB7F80-C293-104B-84F9-851A42B3DDFF}"/>
              </a:ext>
            </a:extLst>
          </p:cNvPr>
          <p:cNvSpPr txBox="1"/>
          <p:nvPr/>
        </p:nvSpPr>
        <p:spPr>
          <a:xfrm>
            <a:off x="947057" y="1496786"/>
            <a:ext cx="48768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Airbnb</a:t>
            </a:r>
            <a:endParaRPr lang="en-US" sz="1600" dirty="0"/>
          </a:p>
          <a:p>
            <a:r>
              <a:rPr lang="en-US" sz="1600" dirty="0"/>
              <a:t>8</a:t>
            </a:r>
            <a:r>
              <a:rPr lang="zh-CN" altLang="en-US" sz="1600" dirty="0"/>
              <a:t>月初 官网申请</a:t>
            </a:r>
          </a:p>
          <a:p>
            <a:r>
              <a:rPr lang="en-US" altLang="zh-CN" sz="1600" dirty="0"/>
              <a:t>8</a:t>
            </a:r>
            <a:r>
              <a:rPr lang="zh-CN" altLang="en-US" sz="1600" dirty="0"/>
              <a:t>月底 </a:t>
            </a:r>
            <a:r>
              <a:rPr lang="en-US" sz="1600" dirty="0" err="1"/>
              <a:t>hr</a:t>
            </a:r>
            <a:r>
              <a:rPr lang="zh-CN" altLang="en-US" sz="1600" dirty="0"/>
              <a:t>电话沟通</a:t>
            </a:r>
          </a:p>
          <a:p>
            <a:r>
              <a:rPr lang="en-US" altLang="zh-CN" sz="1600" dirty="0"/>
              <a:t>9</a:t>
            </a:r>
            <a:r>
              <a:rPr lang="zh-CN" altLang="en-US" sz="1600" dirty="0"/>
              <a:t>月中 </a:t>
            </a:r>
            <a:r>
              <a:rPr lang="en-US" altLang="zh-CN" sz="1600" dirty="0"/>
              <a:t>3</a:t>
            </a:r>
            <a:r>
              <a:rPr lang="zh-CN" altLang="en-US" sz="1600" dirty="0"/>
              <a:t>轮现场技术面 </a:t>
            </a:r>
            <a:endParaRPr lang="en-US" altLang="zh-CN" sz="1600" dirty="0"/>
          </a:p>
          <a:p>
            <a:r>
              <a:rPr lang="en-US" sz="1600" dirty="0"/>
              <a:t>10</a:t>
            </a:r>
            <a:r>
              <a:rPr lang="zh-CN" altLang="en-US" sz="1600" dirty="0"/>
              <a:t>月初 </a:t>
            </a:r>
            <a:r>
              <a:rPr lang="en-US" altLang="zh-CN" sz="1600" dirty="0"/>
              <a:t>2</a:t>
            </a:r>
            <a:r>
              <a:rPr lang="zh-CN" altLang="en-US" sz="1600" dirty="0"/>
              <a:t>轮远程文化面</a:t>
            </a:r>
          </a:p>
          <a:p>
            <a:r>
              <a:rPr lang="en-US" altLang="zh-CN" sz="1600" dirty="0"/>
              <a:t>10</a:t>
            </a:r>
            <a:r>
              <a:rPr lang="zh-CN" altLang="en-US" sz="1600" dirty="0"/>
              <a:t>月中 口头</a:t>
            </a:r>
            <a:r>
              <a:rPr lang="en-US" sz="1600" dirty="0"/>
              <a:t>offer</a:t>
            </a:r>
          </a:p>
          <a:p>
            <a:r>
              <a:rPr lang="en-US" sz="1600" dirty="0"/>
              <a:t>10</a:t>
            </a:r>
            <a:r>
              <a:rPr lang="zh-CN" altLang="en-US" sz="1600" dirty="0"/>
              <a:t>月底 </a:t>
            </a:r>
            <a:r>
              <a:rPr lang="en-US" sz="1600" dirty="0"/>
              <a:t>offer</a:t>
            </a:r>
            <a:br>
              <a:rPr lang="en-US" sz="1600" dirty="0"/>
            </a:br>
            <a:endParaRPr lang="en-US" sz="1600" dirty="0"/>
          </a:p>
          <a:p>
            <a:r>
              <a:rPr lang="en-US" sz="1600" b="1" dirty="0"/>
              <a:t>Amazon</a:t>
            </a:r>
            <a:endParaRPr lang="en-US" sz="1600" dirty="0"/>
          </a:p>
          <a:p>
            <a:r>
              <a:rPr lang="en-US" altLang="zh-CN" sz="1600" dirty="0"/>
              <a:t>Base</a:t>
            </a:r>
            <a:r>
              <a:rPr lang="zh-CN" altLang="en-US" sz="1600" dirty="0"/>
              <a:t> 北京</a:t>
            </a:r>
            <a:r>
              <a:rPr lang="en-US" altLang="zh-CN" sz="1600" dirty="0"/>
              <a:t>/</a:t>
            </a:r>
            <a:r>
              <a:rPr lang="zh-CN" altLang="en-US" sz="1600" dirty="0"/>
              <a:t>上海，</a:t>
            </a:r>
            <a:r>
              <a:rPr lang="en-US" altLang="zh-CN" sz="1600" dirty="0"/>
              <a:t>19</a:t>
            </a:r>
            <a:r>
              <a:rPr lang="zh-CN" altLang="en-US" sz="1600" dirty="0"/>
              <a:t>年新成立</a:t>
            </a:r>
            <a:r>
              <a:rPr lang="en-US" altLang="zh-CN" sz="1600" dirty="0"/>
              <a:t>AWS</a:t>
            </a:r>
            <a:r>
              <a:rPr lang="zh-CN" altLang="en-US" sz="1600" dirty="0"/>
              <a:t>上海研究院</a:t>
            </a:r>
            <a:endParaRPr lang="en-US" sz="1600" dirty="0"/>
          </a:p>
          <a:p>
            <a:r>
              <a:rPr lang="en-US" sz="1600" dirty="0"/>
              <a:t>8</a:t>
            </a:r>
            <a:r>
              <a:rPr lang="zh-CN" altLang="en-US" sz="1600" dirty="0"/>
              <a:t>月中 官网</a:t>
            </a:r>
            <a:r>
              <a:rPr lang="en-US" altLang="zh-CN" sz="1600" dirty="0"/>
              <a:t>/51job</a:t>
            </a:r>
            <a:r>
              <a:rPr lang="zh-CN" altLang="en-US" sz="1600" dirty="0"/>
              <a:t>申请</a:t>
            </a:r>
          </a:p>
          <a:p>
            <a:r>
              <a:rPr lang="en-US" altLang="zh-CN" sz="1600" dirty="0"/>
              <a:t>8</a:t>
            </a:r>
            <a:r>
              <a:rPr lang="zh-CN" altLang="en-US" sz="1600" dirty="0"/>
              <a:t>月中 在线笔试 </a:t>
            </a:r>
            <a:endParaRPr lang="en-US" altLang="zh-CN" sz="1600" dirty="0"/>
          </a:p>
          <a:p>
            <a:r>
              <a:rPr lang="en-US" sz="1600" dirty="0"/>
              <a:t>8</a:t>
            </a:r>
            <a:r>
              <a:rPr lang="zh-CN" altLang="en-US" sz="1600" dirty="0"/>
              <a:t>月中 </a:t>
            </a:r>
            <a:r>
              <a:rPr lang="en-US" altLang="zh-CN" sz="1600" dirty="0"/>
              <a:t>2</a:t>
            </a:r>
            <a:r>
              <a:rPr lang="zh-CN" altLang="en-US" sz="1600" dirty="0"/>
              <a:t>轮现场技术面</a:t>
            </a:r>
            <a:endParaRPr lang="en-US" sz="1600" dirty="0"/>
          </a:p>
          <a:p>
            <a:r>
              <a:rPr lang="en-US" sz="1600" dirty="0"/>
              <a:t>8</a:t>
            </a:r>
            <a:r>
              <a:rPr lang="zh-CN" altLang="en-US" sz="1600" dirty="0"/>
              <a:t>月底 口头</a:t>
            </a:r>
            <a:r>
              <a:rPr lang="en-US" sz="1600" dirty="0"/>
              <a:t>offer</a:t>
            </a:r>
          </a:p>
          <a:p>
            <a:r>
              <a:rPr lang="en-US" sz="1600" dirty="0"/>
              <a:t>9</a:t>
            </a:r>
            <a:r>
              <a:rPr lang="zh-CN" altLang="en-US" sz="1600" dirty="0"/>
              <a:t>月底 </a:t>
            </a:r>
            <a:r>
              <a:rPr lang="en-US" sz="1600" dirty="0"/>
              <a:t>offer</a:t>
            </a:r>
          </a:p>
          <a:p>
            <a:r>
              <a:rPr lang="en-US" sz="1600" u="sng" dirty="0">
                <a:hlinkClick r:id="rId2"/>
              </a:rPr>
              <a:t>http://campus.51job.com/amazon/cn/page/regard.html</a:t>
            </a:r>
            <a:endParaRPr lang="en-US" sz="1600" dirty="0"/>
          </a:p>
          <a:p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FF4B1E-0C47-274C-A71A-963B83F1D4C5}"/>
              </a:ext>
            </a:extLst>
          </p:cNvPr>
          <p:cNvSpPr/>
          <p:nvPr/>
        </p:nvSpPr>
        <p:spPr>
          <a:xfrm>
            <a:off x="6096000" y="1378294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/>
              <a:t>Hulu</a:t>
            </a:r>
            <a:endParaRPr lang="en-US" sz="1600" dirty="0"/>
          </a:p>
          <a:p>
            <a:r>
              <a:rPr lang="en-US" sz="1600" dirty="0"/>
              <a:t>8</a:t>
            </a:r>
            <a:r>
              <a:rPr lang="zh-CN" altLang="en-US" sz="1600" dirty="0"/>
              <a:t>月中旬 内推</a:t>
            </a:r>
            <a:endParaRPr lang="en-US" altLang="zh-CN" sz="1600" dirty="0"/>
          </a:p>
          <a:p>
            <a:r>
              <a:rPr lang="en-US" altLang="zh-CN" sz="1600" dirty="0"/>
              <a:t>9</a:t>
            </a:r>
            <a:r>
              <a:rPr lang="zh-CN" altLang="en-US" sz="1600" dirty="0"/>
              <a:t>月初 笔试</a:t>
            </a:r>
          </a:p>
          <a:p>
            <a:r>
              <a:rPr lang="en-US" altLang="zh-CN" sz="1600" dirty="0"/>
              <a:t>9</a:t>
            </a:r>
            <a:r>
              <a:rPr lang="zh-CN" altLang="en-US" sz="1600" dirty="0"/>
              <a:t>月中 技术电面</a:t>
            </a:r>
            <a:endParaRPr lang="en-US" sz="1600" dirty="0"/>
          </a:p>
          <a:p>
            <a:r>
              <a:rPr lang="en-US" sz="1600" dirty="0"/>
              <a:t>9</a:t>
            </a:r>
            <a:r>
              <a:rPr lang="zh-CN" altLang="en-US" sz="1600" dirty="0"/>
              <a:t>月底 </a:t>
            </a:r>
            <a:r>
              <a:rPr lang="en-US" altLang="zh-CN" sz="1600" dirty="0"/>
              <a:t>3</a:t>
            </a:r>
            <a:r>
              <a:rPr lang="zh-CN" altLang="en-US" sz="1600" dirty="0"/>
              <a:t>轮技术</a:t>
            </a:r>
            <a:r>
              <a:rPr lang="en-US" sz="1600" dirty="0"/>
              <a:t>onsite</a:t>
            </a:r>
          </a:p>
          <a:p>
            <a:r>
              <a:rPr lang="en-US" sz="1600" dirty="0"/>
              <a:t>10</a:t>
            </a:r>
            <a:r>
              <a:rPr lang="zh-CN" altLang="en-US" sz="1600" dirty="0"/>
              <a:t>月中 总监终面</a:t>
            </a:r>
          </a:p>
          <a:p>
            <a:r>
              <a:rPr lang="en-US" altLang="zh-CN" sz="1600" dirty="0"/>
              <a:t>11</a:t>
            </a:r>
            <a:r>
              <a:rPr lang="zh-CN" altLang="en-US" sz="1600" dirty="0"/>
              <a:t>月中 </a:t>
            </a:r>
            <a:r>
              <a:rPr lang="en-US" sz="1600" dirty="0"/>
              <a:t>offer</a:t>
            </a:r>
            <a:br>
              <a:rPr lang="en-US" sz="1600" dirty="0"/>
            </a:br>
            <a:endParaRPr lang="en-US" sz="1600" dirty="0"/>
          </a:p>
          <a:p>
            <a:r>
              <a:rPr lang="en-US" sz="1600" b="1" dirty="0"/>
              <a:t>Microsoft</a:t>
            </a:r>
          </a:p>
          <a:p>
            <a:r>
              <a:rPr lang="en-US" altLang="zh-CN" sz="1600" dirty="0"/>
              <a:t>Base</a:t>
            </a:r>
            <a:r>
              <a:rPr lang="zh-CN" altLang="en-US" sz="1600" dirty="0"/>
              <a:t> 北京</a:t>
            </a:r>
            <a:r>
              <a:rPr lang="en-US" altLang="zh-CN" sz="1600" dirty="0"/>
              <a:t>/</a:t>
            </a:r>
            <a:r>
              <a:rPr lang="zh-CN" altLang="en-US" sz="1600" dirty="0"/>
              <a:t>上海</a:t>
            </a:r>
            <a:r>
              <a:rPr lang="en-US" altLang="zh-CN" sz="1600" dirty="0"/>
              <a:t>/</a:t>
            </a:r>
            <a:r>
              <a:rPr lang="zh-CN" altLang="en-US" sz="1600" dirty="0"/>
              <a:t>苏州，</a:t>
            </a:r>
            <a:r>
              <a:rPr lang="en-US" altLang="zh-CN" sz="1600" dirty="0"/>
              <a:t>19</a:t>
            </a:r>
            <a:r>
              <a:rPr lang="zh-CN" altLang="en-US" sz="1600" dirty="0"/>
              <a:t>年工程院</a:t>
            </a:r>
            <a:r>
              <a:rPr lang="en-US" altLang="zh-CN" sz="1600" dirty="0" err="1"/>
              <a:t>hc</a:t>
            </a:r>
            <a:r>
              <a:rPr lang="zh-CN" altLang="en-US" sz="1600" dirty="0"/>
              <a:t>较多</a:t>
            </a:r>
            <a:endParaRPr lang="en-US" altLang="zh-CN" sz="1600" dirty="0"/>
          </a:p>
          <a:p>
            <a:r>
              <a:rPr lang="en-US" altLang="zh-CN" sz="1600" dirty="0"/>
              <a:t>8</a:t>
            </a:r>
            <a:r>
              <a:rPr lang="zh-CN" altLang="en-US" sz="1600" dirty="0"/>
              <a:t>月底 夏令营</a:t>
            </a:r>
            <a:r>
              <a:rPr lang="en-US" altLang="zh-CN" sz="1600" dirty="0"/>
              <a:t>2</a:t>
            </a:r>
            <a:r>
              <a:rPr lang="zh-CN" altLang="en-US" sz="1600" dirty="0"/>
              <a:t>轮技术面</a:t>
            </a:r>
          </a:p>
          <a:p>
            <a:r>
              <a:rPr lang="en-US" altLang="zh-CN" sz="1600" dirty="0"/>
              <a:t>9</a:t>
            </a:r>
            <a:r>
              <a:rPr lang="zh-CN" altLang="en-US" sz="1600" dirty="0"/>
              <a:t>月初 转申美国岗</a:t>
            </a:r>
          </a:p>
          <a:p>
            <a:r>
              <a:rPr lang="en-US" altLang="zh-CN" sz="1600" dirty="0"/>
              <a:t>10</a:t>
            </a:r>
            <a:r>
              <a:rPr lang="zh-CN" altLang="en-US" sz="1600" dirty="0"/>
              <a:t>月底 </a:t>
            </a:r>
            <a:r>
              <a:rPr lang="en-US" altLang="zh-CN" sz="1600" dirty="0"/>
              <a:t>4</a:t>
            </a:r>
            <a:r>
              <a:rPr lang="zh-CN" altLang="en-US" sz="1600" dirty="0"/>
              <a:t>轮技术面</a:t>
            </a:r>
          </a:p>
          <a:p>
            <a:r>
              <a:rPr lang="en-US" altLang="zh-CN" sz="1600" dirty="0"/>
              <a:t>11</a:t>
            </a:r>
            <a:r>
              <a:rPr lang="zh-CN" altLang="en-US" sz="1600" dirty="0"/>
              <a:t>月初 </a:t>
            </a:r>
            <a:r>
              <a:rPr lang="en-US" sz="1600" dirty="0"/>
              <a:t>offer</a:t>
            </a:r>
          </a:p>
          <a:p>
            <a:endParaRPr lang="en-US" sz="1600" dirty="0"/>
          </a:p>
          <a:p>
            <a:r>
              <a:rPr lang="en-US" sz="1600" b="1" dirty="0"/>
              <a:t>M</a:t>
            </a:r>
            <a:r>
              <a:rPr lang="en-US" altLang="zh-CN" sz="1600" b="1" dirty="0"/>
              <a:t>SRA</a:t>
            </a:r>
          </a:p>
          <a:p>
            <a:r>
              <a:rPr lang="zh-CN" altLang="en-US" sz="1600" dirty="0"/>
              <a:t>可以申请的包括 </a:t>
            </a:r>
            <a:r>
              <a:rPr lang="en-US" altLang="zh-CN" sz="1600" dirty="0"/>
              <a:t>RSDE</a:t>
            </a:r>
            <a:r>
              <a:rPr lang="zh-CN" altLang="en-US" sz="1600" dirty="0"/>
              <a:t> 和 </a:t>
            </a:r>
            <a:r>
              <a:rPr lang="en-US" altLang="zh-CN" sz="1600" dirty="0"/>
              <a:t>AR</a:t>
            </a:r>
          </a:p>
          <a:p>
            <a:r>
              <a:rPr lang="zh-CN" altLang="en-US" sz="1600" dirty="0"/>
              <a:t>实习生转正</a:t>
            </a:r>
            <a:r>
              <a:rPr lang="en-US" altLang="zh-CN" sz="1600" dirty="0"/>
              <a:t>8</a:t>
            </a:r>
            <a:r>
              <a:rPr lang="zh-CN" altLang="en-US" sz="1600" dirty="0"/>
              <a:t>月末开始，面试在</a:t>
            </a:r>
            <a:r>
              <a:rPr lang="en-US" altLang="zh-CN" sz="1600" dirty="0"/>
              <a:t>9</a:t>
            </a:r>
            <a:r>
              <a:rPr lang="zh-CN" altLang="en-US" sz="1600" dirty="0"/>
              <a:t>月末开始，</a:t>
            </a:r>
            <a:r>
              <a:rPr lang="en-US" altLang="zh-CN" sz="1600" dirty="0" err="1"/>
              <a:t>hc</a:t>
            </a:r>
            <a:r>
              <a:rPr lang="zh-CN" altLang="en-US" sz="1600" dirty="0"/>
              <a:t>很少神仙打架</a:t>
            </a:r>
            <a:endParaRPr lang="en-US" altLang="zh-CN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99DE14-2A85-7B41-B4E0-FC685B60C8B6}"/>
              </a:ext>
            </a:extLst>
          </p:cNvPr>
          <p:cNvSpPr txBox="1"/>
          <p:nvPr/>
        </p:nvSpPr>
        <p:spPr>
          <a:xfrm>
            <a:off x="947057" y="790413"/>
            <a:ext cx="861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500" dirty="0"/>
              <a:t>各大公司 </a:t>
            </a:r>
            <a:r>
              <a:rPr lang="en-US" altLang="zh-CN" sz="3500" dirty="0"/>
              <a:t>timeline</a:t>
            </a:r>
            <a:r>
              <a:rPr lang="zh-CN" altLang="en-US" sz="3500" dirty="0"/>
              <a:t> </a:t>
            </a:r>
            <a:r>
              <a:rPr lang="en-US" altLang="zh-CN" sz="3500" dirty="0"/>
              <a:t>(</a:t>
            </a:r>
            <a:r>
              <a:rPr lang="zh-CN" altLang="en-US" sz="3500" dirty="0"/>
              <a:t>外企</a:t>
            </a:r>
            <a:r>
              <a:rPr lang="en-US" altLang="zh-CN" sz="3500" dirty="0"/>
              <a:t>)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854845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6DB7F80-C293-104B-84F9-851A42B3DDFF}"/>
              </a:ext>
            </a:extLst>
          </p:cNvPr>
          <p:cNvSpPr txBox="1"/>
          <p:nvPr/>
        </p:nvSpPr>
        <p:spPr>
          <a:xfrm>
            <a:off x="947057" y="1496786"/>
            <a:ext cx="4310743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/>
              <a:t>Line</a:t>
            </a:r>
          </a:p>
          <a:p>
            <a:r>
              <a:rPr lang="en-US" altLang="zh-CN" sz="1600" dirty="0"/>
              <a:t>Base</a:t>
            </a:r>
            <a:r>
              <a:rPr lang="zh-CN" altLang="en-US" sz="1600" dirty="0"/>
              <a:t> 东京</a:t>
            </a:r>
            <a:r>
              <a:rPr lang="en-US" altLang="zh-CN" sz="1600" dirty="0"/>
              <a:t>/</a:t>
            </a:r>
            <a:r>
              <a:rPr lang="zh-CN" altLang="en-US" sz="1600" dirty="0"/>
              <a:t>京都</a:t>
            </a:r>
            <a:endParaRPr lang="en-US" altLang="zh-CN" sz="1600" dirty="0"/>
          </a:p>
          <a:p>
            <a:r>
              <a:rPr lang="en-US" altLang="zh-CN" sz="1600" dirty="0"/>
              <a:t>19</a:t>
            </a:r>
            <a:r>
              <a:rPr lang="zh-CN" altLang="en-US" sz="1600" dirty="0"/>
              <a:t>年开始第一次大陆校招，</a:t>
            </a:r>
            <a:r>
              <a:rPr lang="en-US" altLang="zh-CN" sz="1600" dirty="0"/>
              <a:t>7</a:t>
            </a:r>
            <a:r>
              <a:rPr lang="zh-CN" altLang="en-US" sz="1600" dirty="0"/>
              <a:t>月末就结束了</a:t>
            </a:r>
            <a:endParaRPr lang="en-US" altLang="zh-CN" sz="1600" dirty="0"/>
          </a:p>
          <a:p>
            <a:endParaRPr lang="en-US" altLang="zh-CN" sz="1600" dirty="0"/>
          </a:p>
          <a:p>
            <a:r>
              <a:rPr lang="en-US" altLang="zh-CN" sz="1600" b="1" dirty="0" err="1"/>
              <a:t>Shopee</a:t>
            </a:r>
            <a:endParaRPr lang="en-US" altLang="zh-CN" sz="1600" b="1" dirty="0"/>
          </a:p>
          <a:p>
            <a:r>
              <a:rPr lang="zh-CN" altLang="en-US" sz="1600" dirty="0"/>
              <a:t>东南亚电商，</a:t>
            </a:r>
            <a:r>
              <a:rPr lang="en-US" altLang="zh-CN" sz="1600" dirty="0"/>
              <a:t>base</a:t>
            </a:r>
            <a:r>
              <a:rPr lang="zh-CN" altLang="en-US" sz="1600" dirty="0"/>
              <a:t> 新加坡</a:t>
            </a:r>
            <a:r>
              <a:rPr lang="en-US" altLang="zh-CN" sz="1600" dirty="0"/>
              <a:t>/</a:t>
            </a:r>
            <a:r>
              <a:rPr lang="zh-CN" altLang="en-US" sz="1600" dirty="0"/>
              <a:t>深圳</a:t>
            </a:r>
            <a:endParaRPr lang="en-US" altLang="zh-CN" sz="1600" dirty="0"/>
          </a:p>
          <a:p>
            <a:r>
              <a:rPr lang="en-US" altLang="zh-CN" sz="1600" dirty="0"/>
              <a:t>8</a:t>
            </a:r>
            <a:r>
              <a:rPr lang="zh-CN" altLang="en-US" sz="1600" dirty="0"/>
              <a:t>月开始，走内推最稳</a:t>
            </a:r>
            <a:endParaRPr lang="en-US" altLang="zh-CN" sz="1600" dirty="0"/>
          </a:p>
          <a:p>
            <a:endParaRPr lang="en-US" altLang="zh-CN" sz="1600" dirty="0"/>
          </a:p>
          <a:p>
            <a:r>
              <a:rPr lang="en-US" altLang="zh-CN" sz="1600" b="1" dirty="0"/>
              <a:t>Freewheel</a:t>
            </a:r>
          </a:p>
          <a:p>
            <a:r>
              <a:rPr lang="en-US" altLang="zh-CN" sz="1600" dirty="0"/>
              <a:t>8</a:t>
            </a:r>
            <a:r>
              <a:rPr lang="zh-CN" altLang="en-US" sz="1600" dirty="0"/>
              <a:t>月内推，有</a:t>
            </a:r>
            <a:r>
              <a:rPr lang="en-US" altLang="zh-CN" sz="1600" dirty="0" err="1"/>
              <a:t>openday</a:t>
            </a:r>
            <a:r>
              <a:rPr lang="zh-CN" altLang="en-US" sz="1600" dirty="0"/>
              <a:t>活动</a:t>
            </a:r>
            <a:endParaRPr lang="en-US" altLang="zh-CN" sz="1600" dirty="0"/>
          </a:p>
          <a:p>
            <a:r>
              <a:rPr lang="en-US" altLang="zh-CN" sz="1600" dirty="0"/>
              <a:t>9</a:t>
            </a:r>
            <a:r>
              <a:rPr lang="zh-CN" altLang="en-US" sz="1600" dirty="0"/>
              <a:t>月面试</a:t>
            </a:r>
            <a:endParaRPr lang="en-US" altLang="zh-CN" sz="1600" dirty="0"/>
          </a:p>
          <a:p>
            <a:endParaRPr lang="en-US" altLang="zh-CN" sz="1600" dirty="0"/>
          </a:p>
          <a:p>
            <a:r>
              <a:rPr lang="en-US" altLang="zh-CN" sz="1600" b="1" dirty="0" err="1"/>
              <a:t>Paypal</a:t>
            </a:r>
            <a:endParaRPr lang="en-US" altLang="zh-CN" sz="1600" b="1" dirty="0"/>
          </a:p>
          <a:p>
            <a:r>
              <a:rPr lang="en-US" altLang="zh-CN" sz="1600" dirty="0"/>
              <a:t>Base</a:t>
            </a:r>
            <a:r>
              <a:rPr lang="zh-CN" altLang="en-US" sz="1600" dirty="0"/>
              <a:t>上海</a:t>
            </a:r>
            <a:r>
              <a:rPr lang="en-US" altLang="zh-CN" sz="1600" dirty="0"/>
              <a:t>/</a:t>
            </a:r>
            <a:r>
              <a:rPr lang="zh-CN" altLang="en-US" sz="1600" dirty="0"/>
              <a:t>新加坡</a:t>
            </a:r>
            <a:endParaRPr lang="en-US" altLang="zh-CN" sz="1600" dirty="0"/>
          </a:p>
          <a:p>
            <a:r>
              <a:rPr lang="en-US" altLang="zh-CN" sz="1600" dirty="0"/>
              <a:t>8</a:t>
            </a:r>
            <a:r>
              <a:rPr lang="zh-CN" altLang="en-US" sz="1600" dirty="0"/>
              <a:t>月开始投简历，有算法</a:t>
            </a:r>
            <a:r>
              <a:rPr lang="en-US" altLang="zh-CN" sz="1600" dirty="0"/>
              <a:t>/</a:t>
            </a:r>
            <a:r>
              <a:rPr lang="zh-CN" altLang="en-US" sz="1600" dirty="0"/>
              <a:t>开发岗</a:t>
            </a:r>
            <a:endParaRPr lang="en-US" altLang="zh-CN" sz="1600" dirty="0"/>
          </a:p>
          <a:p>
            <a:r>
              <a:rPr lang="en-US" altLang="zh-CN" sz="1600" dirty="0"/>
              <a:t>9</a:t>
            </a:r>
            <a:r>
              <a:rPr lang="zh-CN" altLang="en-US" sz="1600" dirty="0"/>
              <a:t>月安排面试</a:t>
            </a:r>
            <a:endParaRPr lang="en-US" altLang="zh-CN" sz="1600" dirty="0"/>
          </a:p>
          <a:p>
            <a:endParaRPr lang="en-US" altLang="zh-CN" sz="1600" dirty="0"/>
          </a:p>
          <a:p>
            <a:r>
              <a:rPr lang="zh-CN" altLang="en-US" sz="1600" dirty="0"/>
              <a:t>其他 </a:t>
            </a:r>
            <a:r>
              <a:rPr lang="en-US" altLang="zh-CN" sz="1600" dirty="0"/>
              <a:t>Works</a:t>
            </a:r>
            <a:r>
              <a:rPr lang="zh-CN" altLang="en-US" sz="1600" dirty="0"/>
              <a:t> </a:t>
            </a:r>
            <a:r>
              <a:rPr lang="en-US" altLang="zh-CN" sz="1600" dirty="0"/>
              <a:t>Application,</a:t>
            </a:r>
            <a:r>
              <a:rPr lang="zh-CN" altLang="en-US" sz="1600" dirty="0"/>
              <a:t> </a:t>
            </a:r>
            <a:r>
              <a:rPr lang="en-US" altLang="zh-CN" sz="1600" dirty="0"/>
              <a:t>Indeed,</a:t>
            </a:r>
            <a:r>
              <a:rPr lang="zh-CN" altLang="en-US" sz="1600" dirty="0"/>
              <a:t> </a:t>
            </a:r>
            <a:r>
              <a:rPr lang="en-US" altLang="zh-CN" sz="1600" dirty="0"/>
              <a:t>JP</a:t>
            </a:r>
            <a:r>
              <a:rPr lang="zh-CN" altLang="en-US" sz="1600" dirty="0"/>
              <a:t> </a:t>
            </a:r>
            <a:r>
              <a:rPr lang="en-US" altLang="zh-CN" sz="1600" dirty="0"/>
              <a:t>Morgan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FCF589-B6CF-B044-B39E-75C98870B8EF}"/>
              </a:ext>
            </a:extLst>
          </p:cNvPr>
          <p:cNvSpPr txBox="1"/>
          <p:nvPr/>
        </p:nvSpPr>
        <p:spPr>
          <a:xfrm>
            <a:off x="6150428" y="1511074"/>
            <a:ext cx="431074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/>
              <a:t>Google</a:t>
            </a:r>
          </a:p>
          <a:p>
            <a:r>
              <a:rPr lang="en-US" altLang="zh-CN" sz="1600" dirty="0"/>
              <a:t>Base</a:t>
            </a:r>
            <a:r>
              <a:rPr lang="zh-CN" altLang="en-US" sz="1600" dirty="0"/>
              <a:t> 北京</a:t>
            </a:r>
            <a:r>
              <a:rPr lang="en-US" altLang="zh-CN" sz="1600" dirty="0"/>
              <a:t>/</a:t>
            </a:r>
            <a:r>
              <a:rPr lang="zh-CN" altLang="en-US" sz="1600" dirty="0"/>
              <a:t>上海</a:t>
            </a:r>
            <a:r>
              <a:rPr lang="en-US" altLang="zh-CN" sz="1600" dirty="0"/>
              <a:t>/</a:t>
            </a:r>
            <a:r>
              <a:rPr lang="zh-CN" altLang="en-US" sz="1600" dirty="0"/>
              <a:t>东南亚</a:t>
            </a:r>
            <a:r>
              <a:rPr lang="en-US" altLang="zh-CN" sz="1600" dirty="0"/>
              <a:t>/</a:t>
            </a:r>
            <a:r>
              <a:rPr lang="zh-CN" altLang="en-US" sz="1600" dirty="0"/>
              <a:t>德国</a:t>
            </a:r>
            <a:endParaRPr lang="en-US" altLang="zh-CN" sz="1600" dirty="0"/>
          </a:p>
          <a:p>
            <a:r>
              <a:rPr lang="zh-CN" altLang="en-US" sz="1600" dirty="0"/>
              <a:t>其他地方基本不会直接招大陆学生，比如美帝</a:t>
            </a:r>
            <a:endParaRPr lang="en-US" altLang="zh-CN" sz="1600" dirty="0"/>
          </a:p>
          <a:p>
            <a:endParaRPr lang="en-US" altLang="zh-CN" sz="1600" dirty="0"/>
          </a:p>
          <a:p>
            <a:r>
              <a:rPr lang="zh-CN" altLang="en-US" sz="1600" dirty="0"/>
              <a:t>实习</a:t>
            </a:r>
            <a:endParaRPr lang="en-US" altLang="zh-CN" sz="1600" dirty="0"/>
          </a:p>
          <a:p>
            <a:r>
              <a:rPr lang="zh-CN" altLang="en-US" sz="1600" dirty="0"/>
              <a:t>对于</a:t>
            </a:r>
            <a:r>
              <a:rPr lang="en-US" altLang="zh-CN" sz="1600" dirty="0"/>
              <a:t>2020</a:t>
            </a:r>
            <a:r>
              <a:rPr lang="zh-CN" altLang="en-US" sz="1600" dirty="0"/>
              <a:t>届，实习投简历</a:t>
            </a:r>
            <a:r>
              <a:rPr lang="en-US" altLang="zh-CN" sz="1600" dirty="0"/>
              <a:t>18</a:t>
            </a:r>
            <a:r>
              <a:rPr lang="zh-CN" altLang="en-US" sz="1600" dirty="0"/>
              <a:t>年</a:t>
            </a:r>
            <a:r>
              <a:rPr lang="en-US" altLang="zh-CN" sz="1600" dirty="0"/>
              <a:t>12</a:t>
            </a:r>
            <a:r>
              <a:rPr lang="zh-CN" altLang="en-US" sz="1600" dirty="0"/>
              <a:t>月就开始了，</a:t>
            </a:r>
            <a:r>
              <a:rPr lang="en-US" altLang="zh-CN" sz="1600" dirty="0"/>
              <a:t>1-3</a:t>
            </a:r>
            <a:r>
              <a:rPr lang="zh-CN" altLang="en-US" sz="1600" dirty="0"/>
              <a:t>月实习面试，两轮技术面，选择英文面就估计美国的</a:t>
            </a:r>
            <a:r>
              <a:rPr lang="en-US" altLang="zh-CN" sz="1600" dirty="0"/>
              <a:t>SDE</a:t>
            </a:r>
            <a:r>
              <a:rPr lang="zh-CN" altLang="en-US" sz="1600" dirty="0"/>
              <a:t>面（提前适应下印度英语 </a:t>
            </a:r>
            <a:r>
              <a:rPr lang="en-US" altLang="zh-CN" sz="1600" dirty="0">
                <a:sym typeface="Wingdings" pitchFamily="2" charset="2"/>
              </a:rPr>
              <a:t></a:t>
            </a:r>
            <a:r>
              <a:rPr lang="zh-CN" altLang="en-US" sz="1600" dirty="0"/>
              <a:t>）</a:t>
            </a:r>
            <a:endParaRPr lang="en-US" altLang="zh-CN" sz="1600" dirty="0"/>
          </a:p>
          <a:p>
            <a:endParaRPr lang="en-US" altLang="zh-CN" sz="1600" dirty="0"/>
          </a:p>
          <a:p>
            <a:r>
              <a:rPr lang="zh-CN" altLang="en-US" sz="1600" dirty="0"/>
              <a:t>校招</a:t>
            </a:r>
            <a:endParaRPr lang="en-US" altLang="zh-CN" sz="1600" dirty="0"/>
          </a:p>
          <a:p>
            <a:r>
              <a:rPr lang="zh-CN" altLang="en-US" sz="1600" dirty="0"/>
              <a:t>实习生转正两轮技术面</a:t>
            </a:r>
            <a:endParaRPr lang="en-US" altLang="zh-CN" sz="1600" dirty="0"/>
          </a:p>
          <a:p>
            <a:r>
              <a:rPr lang="en-US" altLang="zh-CN" sz="1600" dirty="0"/>
              <a:t>3-8</a:t>
            </a:r>
            <a:r>
              <a:rPr lang="zh-CN" altLang="en-US" sz="1600" dirty="0"/>
              <a:t>月会有</a:t>
            </a:r>
            <a:r>
              <a:rPr lang="en-US" altLang="zh-CN" sz="1600" dirty="0"/>
              <a:t>kickstart</a:t>
            </a:r>
            <a:r>
              <a:rPr lang="zh-CN" altLang="en-US" sz="1600" dirty="0"/>
              <a:t>比赛，如果非实习生，参加校招必须要通过一轮</a:t>
            </a:r>
            <a:r>
              <a:rPr lang="en-US" altLang="zh-CN" sz="1600" dirty="0"/>
              <a:t>kickstart</a:t>
            </a:r>
            <a:r>
              <a:rPr lang="zh-CN" altLang="en-US" sz="1600" dirty="0"/>
              <a:t>，通常前</a:t>
            </a:r>
            <a:r>
              <a:rPr lang="en-US" altLang="zh-CN" sz="1600" dirty="0"/>
              <a:t>400</a:t>
            </a:r>
            <a:r>
              <a:rPr lang="zh-CN" altLang="en-US" sz="1600" dirty="0"/>
              <a:t>才有机会。越早打越好，</a:t>
            </a:r>
            <a:r>
              <a:rPr lang="en-US" altLang="zh-CN" sz="1600" dirty="0"/>
              <a:t>7</a:t>
            </a:r>
            <a:r>
              <a:rPr lang="zh-CN" altLang="en-US" sz="1600" dirty="0"/>
              <a:t>、</a:t>
            </a:r>
            <a:r>
              <a:rPr lang="en-US" altLang="zh-CN" sz="1600" dirty="0"/>
              <a:t>8</a:t>
            </a:r>
            <a:r>
              <a:rPr lang="zh-CN" altLang="en-US" sz="1600" dirty="0"/>
              <a:t>月就是校招场神仙打架。</a:t>
            </a:r>
            <a:endParaRPr lang="en-US" altLang="zh-CN" sz="1600" dirty="0"/>
          </a:p>
          <a:p>
            <a:r>
              <a:rPr lang="zh-CN" altLang="en-US" sz="1600" dirty="0"/>
              <a:t>技术面通过</a:t>
            </a:r>
            <a:r>
              <a:rPr lang="en-US" altLang="zh-CN" sz="1600" dirty="0"/>
              <a:t>-&gt;Hiring</a:t>
            </a:r>
            <a:r>
              <a:rPr lang="zh-CN" altLang="en-US" sz="1600" dirty="0"/>
              <a:t> </a:t>
            </a:r>
            <a:r>
              <a:rPr lang="en-US" altLang="zh-CN" sz="1600" dirty="0"/>
              <a:t>Committee</a:t>
            </a:r>
            <a:r>
              <a:rPr lang="zh-CN" altLang="en-US" sz="1600" dirty="0"/>
              <a:t> </a:t>
            </a:r>
            <a:r>
              <a:rPr lang="en-US" altLang="zh-CN" sz="1600" dirty="0"/>
              <a:t>Review-&gt;Team</a:t>
            </a:r>
            <a:r>
              <a:rPr lang="zh-CN" altLang="en-US" sz="1600" dirty="0"/>
              <a:t> </a:t>
            </a:r>
            <a:r>
              <a:rPr lang="en-US" altLang="zh-CN" sz="1600" dirty="0"/>
              <a:t>Match-&gt;Offer</a:t>
            </a:r>
          </a:p>
          <a:p>
            <a:endParaRPr lang="en-US" altLang="zh-CN" sz="1600" dirty="0"/>
          </a:p>
          <a:p>
            <a:r>
              <a:rPr lang="en-US" altLang="zh-CN" sz="1600" b="1" dirty="0"/>
              <a:t>Facebook</a:t>
            </a:r>
          </a:p>
          <a:p>
            <a:r>
              <a:rPr lang="zh-CN" altLang="en-US" sz="1600" dirty="0"/>
              <a:t>基本不招大陆了吧，问了下</a:t>
            </a:r>
            <a:r>
              <a:rPr lang="en-US" altLang="zh-CN" sz="1600" dirty="0"/>
              <a:t>FB</a:t>
            </a:r>
            <a:r>
              <a:rPr lang="zh-CN" altLang="en-US" sz="1600" dirty="0"/>
              <a:t> </a:t>
            </a:r>
            <a:r>
              <a:rPr lang="en-US" altLang="zh-CN" sz="1600" dirty="0"/>
              <a:t>London</a:t>
            </a:r>
            <a:r>
              <a:rPr lang="zh-CN" altLang="en-US" sz="1600" dirty="0"/>
              <a:t>，不怎么招应届了</a:t>
            </a:r>
            <a:endParaRPr lang="en-US" altLang="zh-CN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92867C-03D0-C44F-ACCC-8FB785E53B89}"/>
              </a:ext>
            </a:extLst>
          </p:cNvPr>
          <p:cNvSpPr txBox="1"/>
          <p:nvPr/>
        </p:nvSpPr>
        <p:spPr>
          <a:xfrm>
            <a:off x="947057" y="790413"/>
            <a:ext cx="861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500" dirty="0"/>
              <a:t>各大公司 </a:t>
            </a:r>
            <a:r>
              <a:rPr lang="en-US" altLang="zh-CN" sz="3500" dirty="0"/>
              <a:t>timeline</a:t>
            </a:r>
            <a:r>
              <a:rPr lang="zh-CN" altLang="en-US" sz="3500" dirty="0"/>
              <a:t> </a:t>
            </a:r>
            <a:r>
              <a:rPr lang="en-US" altLang="zh-CN" sz="3500" dirty="0"/>
              <a:t>(</a:t>
            </a:r>
            <a:r>
              <a:rPr lang="zh-CN" altLang="en-US" sz="3500" dirty="0"/>
              <a:t>外企</a:t>
            </a:r>
            <a:r>
              <a:rPr lang="en-US" altLang="zh-CN" sz="3500" dirty="0"/>
              <a:t>)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50926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6DB7F80-C293-104B-84F9-851A42B3DDFF}"/>
              </a:ext>
            </a:extLst>
          </p:cNvPr>
          <p:cNvSpPr txBox="1"/>
          <p:nvPr/>
        </p:nvSpPr>
        <p:spPr>
          <a:xfrm>
            <a:off x="947057" y="1714501"/>
            <a:ext cx="10297886" cy="2127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zh-CN" altLang="en-US" dirty="0"/>
              <a:t>想清楚自己要做什么，想成为什么样的人，不要经常焦虑或者迷茫</a:t>
            </a:r>
            <a:endParaRPr lang="en-US" altLang="zh-CN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zh-CN" altLang="en-US" dirty="0"/>
              <a:t>保持自信，不要因为自己做好一件事才感到自信，即使遭遇挫折，也要有韧性</a:t>
            </a:r>
            <a:endParaRPr lang="en-US" altLang="zh-CN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zh-CN" altLang="en-US" dirty="0"/>
              <a:t>保持运动锻炼习惯，对于身心和身体健康都有好处</a:t>
            </a:r>
            <a:endParaRPr lang="en-US" altLang="zh-CN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zh-CN" altLang="en-US" dirty="0"/>
              <a:t>发展自己的业余爱好，让自己成为有意思的人</a:t>
            </a:r>
            <a:endParaRPr lang="en-US" altLang="zh-CN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zh-CN" altLang="en-US" dirty="0"/>
              <a:t>控制情绪，让自己成熟一些</a:t>
            </a:r>
            <a:endParaRPr lang="en-US" altLang="zh-C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92867C-03D0-C44F-ACCC-8FB785E53B89}"/>
              </a:ext>
            </a:extLst>
          </p:cNvPr>
          <p:cNvSpPr txBox="1"/>
          <p:nvPr/>
        </p:nvSpPr>
        <p:spPr>
          <a:xfrm>
            <a:off x="947057" y="790413"/>
            <a:ext cx="8618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500" dirty="0"/>
              <a:t>人生建议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224806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942</Words>
  <Application>Microsoft Macintosh PowerPoint</Application>
  <PresentationFormat>Widescreen</PresentationFormat>
  <Paragraphs>129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Microsoft YaHei</vt:lpstr>
      <vt:lpstr>Arial</vt:lpstr>
      <vt:lpstr>Calibri</vt:lpstr>
      <vt:lpstr>Calibri Light</vt:lpstr>
      <vt:lpstr>Office Theme</vt:lpstr>
      <vt:lpstr>迎 新 报 告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迎 新 报 告</dc:title>
  <dc:creator>Rulei Yu (FA Talent)</dc:creator>
  <cp:lastModifiedBy>Rulei Yu (FA Talent)</cp:lastModifiedBy>
  <cp:revision>55</cp:revision>
  <dcterms:created xsi:type="dcterms:W3CDTF">2019-09-02T14:10:01Z</dcterms:created>
  <dcterms:modified xsi:type="dcterms:W3CDTF">2019-09-02T15:43:22Z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etDate">
    <vt:lpwstr>2019-09-02T14:10:02+0800</vt:lpwstr>
  </property>
  <property fmtid="{D5CDD505-2E9C-101B-9397-08002B2CF9AE}" pid="4" name="MSIP_Label_f42aa342-8706-4288-bd11-ebb85995028c_Method">
    <vt:lpwstr>Standard</vt:lpwstr>
  </property>
  <property fmtid="{D5CDD505-2E9C-101B-9397-08002B2CF9AE}" pid="5" name="MSIP_Label_f42aa342-8706-4288-bd11-ebb85995028c_Name">
    <vt:lpwstr>Internal</vt:lpwstr>
  </property>
  <property fmtid="{D5CDD505-2E9C-101B-9397-08002B2CF9AE}" pid="6" name="MSIP_Label_f42aa342-8706-4288-bd11-ebb85995028c_SiteId">
    <vt:lpwstr>72f988bf-86f1-41af-91ab-2d7cd011db47</vt:lpwstr>
  </property>
  <property fmtid="{D5CDD505-2E9C-101B-9397-08002B2CF9AE}" pid="7" name="MSIP_Label_f42aa342-8706-4288-bd11-ebb85995028c_ActionId">
    <vt:lpwstr>3b7b0dc3-acd3-4c7c-b2bd-0000fd01875d</vt:lpwstr>
  </property>
  <property fmtid="{D5CDD505-2E9C-101B-9397-08002B2CF9AE}" pid="8" name="MSIP_Label_f42aa342-8706-4288-bd11-ebb85995028c_ContentBits">
    <vt:lpwstr>0</vt:lpwstr>
  </property>
</Properties>
</file>