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24944A0-4A14-4A37-838B-586FF302B81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4CE344-D32A-4D75-AC5C-CFC1C94889E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12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4A0-4A14-4A37-838B-586FF302B81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E344-D32A-4D75-AC5C-CFC1C9488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9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4A0-4A14-4A37-838B-586FF302B81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E344-D32A-4D75-AC5C-CFC1C94889E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084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4A0-4A14-4A37-838B-586FF302B81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E344-D32A-4D75-AC5C-CFC1C94889E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222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4A0-4A14-4A37-838B-586FF302B81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E344-D32A-4D75-AC5C-CFC1C9488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432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4A0-4A14-4A37-838B-586FF302B81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E344-D32A-4D75-AC5C-CFC1C94889E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623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4A0-4A14-4A37-838B-586FF302B81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E344-D32A-4D75-AC5C-CFC1C94889E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391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4A0-4A14-4A37-838B-586FF302B81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E344-D32A-4D75-AC5C-CFC1C94889E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697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4A0-4A14-4A37-838B-586FF302B81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E344-D32A-4D75-AC5C-CFC1C94889E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4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4A0-4A14-4A37-838B-586FF302B81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E344-D32A-4D75-AC5C-CFC1C9488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72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4A0-4A14-4A37-838B-586FF302B81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E344-D32A-4D75-AC5C-CFC1C94889E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37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4A0-4A14-4A37-838B-586FF302B81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E344-D32A-4D75-AC5C-CFC1C9488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42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4A0-4A14-4A37-838B-586FF302B81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E344-D32A-4D75-AC5C-CFC1C94889E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14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4A0-4A14-4A37-838B-586FF302B81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E344-D32A-4D75-AC5C-CFC1C94889E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8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4A0-4A14-4A37-838B-586FF302B81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E344-D32A-4D75-AC5C-CFC1C9488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6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4A0-4A14-4A37-838B-586FF302B81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E344-D32A-4D75-AC5C-CFC1C94889E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70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4A0-4A14-4A37-838B-586FF302B81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E344-D32A-4D75-AC5C-CFC1C9488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84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4944A0-4A14-4A37-838B-586FF302B81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4CE344-D32A-4D75-AC5C-CFC1C9488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35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1CF138-1AA3-4816-83CD-B65F3E21C5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迎新报告会分享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71D8719-27D6-47E5-98C7-A0694B0FC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738879"/>
            <a:ext cx="6815669" cy="1239519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方正舒体" panose="02010601030101010101" pitchFamily="2" charset="-122"/>
                <a:ea typeface="方正舒体" panose="02010601030101010101" pitchFamily="2" charset="-122"/>
              </a:rPr>
              <a:t>刘明昊</a:t>
            </a:r>
            <a:endParaRPr lang="en-US" altLang="zh-CN" sz="3200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r>
              <a:rPr lang="en-US" altLang="zh-CN" sz="2800" dirty="0">
                <a:latin typeface="Brush Script MT" panose="03060802040406070304" pitchFamily="66" charset="0"/>
              </a:rPr>
              <a:t>2019.9.8</a:t>
            </a:r>
            <a:endParaRPr lang="zh-CN" altLang="en-US" sz="28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73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ADF5FC9-2CD9-42B8-82EF-208DED55C1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THANKS</a:t>
            </a:r>
            <a:endParaRPr lang="zh-CN" altLang="en-US" dirty="0"/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0F393427-C1B2-457B-82EC-62E8FC213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386664"/>
            <a:ext cx="6815669" cy="1320802"/>
          </a:xfrm>
        </p:spPr>
        <p:txBody>
          <a:bodyPr>
            <a:normAutofit lnSpcReduction="10000"/>
          </a:bodyPr>
          <a:lstStyle/>
          <a:p>
            <a:endParaRPr lang="en-US" altLang="zh-CN" b="1" dirty="0"/>
          </a:p>
          <a:p>
            <a:r>
              <a:rPr lang="zh-CN" altLang="en-US" b="1" dirty="0"/>
              <a:t>刘明昊</a:t>
            </a:r>
            <a:endParaRPr lang="en-US" altLang="zh-CN" b="1" dirty="0"/>
          </a:p>
          <a:p>
            <a:r>
              <a:rPr lang="en-US" altLang="zh-CN" b="1" dirty="0"/>
              <a:t>liumh@ios.ac.cn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1424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DC1D1A-CA1C-48D9-8F06-578B7F8AC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个人介绍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0E0917-67CA-47AA-893D-447DD2D0F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姓名：刘明昊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年级：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2017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级直博生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导师：张健  研究员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研究方向：自动推理、约束求解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邮箱：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liumh@ios.ac.cn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724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F95AE6-9B20-41FA-9EF7-218C2167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研究内容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527698-BB2C-4FA3-A7CB-78D695893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难解问题</a:t>
            </a:r>
            <a:endParaRPr lang="en-US" altLang="zh-CN" sz="2800" dirty="0"/>
          </a:p>
          <a:p>
            <a:pPr lvl="1"/>
            <a:r>
              <a:rPr lang="en-US" altLang="zh-CN" sz="2400" dirty="0"/>
              <a:t>NP-Complete</a:t>
            </a:r>
            <a:r>
              <a:rPr lang="zh-CN" altLang="en-US" sz="2400" dirty="0"/>
              <a:t>、</a:t>
            </a:r>
            <a:r>
              <a:rPr lang="en-US" altLang="zh-CN" sz="2400" dirty="0"/>
              <a:t>NP-Hard</a:t>
            </a:r>
          </a:p>
          <a:p>
            <a:pPr lvl="1"/>
            <a:r>
              <a:rPr lang="zh-CN" altLang="en-US" sz="2400" dirty="0"/>
              <a:t>无已知的多项式时间算法</a:t>
            </a:r>
            <a:endParaRPr lang="en-US" altLang="zh-CN" sz="2400" dirty="0"/>
          </a:p>
          <a:p>
            <a:pPr lvl="1"/>
            <a:r>
              <a:rPr lang="zh-CN" altLang="en-US" sz="2400" dirty="0"/>
              <a:t>大部分</a:t>
            </a:r>
            <a:r>
              <a:rPr lang="zh-CN" altLang="en-US" sz="2400" b="1" dirty="0"/>
              <a:t>组合（优化）</a:t>
            </a:r>
            <a:r>
              <a:rPr lang="zh-CN" altLang="en-US" sz="2400" dirty="0"/>
              <a:t>问题是难解的</a:t>
            </a:r>
            <a:endParaRPr lang="en-US" altLang="zh-CN" sz="2400" dirty="0"/>
          </a:p>
          <a:p>
            <a:pPr lvl="2"/>
            <a:r>
              <a:rPr lang="en-US" altLang="zh-CN" sz="2200" dirty="0"/>
              <a:t>e.g. </a:t>
            </a:r>
            <a:r>
              <a:rPr lang="zh-CN" altLang="en-US" sz="2200" dirty="0"/>
              <a:t>旅行商问题、</a:t>
            </a:r>
            <a:r>
              <a:rPr lang="en-US" altLang="zh-CN" sz="2200" dirty="0"/>
              <a:t>N</a:t>
            </a:r>
            <a:r>
              <a:rPr lang="zh-CN" altLang="en-US" sz="2200" dirty="0"/>
              <a:t>皇后问题、装箱问题、最大团问题、</a:t>
            </a:r>
            <a:r>
              <a:rPr lang="en-US" altLang="zh-CN" sz="2200" dirty="0"/>
              <a:t>etc.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04381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FF7AE5-E9E3-409F-8B12-B0C050F8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研究内容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D701FF9-8EF2-44C9-834D-BB1E6AE552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800" dirty="0"/>
                  <a:t>NPC</a:t>
                </a:r>
                <a:r>
                  <a:rPr lang="zh-CN" altLang="en-US" sz="2800" dirty="0"/>
                  <a:t>问题的“基石”：</a:t>
                </a:r>
                <a:r>
                  <a:rPr lang="en-US" altLang="zh-CN" sz="2800" dirty="0"/>
                  <a:t>SAT</a:t>
                </a:r>
              </a:p>
              <a:p>
                <a:pPr lvl="1"/>
                <a:r>
                  <a:rPr lang="zh-CN" altLang="en-US" sz="2400" dirty="0"/>
                  <a:t>第一个被证明的</a:t>
                </a:r>
                <a:r>
                  <a:rPr lang="en-US" altLang="zh-CN" sz="2400" dirty="0"/>
                  <a:t>NP-Complete</a:t>
                </a:r>
                <a:r>
                  <a:rPr lang="zh-CN" altLang="en-US" sz="2400" dirty="0"/>
                  <a:t>问题</a:t>
                </a:r>
                <a:endParaRPr lang="en-US" altLang="zh-CN" sz="2400" dirty="0"/>
              </a:p>
              <a:p>
                <a:pPr lvl="1"/>
                <a:r>
                  <a:rPr lang="zh-CN" altLang="en-US" sz="2400" u="sng" dirty="0"/>
                  <a:t>命题逻辑</a:t>
                </a:r>
                <a:r>
                  <a:rPr lang="zh-CN" altLang="en-US" sz="2400" dirty="0"/>
                  <a:t>公式的可满足性</a:t>
                </a:r>
                <a:endParaRPr lang="en-US" altLang="zh-CN" sz="2400" dirty="0"/>
              </a:p>
              <a:p>
                <a:pPr lvl="2"/>
                <a:r>
                  <a:rPr lang="zh-CN" altLang="en-US" sz="2200" dirty="0"/>
                  <a:t>命题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𝑇𝑟𝑢𝑒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𝐹𝑎𝑙𝑠𝑒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sz="2200" dirty="0"/>
              </a:p>
              <a:p>
                <a:pPr lvl="2"/>
                <a:r>
                  <a:rPr lang="zh-CN" altLang="en-US" sz="2200" dirty="0"/>
                  <a:t>运算</a:t>
                </a:r>
                <a14:m>
                  <m:oMath xmlns:m="http://schemas.openxmlformats.org/officeDocument/2006/math">
                    <m:r>
                      <a:rPr lang="en-US" altLang="zh-CN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zh-CN" sz="2200" b="0" dirty="0"/>
              </a:p>
              <a:p>
                <a:pPr lvl="2"/>
                <a:r>
                  <a:rPr lang="zh-CN" altLang="en-US" sz="2200" b="0" dirty="0"/>
                  <a:t>合取范式（</a:t>
                </a:r>
                <a:r>
                  <a:rPr lang="en-US" altLang="zh-CN" sz="2200" b="0" dirty="0"/>
                  <a:t>CNF</a:t>
                </a:r>
                <a:r>
                  <a:rPr lang="zh-CN" altLang="en-US" sz="2200" b="0" dirty="0"/>
                  <a:t>）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200" b="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D701FF9-8EF2-44C9-834D-BB1E6AE552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61" t="-33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89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F79F09-3414-4864-BCC9-2FC2F6F0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研究内容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73AE65-D6D4-4FF9-9284-8C58CF9E8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SAT</a:t>
            </a:r>
            <a:r>
              <a:rPr lang="zh-CN" altLang="en-US" sz="2800" dirty="0"/>
              <a:t>问题的应用</a:t>
            </a:r>
            <a:endParaRPr lang="en-US" altLang="zh-CN" sz="2800" dirty="0"/>
          </a:p>
          <a:p>
            <a:pPr lvl="1"/>
            <a:r>
              <a:rPr lang="zh-CN" altLang="en-US" sz="2400" dirty="0"/>
              <a:t>数学：密码学、图论、定理证明、组合学、逻辑学</a:t>
            </a:r>
            <a:r>
              <a:rPr lang="en-US" altLang="zh-CN" sz="2400" dirty="0"/>
              <a:t>...</a:t>
            </a:r>
          </a:p>
          <a:p>
            <a:pPr lvl="1"/>
            <a:r>
              <a:rPr lang="zh-CN" altLang="en-US" sz="2400" dirty="0"/>
              <a:t>人工智能：知识表示与推理、自动规划、神经网络验证</a:t>
            </a:r>
            <a:r>
              <a:rPr lang="en-US" altLang="zh-CN" sz="2400" dirty="0"/>
              <a:t>...</a:t>
            </a:r>
          </a:p>
          <a:p>
            <a:pPr lvl="1"/>
            <a:r>
              <a:rPr lang="zh-CN" altLang="en-US" sz="2400" dirty="0"/>
              <a:t>软件工程：软件测试、形式化验证</a:t>
            </a:r>
          </a:p>
        </p:txBody>
      </p:sp>
    </p:spTree>
    <p:extLst>
      <p:ext uri="{BB962C8B-B14F-4D97-AF65-F5344CB8AC3E}">
        <p14:creationId xmlns:p14="http://schemas.microsoft.com/office/powerpoint/2010/main" val="138776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140D1D-C326-49F5-9A92-7038BAB79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研究内容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846691-73DE-40B8-B9EC-F58AA526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求解算法</a:t>
            </a:r>
            <a:endParaRPr lang="en-US" altLang="zh-CN" sz="2800" dirty="0"/>
          </a:p>
          <a:p>
            <a:pPr lvl="1"/>
            <a:r>
              <a:rPr lang="zh-CN" altLang="en-US" sz="2400" dirty="0"/>
              <a:t>完备算法：回溯搜索、</a:t>
            </a:r>
            <a:r>
              <a:rPr lang="en-US" altLang="zh-CN" sz="2400" dirty="0"/>
              <a:t>DPLL</a:t>
            </a:r>
            <a:r>
              <a:rPr lang="zh-CN" altLang="en-US" sz="2400" dirty="0"/>
              <a:t>、</a:t>
            </a:r>
            <a:r>
              <a:rPr lang="en-US" altLang="zh-CN" sz="2400" dirty="0"/>
              <a:t>CDCL</a:t>
            </a:r>
          </a:p>
          <a:p>
            <a:pPr lvl="1"/>
            <a:r>
              <a:rPr lang="zh-CN" altLang="en-US" sz="2400" dirty="0"/>
              <a:t>启发式算法：局部搜索、遗传算法</a:t>
            </a:r>
            <a:endParaRPr lang="en-US" altLang="zh-CN" sz="2400" dirty="0"/>
          </a:p>
          <a:p>
            <a:pPr lvl="1"/>
            <a:endParaRPr lang="en-US" altLang="zh-CN" sz="2400" dirty="0"/>
          </a:p>
          <a:p>
            <a:r>
              <a:rPr lang="zh-CN" altLang="en-US" sz="2800" dirty="0"/>
              <a:t>推荐阅读</a:t>
            </a:r>
            <a:endParaRPr lang="en-US" altLang="zh-CN" sz="2800" dirty="0"/>
          </a:p>
          <a:p>
            <a:pPr lvl="1"/>
            <a:r>
              <a:rPr lang="en-US" altLang="zh-CN" sz="2400" dirty="0"/>
              <a:t>《</a:t>
            </a:r>
            <a:r>
              <a:rPr lang="zh-CN" altLang="en-US" sz="2400" dirty="0"/>
              <a:t>逻辑公式的可满足性判定</a:t>
            </a:r>
            <a:r>
              <a:rPr lang="en-US" altLang="zh-CN" sz="2400" dirty="0"/>
              <a:t>》</a:t>
            </a:r>
            <a:r>
              <a:rPr lang="zh-CN" altLang="en-US" sz="2400" dirty="0"/>
              <a:t>张健 著，</a:t>
            </a:r>
            <a:r>
              <a:rPr lang="en-US" altLang="zh-CN" sz="2400" dirty="0"/>
              <a:t>2000</a:t>
            </a:r>
            <a:endParaRPr lang="zh-CN" altLang="en-US" sz="2400" dirty="0"/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A3F076DB-8DBF-4D30-B8D7-CFDF5873E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22" y="2699703"/>
            <a:ext cx="221191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5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0B535E-D52E-4DD4-9B4D-5D069C2C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研究内容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3C5D157-0928-4079-8D72-5631D8AE2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49228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入学以来参与的一些工作</a:t>
            </a:r>
            <a:endParaRPr lang="en-US" altLang="zh-CN" sz="2800" dirty="0"/>
          </a:p>
          <a:p>
            <a:pPr lvl="1"/>
            <a:r>
              <a:rPr lang="zh-CN" altLang="en-US" sz="2400" dirty="0"/>
              <a:t>线性约束关系发现</a:t>
            </a:r>
            <a:endParaRPr lang="en-US" altLang="zh-CN" sz="2400" dirty="0"/>
          </a:p>
          <a:p>
            <a:pPr lvl="2"/>
            <a:r>
              <a:rPr lang="en-US" altLang="zh-CN" sz="1400" dirty="0"/>
              <a:t>A Community-Division Based Algorithm for Finding Relations Among Linear Constraints. </a:t>
            </a:r>
            <a:r>
              <a:rPr lang="en-US" altLang="zh-CN" sz="1400" i="1" dirty="0"/>
              <a:t>KSEM (2) 2018</a:t>
            </a:r>
            <a:r>
              <a:rPr lang="en-US" altLang="zh-CN" sz="1400" dirty="0"/>
              <a:t>: 12-23</a:t>
            </a:r>
          </a:p>
          <a:p>
            <a:pPr lvl="1"/>
            <a:r>
              <a:rPr lang="zh-CN" altLang="en-US" sz="2400" dirty="0"/>
              <a:t>正交</a:t>
            </a:r>
            <a:r>
              <a:rPr lang="en-US" altLang="zh-CN" sz="2400" dirty="0"/>
              <a:t>Golf Designs</a:t>
            </a:r>
            <a:r>
              <a:rPr lang="zh-CN" altLang="en-US" sz="2400" dirty="0"/>
              <a:t>的存在性检验</a:t>
            </a:r>
            <a:endParaRPr lang="en-US" altLang="zh-CN" sz="2400" dirty="0"/>
          </a:p>
          <a:p>
            <a:pPr lvl="2"/>
            <a:r>
              <a:rPr lang="en-US" altLang="zh-CN" sz="1400" dirty="0"/>
              <a:t>Investigating the Existence of Orthogonal Golf Designs via Satisfiability Testing. </a:t>
            </a:r>
            <a:r>
              <a:rPr lang="en-US" altLang="zh-CN" sz="1400" i="1" dirty="0"/>
              <a:t>ISSAC 2019</a:t>
            </a:r>
            <a:r>
              <a:rPr lang="en-US" altLang="zh-CN" sz="1400" dirty="0"/>
              <a:t>: 203-210</a:t>
            </a:r>
          </a:p>
          <a:p>
            <a:pPr lvl="1"/>
            <a:r>
              <a:rPr lang="zh-CN" altLang="en-US" sz="2400" dirty="0"/>
              <a:t>模态逻辑</a:t>
            </a:r>
            <a:r>
              <a:rPr lang="en-US" altLang="zh-CN" sz="2400" dirty="0"/>
              <a:t>S5</a:t>
            </a:r>
            <a:r>
              <a:rPr lang="zh-CN" altLang="en-US" sz="2400" dirty="0"/>
              <a:t>的可满足性求解</a:t>
            </a:r>
            <a:endParaRPr lang="en-US" altLang="zh-CN" sz="2400" dirty="0"/>
          </a:p>
          <a:p>
            <a:pPr lvl="2"/>
            <a:r>
              <a:rPr lang="en-US" altLang="zh-CN" sz="1400" dirty="0"/>
              <a:t>Solving the Satisfiability Problem of Modal Logic S5 Guided by Graph Coloring. </a:t>
            </a:r>
            <a:r>
              <a:rPr lang="en-US" altLang="zh-CN" sz="1400" i="1" dirty="0"/>
              <a:t>IJCAI 2019</a:t>
            </a:r>
            <a:r>
              <a:rPr lang="en-US" altLang="zh-CN" sz="1400" dirty="0"/>
              <a:t>: 1093-1100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5039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D07898-D652-4F98-9C5C-9C1C599E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感想和建议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E9B356-922D-410C-8DB1-76CF50278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尽早确定目标</a:t>
            </a:r>
            <a:endParaRPr lang="en-US" altLang="zh-CN" sz="2800" dirty="0"/>
          </a:p>
          <a:p>
            <a:pPr lvl="1"/>
            <a:r>
              <a:rPr lang="zh-CN" altLang="en-US" sz="2400" dirty="0"/>
              <a:t>转博、工作、出国，提前行动</a:t>
            </a:r>
            <a:endParaRPr lang="en-US" altLang="zh-CN" sz="2400" dirty="0"/>
          </a:p>
          <a:p>
            <a:r>
              <a:rPr lang="zh-CN" altLang="en-US" sz="2800" dirty="0"/>
              <a:t>主动收集信息</a:t>
            </a:r>
            <a:endParaRPr lang="en-US" altLang="zh-CN" sz="2800" dirty="0"/>
          </a:p>
          <a:p>
            <a:r>
              <a:rPr lang="zh-CN" altLang="en-US" sz="2800" dirty="0"/>
              <a:t>高度自律</a:t>
            </a:r>
            <a:endParaRPr lang="en-US" altLang="zh-CN" sz="2800" dirty="0"/>
          </a:p>
          <a:p>
            <a:r>
              <a:rPr lang="zh-CN" altLang="en-US" sz="2800" dirty="0"/>
              <a:t>积极健康的心态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74232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C811B2-DACD-427E-9DC1-A5825C714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trike="dblStrike" dirty="0">
                <a:solidFill>
                  <a:schemeClr val="bg1">
                    <a:lumMod val="75000"/>
                  </a:schemeClr>
                </a:solidFill>
              </a:rPr>
              <a:t>延期</a:t>
            </a:r>
            <a:r>
              <a:rPr lang="zh-CN" altLang="en-US" dirty="0"/>
              <a:t>雁栖湖</a:t>
            </a:r>
            <a:r>
              <a:rPr lang="en-US" altLang="zh-CN" dirty="0"/>
              <a:t>Tips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129804-F712-427E-A09C-A1B2228B7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坚持自学</a:t>
            </a:r>
            <a:endParaRPr lang="en-US" altLang="zh-CN" sz="2800" dirty="0"/>
          </a:p>
          <a:p>
            <a:r>
              <a:rPr lang="zh-CN" altLang="en-US" sz="2800" dirty="0"/>
              <a:t>扩展视野</a:t>
            </a:r>
            <a:endParaRPr lang="en-US" altLang="zh-CN" sz="2800" dirty="0"/>
          </a:p>
          <a:p>
            <a:r>
              <a:rPr lang="zh-CN" altLang="en-US" sz="2800" dirty="0"/>
              <a:t>半小时公交旅游圈</a:t>
            </a:r>
            <a:endParaRPr lang="en-US" altLang="zh-CN" sz="2800" dirty="0"/>
          </a:p>
          <a:p>
            <a:r>
              <a:rPr lang="zh-CN" altLang="en-US" sz="2800" dirty="0"/>
              <a:t>多交朋友</a:t>
            </a:r>
            <a:endParaRPr lang="en-US" altLang="zh-CN" sz="2800" dirty="0"/>
          </a:p>
          <a:p>
            <a:r>
              <a:rPr lang="zh-CN" altLang="en-US" sz="2800" dirty="0"/>
              <a:t>考虑和所里导师保持沟通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971375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自定义 1">
      <a:majorFont>
        <a:latin typeface="Garamond"/>
        <a:ea typeface="方正姚体"/>
        <a:cs typeface=""/>
      </a:majorFont>
      <a:minorFont>
        <a:latin typeface="Garamond"/>
        <a:ea typeface="华文楷体"/>
        <a:cs typeface="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374</TotalTime>
  <Words>336</Words>
  <Application>Microsoft Office PowerPoint</Application>
  <PresentationFormat>宽屏</PresentationFormat>
  <Paragraphs>58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方正舒体</vt:lpstr>
      <vt:lpstr>方正姚体</vt:lpstr>
      <vt:lpstr>华文楷体</vt:lpstr>
      <vt:lpstr>Arial</vt:lpstr>
      <vt:lpstr>Brush Script MT</vt:lpstr>
      <vt:lpstr>Cambria Math</vt:lpstr>
      <vt:lpstr>Garamond</vt:lpstr>
      <vt:lpstr>环保</vt:lpstr>
      <vt:lpstr>迎新报告会分享</vt:lpstr>
      <vt:lpstr>个人介绍</vt:lpstr>
      <vt:lpstr>研究内容</vt:lpstr>
      <vt:lpstr>研究内容</vt:lpstr>
      <vt:lpstr>研究内容</vt:lpstr>
      <vt:lpstr>研究内容</vt:lpstr>
      <vt:lpstr>研究内容</vt:lpstr>
      <vt:lpstr>感想和建议</vt:lpstr>
      <vt:lpstr>延期雁栖湖Tips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迎新报告会分享</dc:title>
  <dc:creator>Minghao Liu</dc:creator>
  <cp:lastModifiedBy>Minghao Liu</cp:lastModifiedBy>
  <cp:revision>140</cp:revision>
  <dcterms:created xsi:type="dcterms:W3CDTF">2019-09-07T08:04:45Z</dcterms:created>
  <dcterms:modified xsi:type="dcterms:W3CDTF">2019-09-07T14:19:05Z</dcterms:modified>
</cp:coreProperties>
</file>