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9" r:id="rId4"/>
    <p:sldId id="328" r:id="rId5"/>
    <p:sldId id="311" r:id="rId6"/>
    <p:sldId id="296" r:id="rId7"/>
    <p:sldId id="331" r:id="rId8"/>
    <p:sldId id="332" r:id="rId9"/>
    <p:sldId id="333" r:id="rId10"/>
    <p:sldId id="334" r:id="rId11"/>
    <p:sldId id="330" r:id="rId12"/>
    <p:sldId id="258" r:id="rId13"/>
    <p:sldId id="260" r:id="rId14"/>
    <p:sldId id="271" r:id="rId15"/>
    <p:sldId id="263" r:id="rId16"/>
    <p:sldId id="261" r:id="rId17"/>
    <p:sldId id="262" r:id="rId18"/>
    <p:sldId id="274" r:id="rId19"/>
    <p:sldId id="267" r:id="rId20"/>
    <p:sldId id="268" r:id="rId21"/>
    <p:sldId id="283" r:id="rId22"/>
  </p:sldIdLst>
  <p:sldSz cx="9144000" cy="6858000" type="screen4x3"/>
  <p:notesSz cx="6858000" cy="9144000"/>
  <p:embeddedFontLst>
    <p:embeddedFont>
      <p:font typeface="Britannic Bold" panose="020B0903060703020204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 Math" panose="02040503050406030204" pitchFamily="18" charset="0"/>
      <p:regular r:id="rId31"/>
    </p:embeddedFont>
    <p:embeddedFont>
      <p:font typeface="Segoe UI" panose="020B0502040204020203" pitchFamily="34" charset="0"/>
      <p:regular r:id="rId32"/>
      <p:bold r:id="rId33"/>
      <p:italic r:id="rId34"/>
      <p:boldItalic r:id="rId35"/>
    </p:embeddedFont>
    <p:embeddedFont>
      <p:font typeface="Segoe UI Semibold" panose="020B0702040204020203" pitchFamily="34" charset="0"/>
      <p:bold r:id="rId36"/>
      <p:boldItalic r:id="rId37"/>
    </p:embeddedFont>
    <p:embeddedFont>
      <p:font typeface="等线" panose="02010600030101010101" pitchFamily="2" charset="-122"/>
      <p:regular r:id="rId38"/>
      <p:bold r:id="rId39"/>
    </p:embeddedFont>
    <p:embeddedFont>
      <p:font typeface="微软雅黑" panose="020B0503020204020204" pitchFamily="34" charset="-122"/>
      <p:regular r:id="rId40"/>
      <p:bold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 树森" initials="刘" lastIdx="1" clrIdx="0">
    <p:extLst>
      <p:ext uri="{19B8F6BF-5375-455C-9EA6-DF929625EA0E}">
        <p15:presenceInfo xmlns:p15="http://schemas.microsoft.com/office/powerpoint/2012/main" userId="2b96a4faf3e2a8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76"/>
    <a:srgbClr val="34BA88"/>
    <a:srgbClr val="245E76"/>
    <a:srgbClr val="FFFFFF"/>
    <a:srgbClr val="00C0CB"/>
    <a:srgbClr val="E7CD38"/>
    <a:srgbClr val="F8F689"/>
    <a:srgbClr val="FFC000"/>
    <a:srgbClr val="7F7F7F"/>
    <a:srgbClr val="00BA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48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2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15F72-DB41-4471-8469-5784D624B784}" type="datetimeFigureOut">
              <a:rPr lang="zh-CN" altLang="en-US" smtClean="0"/>
              <a:t>2019/9/7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5945A-7B92-4AF5-9311-037EB128D4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156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5945A-7B92-4AF5-9311-037EB128D40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601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5AD94-A0E5-4FE3-80AC-3A15AD1E993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14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FA93-C0B5-4376-A356-D8633FA6ED49}" type="datetimeFigureOut">
              <a:rPr lang="zh-CN" altLang="en-US" smtClean="0"/>
              <a:t>2019/9/7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0964F-14BB-49E5-9CFF-B29D4C06E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060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FA93-C0B5-4376-A356-D8633FA6ED49}" type="datetimeFigureOut">
              <a:rPr lang="zh-CN" altLang="en-US" smtClean="0"/>
              <a:t>2019/9/7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0964F-14BB-49E5-9CFF-B29D4C06E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231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FA93-C0B5-4376-A356-D8633FA6ED49}" type="datetimeFigureOut">
              <a:rPr lang="zh-CN" altLang="en-US" smtClean="0"/>
              <a:t>2019/9/7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0964F-14BB-49E5-9CFF-B29D4C06E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622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FA93-C0B5-4376-A356-D8633FA6ED49}" type="datetimeFigureOut">
              <a:rPr lang="zh-CN" altLang="en-US" smtClean="0"/>
              <a:t>2019/9/7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0964F-14BB-49E5-9CFF-B29D4C06E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8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FA93-C0B5-4376-A356-D8633FA6ED49}" type="datetimeFigureOut">
              <a:rPr lang="zh-CN" altLang="en-US" smtClean="0"/>
              <a:t>2019/9/7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0964F-14BB-49E5-9CFF-B29D4C06E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16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FA93-C0B5-4376-A356-D8633FA6ED49}" type="datetimeFigureOut">
              <a:rPr lang="zh-CN" altLang="en-US" smtClean="0"/>
              <a:t>2019/9/7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0964F-14BB-49E5-9CFF-B29D4C06E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794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FA93-C0B5-4376-A356-D8633FA6ED49}" type="datetimeFigureOut">
              <a:rPr lang="zh-CN" altLang="en-US" smtClean="0"/>
              <a:t>2019/9/7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0964F-14BB-49E5-9CFF-B29D4C06E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19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FA93-C0B5-4376-A356-D8633FA6ED49}" type="datetimeFigureOut">
              <a:rPr lang="zh-CN" altLang="en-US" smtClean="0"/>
              <a:t>2019/9/7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0964F-14BB-49E5-9CFF-B29D4C06E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508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FA93-C0B5-4376-A356-D8633FA6ED49}" type="datetimeFigureOut">
              <a:rPr lang="zh-CN" altLang="en-US" smtClean="0"/>
              <a:t>2019/9/7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0964F-14BB-49E5-9CFF-B29D4C06E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10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FA93-C0B5-4376-A356-D8633FA6ED49}" type="datetimeFigureOut">
              <a:rPr lang="zh-CN" altLang="en-US" smtClean="0"/>
              <a:t>2019/9/7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0964F-14BB-49E5-9CFF-B29D4C06E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157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FA93-C0B5-4376-A356-D8633FA6ED49}" type="datetimeFigureOut">
              <a:rPr lang="zh-CN" altLang="en-US" smtClean="0"/>
              <a:t>2019/9/7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0964F-14BB-49E5-9CFF-B29D4C06E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91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FFA93-C0B5-4376-A356-D8633FA6ED49}" type="datetimeFigureOut">
              <a:rPr lang="zh-CN" altLang="en-US" smtClean="0"/>
              <a:t>2019/9/7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0964F-14BB-49E5-9CFF-B29D4C06E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89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2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7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21873388-071B-4679-9CAE-CD52C8D0DB28}"/>
              </a:ext>
            </a:extLst>
          </p:cNvPr>
          <p:cNvSpPr/>
          <p:nvPr/>
        </p:nvSpPr>
        <p:spPr>
          <a:xfrm>
            <a:off x="3033657" y="5489995"/>
            <a:ext cx="1371602" cy="1368006"/>
          </a:xfrm>
          <a:prstGeom prst="rect">
            <a:avLst/>
          </a:prstGeom>
          <a:solidFill>
            <a:srgbClr val="ED6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DB08427-E5DD-4AD4-826F-B7134EAE9BE6}"/>
              </a:ext>
            </a:extLst>
          </p:cNvPr>
          <p:cNvSpPr/>
          <p:nvPr/>
        </p:nvSpPr>
        <p:spPr>
          <a:xfrm>
            <a:off x="4405259" y="5503933"/>
            <a:ext cx="1080694" cy="1354067"/>
          </a:xfrm>
          <a:prstGeom prst="rect">
            <a:avLst/>
          </a:prstGeom>
          <a:solidFill>
            <a:srgbClr val="D12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6" name="平行四边形 25">
            <a:extLst>
              <a:ext uri="{FF2B5EF4-FFF2-40B4-BE49-F238E27FC236}">
                <a16:creationId xmlns:a16="http://schemas.microsoft.com/office/drawing/2014/main" id="{CA63AAC5-E1E1-4875-9D0D-C1C58DD8B983}"/>
              </a:ext>
            </a:extLst>
          </p:cNvPr>
          <p:cNvSpPr/>
          <p:nvPr/>
        </p:nvSpPr>
        <p:spPr>
          <a:xfrm>
            <a:off x="1508371" y="5487646"/>
            <a:ext cx="2576946" cy="1372703"/>
          </a:xfrm>
          <a:prstGeom prst="parallelogram">
            <a:avLst>
              <a:gd name="adj" fmla="val 39977"/>
            </a:avLst>
          </a:prstGeom>
          <a:solidFill>
            <a:srgbClr val="FCA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平行四边形 29">
            <a:extLst>
              <a:ext uri="{FF2B5EF4-FFF2-40B4-BE49-F238E27FC236}">
                <a16:creationId xmlns:a16="http://schemas.microsoft.com/office/drawing/2014/main" id="{19C164CE-62A3-4299-AE5D-8CE0E463016D}"/>
              </a:ext>
            </a:extLst>
          </p:cNvPr>
          <p:cNvSpPr/>
          <p:nvPr/>
        </p:nvSpPr>
        <p:spPr>
          <a:xfrm flipH="1">
            <a:off x="4728311" y="5505445"/>
            <a:ext cx="2576946" cy="1352554"/>
          </a:xfrm>
          <a:prstGeom prst="parallelogram">
            <a:avLst>
              <a:gd name="adj" fmla="val 41870"/>
            </a:avLst>
          </a:prstGeom>
          <a:solidFill>
            <a:srgbClr val="842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7" name="平行四边形 36">
            <a:extLst>
              <a:ext uri="{FF2B5EF4-FFF2-40B4-BE49-F238E27FC236}">
                <a16:creationId xmlns:a16="http://schemas.microsoft.com/office/drawing/2014/main" id="{17F22D89-3E4A-4145-8F1B-8EDC36B3EF0B}"/>
              </a:ext>
            </a:extLst>
          </p:cNvPr>
          <p:cNvSpPr/>
          <p:nvPr/>
        </p:nvSpPr>
        <p:spPr>
          <a:xfrm>
            <a:off x="0" y="5485297"/>
            <a:ext cx="3775156" cy="1372703"/>
          </a:xfrm>
          <a:prstGeom prst="parallelogram">
            <a:avLst>
              <a:gd name="adj" fmla="val 116117"/>
            </a:avLst>
          </a:prstGeom>
          <a:solidFill>
            <a:srgbClr val="4FB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8" name="平行四边形 37">
            <a:extLst>
              <a:ext uri="{FF2B5EF4-FFF2-40B4-BE49-F238E27FC236}">
                <a16:creationId xmlns:a16="http://schemas.microsoft.com/office/drawing/2014/main" id="{7B0E6FB6-9D64-4398-831C-C2C6B45B936F}"/>
              </a:ext>
            </a:extLst>
          </p:cNvPr>
          <p:cNvSpPr/>
          <p:nvPr/>
        </p:nvSpPr>
        <p:spPr>
          <a:xfrm flipH="1">
            <a:off x="5043771" y="5503932"/>
            <a:ext cx="4121282" cy="1348899"/>
          </a:xfrm>
          <a:prstGeom prst="parallelogram">
            <a:avLst>
              <a:gd name="adj" fmla="val 150388"/>
            </a:avLst>
          </a:prstGeom>
          <a:solidFill>
            <a:srgbClr val="0D8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438D7D6-ED94-4183-AD36-D533885C9ADC}"/>
              </a:ext>
            </a:extLst>
          </p:cNvPr>
          <p:cNvGrpSpPr/>
          <p:nvPr/>
        </p:nvGrpSpPr>
        <p:grpSpPr>
          <a:xfrm>
            <a:off x="3421767" y="-37796"/>
            <a:ext cx="1959046" cy="5543246"/>
            <a:chOff x="4886037" y="-1"/>
            <a:chExt cx="1828800" cy="470131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75E660E-3E5D-4C7B-ACBC-F7C1D2D38C44}"/>
                </a:ext>
              </a:extLst>
            </p:cNvPr>
            <p:cNvSpPr/>
            <p:nvPr/>
          </p:nvSpPr>
          <p:spPr>
            <a:xfrm>
              <a:off x="4886037" y="0"/>
              <a:ext cx="304800" cy="4701309"/>
            </a:xfrm>
            <a:prstGeom prst="rect">
              <a:avLst/>
            </a:prstGeom>
            <a:solidFill>
              <a:srgbClr val="4F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F50BA2F-1368-4587-9A59-3B88C9A8A69F}"/>
                </a:ext>
              </a:extLst>
            </p:cNvPr>
            <p:cNvSpPr/>
            <p:nvPr/>
          </p:nvSpPr>
          <p:spPr>
            <a:xfrm>
              <a:off x="5190837" y="0"/>
              <a:ext cx="304800" cy="4701305"/>
            </a:xfrm>
            <a:prstGeom prst="rect">
              <a:avLst/>
            </a:prstGeom>
            <a:solidFill>
              <a:srgbClr val="FCA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00AE856-52D5-4932-81A3-C9935A4888EB}"/>
                </a:ext>
              </a:extLst>
            </p:cNvPr>
            <p:cNvSpPr/>
            <p:nvPr/>
          </p:nvSpPr>
          <p:spPr>
            <a:xfrm>
              <a:off x="5495637" y="0"/>
              <a:ext cx="304800" cy="4701309"/>
            </a:xfrm>
            <a:prstGeom prst="rect">
              <a:avLst/>
            </a:prstGeom>
            <a:solidFill>
              <a:srgbClr val="ED6E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001C91C-C658-41A3-B3CD-97FB035B80A8}"/>
                </a:ext>
              </a:extLst>
            </p:cNvPr>
            <p:cNvSpPr/>
            <p:nvPr/>
          </p:nvSpPr>
          <p:spPr>
            <a:xfrm>
              <a:off x="5800437" y="0"/>
              <a:ext cx="304800" cy="4701309"/>
            </a:xfrm>
            <a:prstGeom prst="rect">
              <a:avLst/>
            </a:prstGeom>
            <a:solidFill>
              <a:srgbClr val="D125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5A34EB9-F5A4-4A0B-8D23-C0847C5BC109}"/>
                </a:ext>
              </a:extLst>
            </p:cNvPr>
            <p:cNvSpPr/>
            <p:nvPr/>
          </p:nvSpPr>
          <p:spPr>
            <a:xfrm>
              <a:off x="6105237" y="-1"/>
              <a:ext cx="304800" cy="4701309"/>
            </a:xfrm>
            <a:prstGeom prst="rect">
              <a:avLst/>
            </a:prstGeom>
            <a:solidFill>
              <a:srgbClr val="8425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629AA76-9BAF-40E3-BC96-E1B6BBB85B92}"/>
                </a:ext>
              </a:extLst>
            </p:cNvPr>
            <p:cNvSpPr/>
            <p:nvPr/>
          </p:nvSpPr>
          <p:spPr>
            <a:xfrm>
              <a:off x="6410037" y="0"/>
              <a:ext cx="304800" cy="4701309"/>
            </a:xfrm>
            <a:prstGeom prst="rect">
              <a:avLst/>
            </a:prstGeom>
            <a:solidFill>
              <a:srgbClr val="0D8C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42" name="平行四边形 41">
            <a:extLst>
              <a:ext uri="{FF2B5EF4-FFF2-40B4-BE49-F238E27FC236}">
                <a16:creationId xmlns:a16="http://schemas.microsoft.com/office/drawing/2014/main" id="{AFD4B393-FD3C-42F1-B4BE-DD6E72ADF61C}"/>
              </a:ext>
            </a:extLst>
          </p:cNvPr>
          <p:cNvSpPr/>
          <p:nvPr/>
        </p:nvSpPr>
        <p:spPr>
          <a:xfrm>
            <a:off x="2524745" y="2424784"/>
            <a:ext cx="4031744" cy="1975766"/>
          </a:xfrm>
          <a:prstGeom prst="parallelogram">
            <a:avLst>
              <a:gd name="adj" fmla="val 0"/>
            </a:avLst>
          </a:prstGeom>
          <a:solidFill>
            <a:srgbClr val="43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F7E41AC-1F29-439B-B86C-2506A204ABAC}"/>
              </a:ext>
            </a:extLst>
          </p:cNvPr>
          <p:cNvSpPr txBox="1"/>
          <p:nvPr/>
        </p:nvSpPr>
        <p:spPr>
          <a:xfrm>
            <a:off x="2458165" y="2913382"/>
            <a:ext cx="40317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迎新报告会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78CFD67-B79D-4EB9-ABD7-CDD9F80D9F72}"/>
              </a:ext>
            </a:extLst>
          </p:cNvPr>
          <p:cNvSpPr txBox="1"/>
          <p:nvPr/>
        </p:nvSpPr>
        <p:spPr>
          <a:xfrm>
            <a:off x="2458165" y="3722971"/>
            <a:ext cx="40317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</a:t>
            </a:r>
            <a:r>
              <a: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刘树森</a:t>
            </a: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05A75F35-8EC2-4731-AF45-DE0095DAAA8D}"/>
              </a:ext>
            </a:extLst>
          </p:cNvPr>
          <p:cNvSpPr/>
          <p:nvPr/>
        </p:nvSpPr>
        <p:spPr>
          <a:xfrm rot="20298962">
            <a:off x="-248795" y="5353227"/>
            <a:ext cx="3633498" cy="838414"/>
          </a:xfrm>
          <a:prstGeom prst="triangle">
            <a:avLst>
              <a:gd name="adj" fmla="val 66691"/>
            </a:avLst>
          </a:prstGeom>
          <a:solidFill>
            <a:srgbClr val="434343"/>
          </a:solidFill>
          <a:ln>
            <a:solidFill>
              <a:srgbClr val="43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2">
            <a:extLst>
              <a:ext uri="{FF2B5EF4-FFF2-40B4-BE49-F238E27FC236}">
                <a16:creationId xmlns:a16="http://schemas.microsoft.com/office/drawing/2014/main" id="{FE2299C7-CA47-4F2A-B709-A666A2CB6BD3}"/>
              </a:ext>
            </a:extLst>
          </p:cNvPr>
          <p:cNvSpPr/>
          <p:nvPr/>
        </p:nvSpPr>
        <p:spPr>
          <a:xfrm rot="1190669">
            <a:off x="5415443" y="5366657"/>
            <a:ext cx="3981361" cy="838414"/>
          </a:xfrm>
          <a:prstGeom prst="triangle">
            <a:avLst>
              <a:gd name="adj" fmla="val 52486"/>
            </a:avLst>
          </a:prstGeom>
          <a:solidFill>
            <a:srgbClr val="434343"/>
          </a:solidFill>
          <a:ln>
            <a:solidFill>
              <a:srgbClr val="43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4345324-60D2-40AE-B288-64A07A407055}"/>
              </a:ext>
            </a:extLst>
          </p:cNvPr>
          <p:cNvSpPr txBox="1"/>
          <p:nvPr/>
        </p:nvSpPr>
        <p:spPr>
          <a:xfrm>
            <a:off x="2458165" y="3996480"/>
            <a:ext cx="40317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2019.9.8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8222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DC22E1F-2FBB-41A8-B5AE-8F77D268B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000"/>
            <a:ext cx="9144000" cy="55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21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93E76016-5E7E-4BF8-9484-BDDDD7B2065E}"/>
              </a:ext>
            </a:extLst>
          </p:cNvPr>
          <p:cNvSpPr/>
          <p:nvPr/>
        </p:nvSpPr>
        <p:spPr>
          <a:xfrm>
            <a:off x="-4765" y="2638727"/>
            <a:ext cx="1555751" cy="11975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6489FD7-599F-46A6-8594-3EB613E9EDE8}"/>
              </a:ext>
            </a:extLst>
          </p:cNvPr>
          <p:cNvSpPr/>
          <p:nvPr/>
        </p:nvSpPr>
        <p:spPr>
          <a:xfrm>
            <a:off x="0" y="117476"/>
            <a:ext cx="9144000" cy="4780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E4BBF10D-79B8-4B85-959E-B2AAB2316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171231"/>
            <a:ext cx="3482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流体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0D8F812-AE88-4A4F-A430-5B24098F029F}"/>
              </a:ext>
            </a:extLst>
          </p:cNvPr>
          <p:cNvSpPr/>
          <p:nvPr/>
        </p:nvSpPr>
        <p:spPr>
          <a:xfrm>
            <a:off x="-4763" y="0"/>
            <a:ext cx="9148763" cy="130175"/>
          </a:xfrm>
          <a:prstGeom prst="rect">
            <a:avLst/>
          </a:prstGeom>
          <a:solidFill>
            <a:srgbClr val="8ED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B09A474-ADA3-46CF-A581-8566AFB11FED}"/>
              </a:ext>
            </a:extLst>
          </p:cNvPr>
          <p:cNvSpPr/>
          <p:nvPr/>
        </p:nvSpPr>
        <p:spPr>
          <a:xfrm>
            <a:off x="0" y="6677025"/>
            <a:ext cx="9144000" cy="1780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16A2F85-63E8-48DA-95B9-61F026E307AA}"/>
              </a:ext>
            </a:extLst>
          </p:cNvPr>
          <p:cNvSpPr/>
          <p:nvPr/>
        </p:nvSpPr>
        <p:spPr bwMode="auto">
          <a:xfrm rot="5400000">
            <a:off x="648875" y="5589177"/>
            <a:ext cx="615185" cy="1922464"/>
          </a:xfrm>
          <a:custGeom>
            <a:avLst/>
            <a:gdLst/>
            <a:ahLst/>
            <a:cxnLst/>
            <a:rect l="l" t="t" r="r" b="b"/>
            <a:pathLst>
              <a:path w="1512168" h="411499">
                <a:moveTo>
                  <a:pt x="0" y="0"/>
                </a:moveTo>
                <a:lnTo>
                  <a:pt x="1512168" y="0"/>
                </a:lnTo>
                <a:lnTo>
                  <a:pt x="1512168" y="111467"/>
                </a:lnTo>
                <a:lnTo>
                  <a:pt x="1512168" y="260647"/>
                </a:lnTo>
                <a:lnTo>
                  <a:pt x="1512168" y="351491"/>
                </a:lnTo>
                <a:cubicBezTo>
                  <a:pt x="1512168" y="384633"/>
                  <a:pt x="1485302" y="411499"/>
                  <a:pt x="1452160" y="411499"/>
                </a:cubicBezTo>
                <a:lnTo>
                  <a:pt x="60008" y="411499"/>
                </a:lnTo>
                <a:cubicBezTo>
                  <a:pt x="26866" y="411499"/>
                  <a:pt x="0" y="384633"/>
                  <a:pt x="0" y="351491"/>
                </a:cubicBezTo>
                <a:lnTo>
                  <a:pt x="0" y="260647"/>
                </a:lnTo>
                <a:lnTo>
                  <a:pt x="0" y="111467"/>
                </a:lnTo>
                <a:close/>
              </a:path>
            </a:pathLst>
          </a:custGeom>
          <a:solidFill>
            <a:srgbClr val="40404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57052" tIns="28522" rIns="28522" bIns="57052"/>
          <a:lstStyle/>
          <a:p>
            <a:pPr defTabSz="6845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spc="-3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E91CCF-7FAA-4F65-BDCD-024F5A57C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7075" y="6288799"/>
            <a:ext cx="20470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流体仿真背景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Fluid Sim. Background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775362B-622C-4822-B2FA-411628944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198"/>
          <a:stretch/>
        </p:blipFill>
        <p:spPr>
          <a:xfrm>
            <a:off x="5151722" y="983758"/>
            <a:ext cx="3448050" cy="49375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258D0B2-DE80-4A84-A8EF-C83AE44A5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933" y="983758"/>
            <a:ext cx="3205069" cy="493754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CC5C830-DCFB-4910-8F45-865B33380463}"/>
              </a:ext>
            </a:extLst>
          </p:cNvPr>
          <p:cNvSpPr/>
          <p:nvPr/>
        </p:nvSpPr>
        <p:spPr>
          <a:xfrm>
            <a:off x="544228" y="2582675"/>
            <a:ext cx="1005403" cy="11975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流体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Fluid</a:t>
            </a:r>
          </a:p>
        </p:txBody>
      </p:sp>
    </p:spTree>
    <p:extLst>
      <p:ext uri="{BB962C8B-B14F-4D97-AF65-F5344CB8AC3E}">
        <p14:creationId xmlns:p14="http://schemas.microsoft.com/office/powerpoint/2010/main" val="73507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26CB34D-085E-45E6-9AA8-31362E60BA31}"/>
              </a:ext>
            </a:extLst>
          </p:cNvPr>
          <p:cNvSpPr/>
          <p:nvPr/>
        </p:nvSpPr>
        <p:spPr>
          <a:xfrm>
            <a:off x="-4764" y="0"/>
            <a:ext cx="9148763" cy="122577"/>
          </a:xfrm>
          <a:prstGeom prst="rect">
            <a:avLst/>
          </a:prstGeom>
          <a:solidFill>
            <a:srgbClr val="92B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062BA25-2501-4828-83F1-663C59A0E5C3}"/>
              </a:ext>
            </a:extLst>
          </p:cNvPr>
          <p:cNvSpPr/>
          <p:nvPr/>
        </p:nvSpPr>
        <p:spPr>
          <a:xfrm>
            <a:off x="0" y="106829"/>
            <a:ext cx="9144000" cy="4889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2401BEBB-66BB-43B9-AF35-FB13117D8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158049"/>
            <a:ext cx="3152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流体仿真背景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3E144D8-DD31-4A41-B5AC-31C14DC24410}"/>
              </a:ext>
            </a:extLst>
          </p:cNvPr>
          <p:cNvSpPr/>
          <p:nvPr/>
        </p:nvSpPr>
        <p:spPr>
          <a:xfrm>
            <a:off x="-4765" y="6677025"/>
            <a:ext cx="9148765" cy="2161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38B082E-4B16-423B-ACA2-AB62D635344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160112" y="1261664"/>
            <a:ext cx="3544345" cy="56279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11F6559-4DEB-4202-A6AA-B416FFBBBF2E}"/>
              </a:ext>
            </a:extLst>
          </p:cNvPr>
          <p:cNvSpPr/>
          <p:nvPr/>
        </p:nvSpPr>
        <p:spPr>
          <a:xfrm>
            <a:off x="4279024" y="842145"/>
            <a:ext cx="1987724" cy="3944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流体粒子的运动方程：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D02ABFF-9DF9-41E1-AFE8-149A705AF682}"/>
              </a:ext>
            </a:extLst>
          </p:cNvPr>
          <p:cNvSpPr txBox="1"/>
          <p:nvPr/>
        </p:nvSpPr>
        <p:spPr>
          <a:xfrm>
            <a:off x="4271496" y="1822701"/>
            <a:ext cx="3321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粒子合力 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质量力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压强力 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+ 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粘滞力</a:t>
            </a:r>
          </a:p>
        </p:txBody>
      </p:sp>
      <p:cxnSp>
        <p:nvCxnSpPr>
          <p:cNvPr id="11" name="连接符: 肘形 10">
            <a:extLst>
              <a:ext uri="{FF2B5EF4-FFF2-40B4-BE49-F238E27FC236}">
                <a16:creationId xmlns:a16="http://schemas.microsoft.com/office/drawing/2014/main" id="{784154D9-9173-4E5E-916E-D882FDD6A5A0}"/>
              </a:ext>
            </a:extLst>
          </p:cNvPr>
          <p:cNvCxnSpPr>
            <a:cxnSpLocks/>
          </p:cNvCxnSpPr>
          <p:nvPr/>
        </p:nvCxnSpPr>
        <p:spPr>
          <a:xfrm>
            <a:off x="6823011" y="2324139"/>
            <a:ext cx="654754" cy="289234"/>
          </a:xfrm>
          <a:prstGeom prst="bentConnector3">
            <a:avLst>
              <a:gd name="adj1" fmla="val -612"/>
            </a:avLst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2814F07F-302B-48CB-A156-64F589D55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081" y="2049091"/>
            <a:ext cx="654753" cy="893263"/>
          </a:xfrm>
          <a:prstGeom prst="rect">
            <a:avLst/>
          </a:prstGeom>
        </p:spPr>
      </p:pic>
      <p:cxnSp>
        <p:nvCxnSpPr>
          <p:cNvPr id="13" name="连接符: 肘形 12">
            <a:extLst>
              <a:ext uri="{FF2B5EF4-FFF2-40B4-BE49-F238E27FC236}">
                <a16:creationId xmlns:a16="http://schemas.microsoft.com/office/drawing/2014/main" id="{4B270E7A-8091-458D-B89E-2C6428ED5BBF}"/>
              </a:ext>
            </a:extLst>
          </p:cNvPr>
          <p:cNvCxnSpPr>
            <a:cxnSpLocks/>
          </p:cNvCxnSpPr>
          <p:nvPr/>
        </p:nvCxnSpPr>
        <p:spPr>
          <a:xfrm>
            <a:off x="6066209" y="2336301"/>
            <a:ext cx="1404441" cy="816686"/>
          </a:xfrm>
          <a:prstGeom prst="bentConnector3">
            <a:avLst>
              <a:gd name="adj1" fmla="val 0"/>
            </a:avLst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D5A02A59-3DBF-4DCF-8F39-E111BA276AF2}"/>
              </a:ext>
            </a:extLst>
          </p:cNvPr>
          <p:cNvSpPr/>
          <p:nvPr/>
        </p:nvSpPr>
        <p:spPr>
          <a:xfrm>
            <a:off x="7823818" y="3102626"/>
            <a:ext cx="183998" cy="15056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79271322-334C-4186-8F5E-7C50B9C6534C}"/>
              </a:ext>
            </a:extLst>
          </p:cNvPr>
          <p:cNvSpPr/>
          <p:nvPr/>
        </p:nvSpPr>
        <p:spPr>
          <a:xfrm>
            <a:off x="7993471" y="3105058"/>
            <a:ext cx="183998" cy="150561"/>
          </a:xfrm>
          <a:prstGeom prst="ellipse">
            <a:avLst/>
          </a:prstGeom>
          <a:solidFill>
            <a:srgbClr val="E27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CA86052A-4009-4C6A-806F-6FEA9DBCC0EB}"/>
              </a:ext>
            </a:extLst>
          </p:cNvPr>
          <p:cNvCxnSpPr>
            <a:cxnSpLocks/>
          </p:cNvCxnSpPr>
          <p:nvPr/>
        </p:nvCxnSpPr>
        <p:spPr>
          <a:xfrm>
            <a:off x="7846752" y="3286800"/>
            <a:ext cx="183898" cy="0"/>
          </a:xfrm>
          <a:prstGeom prst="straightConnector1">
            <a:avLst/>
          </a:prstGeom>
          <a:ln w="158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8D7CE91F-1231-4D1F-A242-157D8F6B2D8F}"/>
              </a:ext>
            </a:extLst>
          </p:cNvPr>
          <p:cNvSpPr txBox="1"/>
          <p:nvPr/>
        </p:nvSpPr>
        <p:spPr>
          <a:xfrm>
            <a:off x="6489730" y="2024536"/>
            <a:ext cx="9223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液体粘性</a:t>
            </a:r>
          </a:p>
        </p:txBody>
      </p:sp>
      <p:cxnSp>
        <p:nvCxnSpPr>
          <p:cNvPr id="19" name="连接符: 肘形 18">
            <a:extLst>
              <a:ext uri="{FF2B5EF4-FFF2-40B4-BE49-F238E27FC236}">
                <a16:creationId xmlns:a16="http://schemas.microsoft.com/office/drawing/2014/main" id="{231B19DA-92B6-4AF4-BA8F-AC8671861894}"/>
              </a:ext>
            </a:extLst>
          </p:cNvPr>
          <p:cNvCxnSpPr>
            <a:cxnSpLocks/>
          </p:cNvCxnSpPr>
          <p:nvPr/>
        </p:nvCxnSpPr>
        <p:spPr>
          <a:xfrm>
            <a:off x="5402847" y="2281486"/>
            <a:ext cx="2082035" cy="1500169"/>
          </a:xfrm>
          <a:prstGeom prst="bentConnector3">
            <a:avLst>
              <a:gd name="adj1" fmla="val 233"/>
            </a:avLst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10EFF03B-87FE-485D-8161-ED0D0B386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847" y="3476722"/>
            <a:ext cx="529190" cy="645873"/>
          </a:xfrm>
          <a:prstGeom prst="rect">
            <a:avLst/>
          </a:prstGeom>
        </p:spPr>
      </p:pic>
      <p:cxnSp>
        <p:nvCxnSpPr>
          <p:cNvPr id="22" name="连接符: 肘形 21">
            <a:extLst>
              <a:ext uri="{FF2B5EF4-FFF2-40B4-BE49-F238E27FC236}">
                <a16:creationId xmlns:a16="http://schemas.microsoft.com/office/drawing/2014/main" id="{4AE4AB23-A303-490F-BF81-0FD100CB005B}"/>
              </a:ext>
            </a:extLst>
          </p:cNvPr>
          <p:cNvCxnSpPr>
            <a:cxnSpLocks/>
          </p:cNvCxnSpPr>
          <p:nvPr/>
        </p:nvCxnSpPr>
        <p:spPr>
          <a:xfrm>
            <a:off x="4630247" y="2269111"/>
            <a:ext cx="2875215" cy="2447764"/>
          </a:xfrm>
          <a:prstGeom prst="bentConnector3">
            <a:avLst>
              <a:gd name="adj1" fmla="val -347"/>
            </a:avLst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>
            <a:extLst>
              <a:ext uri="{FF2B5EF4-FFF2-40B4-BE49-F238E27FC236}">
                <a16:creationId xmlns:a16="http://schemas.microsoft.com/office/drawing/2014/main" id="{CA03F522-C30F-4311-9A75-ED5BDD483E03}"/>
              </a:ext>
            </a:extLst>
          </p:cNvPr>
          <p:cNvSpPr/>
          <p:nvPr/>
        </p:nvSpPr>
        <p:spPr>
          <a:xfrm>
            <a:off x="7807690" y="4562369"/>
            <a:ext cx="321131" cy="30901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62D799AF-C569-49E6-BD3A-24BBDF615638}"/>
              </a:ext>
            </a:extLst>
          </p:cNvPr>
          <p:cNvCxnSpPr/>
          <p:nvPr/>
        </p:nvCxnSpPr>
        <p:spPr>
          <a:xfrm>
            <a:off x="8111936" y="4716874"/>
            <a:ext cx="183898" cy="0"/>
          </a:xfrm>
          <a:prstGeom prst="straightConnector1">
            <a:avLst/>
          </a:prstGeom>
          <a:ln w="15875">
            <a:solidFill>
              <a:srgbClr val="E272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84C31CE0-A1BA-4BFF-B089-C5BF24ED9449}"/>
              </a:ext>
            </a:extLst>
          </p:cNvPr>
          <p:cNvSpPr txBox="1"/>
          <p:nvPr/>
        </p:nvSpPr>
        <p:spPr>
          <a:xfrm>
            <a:off x="8247392" y="4603794"/>
            <a:ext cx="285901" cy="236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001528DA-2909-42E8-A2D9-DE6DA38A9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48" y="910299"/>
            <a:ext cx="3204312" cy="5069546"/>
          </a:xfrm>
          <a:prstGeom prst="rect">
            <a:avLst/>
          </a:prstGeom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E8D68126-10B7-4920-B40D-7A682DA048C9}"/>
              </a:ext>
            </a:extLst>
          </p:cNvPr>
          <p:cNvGrpSpPr/>
          <p:nvPr/>
        </p:nvGrpSpPr>
        <p:grpSpPr>
          <a:xfrm>
            <a:off x="6361333" y="5258885"/>
            <a:ext cx="1727076" cy="567271"/>
            <a:chOff x="4137841" y="5364824"/>
            <a:chExt cx="1727076" cy="5672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2CE3FE14-28E4-4105-B7E5-198B57DE4575}"/>
                    </a:ext>
                  </a:extLst>
                </p:cNvPr>
                <p:cNvSpPr txBox="1"/>
                <p:nvPr/>
              </p:nvSpPr>
              <p:spPr>
                <a:xfrm>
                  <a:off x="5072345" y="5364824"/>
                  <a:ext cx="792572" cy="56727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zh-CN" altLang="en-US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US" altLang="zh-CN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2CE3FE14-28E4-4105-B7E5-198B57DE4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2345" y="5364824"/>
                  <a:ext cx="792572" cy="56727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C20E7F82-3C51-49EF-B960-8384B06BED4A}"/>
                    </a:ext>
                  </a:extLst>
                </p:cNvPr>
                <p:cNvSpPr txBox="1"/>
                <p:nvPr/>
              </p:nvSpPr>
              <p:spPr>
                <a:xfrm>
                  <a:off x="4137841" y="5528128"/>
                  <a:ext cx="736804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m:rPr>
                            <m:sty m:val="p"/>
                          </m:rPr>
                          <a:rPr lang="en-US" altLang="zh-CN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C20E7F82-3C51-49EF-B960-8384B06BED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841" y="5528128"/>
                  <a:ext cx="736804" cy="276999"/>
                </a:xfrm>
                <a:prstGeom prst="rect">
                  <a:avLst/>
                </a:prstGeom>
                <a:blipFill>
                  <a:blip r:embed="rId8"/>
                  <a:stretch>
                    <a:fillRect b="-2391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箭头: 右 35">
              <a:extLst>
                <a:ext uri="{FF2B5EF4-FFF2-40B4-BE49-F238E27FC236}">
                  <a16:creationId xmlns:a16="http://schemas.microsoft.com/office/drawing/2014/main" id="{495E3ED9-2A83-46E9-8734-C36DFFF54E2C}"/>
                </a:ext>
              </a:extLst>
            </p:cNvPr>
            <p:cNvSpPr/>
            <p:nvPr/>
          </p:nvSpPr>
          <p:spPr>
            <a:xfrm>
              <a:off x="4874645" y="5501544"/>
              <a:ext cx="266608" cy="293557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5F34228D-12A1-4DDF-8FEA-5ACC1FF3989C}"/>
              </a:ext>
            </a:extLst>
          </p:cNvPr>
          <p:cNvSpPr/>
          <p:nvPr/>
        </p:nvSpPr>
        <p:spPr>
          <a:xfrm>
            <a:off x="4163664" y="5198074"/>
            <a:ext cx="4335781" cy="740248"/>
          </a:xfrm>
          <a:prstGeom prst="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87215B0-72B2-4F50-AEF2-AB697714A161}"/>
              </a:ext>
            </a:extLst>
          </p:cNvPr>
          <p:cNvSpPr txBox="1"/>
          <p:nvPr/>
        </p:nvSpPr>
        <p:spPr>
          <a:xfrm>
            <a:off x="5704136" y="2024929"/>
            <a:ext cx="8425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粒子间挤压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2A59561-8165-4454-B5DA-CBCA9D26B7F7}"/>
              </a:ext>
            </a:extLst>
          </p:cNvPr>
          <p:cNvSpPr txBox="1"/>
          <p:nvPr/>
        </p:nvSpPr>
        <p:spPr>
          <a:xfrm>
            <a:off x="5143903" y="2024536"/>
            <a:ext cx="8425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重力场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D0EB5653-927D-4FC8-8535-EBCF662579D9}"/>
              </a:ext>
            </a:extLst>
          </p:cNvPr>
          <p:cNvGrpSpPr/>
          <p:nvPr/>
        </p:nvGrpSpPr>
        <p:grpSpPr>
          <a:xfrm>
            <a:off x="4264186" y="4913464"/>
            <a:ext cx="1861832" cy="878889"/>
            <a:chOff x="6385561" y="4989974"/>
            <a:chExt cx="1861832" cy="878889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87DC2FED-D11F-4B27-9278-8BDFDBAE66D7}"/>
                </a:ext>
              </a:extLst>
            </p:cNvPr>
            <p:cNvSpPr/>
            <p:nvPr/>
          </p:nvSpPr>
          <p:spPr>
            <a:xfrm>
              <a:off x="6385561" y="4989974"/>
              <a:ext cx="1861832" cy="87888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0316E5E8-D6EB-4C03-B461-5E84911C0DE7}"/>
                </a:ext>
              </a:extLst>
            </p:cNvPr>
            <p:cNvSpPr/>
            <p:nvPr/>
          </p:nvSpPr>
          <p:spPr>
            <a:xfrm>
              <a:off x="6492580" y="5137032"/>
              <a:ext cx="16209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Segoe UI Semibold" panose="020B0702040204020203" pitchFamily="34" charset="0"/>
                </a:rPr>
                <a:t>流体粒子间压力</a:t>
              </a:r>
              <a:endParaRPr lang="en-US" altLang="zh-CN" sz="1600" b="1" dirty="0">
                <a:solidFill>
                  <a:schemeClr val="bg1"/>
                </a:solidFill>
                <a:latin typeface="Segoe UI Semibold" panose="020B0702040204020203" pitchFamily="34" charset="0"/>
              </a:endParaRPr>
            </a:p>
          </p:txBody>
        </p:sp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0DE55CAB-0BEC-41B2-8843-5A33E4607421}"/>
              </a:ext>
            </a:extLst>
          </p:cNvPr>
          <p:cNvSpPr/>
          <p:nvPr/>
        </p:nvSpPr>
        <p:spPr>
          <a:xfrm>
            <a:off x="4311058" y="5376012"/>
            <a:ext cx="17363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100" b="1" dirty="0">
                <a:solidFill>
                  <a:schemeClr val="bg1"/>
                </a:solidFill>
                <a:latin typeface="Segoe UI Semibold" panose="020B0702040204020203" pitchFamily="34" charset="0"/>
              </a:rPr>
              <a:t>流体运动形态的直接因素</a:t>
            </a:r>
            <a:endParaRPr lang="en-US" altLang="zh-CN" sz="1100" b="1" dirty="0">
              <a:solidFill>
                <a:schemeClr val="bg1"/>
              </a:solidFill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591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34E3FB8-88C9-4B26-BFD3-C3F77E2CB3AD}"/>
              </a:ext>
            </a:extLst>
          </p:cNvPr>
          <p:cNvSpPr/>
          <p:nvPr/>
        </p:nvSpPr>
        <p:spPr>
          <a:xfrm>
            <a:off x="195308" y="603681"/>
            <a:ext cx="3124940" cy="71022"/>
          </a:xfrm>
          <a:prstGeom prst="rect">
            <a:avLst/>
          </a:prstGeom>
          <a:solidFill>
            <a:srgbClr val="FC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B3091B9-BDDF-400E-B72A-39D3EF3A8436}"/>
              </a:ext>
            </a:extLst>
          </p:cNvPr>
          <p:cNvSpPr txBox="1"/>
          <p:nvPr/>
        </p:nvSpPr>
        <p:spPr>
          <a:xfrm>
            <a:off x="115409" y="80461"/>
            <a:ext cx="728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流体仿真基础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1BEEF3-42E7-4C06-8ADB-0EE4653B334F}"/>
              </a:ext>
            </a:extLst>
          </p:cNvPr>
          <p:cNvSpPr/>
          <p:nvPr/>
        </p:nvSpPr>
        <p:spPr>
          <a:xfrm>
            <a:off x="1407338" y="2742175"/>
            <a:ext cx="1577582" cy="6493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97C23DF-591A-442E-8006-24D869A23550}"/>
              </a:ext>
            </a:extLst>
          </p:cNvPr>
          <p:cNvSpPr txBox="1"/>
          <p:nvPr/>
        </p:nvSpPr>
        <p:spPr>
          <a:xfrm>
            <a:off x="1540502" y="2805261"/>
            <a:ext cx="144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空间网格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欧拉网格法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0B5A6A6-AABA-448C-B5BA-31282F540667}"/>
              </a:ext>
            </a:extLst>
          </p:cNvPr>
          <p:cNvSpPr txBox="1"/>
          <p:nvPr/>
        </p:nvSpPr>
        <p:spPr>
          <a:xfrm>
            <a:off x="1677879" y="1965603"/>
            <a:ext cx="133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dirty="0"/>
              <a:t>有限元法</a:t>
            </a:r>
            <a:endParaRPr lang="en-US" altLang="zh-CN" sz="1200" dirty="0"/>
          </a:p>
          <a:p>
            <a:pPr algn="r"/>
            <a:r>
              <a:rPr lang="zh-CN" altLang="en-US" sz="1200" dirty="0"/>
              <a:t>有限体积法</a:t>
            </a:r>
            <a:endParaRPr lang="en-US" altLang="zh-CN" sz="1200" dirty="0"/>
          </a:p>
          <a:p>
            <a:pPr algn="r"/>
            <a:r>
              <a:rPr lang="en-US" altLang="zh-CN" sz="1200" dirty="0"/>
              <a:t>…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B177AA5-6E0F-45AF-A57C-98F7AE0B64A2}"/>
              </a:ext>
            </a:extLst>
          </p:cNvPr>
          <p:cNvSpPr/>
          <p:nvPr/>
        </p:nvSpPr>
        <p:spPr>
          <a:xfrm>
            <a:off x="3106640" y="4256105"/>
            <a:ext cx="1583653" cy="13756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>
                <a:lumMod val="75000"/>
                <a:lumOff val="25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535BB63-B993-4A85-9535-5D2C8EEAF01A}"/>
              </a:ext>
            </a:extLst>
          </p:cNvPr>
          <p:cNvSpPr/>
          <p:nvPr/>
        </p:nvSpPr>
        <p:spPr>
          <a:xfrm>
            <a:off x="3101944" y="1259843"/>
            <a:ext cx="1576969" cy="135690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>
                <a:lumMod val="75000"/>
                <a:lumOff val="25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39AE6D9-20F8-48E9-B9F5-0CD0C1F28310}"/>
              </a:ext>
            </a:extLst>
          </p:cNvPr>
          <p:cNvSpPr/>
          <p:nvPr/>
        </p:nvSpPr>
        <p:spPr>
          <a:xfrm>
            <a:off x="3106640" y="2742175"/>
            <a:ext cx="1583654" cy="135690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>
                <a:lumMod val="75000"/>
                <a:lumOff val="25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AED4CBD-98C2-42B0-8EA9-9B8B07BD2D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77847" y="1415117"/>
            <a:ext cx="1380545" cy="1112278"/>
          </a:xfrm>
          <a:prstGeom prst="cloud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3375D9E9-D9DB-4892-B999-9C5F0B978391}"/>
              </a:ext>
            </a:extLst>
          </p:cNvPr>
          <p:cNvGrpSpPr/>
          <p:nvPr/>
        </p:nvGrpSpPr>
        <p:grpSpPr>
          <a:xfrm>
            <a:off x="3279273" y="2942295"/>
            <a:ext cx="1250685" cy="990146"/>
            <a:chOff x="2041155" y="4714614"/>
            <a:chExt cx="1250685" cy="990146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5A020FC-FE6E-4F81-822E-86C1115F3064}"/>
                </a:ext>
              </a:extLst>
            </p:cNvPr>
            <p:cNvSpPr/>
            <p:nvPr/>
          </p:nvSpPr>
          <p:spPr>
            <a:xfrm>
              <a:off x="2041155" y="4714614"/>
              <a:ext cx="1250685" cy="990146"/>
            </a:xfrm>
            <a:prstGeom prst="rect">
              <a:avLst/>
            </a:prstGeom>
            <a:pattFill prst="lgGrid">
              <a:fgClr>
                <a:schemeClr val="tx1">
                  <a:lumMod val="75000"/>
                  <a:lumOff val="25000"/>
                </a:schemeClr>
              </a:fgClr>
              <a:bgClr>
                <a:schemeClr val="bg1">
                  <a:lumMod val="95000"/>
                </a:schemeClr>
              </a:bgClr>
            </a:patt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云形 19">
              <a:extLst>
                <a:ext uri="{FF2B5EF4-FFF2-40B4-BE49-F238E27FC236}">
                  <a16:creationId xmlns:a16="http://schemas.microsoft.com/office/drawing/2014/main" id="{C02A4CBB-6247-4631-A9AB-C5CF8C82594E}"/>
                </a:ext>
              </a:extLst>
            </p:cNvPr>
            <p:cNvSpPr/>
            <p:nvPr/>
          </p:nvSpPr>
          <p:spPr>
            <a:xfrm>
              <a:off x="2094817" y="4888615"/>
              <a:ext cx="1143360" cy="639837"/>
            </a:xfrm>
            <a:prstGeom prst="cloud">
              <a:avLst/>
            </a:prstGeom>
            <a:solidFill>
              <a:schemeClr val="bg1">
                <a:lumMod val="95000"/>
                <a:alpha val="43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416AE8E-E683-4582-A7A1-D40B9978D2FA}"/>
              </a:ext>
            </a:extLst>
          </p:cNvPr>
          <p:cNvGrpSpPr/>
          <p:nvPr/>
        </p:nvGrpSpPr>
        <p:grpSpPr>
          <a:xfrm>
            <a:off x="3232661" y="4564892"/>
            <a:ext cx="1343909" cy="752475"/>
            <a:chOff x="7590023" y="4400048"/>
            <a:chExt cx="1329959" cy="752475"/>
          </a:xfrm>
        </p:grpSpPr>
        <p:sp>
          <p:nvSpPr>
            <p:cNvPr id="22" name="云形 21">
              <a:extLst>
                <a:ext uri="{FF2B5EF4-FFF2-40B4-BE49-F238E27FC236}">
                  <a16:creationId xmlns:a16="http://schemas.microsoft.com/office/drawing/2014/main" id="{079E1193-79CB-46AB-94BC-4C22367E75F5}"/>
                </a:ext>
              </a:extLst>
            </p:cNvPr>
            <p:cNvSpPr/>
            <p:nvPr/>
          </p:nvSpPr>
          <p:spPr>
            <a:xfrm>
              <a:off x="7590023" y="4400048"/>
              <a:ext cx="1329959" cy="752475"/>
            </a:xfrm>
            <a:prstGeom prst="cloud">
              <a:avLst/>
            </a:prstGeom>
            <a:solidFill>
              <a:srgbClr val="FCB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10DE38A-F129-41C6-9E04-2833D484F25F}"/>
                </a:ext>
              </a:extLst>
            </p:cNvPr>
            <p:cNvSpPr/>
            <p:nvPr/>
          </p:nvSpPr>
          <p:spPr>
            <a:xfrm>
              <a:off x="7833325" y="4869684"/>
              <a:ext cx="168866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B37192B5-8455-45EF-9174-34C867369C14}"/>
                </a:ext>
              </a:extLst>
            </p:cNvPr>
            <p:cNvSpPr/>
            <p:nvPr/>
          </p:nvSpPr>
          <p:spPr>
            <a:xfrm>
              <a:off x="7796086" y="4513465"/>
              <a:ext cx="168866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9DA21854-8E9C-409A-BC6E-BDAB79B7FB8F}"/>
                </a:ext>
              </a:extLst>
            </p:cNvPr>
            <p:cNvSpPr/>
            <p:nvPr/>
          </p:nvSpPr>
          <p:spPr>
            <a:xfrm>
              <a:off x="7933933" y="4665858"/>
              <a:ext cx="168866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B25B0499-191D-4350-87A3-DBEE6EF82FE6}"/>
                </a:ext>
              </a:extLst>
            </p:cNvPr>
            <p:cNvSpPr/>
            <p:nvPr/>
          </p:nvSpPr>
          <p:spPr>
            <a:xfrm>
              <a:off x="8063672" y="4833634"/>
              <a:ext cx="168866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8047A623-F858-4726-9059-309A7447B704}"/>
                </a:ext>
              </a:extLst>
            </p:cNvPr>
            <p:cNvSpPr/>
            <p:nvPr/>
          </p:nvSpPr>
          <p:spPr>
            <a:xfrm>
              <a:off x="8204395" y="4665858"/>
              <a:ext cx="168866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94B0F029-451D-462D-8BAB-4F54FA1D2EC0}"/>
                </a:ext>
              </a:extLst>
            </p:cNvPr>
            <p:cNvSpPr/>
            <p:nvPr/>
          </p:nvSpPr>
          <p:spPr>
            <a:xfrm>
              <a:off x="8308863" y="4474489"/>
              <a:ext cx="168866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52BBA9BD-62CF-4765-A3E5-657FCFF1294A}"/>
                </a:ext>
              </a:extLst>
            </p:cNvPr>
            <p:cNvSpPr/>
            <p:nvPr/>
          </p:nvSpPr>
          <p:spPr>
            <a:xfrm>
              <a:off x="8446709" y="4626882"/>
              <a:ext cx="168866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D175868A-E202-48D8-92B9-0FF98B8DE5B3}"/>
                </a:ext>
              </a:extLst>
            </p:cNvPr>
            <p:cNvSpPr/>
            <p:nvPr/>
          </p:nvSpPr>
          <p:spPr>
            <a:xfrm>
              <a:off x="8513603" y="4860429"/>
              <a:ext cx="168866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34B0BC68-061D-4F93-A375-505EEE7A2193}"/>
                </a:ext>
              </a:extLst>
            </p:cNvPr>
            <p:cNvSpPr/>
            <p:nvPr/>
          </p:nvSpPr>
          <p:spPr>
            <a:xfrm>
              <a:off x="8546413" y="4449531"/>
              <a:ext cx="168866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840B7E34-8C46-4621-9B81-B5D61C8473C8}"/>
                </a:ext>
              </a:extLst>
            </p:cNvPr>
            <p:cNvSpPr/>
            <p:nvPr/>
          </p:nvSpPr>
          <p:spPr>
            <a:xfrm>
              <a:off x="8664929" y="4683078"/>
              <a:ext cx="168866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17967BBC-09B7-41EC-A437-1A3BC8F52292}"/>
                </a:ext>
              </a:extLst>
            </p:cNvPr>
            <p:cNvSpPr/>
            <p:nvPr/>
          </p:nvSpPr>
          <p:spPr>
            <a:xfrm>
              <a:off x="8074845" y="4470669"/>
              <a:ext cx="168866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C0FE305E-A086-4F29-AA85-83C33FA99273}"/>
                </a:ext>
              </a:extLst>
            </p:cNvPr>
            <p:cNvSpPr/>
            <p:nvPr/>
          </p:nvSpPr>
          <p:spPr>
            <a:xfrm>
              <a:off x="8224430" y="4955183"/>
              <a:ext cx="168866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B2513175-18D6-48E3-9132-32A43A091928}"/>
                </a:ext>
              </a:extLst>
            </p:cNvPr>
            <p:cNvSpPr/>
            <p:nvPr/>
          </p:nvSpPr>
          <p:spPr>
            <a:xfrm>
              <a:off x="7686194" y="4657502"/>
              <a:ext cx="168866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0E3980E8-F507-4175-8AF2-A5A6812E85C4}"/>
                </a:ext>
              </a:extLst>
            </p:cNvPr>
            <p:cNvSpPr/>
            <p:nvPr/>
          </p:nvSpPr>
          <p:spPr>
            <a:xfrm>
              <a:off x="8343712" y="4780805"/>
              <a:ext cx="168866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C4FB5520-FFF0-4EBD-A916-D60A000CE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353" y="1168724"/>
            <a:ext cx="2934386" cy="4520551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34D04EBF-8420-458B-8A1A-4D72F08ECEE9}"/>
              </a:ext>
            </a:extLst>
          </p:cNvPr>
          <p:cNvGrpSpPr/>
          <p:nvPr/>
        </p:nvGrpSpPr>
        <p:grpSpPr>
          <a:xfrm>
            <a:off x="1420340" y="1262063"/>
            <a:ext cx="1577582" cy="649392"/>
            <a:chOff x="1372136" y="3146038"/>
            <a:chExt cx="1577582" cy="649392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569C0968-C658-4F23-A544-B977369C96BD}"/>
                </a:ext>
              </a:extLst>
            </p:cNvPr>
            <p:cNvSpPr/>
            <p:nvPr/>
          </p:nvSpPr>
          <p:spPr>
            <a:xfrm>
              <a:off x="1372136" y="3146038"/>
              <a:ext cx="1577582" cy="64939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4759473C-A459-4DD0-8461-E3DCF708F7F0}"/>
                </a:ext>
              </a:extLst>
            </p:cNvPr>
            <p:cNvSpPr txBox="1"/>
            <p:nvPr/>
          </p:nvSpPr>
          <p:spPr>
            <a:xfrm>
              <a:off x="1505300" y="3209124"/>
              <a:ext cx="14444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物质网格</a:t>
              </a:r>
              <a:endPara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拉格朗日网格法</a:t>
              </a:r>
            </a:p>
          </p:txBody>
        </p:sp>
      </p:grpSp>
      <p:sp>
        <p:nvSpPr>
          <p:cNvPr id="42" name="矩形 41">
            <a:extLst>
              <a:ext uri="{FF2B5EF4-FFF2-40B4-BE49-F238E27FC236}">
                <a16:creationId xmlns:a16="http://schemas.microsoft.com/office/drawing/2014/main" id="{1226265B-FE05-4217-B201-DF96EA4E3FD1}"/>
              </a:ext>
            </a:extLst>
          </p:cNvPr>
          <p:cNvSpPr/>
          <p:nvPr/>
        </p:nvSpPr>
        <p:spPr>
          <a:xfrm>
            <a:off x="1444659" y="4257235"/>
            <a:ext cx="1577582" cy="6493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941FDC8-0CB5-4518-854C-97D7D4490653}"/>
              </a:ext>
            </a:extLst>
          </p:cNvPr>
          <p:cNvSpPr txBox="1"/>
          <p:nvPr/>
        </p:nvSpPr>
        <p:spPr>
          <a:xfrm>
            <a:off x="1577823" y="4320321"/>
            <a:ext cx="144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无网格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拉格朗日粒子法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4DF66E9B-F957-4256-83F9-24FB8AE6091E}"/>
              </a:ext>
            </a:extLst>
          </p:cNvPr>
          <p:cNvSpPr/>
          <p:nvPr/>
        </p:nvSpPr>
        <p:spPr>
          <a:xfrm>
            <a:off x="6019060" y="6615343"/>
            <a:ext cx="3124940" cy="71022"/>
          </a:xfrm>
          <a:prstGeom prst="rect">
            <a:avLst/>
          </a:prstGeom>
          <a:solidFill>
            <a:srgbClr val="FC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A32B01A-B0CA-45C5-A3A4-30B15F9807E2}"/>
              </a:ext>
            </a:extLst>
          </p:cNvPr>
          <p:cNvSpPr txBox="1"/>
          <p:nvPr/>
        </p:nvSpPr>
        <p:spPr>
          <a:xfrm>
            <a:off x="1714796" y="4928856"/>
            <a:ext cx="133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/>
              <a:t>SPH</a:t>
            </a:r>
            <a:r>
              <a:rPr lang="zh-CN" altLang="en-US" sz="1200"/>
              <a:t>法</a:t>
            </a:r>
            <a:endParaRPr lang="en-US" altLang="zh-CN" sz="1200"/>
          </a:p>
          <a:p>
            <a:pPr algn="r"/>
            <a:r>
              <a:rPr lang="en-US" altLang="zh-CN" sz="1200"/>
              <a:t>LBM</a:t>
            </a:r>
            <a:r>
              <a:rPr lang="zh-CN" altLang="en-US" sz="1200"/>
              <a:t>法</a:t>
            </a:r>
            <a:endParaRPr lang="en-US" altLang="zh-CN" sz="1200"/>
          </a:p>
          <a:p>
            <a:pPr algn="r"/>
            <a:r>
              <a:rPr lang="en-US" altLang="zh-CN" sz="1200"/>
              <a:t>...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09CFA3B-3BB2-4031-B490-0DF2CCA27066}"/>
              </a:ext>
            </a:extLst>
          </p:cNvPr>
          <p:cNvSpPr/>
          <p:nvPr/>
        </p:nvSpPr>
        <p:spPr>
          <a:xfrm>
            <a:off x="104393" y="679081"/>
            <a:ext cx="1762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666666"/>
                </a:solidFill>
                <a:latin typeface="Arial" panose="020B0604020202020204" pitchFamily="34" charset="0"/>
              </a:rPr>
              <a:t>Fluid Animation</a:t>
            </a:r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7692689-CE76-4364-AA79-4FB7FF386723}"/>
              </a:ext>
            </a:extLst>
          </p:cNvPr>
          <p:cNvSpPr/>
          <p:nvPr/>
        </p:nvSpPr>
        <p:spPr>
          <a:xfrm>
            <a:off x="2399449" y="3356022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1200"/>
              <a:t>欧拉法</a:t>
            </a:r>
            <a:endParaRPr lang="en-US" altLang="zh-CN" sz="1200"/>
          </a:p>
          <a:p>
            <a:pPr algn="r"/>
            <a:r>
              <a:rPr lang="en-US" altLang="zh-CN" sz="1200"/>
              <a:t>FLIP</a:t>
            </a:r>
            <a:r>
              <a:rPr lang="zh-CN" altLang="en-US" sz="1200"/>
              <a:t>法</a:t>
            </a:r>
            <a:endParaRPr lang="en-US" altLang="zh-CN" sz="1200"/>
          </a:p>
          <a:p>
            <a:pPr algn="r"/>
            <a:r>
              <a:rPr lang="en-US" altLang="zh-CN" sz="12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87184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C3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0DEC79F-1D1D-46F5-B71E-8E9908CB83B6}"/>
              </a:ext>
            </a:extLst>
          </p:cNvPr>
          <p:cNvSpPr txBox="1"/>
          <p:nvPr/>
        </p:nvSpPr>
        <p:spPr>
          <a:xfrm>
            <a:off x="2035477" y="2808152"/>
            <a:ext cx="5073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394C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光滑粒子流体动力学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F777BF4-1576-4F47-AC83-306848E4C6D5}"/>
              </a:ext>
            </a:extLst>
          </p:cNvPr>
          <p:cNvSpPr/>
          <p:nvPr/>
        </p:nvSpPr>
        <p:spPr>
          <a:xfrm>
            <a:off x="3926423" y="2114756"/>
            <a:ext cx="10374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rgbClr val="394C64"/>
                </a:solidFill>
                <a:latin typeface="Britannic Bold" panose="020B0903060703020204" pitchFamily="34" charset="0"/>
                <a:ea typeface="微软雅黑" panose="020B0503020204020204" pitchFamily="34" charset="-122"/>
              </a:rPr>
              <a:t>03</a:t>
            </a:r>
            <a:endParaRPr lang="zh-CN" altLang="en-US" sz="5400" dirty="0">
              <a:latin typeface="Britannic Bold" panose="020B0903060703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493D509-35F6-4F89-AEED-93C37E43C9D8}"/>
              </a:ext>
            </a:extLst>
          </p:cNvPr>
          <p:cNvSpPr/>
          <p:nvPr/>
        </p:nvSpPr>
        <p:spPr>
          <a:xfrm>
            <a:off x="3040168" y="3396646"/>
            <a:ext cx="3063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394C64"/>
                </a:solidFill>
                <a:latin typeface="+mn-ea"/>
              </a:rPr>
              <a:t>Smooth Particles  dynamics</a:t>
            </a:r>
            <a:endParaRPr lang="zh-CN" altLang="en-US" b="1" dirty="0">
              <a:solidFill>
                <a:srgbClr val="394C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09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>
            <a:extLst>
              <a:ext uri="{FF2B5EF4-FFF2-40B4-BE49-F238E27FC236}">
                <a16:creationId xmlns:a16="http://schemas.microsoft.com/office/drawing/2014/main" id="{8489C82C-AA99-4294-8006-C29CFED3508A}"/>
              </a:ext>
            </a:extLst>
          </p:cNvPr>
          <p:cNvSpPr/>
          <p:nvPr/>
        </p:nvSpPr>
        <p:spPr>
          <a:xfrm>
            <a:off x="791293" y="3025776"/>
            <a:ext cx="3248124" cy="2962608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6D91861-2D08-420D-B650-732D2A52F8DC}"/>
              </a:ext>
            </a:extLst>
          </p:cNvPr>
          <p:cNvSpPr/>
          <p:nvPr/>
        </p:nvSpPr>
        <p:spPr>
          <a:xfrm>
            <a:off x="0" y="117476"/>
            <a:ext cx="9144000" cy="4780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C1B51076-77A1-4EAA-BFD4-AEAC779B7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171231"/>
            <a:ext cx="3482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</a:t>
            </a:r>
            <a:r>
              <a:rPr lang="en-US" altLang="zh-CN" sz="20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SPH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37F0144-A70A-4D06-8A37-195F2F9FF49E}"/>
              </a:ext>
            </a:extLst>
          </p:cNvPr>
          <p:cNvSpPr/>
          <p:nvPr/>
        </p:nvSpPr>
        <p:spPr>
          <a:xfrm>
            <a:off x="-4763" y="0"/>
            <a:ext cx="9148763" cy="130175"/>
          </a:xfrm>
          <a:prstGeom prst="rect">
            <a:avLst/>
          </a:prstGeom>
          <a:solidFill>
            <a:srgbClr val="8ED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82767F6-B692-4152-AA9D-09BFD3A0BF84}"/>
              </a:ext>
            </a:extLst>
          </p:cNvPr>
          <p:cNvSpPr/>
          <p:nvPr/>
        </p:nvSpPr>
        <p:spPr>
          <a:xfrm>
            <a:off x="0" y="6677025"/>
            <a:ext cx="9144000" cy="1780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92" name="组合 191">
            <a:extLst>
              <a:ext uri="{FF2B5EF4-FFF2-40B4-BE49-F238E27FC236}">
                <a16:creationId xmlns:a16="http://schemas.microsoft.com/office/drawing/2014/main" id="{4421D572-50D1-4B4A-9DEB-815705FAC527}"/>
              </a:ext>
            </a:extLst>
          </p:cNvPr>
          <p:cNvGrpSpPr/>
          <p:nvPr/>
        </p:nvGrpSpPr>
        <p:grpSpPr>
          <a:xfrm>
            <a:off x="-58298" y="6162712"/>
            <a:ext cx="2047083" cy="615185"/>
            <a:chOff x="-76054" y="6244223"/>
            <a:chExt cx="2047083" cy="615185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A73E8835-1E9C-4ACB-879C-A14B01B8BBF0}"/>
                </a:ext>
              </a:extLst>
            </p:cNvPr>
            <p:cNvSpPr/>
            <p:nvPr/>
          </p:nvSpPr>
          <p:spPr bwMode="auto">
            <a:xfrm rot="5400000">
              <a:off x="639896" y="5590584"/>
              <a:ext cx="615185" cy="1922464"/>
            </a:xfrm>
            <a:custGeom>
              <a:avLst/>
              <a:gdLst/>
              <a:ahLst/>
              <a:cxnLst/>
              <a:rect l="l" t="t" r="r" b="b"/>
              <a:pathLst>
                <a:path w="1512168" h="411499">
                  <a:moveTo>
                    <a:pt x="0" y="0"/>
                  </a:moveTo>
                  <a:lnTo>
                    <a:pt x="1512168" y="0"/>
                  </a:lnTo>
                  <a:lnTo>
                    <a:pt x="1512168" y="111467"/>
                  </a:lnTo>
                  <a:lnTo>
                    <a:pt x="1512168" y="260647"/>
                  </a:lnTo>
                  <a:lnTo>
                    <a:pt x="1512168" y="351491"/>
                  </a:lnTo>
                  <a:cubicBezTo>
                    <a:pt x="1512168" y="384633"/>
                    <a:pt x="1485302" y="411499"/>
                    <a:pt x="1452160" y="411499"/>
                  </a:cubicBezTo>
                  <a:lnTo>
                    <a:pt x="60008" y="411499"/>
                  </a:lnTo>
                  <a:cubicBezTo>
                    <a:pt x="26866" y="411499"/>
                    <a:pt x="0" y="384633"/>
                    <a:pt x="0" y="351491"/>
                  </a:cubicBezTo>
                  <a:lnTo>
                    <a:pt x="0" y="260647"/>
                  </a:lnTo>
                  <a:lnTo>
                    <a:pt x="0" y="111467"/>
                  </a:lnTo>
                  <a:close/>
                </a:path>
              </a:pathLst>
            </a:custGeom>
            <a:solidFill>
              <a:srgbClr val="40404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57052" tIns="28522" rIns="28522" bIns="57052"/>
            <a:lstStyle/>
            <a:p>
              <a:pPr defTabSz="6845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spc="-3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CC583FC5-E169-4869-B64A-2A84C51F1B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6054" y="6290206"/>
              <a:ext cx="204708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流体仿真背景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Fluid Sim. Background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A62D66D9-2A50-4884-B5FE-ADCA1A03E6EE}"/>
              </a:ext>
            </a:extLst>
          </p:cNvPr>
          <p:cNvSpPr txBox="1"/>
          <p:nvPr/>
        </p:nvSpPr>
        <p:spPr>
          <a:xfrm>
            <a:off x="546137" y="570493"/>
            <a:ext cx="2990557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SPH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：光滑粒子流体动力学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E087721-C152-4821-82B0-6DF897BE9CD9}"/>
              </a:ext>
            </a:extLst>
          </p:cNvPr>
          <p:cNvSpPr/>
          <p:nvPr/>
        </p:nvSpPr>
        <p:spPr>
          <a:xfrm>
            <a:off x="918713" y="2102310"/>
            <a:ext cx="2877711" cy="38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将流体视为由大量粒子构成的系统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B2348DA4-F80D-4E97-92D5-31E06A55382B}"/>
              </a:ext>
            </a:extLst>
          </p:cNvPr>
          <p:cNvGrpSpPr/>
          <p:nvPr/>
        </p:nvGrpSpPr>
        <p:grpSpPr>
          <a:xfrm>
            <a:off x="676114" y="1045610"/>
            <a:ext cx="3413625" cy="1023525"/>
            <a:chOff x="2258689" y="1782898"/>
            <a:chExt cx="4626622" cy="1142062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C564172-48F5-4E30-AD2C-B132FD28A98A}"/>
                </a:ext>
              </a:extLst>
            </p:cNvPr>
            <p:cNvGrpSpPr/>
            <p:nvPr/>
          </p:nvGrpSpPr>
          <p:grpSpPr>
            <a:xfrm>
              <a:off x="5108224" y="2029652"/>
              <a:ext cx="1630507" cy="752475"/>
              <a:chOff x="6451692" y="1833788"/>
              <a:chExt cx="1630507" cy="752475"/>
            </a:xfrm>
          </p:grpSpPr>
          <p:sp>
            <p:nvSpPr>
              <p:cNvPr id="18" name="云形 17">
                <a:extLst>
                  <a:ext uri="{FF2B5EF4-FFF2-40B4-BE49-F238E27FC236}">
                    <a16:creationId xmlns:a16="http://schemas.microsoft.com/office/drawing/2014/main" id="{62F0C4D2-8B1B-44A0-8DCE-B130F1340C87}"/>
                  </a:ext>
                </a:extLst>
              </p:cNvPr>
              <p:cNvSpPr/>
              <p:nvPr/>
            </p:nvSpPr>
            <p:spPr>
              <a:xfrm>
                <a:off x="6451692" y="1833788"/>
                <a:ext cx="1630507" cy="752475"/>
              </a:xfrm>
              <a:prstGeom prst="cloud">
                <a:avLst/>
              </a:prstGeom>
              <a:solidFill>
                <a:srgbClr val="8ED5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6E66E7D2-41BA-4341-A7C2-A953ED233315}"/>
                  </a:ext>
                </a:extLst>
              </p:cNvPr>
              <p:cNvSpPr/>
              <p:nvPr/>
            </p:nvSpPr>
            <p:spPr>
              <a:xfrm>
                <a:off x="6749976" y="2303424"/>
                <a:ext cx="207027" cy="16186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6C4A5227-FB2D-4CF3-87EB-23787DD4C5D9}"/>
                  </a:ext>
                </a:extLst>
              </p:cNvPr>
              <p:cNvSpPr/>
              <p:nvPr/>
            </p:nvSpPr>
            <p:spPr>
              <a:xfrm>
                <a:off x="6704322" y="1947205"/>
                <a:ext cx="207027" cy="16186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38C8DA8F-CDA0-451A-A9D3-94A51D453C64}"/>
                  </a:ext>
                </a:extLst>
              </p:cNvPr>
              <p:cNvSpPr/>
              <p:nvPr/>
            </p:nvSpPr>
            <p:spPr>
              <a:xfrm>
                <a:off x="6873320" y="2099598"/>
                <a:ext cx="207027" cy="16186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A2A59384-3F2B-4D87-BC18-A40C64D57674}"/>
                  </a:ext>
                </a:extLst>
              </p:cNvPr>
              <p:cNvSpPr/>
              <p:nvPr/>
            </p:nvSpPr>
            <p:spPr>
              <a:xfrm>
                <a:off x="7032377" y="2267374"/>
                <a:ext cx="207027" cy="16186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EC808B77-9F57-4B42-A341-C8051AD225E0}"/>
                  </a:ext>
                </a:extLst>
              </p:cNvPr>
              <p:cNvSpPr/>
              <p:nvPr/>
            </p:nvSpPr>
            <p:spPr>
              <a:xfrm>
                <a:off x="7204901" y="2099598"/>
                <a:ext cx="207027" cy="16186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CCC35469-3D05-4FC2-8A62-A5FBF22E9E15}"/>
                  </a:ext>
                </a:extLst>
              </p:cNvPr>
              <p:cNvSpPr/>
              <p:nvPr/>
            </p:nvSpPr>
            <p:spPr>
              <a:xfrm>
                <a:off x="7332977" y="1908229"/>
                <a:ext cx="207027" cy="16186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CD3DC9FC-8A72-41E4-BF25-F422A7D80A3F}"/>
                  </a:ext>
                </a:extLst>
              </p:cNvPr>
              <p:cNvSpPr/>
              <p:nvPr/>
            </p:nvSpPr>
            <p:spPr>
              <a:xfrm>
                <a:off x="7501975" y="2060622"/>
                <a:ext cx="207027" cy="16186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7B0B2E3D-62D7-41D4-BB07-6F51C4053315}"/>
                  </a:ext>
                </a:extLst>
              </p:cNvPr>
              <p:cNvSpPr/>
              <p:nvPr/>
            </p:nvSpPr>
            <p:spPr>
              <a:xfrm>
                <a:off x="7583985" y="2294169"/>
                <a:ext cx="207027" cy="16186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D5C22A00-7DE3-4C04-870E-164A53E1C413}"/>
                  </a:ext>
                </a:extLst>
              </p:cNvPr>
              <p:cNvSpPr/>
              <p:nvPr/>
            </p:nvSpPr>
            <p:spPr>
              <a:xfrm>
                <a:off x="7624210" y="1883271"/>
                <a:ext cx="207027" cy="16186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CD39A122-1E08-489D-A098-3AA1B95904DB}"/>
                  </a:ext>
                </a:extLst>
              </p:cNvPr>
              <p:cNvSpPr/>
              <p:nvPr/>
            </p:nvSpPr>
            <p:spPr>
              <a:xfrm>
                <a:off x="7769508" y="2116818"/>
                <a:ext cx="207027" cy="16186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F613C94C-1DAC-4073-B085-CB5963BE193C}"/>
                  </a:ext>
                </a:extLst>
              </p:cNvPr>
              <p:cNvSpPr/>
              <p:nvPr/>
            </p:nvSpPr>
            <p:spPr>
              <a:xfrm>
                <a:off x="7046075" y="1904409"/>
                <a:ext cx="207027" cy="16186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BDF3F821-B822-4F29-8A20-C14C25A924A2}"/>
                  </a:ext>
                </a:extLst>
              </p:cNvPr>
              <p:cNvSpPr/>
              <p:nvPr/>
            </p:nvSpPr>
            <p:spPr>
              <a:xfrm>
                <a:off x="7248190" y="2384358"/>
                <a:ext cx="207027" cy="16186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5FA138BD-7738-4490-BE0A-EAA85C6932FF}"/>
                  </a:ext>
                </a:extLst>
              </p:cNvPr>
              <p:cNvSpPr/>
              <p:nvPr/>
            </p:nvSpPr>
            <p:spPr>
              <a:xfrm>
                <a:off x="6569596" y="2091242"/>
                <a:ext cx="207027" cy="16186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37071BC5-C4BE-4756-8E5D-560308F29825}"/>
                  </a:ext>
                </a:extLst>
              </p:cNvPr>
              <p:cNvSpPr/>
              <p:nvPr/>
            </p:nvSpPr>
            <p:spPr>
              <a:xfrm>
                <a:off x="7375702" y="2214545"/>
                <a:ext cx="207027" cy="16186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3" name="云形 32">
              <a:extLst>
                <a:ext uri="{FF2B5EF4-FFF2-40B4-BE49-F238E27FC236}">
                  <a16:creationId xmlns:a16="http://schemas.microsoft.com/office/drawing/2014/main" id="{74E4250D-48DB-4096-86E9-919A1D859A2D}"/>
                </a:ext>
              </a:extLst>
            </p:cNvPr>
            <p:cNvSpPr/>
            <p:nvPr/>
          </p:nvSpPr>
          <p:spPr>
            <a:xfrm>
              <a:off x="2391196" y="2030939"/>
              <a:ext cx="1630507" cy="752475"/>
            </a:xfrm>
            <a:prstGeom prst="cloud">
              <a:avLst/>
            </a:prstGeom>
            <a:solidFill>
              <a:srgbClr val="8ED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箭头: 右 33">
              <a:extLst>
                <a:ext uri="{FF2B5EF4-FFF2-40B4-BE49-F238E27FC236}">
                  <a16:creationId xmlns:a16="http://schemas.microsoft.com/office/drawing/2014/main" id="{43F5BA31-22E0-48F4-9039-478E64ED002C}"/>
                </a:ext>
              </a:extLst>
            </p:cNvPr>
            <p:cNvSpPr/>
            <p:nvPr/>
          </p:nvSpPr>
          <p:spPr>
            <a:xfrm>
              <a:off x="4158001" y="2217990"/>
              <a:ext cx="827999" cy="382092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8E842398-22AA-4316-AA65-C70208C19BA8}"/>
                </a:ext>
              </a:extLst>
            </p:cNvPr>
            <p:cNvSpPr/>
            <p:nvPr/>
          </p:nvSpPr>
          <p:spPr>
            <a:xfrm>
              <a:off x="2258689" y="1782898"/>
              <a:ext cx="4626622" cy="1142062"/>
            </a:xfrm>
            <a:prstGeom prst="rect">
              <a:avLst/>
            </a:prstGeom>
            <a:noFill/>
            <a:ln w="15875">
              <a:solidFill>
                <a:schemeClr val="tx1">
                  <a:lumMod val="75000"/>
                  <a:lumOff val="2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869B8043-F901-4BE1-A571-DD541700842E}"/>
              </a:ext>
            </a:extLst>
          </p:cNvPr>
          <p:cNvSpPr/>
          <p:nvPr/>
        </p:nvSpPr>
        <p:spPr>
          <a:xfrm>
            <a:off x="4631855" y="1163177"/>
            <a:ext cx="1188146" cy="700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流体 → 连续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粒子 → 离散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E256CAA-4E6E-4784-A6C7-FDA22355422B}"/>
              </a:ext>
            </a:extLst>
          </p:cNvPr>
          <p:cNvSpPr/>
          <p:nvPr/>
        </p:nvSpPr>
        <p:spPr>
          <a:xfrm>
            <a:off x="4667001" y="2186702"/>
            <a:ext cx="3642439" cy="382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须保证粒子的物理量在局部范围内光滑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连续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1" name="箭头: 右 40">
            <a:extLst>
              <a:ext uri="{FF2B5EF4-FFF2-40B4-BE49-F238E27FC236}">
                <a16:creationId xmlns:a16="http://schemas.microsoft.com/office/drawing/2014/main" id="{9A6A909D-EBEA-4C1A-91C8-C83D64E0EB56}"/>
              </a:ext>
            </a:extLst>
          </p:cNvPr>
          <p:cNvSpPr/>
          <p:nvPr/>
        </p:nvSpPr>
        <p:spPr>
          <a:xfrm>
            <a:off x="6043126" y="1189473"/>
            <a:ext cx="409948" cy="7029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18D0218-2645-42A2-8311-020276EFFE0C}"/>
              </a:ext>
            </a:extLst>
          </p:cNvPr>
          <p:cNvGrpSpPr/>
          <p:nvPr/>
        </p:nvGrpSpPr>
        <p:grpSpPr>
          <a:xfrm>
            <a:off x="6651895" y="1189002"/>
            <a:ext cx="1793535" cy="662809"/>
            <a:chOff x="3404369" y="5017152"/>
            <a:chExt cx="2150488" cy="831443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22CA46A2-C495-4629-A9B0-6FA364BD6130}"/>
                </a:ext>
              </a:extLst>
            </p:cNvPr>
            <p:cNvSpPr/>
            <p:nvPr/>
          </p:nvSpPr>
          <p:spPr>
            <a:xfrm>
              <a:off x="3404369" y="5017152"/>
              <a:ext cx="2150488" cy="83144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A0FAE52A-7677-4EB7-B2B3-9CDCAB0B5F48}"/>
                </a:ext>
              </a:extLst>
            </p:cNvPr>
            <p:cNvSpPr/>
            <p:nvPr/>
          </p:nvSpPr>
          <p:spPr>
            <a:xfrm>
              <a:off x="3555874" y="5116861"/>
              <a:ext cx="1835928" cy="386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核函数 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&amp; 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核计算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BCFCADBB-B7C9-4FE5-AB19-EA0FD3512095}"/>
                </a:ext>
              </a:extLst>
            </p:cNvPr>
            <p:cNvSpPr/>
            <p:nvPr/>
          </p:nvSpPr>
          <p:spPr>
            <a:xfrm>
              <a:off x="3494416" y="5357729"/>
              <a:ext cx="2060441" cy="396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小范围内求平均的方法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612B7C75-9FD6-445F-BF21-C6D4A2034FEC}"/>
              </a:ext>
            </a:extLst>
          </p:cNvPr>
          <p:cNvSpPr/>
          <p:nvPr/>
        </p:nvSpPr>
        <p:spPr>
          <a:xfrm>
            <a:off x="4352158" y="1029656"/>
            <a:ext cx="4212443" cy="1023525"/>
          </a:xfrm>
          <a:prstGeom prst="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627A791-FF84-48DC-8130-224CC9CF5509}"/>
              </a:ext>
            </a:extLst>
          </p:cNvPr>
          <p:cNvSpPr txBox="1"/>
          <p:nvPr/>
        </p:nvSpPr>
        <p:spPr>
          <a:xfrm>
            <a:off x="4324722" y="544704"/>
            <a:ext cx="4022941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 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离散的粒子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表示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流体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连续的物理量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B42955B3-CEAD-4958-A337-996479194D05}"/>
              </a:ext>
            </a:extLst>
          </p:cNvPr>
          <p:cNvGrpSpPr/>
          <p:nvPr/>
        </p:nvGrpSpPr>
        <p:grpSpPr>
          <a:xfrm>
            <a:off x="925522" y="3273490"/>
            <a:ext cx="3018578" cy="2408472"/>
            <a:chOff x="517498" y="1631294"/>
            <a:chExt cx="3018578" cy="2408472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0F381880-3110-409A-81F7-0922A273E732}"/>
                </a:ext>
              </a:extLst>
            </p:cNvPr>
            <p:cNvGrpSpPr/>
            <p:nvPr/>
          </p:nvGrpSpPr>
          <p:grpSpPr>
            <a:xfrm>
              <a:off x="517498" y="1631294"/>
              <a:ext cx="3018578" cy="2408472"/>
              <a:chOff x="5692108" y="818290"/>
              <a:chExt cx="3018578" cy="2408472"/>
            </a:xfrm>
          </p:grpSpPr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1FC3023F-7627-4052-987C-EB7522EDF097}"/>
                  </a:ext>
                </a:extLst>
              </p:cNvPr>
              <p:cNvSpPr/>
              <p:nvPr/>
            </p:nvSpPr>
            <p:spPr>
              <a:xfrm>
                <a:off x="6425006" y="818290"/>
                <a:ext cx="1704942" cy="1602210"/>
              </a:xfrm>
              <a:prstGeom prst="ellipse">
                <a:avLst/>
              </a:prstGeom>
              <a:solidFill>
                <a:schemeClr val="bg1">
                  <a:lumMod val="85000"/>
                  <a:alpha val="44000"/>
                </a:schemeClr>
              </a:solidFill>
              <a:ln>
                <a:solidFill>
                  <a:srgbClr val="8ED5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0F0C5B8F-7535-4AEF-94E7-067BF7208346}"/>
                  </a:ext>
                </a:extLst>
              </p:cNvPr>
              <p:cNvSpPr/>
              <p:nvPr/>
            </p:nvSpPr>
            <p:spPr>
              <a:xfrm>
                <a:off x="7186626" y="1545121"/>
                <a:ext cx="205499" cy="180014"/>
              </a:xfrm>
              <a:prstGeom prst="ellipse">
                <a:avLst/>
              </a:prstGeom>
              <a:solidFill>
                <a:srgbClr val="8ED5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ECD59DCB-F9C9-40BB-8258-FCCAA5A042D1}"/>
                  </a:ext>
                </a:extLst>
              </p:cNvPr>
              <p:cNvSpPr/>
              <p:nvPr/>
            </p:nvSpPr>
            <p:spPr>
              <a:xfrm>
                <a:off x="7734538" y="1222587"/>
                <a:ext cx="205499" cy="180014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73FD3612-4EA3-4344-9220-F0A9EA0B02EA}"/>
                  </a:ext>
                </a:extLst>
              </p:cNvPr>
              <p:cNvSpPr/>
              <p:nvPr/>
            </p:nvSpPr>
            <p:spPr>
              <a:xfrm>
                <a:off x="6219506" y="1719004"/>
                <a:ext cx="205499" cy="180014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CC6433C3-221E-436B-A55F-45A55BA5B1A8}"/>
                  </a:ext>
                </a:extLst>
              </p:cNvPr>
              <p:cNvSpPr/>
              <p:nvPr/>
            </p:nvSpPr>
            <p:spPr>
              <a:xfrm>
                <a:off x="7107275" y="1871339"/>
                <a:ext cx="205499" cy="180014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709A44D5-E3A0-4399-9B84-78D2AC003575}"/>
                  </a:ext>
                </a:extLst>
              </p:cNvPr>
              <p:cNvSpPr/>
              <p:nvPr/>
            </p:nvSpPr>
            <p:spPr>
              <a:xfrm>
                <a:off x="7242556" y="1133821"/>
                <a:ext cx="205499" cy="180014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CF84CD65-2474-4EBA-A4E9-339A9D666E56}"/>
                  </a:ext>
                </a:extLst>
              </p:cNvPr>
              <p:cNvSpPr/>
              <p:nvPr/>
            </p:nvSpPr>
            <p:spPr>
              <a:xfrm>
                <a:off x="6646278" y="2080757"/>
                <a:ext cx="205499" cy="180014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C4737ED9-E87D-4A53-B89E-3850FAA0B9B8}"/>
                  </a:ext>
                </a:extLst>
              </p:cNvPr>
              <p:cNvSpPr/>
              <p:nvPr/>
            </p:nvSpPr>
            <p:spPr>
              <a:xfrm>
                <a:off x="7734538" y="1810538"/>
                <a:ext cx="205499" cy="180014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cxnSp>
            <p:nvCxnSpPr>
              <p:cNvPr id="63" name="直接箭头连接符 62">
                <a:extLst>
                  <a:ext uri="{FF2B5EF4-FFF2-40B4-BE49-F238E27FC236}">
                    <a16:creationId xmlns:a16="http://schemas.microsoft.com/office/drawing/2014/main" id="{077E9588-10F2-45A1-A491-2C0E758B3ACA}"/>
                  </a:ext>
                </a:extLst>
              </p:cNvPr>
              <p:cNvCxnSpPr>
                <a:cxnSpLocks/>
                <a:endCxn id="56" idx="3"/>
              </p:cNvCxnSpPr>
              <p:nvPr/>
            </p:nvCxnSpPr>
            <p:spPr>
              <a:xfrm flipV="1">
                <a:off x="6861394" y="1698773"/>
                <a:ext cx="355327" cy="381984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BDC5B47D-F520-48BD-8B4E-FB7ACCEF336B}"/>
                  </a:ext>
                </a:extLst>
              </p:cNvPr>
              <p:cNvSpPr/>
              <p:nvPr/>
            </p:nvSpPr>
            <p:spPr>
              <a:xfrm>
                <a:off x="6795975" y="1464815"/>
                <a:ext cx="340158" cy="5062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000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</a:t>
                </a:r>
                <a:r>
                  <a:rPr lang="en-US" altLang="zh-CN" sz="1100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ij</a:t>
                </a:r>
                <a:endParaRPr lang="en-US" altLang="zh-CN" sz="1100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58B044CD-4A62-481B-B624-364072764C89}"/>
                  </a:ext>
                </a:extLst>
              </p:cNvPr>
              <p:cNvSpPr/>
              <p:nvPr/>
            </p:nvSpPr>
            <p:spPr>
              <a:xfrm>
                <a:off x="7340530" y="1501585"/>
                <a:ext cx="256802" cy="320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</a:t>
                </a:r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7D1D6AC4-157F-4F4E-B509-83ED511AC0C5}"/>
                  </a:ext>
                </a:extLst>
              </p:cNvPr>
              <p:cNvSpPr/>
              <p:nvPr/>
            </p:nvSpPr>
            <p:spPr>
              <a:xfrm>
                <a:off x="7225205" y="1869991"/>
                <a:ext cx="256802" cy="320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6</a:t>
                </a:r>
              </a:p>
            </p:txBody>
          </p: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7259A34F-7D99-42EE-B2B0-D7D632032603}"/>
                  </a:ext>
                </a:extLst>
              </p:cNvPr>
              <p:cNvSpPr/>
              <p:nvPr/>
            </p:nvSpPr>
            <p:spPr>
              <a:xfrm>
                <a:off x="7847315" y="1816854"/>
                <a:ext cx="256802" cy="320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</a:t>
                </a:r>
              </a:p>
            </p:txBody>
          </p: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1707D4FD-9EE8-4079-BB87-1D5DBA66CC57}"/>
                  </a:ext>
                </a:extLst>
              </p:cNvPr>
              <p:cNvSpPr/>
              <p:nvPr/>
            </p:nvSpPr>
            <p:spPr>
              <a:xfrm>
                <a:off x="7873146" y="1178341"/>
                <a:ext cx="256802" cy="320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3</a:t>
                </a:r>
              </a:p>
            </p:txBody>
          </p:sp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6C3FC8BE-7697-4BC3-AE3A-B27C2EDFB1E7}"/>
                  </a:ext>
                </a:extLst>
              </p:cNvPr>
              <p:cNvSpPr/>
              <p:nvPr/>
            </p:nvSpPr>
            <p:spPr>
              <a:xfrm>
                <a:off x="7379733" y="1121623"/>
                <a:ext cx="256802" cy="320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4</a:t>
                </a:r>
              </a:p>
            </p:txBody>
          </p:sp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BA3A6312-C5BA-4EA8-A369-8A61B462C2C1}"/>
                  </a:ext>
                </a:extLst>
              </p:cNvPr>
              <p:cNvSpPr/>
              <p:nvPr/>
            </p:nvSpPr>
            <p:spPr>
              <a:xfrm>
                <a:off x="6709252" y="2106549"/>
                <a:ext cx="256802" cy="320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5</a:t>
                </a:r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E46F5E29-9ABB-4F16-A4BC-0F8157546B6A}"/>
                  </a:ext>
                </a:extLst>
              </p:cNvPr>
              <p:cNvSpPr/>
              <p:nvPr/>
            </p:nvSpPr>
            <p:spPr>
              <a:xfrm>
                <a:off x="6178061" y="1802217"/>
                <a:ext cx="256802" cy="320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7</a:t>
                </a:r>
              </a:p>
            </p:txBody>
          </p:sp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3AC33E3B-A303-404A-8B23-FA0DFFCD786B}"/>
                  </a:ext>
                </a:extLst>
              </p:cNvPr>
              <p:cNvSpPr/>
              <p:nvPr/>
            </p:nvSpPr>
            <p:spPr>
              <a:xfrm>
                <a:off x="6740808" y="2518427"/>
                <a:ext cx="1079142" cy="2993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j=1,2,3,4,5,6   </a:t>
                </a:r>
                <a:r>
                  <a:rPr lang="en-US" altLang="zh-CN" sz="1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</a:t>
                </a:r>
                <a:r>
                  <a:rPr lang="en-US" altLang="zh-CN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=1</a:t>
                </a:r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083EB26C-405C-4853-8910-8BDFCFEAB8DC}"/>
                  </a:ext>
                </a:extLst>
              </p:cNvPr>
              <p:cNvSpPr/>
              <p:nvPr/>
            </p:nvSpPr>
            <p:spPr>
              <a:xfrm>
                <a:off x="6662652" y="2333711"/>
                <a:ext cx="1095172" cy="3203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粒子</a:t>
                </a:r>
                <a:r>
                  <a:rPr lang="en-US" altLang="zh-CN" sz="11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</a:t>
                </a:r>
                <a:r>
                  <a:rPr lang="en-US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zh-CN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的物理量</a:t>
                </a:r>
                <a:endPara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51A0EAE9-00DC-4DD1-8015-4D848339F965}"/>
                  </a:ext>
                </a:extLst>
              </p:cNvPr>
              <p:cNvSpPr/>
              <p:nvPr/>
            </p:nvSpPr>
            <p:spPr>
              <a:xfrm>
                <a:off x="6512182" y="1490976"/>
                <a:ext cx="324128" cy="423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Ω</a:t>
                </a:r>
              </a:p>
            </p:txBody>
          </p:sp>
          <p:cxnSp>
            <p:nvCxnSpPr>
              <p:cNvPr id="75" name="直接箭头连接符 74">
                <a:extLst>
                  <a:ext uri="{FF2B5EF4-FFF2-40B4-BE49-F238E27FC236}">
                    <a16:creationId xmlns:a16="http://schemas.microsoft.com/office/drawing/2014/main" id="{37E60CB8-AFFB-4492-9721-26D1DE299C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2108" y="2823630"/>
                <a:ext cx="2874843" cy="0"/>
              </a:xfrm>
              <a:prstGeom prst="straightConnector1">
                <a:avLst/>
              </a:prstGeom>
              <a:ln w="1587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箭头连接符 75">
                <a:extLst>
                  <a:ext uri="{FF2B5EF4-FFF2-40B4-BE49-F238E27FC236}">
                    <a16:creationId xmlns:a16="http://schemas.microsoft.com/office/drawing/2014/main" id="{B3CBACB0-BB63-40DF-B283-5C81EE1EF9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59918" y="1153267"/>
                <a:ext cx="0" cy="2073495"/>
              </a:xfrm>
              <a:prstGeom prst="straightConnector1">
                <a:avLst/>
              </a:prstGeom>
              <a:ln w="1587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A504F0CB-EB57-4EF6-ABC5-FC578465577E}"/>
                  </a:ext>
                </a:extLst>
              </p:cNvPr>
              <p:cNvSpPr/>
              <p:nvPr/>
            </p:nvSpPr>
            <p:spPr>
              <a:xfrm>
                <a:off x="5994950" y="956621"/>
                <a:ext cx="282450" cy="423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y</a:t>
                </a: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3111375E-30D8-4E72-8111-01A3331D0350}"/>
                  </a:ext>
                </a:extLst>
              </p:cNvPr>
              <p:cNvSpPr/>
              <p:nvPr/>
            </p:nvSpPr>
            <p:spPr>
              <a:xfrm>
                <a:off x="8428236" y="2387100"/>
                <a:ext cx="282450" cy="423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x</a:t>
                </a:r>
              </a:p>
            </p:txBody>
          </p:sp>
        </p:grpSp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69F184D5-369F-4130-BF7B-58B7E4F8115C}"/>
                </a:ext>
              </a:extLst>
            </p:cNvPr>
            <p:cNvCxnSpPr>
              <a:cxnSpLocks/>
            </p:cNvCxnSpPr>
            <p:nvPr/>
          </p:nvCxnSpPr>
          <p:spPr>
            <a:xfrm>
              <a:off x="1337572" y="2168169"/>
              <a:ext cx="680640" cy="22558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86DE16A7-2588-45D2-9E69-A109BE586960}"/>
                </a:ext>
              </a:extLst>
            </p:cNvPr>
            <p:cNvSpPr/>
            <p:nvPr/>
          </p:nvSpPr>
          <p:spPr>
            <a:xfrm>
              <a:off x="1585557" y="1845761"/>
              <a:ext cx="340158" cy="506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</a:t>
              </a:r>
              <a:endParaRPr lang="en-US" altLang="zh-CN" sz="11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A062F29A-EECC-4868-866F-FC73C2B60894}"/>
                  </a:ext>
                </a:extLst>
              </p:cNvPr>
              <p:cNvSpPr txBox="1"/>
              <p:nvPr/>
            </p:nvSpPr>
            <p:spPr>
              <a:xfrm>
                <a:off x="4476991" y="3204891"/>
                <a:ext cx="51320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CN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altLang="zh-CN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4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 …… </m:t>
                    </m:r>
                    <m:r>
                      <a:rPr lang="en-US" altLang="zh-CN" sz="140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  <m:r>
                      <a:rPr lang="en-US" altLang="zh-CN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+0</m:t>
                    </m:r>
                  </m:oMath>
                </a14:m>
                <a:r>
                  <a:rPr lang="en-US" altLang="zh-CN" sz="1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CN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A062F29A-EECC-4868-866F-FC73C2B60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991" y="3204891"/>
                <a:ext cx="5132096" cy="3077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EF06F9A3-A46D-4C3E-86ED-B7B1A048886B}"/>
                  </a:ext>
                </a:extLst>
              </p:cNvPr>
              <p:cNvSpPr txBox="1"/>
              <p:nvPr/>
            </p:nvSpPr>
            <p:spPr>
              <a:xfrm>
                <a:off x="4512549" y="3809565"/>
                <a:ext cx="2221999" cy="332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= 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sz="1400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dirty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altLang="zh-CN" sz="1400" b="1" i="1" dirty="0">
                                <a:latin typeface="Cambria Math" panose="02040503050406030204" pitchFamily="18" charset="0"/>
                              </a:rPr>
                              <m:t>𝒊𝒋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zh-CN" sz="1400" dirty="0"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zh-CN" sz="1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4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400" i="1" dirty="0">
                                <a:latin typeface="Cambria Math" panose="02040503050406030204" pitchFamily="18" charset="0"/>
                              </a:rPr>
                              <m:t>  </m:t>
                            </m:r>
                          </m:sub>
                        </m:sSub>
                      </m:e>
                    </m:nary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400" dirty="0"/>
                  <a:t> </a:t>
                </a:r>
              </a:p>
            </p:txBody>
          </p:sp>
        </mc:Choice>
        <mc:Fallback xmlns=""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EF06F9A3-A46D-4C3E-86ED-B7B1A0488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549" y="3809565"/>
                <a:ext cx="2221999" cy="332335"/>
              </a:xfrm>
              <a:prstGeom prst="rect">
                <a:avLst/>
              </a:prstGeom>
              <a:blipFill>
                <a:blip r:embed="rId3"/>
                <a:stretch>
                  <a:fillRect t="-94444" b="-1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箭头: 右 101">
            <a:extLst>
              <a:ext uri="{FF2B5EF4-FFF2-40B4-BE49-F238E27FC236}">
                <a16:creationId xmlns:a16="http://schemas.microsoft.com/office/drawing/2014/main" id="{26725CD8-826B-4ABB-A485-1B4AB66CAC5E}"/>
              </a:ext>
            </a:extLst>
          </p:cNvPr>
          <p:cNvSpPr/>
          <p:nvPr/>
        </p:nvSpPr>
        <p:spPr>
          <a:xfrm rot="5400000">
            <a:off x="4578440" y="3524740"/>
            <a:ext cx="207472" cy="33925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箭头: 右 102">
            <a:extLst>
              <a:ext uri="{FF2B5EF4-FFF2-40B4-BE49-F238E27FC236}">
                <a16:creationId xmlns:a16="http://schemas.microsoft.com/office/drawing/2014/main" id="{07FC832E-E19E-4504-B08C-63C6B055C430}"/>
              </a:ext>
            </a:extLst>
          </p:cNvPr>
          <p:cNvSpPr/>
          <p:nvPr/>
        </p:nvSpPr>
        <p:spPr>
          <a:xfrm rot="5400000">
            <a:off x="5309069" y="4102649"/>
            <a:ext cx="207472" cy="33925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E8D97E5A-A385-410D-92DC-213AA9A54E5E}"/>
              </a:ext>
            </a:extLst>
          </p:cNvPr>
          <p:cNvSpPr txBox="1"/>
          <p:nvPr/>
        </p:nvSpPr>
        <p:spPr>
          <a:xfrm>
            <a:off x="4470819" y="2996796"/>
            <a:ext cx="364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：粒子</a:t>
            </a:r>
            <a:r>
              <a:rPr lang="en-US" altLang="zh-CN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的某项物理量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（密度、压力等）</a:t>
            </a: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242C3661-1FF8-4029-ADA1-382F170C6CA3}"/>
              </a:ext>
            </a:extLst>
          </p:cNvPr>
          <p:cNvSpPr txBox="1"/>
          <p:nvPr/>
        </p:nvSpPr>
        <p:spPr>
          <a:xfrm>
            <a:off x="5184376" y="4303340"/>
            <a:ext cx="1690756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核函数：</a:t>
            </a:r>
          </a:p>
        </p:txBody>
      </p:sp>
      <p:sp>
        <p:nvSpPr>
          <p:cNvPr id="148" name="文本框 147">
            <a:extLst>
              <a:ext uri="{FF2B5EF4-FFF2-40B4-BE49-F238E27FC236}">
                <a16:creationId xmlns:a16="http://schemas.microsoft.com/office/drawing/2014/main" id="{09EF2A8B-D42D-4273-8E9B-ACCB3C0A990B}"/>
              </a:ext>
            </a:extLst>
          </p:cNvPr>
          <p:cNvSpPr txBox="1"/>
          <p:nvPr/>
        </p:nvSpPr>
        <p:spPr>
          <a:xfrm>
            <a:off x="1508540" y="5258937"/>
            <a:ext cx="1976617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SPH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流体系统局部</a:t>
            </a:r>
          </a:p>
        </p:txBody>
      </p:sp>
      <p:sp>
        <p:nvSpPr>
          <p:cNvPr id="170" name="矩形 169">
            <a:extLst>
              <a:ext uri="{FF2B5EF4-FFF2-40B4-BE49-F238E27FC236}">
                <a16:creationId xmlns:a16="http://schemas.microsoft.com/office/drawing/2014/main" id="{E7E573DF-255F-4AC3-96EC-9297B8E680B8}"/>
              </a:ext>
            </a:extLst>
          </p:cNvPr>
          <p:cNvSpPr/>
          <p:nvPr/>
        </p:nvSpPr>
        <p:spPr>
          <a:xfrm>
            <a:off x="472908" y="2673913"/>
            <a:ext cx="8284246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grpSp>
        <p:nvGrpSpPr>
          <p:cNvPr id="171" name="组合 170">
            <a:extLst>
              <a:ext uri="{FF2B5EF4-FFF2-40B4-BE49-F238E27FC236}">
                <a16:creationId xmlns:a16="http://schemas.microsoft.com/office/drawing/2014/main" id="{C1DE3AF0-013D-496E-911F-A0023ECE5839}"/>
              </a:ext>
            </a:extLst>
          </p:cNvPr>
          <p:cNvGrpSpPr/>
          <p:nvPr/>
        </p:nvGrpSpPr>
        <p:grpSpPr>
          <a:xfrm>
            <a:off x="5823915" y="4293684"/>
            <a:ext cx="2348756" cy="2099507"/>
            <a:chOff x="5047472" y="3834647"/>
            <a:chExt cx="2348756" cy="2099507"/>
          </a:xfrm>
        </p:grpSpPr>
        <p:grpSp>
          <p:nvGrpSpPr>
            <p:cNvPr id="172" name="组合 171">
              <a:extLst>
                <a:ext uri="{FF2B5EF4-FFF2-40B4-BE49-F238E27FC236}">
                  <a16:creationId xmlns:a16="http://schemas.microsoft.com/office/drawing/2014/main" id="{962A5E10-69EB-46A0-80C6-EE096C43CC55}"/>
                </a:ext>
              </a:extLst>
            </p:cNvPr>
            <p:cNvGrpSpPr/>
            <p:nvPr/>
          </p:nvGrpSpPr>
          <p:grpSpPr>
            <a:xfrm>
              <a:off x="5047472" y="4161190"/>
              <a:ext cx="2348756" cy="1772964"/>
              <a:chOff x="5272108" y="4609341"/>
              <a:chExt cx="2348756" cy="1772964"/>
            </a:xfrm>
          </p:grpSpPr>
          <p:grpSp>
            <p:nvGrpSpPr>
              <p:cNvPr id="174" name="组合 173">
                <a:extLst>
                  <a:ext uri="{FF2B5EF4-FFF2-40B4-BE49-F238E27FC236}">
                    <a16:creationId xmlns:a16="http://schemas.microsoft.com/office/drawing/2014/main" id="{126283F0-4FCE-43C3-8BA9-914F3AD8CC0A}"/>
                  </a:ext>
                </a:extLst>
              </p:cNvPr>
              <p:cNvGrpSpPr/>
              <p:nvPr/>
            </p:nvGrpSpPr>
            <p:grpSpPr>
              <a:xfrm>
                <a:off x="5272108" y="4609341"/>
                <a:ext cx="2348756" cy="1772964"/>
                <a:chOff x="6620617" y="4316614"/>
                <a:chExt cx="2348756" cy="1772964"/>
              </a:xfrm>
            </p:grpSpPr>
            <p:grpSp>
              <p:nvGrpSpPr>
                <p:cNvPr id="176" name="组合 175">
                  <a:extLst>
                    <a:ext uri="{FF2B5EF4-FFF2-40B4-BE49-F238E27FC236}">
                      <a16:creationId xmlns:a16="http://schemas.microsoft.com/office/drawing/2014/main" id="{B8878B65-A349-4A4A-AA58-8D85B49B08F9}"/>
                    </a:ext>
                  </a:extLst>
                </p:cNvPr>
                <p:cNvGrpSpPr/>
                <p:nvPr/>
              </p:nvGrpSpPr>
              <p:grpSpPr>
                <a:xfrm>
                  <a:off x="7063660" y="4467542"/>
                  <a:ext cx="1391644" cy="1384996"/>
                  <a:chOff x="6804592" y="3334899"/>
                  <a:chExt cx="1391644" cy="1384996"/>
                </a:xfrm>
              </p:grpSpPr>
              <p:sp>
                <p:nvSpPr>
                  <p:cNvPr id="188" name="椭圆 187">
                    <a:extLst>
                      <a:ext uri="{FF2B5EF4-FFF2-40B4-BE49-F238E27FC236}">
                        <a16:creationId xmlns:a16="http://schemas.microsoft.com/office/drawing/2014/main" id="{5EC78709-AFF9-4272-B84C-983DE853CC00}"/>
                      </a:ext>
                    </a:extLst>
                  </p:cNvPr>
                  <p:cNvSpPr/>
                  <p:nvPr/>
                </p:nvSpPr>
                <p:spPr>
                  <a:xfrm>
                    <a:off x="6804592" y="3334899"/>
                    <a:ext cx="1391644" cy="1384996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44000"/>
                    </a:schemeClr>
                  </a:solidFill>
                  <a:ln>
                    <a:solidFill>
                      <a:srgbClr val="8ED55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189" name="组合 188">
                    <a:extLst>
                      <a:ext uri="{FF2B5EF4-FFF2-40B4-BE49-F238E27FC236}">
                        <a16:creationId xmlns:a16="http://schemas.microsoft.com/office/drawing/2014/main" id="{BE2AB0AA-FF27-4802-B49A-490B8171B44B}"/>
                      </a:ext>
                    </a:extLst>
                  </p:cNvPr>
                  <p:cNvGrpSpPr/>
                  <p:nvPr/>
                </p:nvGrpSpPr>
                <p:grpSpPr>
                  <a:xfrm>
                    <a:off x="6818706" y="3660836"/>
                    <a:ext cx="1336848" cy="418062"/>
                    <a:chOff x="7029450" y="3760068"/>
                    <a:chExt cx="1714232" cy="648226"/>
                  </a:xfrm>
                </p:grpSpPr>
                <p:sp>
                  <p:nvSpPr>
                    <p:cNvPr id="190" name="任意多边形: 形状 189">
                      <a:extLst>
                        <a:ext uri="{FF2B5EF4-FFF2-40B4-BE49-F238E27FC236}">
                          <a16:creationId xmlns:a16="http://schemas.microsoft.com/office/drawing/2014/main" id="{464AA229-86FD-4B22-A276-A850DC32ED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9450" y="3760068"/>
                      <a:ext cx="881674" cy="640482"/>
                    </a:xfrm>
                    <a:custGeom>
                      <a:avLst/>
                      <a:gdLst>
                        <a:gd name="connsiteX0" fmla="*/ 0 w 881674"/>
                        <a:gd name="connsiteY0" fmla="*/ 640482 h 640482"/>
                        <a:gd name="connsiteX1" fmla="*/ 552450 w 881674"/>
                        <a:gd name="connsiteY1" fmla="*/ 421407 h 640482"/>
                        <a:gd name="connsiteX2" fmla="*/ 752475 w 881674"/>
                        <a:gd name="connsiteY2" fmla="*/ 49932 h 640482"/>
                        <a:gd name="connsiteX3" fmla="*/ 876300 w 881674"/>
                        <a:gd name="connsiteY3" fmla="*/ 2307 h 640482"/>
                        <a:gd name="connsiteX4" fmla="*/ 847725 w 881674"/>
                        <a:gd name="connsiteY4" fmla="*/ 11832 h 64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1674" h="640482">
                          <a:moveTo>
                            <a:pt x="0" y="640482"/>
                          </a:moveTo>
                          <a:cubicBezTo>
                            <a:pt x="213519" y="580157"/>
                            <a:pt x="427038" y="519832"/>
                            <a:pt x="552450" y="421407"/>
                          </a:cubicBezTo>
                          <a:cubicBezTo>
                            <a:pt x="677862" y="322982"/>
                            <a:pt x="698500" y="119782"/>
                            <a:pt x="752475" y="49932"/>
                          </a:cubicBezTo>
                          <a:cubicBezTo>
                            <a:pt x="806450" y="-19918"/>
                            <a:pt x="860425" y="8657"/>
                            <a:pt x="876300" y="2307"/>
                          </a:cubicBezTo>
                          <a:cubicBezTo>
                            <a:pt x="892175" y="-4043"/>
                            <a:pt x="869950" y="3894"/>
                            <a:pt x="847725" y="11832"/>
                          </a:cubicBezTo>
                        </a:path>
                      </a:pathLst>
                    </a:custGeom>
                    <a:no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91" name="任意多边形: 形状 190">
                      <a:extLst>
                        <a:ext uri="{FF2B5EF4-FFF2-40B4-BE49-F238E27FC236}">
                          <a16:creationId xmlns:a16="http://schemas.microsoft.com/office/drawing/2014/main" id="{52D55467-D178-4A52-A674-F2BABD7D76D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864796" y="3767812"/>
                      <a:ext cx="878886" cy="640482"/>
                    </a:xfrm>
                    <a:custGeom>
                      <a:avLst/>
                      <a:gdLst>
                        <a:gd name="connsiteX0" fmla="*/ 0 w 881674"/>
                        <a:gd name="connsiteY0" fmla="*/ 640482 h 640482"/>
                        <a:gd name="connsiteX1" fmla="*/ 552450 w 881674"/>
                        <a:gd name="connsiteY1" fmla="*/ 421407 h 640482"/>
                        <a:gd name="connsiteX2" fmla="*/ 752475 w 881674"/>
                        <a:gd name="connsiteY2" fmla="*/ 49932 h 640482"/>
                        <a:gd name="connsiteX3" fmla="*/ 876300 w 881674"/>
                        <a:gd name="connsiteY3" fmla="*/ 2307 h 640482"/>
                        <a:gd name="connsiteX4" fmla="*/ 847725 w 881674"/>
                        <a:gd name="connsiteY4" fmla="*/ 11832 h 64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1674" h="640482">
                          <a:moveTo>
                            <a:pt x="0" y="640482"/>
                          </a:moveTo>
                          <a:cubicBezTo>
                            <a:pt x="213519" y="580157"/>
                            <a:pt x="427038" y="519832"/>
                            <a:pt x="552450" y="421407"/>
                          </a:cubicBezTo>
                          <a:cubicBezTo>
                            <a:pt x="677862" y="322982"/>
                            <a:pt x="698500" y="119782"/>
                            <a:pt x="752475" y="49932"/>
                          </a:cubicBezTo>
                          <a:cubicBezTo>
                            <a:pt x="806450" y="-19918"/>
                            <a:pt x="860425" y="8657"/>
                            <a:pt x="876300" y="2307"/>
                          </a:cubicBezTo>
                          <a:cubicBezTo>
                            <a:pt x="892175" y="-4043"/>
                            <a:pt x="869950" y="3894"/>
                            <a:pt x="847725" y="11832"/>
                          </a:cubicBezTo>
                        </a:path>
                      </a:pathLst>
                    </a:custGeom>
                    <a:no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cxnSp>
              <p:nvCxnSpPr>
                <p:cNvPr id="177" name="直接箭头连接符 176">
                  <a:extLst>
                    <a:ext uri="{FF2B5EF4-FFF2-40B4-BE49-F238E27FC236}">
                      <a16:creationId xmlns:a16="http://schemas.microsoft.com/office/drawing/2014/main" id="{CAE83D8A-0B2B-4CAE-8FE2-53B9CC2B9B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20617" y="5211619"/>
                  <a:ext cx="2232134" cy="14723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箭头连接符 177">
                  <a:extLst>
                    <a:ext uri="{FF2B5EF4-FFF2-40B4-BE49-F238E27FC236}">
                      <a16:creationId xmlns:a16="http://schemas.microsoft.com/office/drawing/2014/main" id="{DD1F8FE4-42EA-4A75-85A6-A16C777234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03820" y="4316614"/>
                  <a:ext cx="0" cy="168685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9" name="矩形 178">
                      <a:extLst>
                        <a:ext uri="{FF2B5EF4-FFF2-40B4-BE49-F238E27FC236}">
                          <a16:creationId xmlns:a16="http://schemas.microsoft.com/office/drawing/2014/main" id="{B107979A-C038-4551-A30C-05F4F608EF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34457" y="5067905"/>
                      <a:ext cx="394532" cy="54130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zh-CN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3" name="矩形 42">
                      <a:extLst>
                        <a:ext uri="{FF2B5EF4-FFF2-40B4-BE49-F238E27FC236}">
                          <a16:creationId xmlns:a16="http://schemas.microsoft.com/office/drawing/2014/main" id="{302DA62D-76CE-4F2A-ABBB-4FE9CB22726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34457" y="5067905"/>
                      <a:ext cx="394532" cy="54130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80" name="直接箭头连接符 179">
                  <a:extLst>
                    <a:ext uri="{FF2B5EF4-FFF2-40B4-BE49-F238E27FC236}">
                      <a16:creationId xmlns:a16="http://schemas.microsoft.com/office/drawing/2014/main" id="{497AD69C-83BB-4110-8C9A-9F51477B0F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50793" y="4693724"/>
                  <a:ext cx="0" cy="78693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箭头连接符 180">
                  <a:extLst>
                    <a:ext uri="{FF2B5EF4-FFF2-40B4-BE49-F238E27FC236}">
                      <a16:creationId xmlns:a16="http://schemas.microsoft.com/office/drawing/2014/main" id="{5318DFB0-CE2B-4170-9841-7557873498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056117" y="5555896"/>
                  <a:ext cx="1406731" cy="1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直接箭头连接符 181">
                  <a:extLst>
                    <a:ext uri="{FF2B5EF4-FFF2-40B4-BE49-F238E27FC236}">
                      <a16:creationId xmlns:a16="http://schemas.microsoft.com/office/drawing/2014/main" id="{AECD6D55-3825-4642-B618-E12D1DB52B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63660" y="4805135"/>
                  <a:ext cx="0" cy="1047403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箭头连接符 182">
                  <a:extLst>
                    <a:ext uri="{FF2B5EF4-FFF2-40B4-BE49-F238E27FC236}">
                      <a16:creationId xmlns:a16="http://schemas.microsoft.com/office/drawing/2014/main" id="{7F4A75EC-D356-4B5C-B2AE-29A06D7910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484179" y="4805134"/>
                  <a:ext cx="0" cy="1047403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" name="矩形 183">
                  <a:extLst>
                    <a:ext uri="{FF2B5EF4-FFF2-40B4-BE49-F238E27FC236}">
                      <a16:creationId xmlns:a16="http://schemas.microsoft.com/office/drawing/2014/main" id="{37B95CF8-9B2B-4489-AD2C-B88018F2575C}"/>
                    </a:ext>
                  </a:extLst>
                </p:cNvPr>
                <p:cNvSpPr/>
                <p:nvPr/>
              </p:nvSpPr>
              <p:spPr>
                <a:xfrm>
                  <a:off x="7415484" y="5483171"/>
                  <a:ext cx="1068694" cy="3203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支持域 </a:t>
                  </a:r>
                  <a:r>
                    <a:rPr lang="en-US" altLang="zh-CN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(</a:t>
                  </a:r>
                  <a:r>
                    <a:rPr lang="en-US" altLang="zh-CN" sz="110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2h</a:t>
                  </a:r>
                  <a:r>
                    <a:rPr lang="en-US" altLang="zh-CN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) </a:t>
                  </a:r>
                </a:p>
              </p:txBody>
            </p:sp>
            <p:cxnSp>
              <p:nvCxnSpPr>
                <p:cNvPr id="185" name="直接箭头连接符 184">
                  <a:extLst>
                    <a:ext uri="{FF2B5EF4-FFF2-40B4-BE49-F238E27FC236}">
                      <a16:creationId xmlns:a16="http://schemas.microsoft.com/office/drawing/2014/main" id="{747C8FAC-0A21-4605-B6BD-B4050E3803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03820" y="5804611"/>
                  <a:ext cx="2265553" cy="1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6" name="矩形 185">
                  <a:extLst>
                    <a:ext uri="{FF2B5EF4-FFF2-40B4-BE49-F238E27FC236}">
                      <a16:creationId xmlns:a16="http://schemas.microsoft.com/office/drawing/2014/main" id="{6656BFA1-C72D-49AD-8B14-D367B96E17DF}"/>
                    </a:ext>
                  </a:extLst>
                </p:cNvPr>
                <p:cNvSpPr/>
                <p:nvPr/>
              </p:nvSpPr>
              <p:spPr>
                <a:xfrm>
                  <a:off x="7440738" y="5769234"/>
                  <a:ext cx="1068694" cy="3203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问题域</a:t>
                  </a:r>
                  <a:endParaRPr lang="en-US" altLang="zh-CN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187" name="椭圆 186">
                  <a:extLst>
                    <a:ext uri="{FF2B5EF4-FFF2-40B4-BE49-F238E27FC236}">
                      <a16:creationId xmlns:a16="http://schemas.microsoft.com/office/drawing/2014/main" id="{202E4669-520B-4E52-A645-9F4CD8F3E00B}"/>
                    </a:ext>
                  </a:extLst>
                </p:cNvPr>
                <p:cNvSpPr/>
                <p:nvPr/>
              </p:nvSpPr>
              <p:spPr>
                <a:xfrm>
                  <a:off x="7670448" y="5145261"/>
                  <a:ext cx="170766" cy="155080"/>
                </a:xfrm>
                <a:prstGeom prst="ellipse">
                  <a:avLst/>
                </a:prstGeom>
                <a:solidFill>
                  <a:srgbClr val="8E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5" name="矩形 174">
                    <a:extLst>
                      <a:ext uri="{FF2B5EF4-FFF2-40B4-BE49-F238E27FC236}">
                        <a16:creationId xmlns:a16="http://schemas.microsoft.com/office/drawing/2014/main" id="{3BF34396-41C2-41D5-9072-25D2BE8DC5DA}"/>
                      </a:ext>
                    </a:extLst>
                  </p:cNvPr>
                  <p:cNvSpPr/>
                  <p:nvPr/>
                </p:nvSpPr>
                <p:spPr>
                  <a:xfrm>
                    <a:off x="6380654" y="5345993"/>
                    <a:ext cx="668196" cy="5039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a14:m>
                    <a:r>
                      <a:rPr lang="en-US" altLang="zh-CN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=</a:t>
                    </a:r>
                    <a:r>
                      <a:rPr lang="en-US" altLang="zh-CN" dirty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a14:m>
                    <a:endParaRPr lang="en-US" altLang="zh-CN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5" name="矩形 174">
                    <a:extLst>
                      <a:ext uri="{FF2B5EF4-FFF2-40B4-BE49-F238E27FC236}">
                        <a16:creationId xmlns:a16="http://schemas.microsoft.com/office/drawing/2014/main" id="{3BF34396-41C2-41D5-9072-25D2BE8DC5D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80654" y="5345993"/>
                    <a:ext cx="668196" cy="5039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585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文本框 172">
                  <a:extLst>
                    <a:ext uri="{FF2B5EF4-FFF2-40B4-BE49-F238E27FC236}">
                      <a16:creationId xmlns:a16="http://schemas.microsoft.com/office/drawing/2014/main" id="{57204E1F-3E1D-4E8D-9D0B-EC52F08524C6}"/>
                    </a:ext>
                  </a:extLst>
                </p:cNvPr>
                <p:cNvSpPr txBox="1"/>
                <p:nvPr/>
              </p:nvSpPr>
              <p:spPr>
                <a:xfrm>
                  <a:off x="5156728" y="3834647"/>
                  <a:ext cx="2221999" cy="4784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dirty="0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73" name="文本框 172">
                  <a:extLst>
                    <a:ext uri="{FF2B5EF4-FFF2-40B4-BE49-F238E27FC236}">
                      <a16:creationId xmlns:a16="http://schemas.microsoft.com/office/drawing/2014/main" id="{57204E1F-3E1D-4E8D-9D0B-EC52F08524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728" y="3834647"/>
                  <a:ext cx="2221999" cy="478464"/>
                </a:xfrm>
                <a:prstGeom prst="rect">
                  <a:avLst/>
                </a:prstGeom>
                <a:blipFill>
                  <a:blip r:embed="rId7"/>
                  <a:stretch>
                    <a:fillRect b="-253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3" name="文本框 192">
            <a:extLst>
              <a:ext uri="{FF2B5EF4-FFF2-40B4-BE49-F238E27FC236}">
                <a16:creationId xmlns:a16="http://schemas.microsoft.com/office/drawing/2014/main" id="{45275845-92FD-4BF3-9A73-A5D89AE81441}"/>
              </a:ext>
            </a:extLst>
          </p:cNvPr>
          <p:cNvSpPr txBox="1"/>
          <p:nvPr/>
        </p:nvSpPr>
        <p:spPr>
          <a:xfrm>
            <a:off x="5976281" y="6331090"/>
            <a:ext cx="1976617" cy="341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SPH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核函数曲线</a:t>
            </a:r>
          </a:p>
        </p:txBody>
      </p:sp>
    </p:spTree>
    <p:extLst>
      <p:ext uri="{BB962C8B-B14F-4D97-AF65-F5344CB8AC3E}">
        <p14:creationId xmlns:p14="http://schemas.microsoft.com/office/powerpoint/2010/main" val="2007920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C224122-81F8-43E1-9CBE-7963AEAFB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84" y="4358420"/>
            <a:ext cx="4572000" cy="20751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FAB90D2-45AD-4B4A-A2F8-D11B1EAC3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93"/>
          <a:stretch/>
        </p:blipFill>
        <p:spPr>
          <a:xfrm>
            <a:off x="310350" y="2743225"/>
            <a:ext cx="4572000" cy="189642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436DCC81-70A8-4CF7-9481-C589DAC2AE90}"/>
              </a:ext>
            </a:extLst>
          </p:cNvPr>
          <p:cNvGrpSpPr/>
          <p:nvPr/>
        </p:nvGrpSpPr>
        <p:grpSpPr>
          <a:xfrm>
            <a:off x="2518895" y="1550910"/>
            <a:ext cx="1263732" cy="674374"/>
            <a:chOff x="6451692" y="1833788"/>
            <a:chExt cx="1630507" cy="752475"/>
          </a:xfrm>
        </p:grpSpPr>
        <p:sp>
          <p:nvSpPr>
            <p:cNvPr id="11" name="云形 10">
              <a:extLst>
                <a:ext uri="{FF2B5EF4-FFF2-40B4-BE49-F238E27FC236}">
                  <a16:creationId xmlns:a16="http://schemas.microsoft.com/office/drawing/2014/main" id="{DFCAC512-DFA2-4D5F-99A2-3ADFFA4411FD}"/>
                </a:ext>
              </a:extLst>
            </p:cNvPr>
            <p:cNvSpPr/>
            <p:nvPr/>
          </p:nvSpPr>
          <p:spPr>
            <a:xfrm>
              <a:off x="6451692" y="1833788"/>
              <a:ext cx="1630507" cy="752475"/>
            </a:xfrm>
            <a:prstGeom prst="cloud">
              <a:avLst/>
            </a:prstGeom>
            <a:solidFill>
              <a:srgbClr val="FCB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12F0610C-7508-447A-BA90-C880573B8009}"/>
                </a:ext>
              </a:extLst>
            </p:cNvPr>
            <p:cNvSpPr/>
            <p:nvPr/>
          </p:nvSpPr>
          <p:spPr>
            <a:xfrm>
              <a:off x="6749976" y="2303424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0900AE55-773E-4FA0-B3E1-5EC906E59DA9}"/>
                </a:ext>
              </a:extLst>
            </p:cNvPr>
            <p:cNvSpPr/>
            <p:nvPr/>
          </p:nvSpPr>
          <p:spPr>
            <a:xfrm>
              <a:off x="6704322" y="1947205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2838A5C-44BF-41A0-9011-36283E99ECC2}"/>
                </a:ext>
              </a:extLst>
            </p:cNvPr>
            <p:cNvSpPr/>
            <p:nvPr/>
          </p:nvSpPr>
          <p:spPr>
            <a:xfrm>
              <a:off x="6873320" y="2099598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0F4C8CC-D158-43F7-B4DE-2BE2F60E69C7}"/>
                </a:ext>
              </a:extLst>
            </p:cNvPr>
            <p:cNvSpPr/>
            <p:nvPr/>
          </p:nvSpPr>
          <p:spPr>
            <a:xfrm>
              <a:off x="7032377" y="2267374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AFC91393-E5DD-4132-AD91-F240E3A679A8}"/>
                </a:ext>
              </a:extLst>
            </p:cNvPr>
            <p:cNvSpPr/>
            <p:nvPr/>
          </p:nvSpPr>
          <p:spPr>
            <a:xfrm>
              <a:off x="7204901" y="2099598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5217F1AF-BB2F-4506-A396-8246F0BA87DD}"/>
                </a:ext>
              </a:extLst>
            </p:cNvPr>
            <p:cNvSpPr/>
            <p:nvPr/>
          </p:nvSpPr>
          <p:spPr>
            <a:xfrm>
              <a:off x="7332977" y="1908229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59629D83-4A3B-4F8F-8A3F-B84E6B15905D}"/>
                </a:ext>
              </a:extLst>
            </p:cNvPr>
            <p:cNvSpPr/>
            <p:nvPr/>
          </p:nvSpPr>
          <p:spPr>
            <a:xfrm>
              <a:off x="7501975" y="2060622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DCE48DC-B185-4AE9-A944-BBBC8CA4C7CA}"/>
                </a:ext>
              </a:extLst>
            </p:cNvPr>
            <p:cNvSpPr/>
            <p:nvPr/>
          </p:nvSpPr>
          <p:spPr>
            <a:xfrm>
              <a:off x="7583985" y="2294169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0FC70F4-39B6-470F-8184-DE7AC0E6BFD1}"/>
                </a:ext>
              </a:extLst>
            </p:cNvPr>
            <p:cNvSpPr/>
            <p:nvPr/>
          </p:nvSpPr>
          <p:spPr>
            <a:xfrm>
              <a:off x="7624210" y="1883271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12071EA9-6800-4F09-8B4A-5DB0C21A8C20}"/>
                </a:ext>
              </a:extLst>
            </p:cNvPr>
            <p:cNvSpPr/>
            <p:nvPr/>
          </p:nvSpPr>
          <p:spPr>
            <a:xfrm>
              <a:off x="7769508" y="2116818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55ED4611-2BEB-4180-8882-908EA21BEA29}"/>
                </a:ext>
              </a:extLst>
            </p:cNvPr>
            <p:cNvSpPr/>
            <p:nvPr/>
          </p:nvSpPr>
          <p:spPr>
            <a:xfrm>
              <a:off x="7046075" y="1904409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1E31001A-D8C8-4F1A-BD11-7910929855AC}"/>
                </a:ext>
              </a:extLst>
            </p:cNvPr>
            <p:cNvSpPr/>
            <p:nvPr/>
          </p:nvSpPr>
          <p:spPr>
            <a:xfrm>
              <a:off x="7248190" y="2384358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9D25C78B-D241-4FC6-8A0F-A5B791D01426}"/>
                </a:ext>
              </a:extLst>
            </p:cNvPr>
            <p:cNvSpPr/>
            <p:nvPr/>
          </p:nvSpPr>
          <p:spPr>
            <a:xfrm>
              <a:off x="6569596" y="2091242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7599AB7B-0575-46CE-AE92-11DDBA42B45C}"/>
                </a:ext>
              </a:extLst>
            </p:cNvPr>
            <p:cNvSpPr/>
            <p:nvPr/>
          </p:nvSpPr>
          <p:spPr>
            <a:xfrm>
              <a:off x="7375702" y="2214545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云形 7">
            <a:extLst>
              <a:ext uri="{FF2B5EF4-FFF2-40B4-BE49-F238E27FC236}">
                <a16:creationId xmlns:a16="http://schemas.microsoft.com/office/drawing/2014/main" id="{18D24FF9-DE93-4C98-937F-69BEA9D56505}"/>
              </a:ext>
            </a:extLst>
          </p:cNvPr>
          <p:cNvSpPr/>
          <p:nvPr/>
        </p:nvSpPr>
        <p:spPr>
          <a:xfrm>
            <a:off x="413050" y="1552063"/>
            <a:ext cx="1263732" cy="674374"/>
          </a:xfrm>
          <a:prstGeom prst="cloud">
            <a:avLst/>
          </a:prstGeom>
          <a:solidFill>
            <a:srgbClr val="FC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ED8CBFE6-1BC2-41D4-B7EE-D10F0775CBAB}"/>
              </a:ext>
            </a:extLst>
          </p:cNvPr>
          <p:cNvSpPr/>
          <p:nvPr/>
        </p:nvSpPr>
        <p:spPr>
          <a:xfrm>
            <a:off x="1782420" y="1719700"/>
            <a:ext cx="641744" cy="34243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48F4C78-346F-4A63-80E1-A953CD6963B0}"/>
              </a:ext>
            </a:extLst>
          </p:cNvPr>
          <p:cNvSpPr/>
          <p:nvPr/>
        </p:nvSpPr>
        <p:spPr>
          <a:xfrm>
            <a:off x="310350" y="1329767"/>
            <a:ext cx="3585884" cy="1270716"/>
          </a:xfrm>
          <a:prstGeom prst="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4E984CF-3FAC-47C9-BE66-A99E6F6B3967}"/>
              </a:ext>
            </a:extLst>
          </p:cNvPr>
          <p:cNvSpPr/>
          <p:nvPr/>
        </p:nvSpPr>
        <p:spPr>
          <a:xfrm>
            <a:off x="4311921" y="1463288"/>
            <a:ext cx="1188146" cy="700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流体 → 连续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粒子 → 离散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74228C54-B688-4FC0-8A98-56DE32C26E76}"/>
              </a:ext>
            </a:extLst>
          </p:cNvPr>
          <p:cNvSpPr/>
          <p:nvPr/>
        </p:nvSpPr>
        <p:spPr>
          <a:xfrm>
            <a:off x="5723192" y="1489584"/>
            <a:ext cx="409948" cy="70290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120D68F2-77A1-4BA2-8141-E779CDCB8168}"/>
              </a:ext>
            </a:extLst>
          </p:cNvPr>
          <p:cNvGrpSpPr/>
          <p:nvPr/>
        </p:nvGrpSpPr>
        <p:grpSpPr>
          <a:xfrm>
            <a:off x="6331961" y="1489113"/>
            <a:ext cx="1793535" cy="662809"/>
            <a:chOff x="3404369" y="5017152"/>
            <a:chExt cx="2150488" cy="831443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411E32F3-CF7A-4E54-9CC8-65C76A343B58}"/>
                </a:ext>
              </a:extLst>
            </p:cNvPr>
            <p:cNvSpPr/>
            <p:nvPr/>
          </p:nvSpPr>
          <p:spPr>
            <a:xfrm>
              <a:off x="3404369" y="5017152"/>
              <a:ext cx="2150488" cy="83144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7028C64-A9E2-448D-8814-5607EE3034DB}"/>
                </a:ext>
              </a:extLst>
            </p:cNvPr>
            <p:cNvSpPr/>
            <p:nvPr/>
          </p:nvSpPr>
          <p:spPr>
            <a:xfrm>
              <a:off x="3555874" y="5116861"/>
              <a:ext cx="1835928" cy="386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核函数 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&amp; 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核计算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E6A2C71F-53D8-41D1-AF92-D4ABDE68CF9E}"/>
                </a:ext>
              </a:extLst>
            </p:cNvPr>
            <p:cNvSpPr/>
            <p:nvPr/>
          </p:nvSpPr>
          <p:spPr>
            <a:xfrm>
              <a:off x="3494416" y="5357729"/>
              <a:ext cx="2060441" cy="396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小范围内求平均的方法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FAA243A4-783A-4BC6-BC5E-B2361D2054A3}"/>
              </a:ext>
            </a:extLst>
          </p:cNvPr>
          <p:cNvSpPr/>
          <p:nvPr/>
        </p:nvSpPr>
        <p:spPr>
          <a:xfrm>
            <a:off x="4032224" y="1329767"/>
            <a:ext cx="4212443" cy="1270716"/>
          </a:xfrm>
          <a:prstGeom prst="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56A8E1E-5100-4443-AB9E-7DA92B38A9EE}"/>
              </a:ext>
            </a:extLst>
          </p:cNvPr>
          <p:cNvSpPr/>
          <p:nvPr/>
        </p:nvSpPr>
        <p:spPr>
          <a:xfrm>
            <a:off x="195308" y="603681"/>
            <a:ext cx="3124940" cy="71022"/>
          </a:xfrm>
          <a:prstGeom prst="rect">
            <a:avLst/>
          </a:prstGeom>
          <a:solidFill>
            <a:srgbClr val="FC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26C26D8-9F48-454D-8166-AD66E7853938}"/>
              </a:ext>
            </a:extLst>
          </p:cNvPr>
          <p:cNvSpPr txBox="1"/>
          <p:nvPr/>
        </p:nvSpPr>
        <p:spPr>
          <a:xfrm>
            <a:off x="115409" y="80461"/>
            <a:ext cx="728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背景 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· SPH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仿真基本方法</a:t>
            </a: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EF39AF55-C729-4E43-BD94-EDA061E69009}"/>
              </a:ext>
            </a:extLst>
          </p:cNvPr>
          <p:cNvGrpSpPr/>
          <p:nvPr/>
        </p:nvGrpSpPr>
        <p:grpSpPr>
          <a:xfrm>
            <a:off x="5558125" y="2811736"/>
            <a:ext cx="2599977" cy="2474209"/>
            <a:chOff x="5017064" y="2151057"/>
            <a:chExt cx="3248124" cy="2962608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52704E35-8746-4C06-B564-1963A10C2629}"/>
                </a:ext>
              </a:extLst>
            </p:cNvPr>
            <p:cNvSpPr/>
            <p:nvPr/>
          </p:nvSpPr>
          <p:spPr>
            <a:xfrm>
              <a:off x="5017064" y="2151057"/>
              <a:ext cx="3248124" cy="296260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/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C58EC384-9BAD-4ABC-89C9-CE41EE4C0D57}"/>
                </a:ext>
              </a:extLst>
            </p:cNvPr>
            <p:cNvGrpSpPr/>
            <p:nvPr/>
          </p:nvGrpSpPr>
          <p:grpSpPr>
            <a:xfrm>
              <a:off x="5151293" y="2398771"/>
              <a:ext cx="3054943" cy="2408472"/>
              <a:chOff x="517498" y="1631294"/>
              <a:chExt cx="3054943" cy="2408472"/>
            </a:xfrm>
          </p:grpSpPr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A3F08A1C-589D-4741-9421-91F1360DD5AC}"/>
                  </a:ext>
                </a:extLst>
              </p:cNvPr>
              <p:cNvGrpSpPr/>
              <p:nvPr/>
            </p:nvGrpSpPr>
            <p:grpSpPr>
              <a:xfrm>
                <a:off x="517498" y="1631294"/>
                <a:ext cx="3054943" cy="2408472"/>
                <a:chOff x="5692108" y="818290"/>
                <a:chExt cx="3054943" cy="2408472"/>
              </a:xfrm>
            </p:grpSpPr>
            <p:sp>
              <p:nvSpPr>
                <p:cNvPr id="40" name="椭圆 39">
                  <a:extLst>
                    <a:ext uri="{FF2B5EF4-FFF2-40B4-BE49-F238E27FC236}">
                      <a16:creationId xmlns:a16="http://schemas.microsoft.com/office/drawing/2014/main" id="{E853E21A-604B-47BD-BB33-18F3984A7E62}"/>
                    </a:ext>
                  </a:extLst>
                </p:cNvPr>
                <p:cNvSpPr/>
                <p:nvPr/>
              </p:nvSpPr>
              <p:spPr>
                <a:xfrm>
                  <a:off x="6425006" y="818290"/>
                  <a:ext cx="1704942" cy="1602210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44000"/>
                  </a:schemeClr>
                </a:solidFill>
                <a:ln>
                  <a:solidFill>
                    <a:srgbClr val="8ED55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/>
                </a:p>
              </p:txBody>
            </p:sp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58804174-EC14-496A-9989-C55AEA63F938}"/>
                    </a:ext>
                  </a:extLst>
                </p:cNvPr>
                <p:cNvSpPr/>
                <p:nvPr/>
              </p:nvSpPr>
              <p:spPr>
                <a:xfrm>
                  <a:off x="7186626" y="1545121"/>
                  <a:ext cx="205499" cy="180014"/>
                </a:xfrm>
                <a:prstGeom prst="ellipse">
                  <a:avLst/>
                </a:prstGeom>
                <a:solidFill>
                  <a:srgbClr val="8ED5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/>
                </a:p>
              </p:txBody>
            </p:sp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E6E9A544-1883-4F3D-8FC7-D58B19CEE665}"/>
                    </a:ext>
                  </a:extLst>
                </p:cNvPr>
                <p:cNvSpPr/>
                <p:nvPr/>
              </p:nvSpPr>
              <p:spPr>
                <a:xfrm>
                  <a:off x="7734538" y="1222587"/>
                  <a:ext cx="205499" cy="180014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/>
                </a:p>
              </p:txBody>
            </p:sp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id="{94609115-7CAE-4A36-9290-FFA8EC1C54CE}"/>
                    </a:ext>
                  </a:extLst>
                </p:cNvPr>
                <p:cNvSpPr/>
                <p:nvPr/>
              </p:nvSpPr>
              <p:spPr>
                <a:xfrm>
                  <a:off x="6219506" y="1719004"/>
                  <a:ext cx="205499" cy="180014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/>
                </a:p>
              </p:txBody>
            </p:sp>
            <p:sp>
              <p:nvSpPr>
                <p:cNvPr id="44" name="椭圆 43">
                  <a:extLst>
                    <a:ext uri="{FF2B5EF4-FFF2-40B4-BE49-F238E27FC236}">
                      <a16:creationId xmlns:a16="http://schemas.microsoft.com/office/drawing/2014/main" id="{637323AB-51AD-4BAB-8953-69EE5F18E4AB}"/>
                    </a:ext>
                  </a:extLst>
                </p:cNvPr>
                <p:cNvSpPr/>
                <p:nvPr/>
              </p:nvSpPr>
              <p:spPr>
                <a:xfrm>
                  <a:off x="7107275" y="1871339"/>
                  <a:ext cx="205499" cy="180014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/>
                </a:p>
              </p:txBody>
            </p:sp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0842109C-A823-4667-9BB8-B3013410D803}"/>
                    </a:ext>
                  </a:extLst>
                </p:cNvPr>
                <p:cNvSpPr/>
                <p:nvPr/>
              </p:nvSpPr>
              <p:spPr>
                <a:xfrm>
                  <a:off x="7242556" y="1133821"/>
                  <a:ext cx="205499" cy="180014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/>
                </a:p>
              </p:txBody>
            </p:sp>
            <p:sp>
              <p:nvSpPr>
                <p:cNvPr id="46" name="椭圆 45">
                  <a:extLst>
                    <a:ext uri="{FF2B5EF4-FFF2-40B4-BE49-F238E27FC236}">
                      <a16:creationId xmlns:a16="http://schemas.microsoft.com/office/drawing/2014/main" id="{142B6577-9D04-41EF-BCD7-A11C95A446DC}"/>
                    </a:ext>
                  </a:extLst>
                </p:cNvPr>
                <p:cNvSpPr/>
                <p:nvPr/>
              </p:nvSpPr>
              <p:spPr>
                <a:xfrm>
                  <a:off x="6646278" y="2080757"/>
                  <a:ext cx="205499" cy="180014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/>
                </a:p>
              </p:txBody>
            </p:sp>
            <p:sp>
              <p:nvSpPr>
                <p:cNvPr id="47" name="椭圆 46">
                  <a:extLst>
                    <a:ext uri="{FF2B5EF4-FFF2-40B4-BE49-F238E27FC236}">
                      <a16:creationId xmlns:a16="http://schemas.microsoft.com/office/drawing/2014/main" id="{0811445F-8CAE-4809-B51E-A5DD3D050FA3}"/>
                    </a:ext>
                  </a:extLst>
                </p:cNvPr>
                <p:cNvSpPr/>
                <p:nvPr/>
              </p:nvSpPr>
              <p:spPr>
                <a:xfrm>
                  <a:off x="7734538" y="1810538"/>
                  <a:ext cx="205499" cy="180014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/>
                </a:p>
              </p:txBody>
            </p:sp>
            <p:cxnSp>
              <p:nvCxnSpPr>
                <p:cNvPr id="48" name="直接箭头连接符 47">
                  <a:extLst>
                    <a:ext uri="{FF2B5EF4-FFF2-40B4-BE49-F238E27FC236}">
                      <a16:creationId xmlns:a16="http://schemas.microsoft.com/office/drawing/2014/main" id="{6A6924A6-557C-4177-AB7F-46A35826EA3D}"/>
                    </a:ext>
                  </a:extLst>
                </p:cNvPr>
                <p:cNvCxnSpPr>
                  <a:cxnSpLocks/>
                  <a:endCxn id="41" idx="3"/>
                </p:cNvCxnSpPr>
                <p:nvPr/>
              </p:nvCxnSpPr>
              <p:spPr>
                <a:xfrm flipV="1">
                  <a:off x="6861394" y="1698773"/>
                  <a:ext cx="355327" cy="381984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矩形 48">
                  <a:extLst>
                    <a:ext uri="{FF2B5EF4-FFF2-40B4-BE49-F238E27FC236}">
                      <a16:creationId xmlns:a16="http://schemas.microsoft.com/office/drawing/2014/main" id="{AD28DBFA-BC42-4878-844D-0A7EF83E857E}"/>
                    </a:ext>
                  </a:extLst>
                </p:cNvPr>
                <p:cNvSpPr/>
                <p:nvPr/>
              </p:nvSpPr>
              <p:spPr>
                <a:xfrm>
                  <a:off x="6795975" y="1464816"/>
                  <a:ext cx="340158" cy="81299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600" i="1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</a:t>
                  </a:r>
                  <a:r>
                    <a:rPr lang="en-US" altLang="zh-CN" sz="1000" i="1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ij</a:t>
                  </a:r>
                  <a:endParaRPr lang="en-US" altLang="zh-CN" sz="1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50" name="矩形 49">
                  <a:extLst>
                    <a:ext uri="{FF2B5EF4-FFF2-40B4-BE49-F238E27FC236}">
                      <a16:creationId xmlns:a16="http://schemas.microsoft.com/office/drawing/2014/main" id="{6AD53DAE-0677-43A9-BF4E-BA3B7922F098}"/>
                    </a:ext>
                  </a:extLst>
                </p:cNvPr>
                <p:cNvSpPr/>
                <p:nvPr/>
              </p:nvSpPr>
              <p:spPr>
                <a:xfrm>
                  <a:off x="7340530" y="1501585"/>
                  <a:ext cx="316815" cy="3707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1</a:t>
                  </a:r>
                </a:p>
              </p:txBody>
            </p:sp>
            <p:sp>
              <p:nvSpPr>
                <p:cNvPr id="51" name="矩形 50">
                  <a:extLst>
                    <a:ext uri="{FF2B5EF4-FFF2-40B4-BE49-F238E27FC236}">
                      <a16:creationId xmlns:a16="http://schemas.microsoft.com/office/drawing/2014/main" id="{AE0B2921-14EC-47D6-BA7C-D9208DE1DDC1}"/>
                    </a:ext>
                  </a:extLst>
                </p:cNvPr>
                <p:cNvSpPr/>
                <p:nvPr/>
              </p:nvSpPr>
              <p:spPr>
                <a:xfrm>
                  <a:off x="7225205" y="1869992"/>
                  <a:ext cx="316815" cy="3707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6</a:t>
                  </a:r>
                </a:p>
              </p:txBody>
            </p:sp>
            <p:sp>
              <p:nvSpPr>
                <p:cNvPr id="52" name="矩形 51">
                  <a:extLst>
                    <a:ext uri="{FF2B5EF4-FFF2-40B4-BE49-F238E27FC236}">
                      <a16:creationId xmlns:a16="http://schemas.microsoft.com/office/drawing/2014/main" id="{2ECE277B-C592-4775-9C17-33B91E77A83A}"/>
                    </a:ext>
                  </a:extLst>
                </p:cNvPr>
                <p:cNvSpPr/>
                <p:nvPr/>
              </p:nvSpPr>
              <p:spPr>
                <a:xfrm>
                  <a:off x="7847315" y="1816854"/>
                  <a:ext cx="316815" cy="3707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2</a:t>
                  </a:r>
                </a:p>
              </p:txBody>
            </p:sp>
            <p:sp>
              <p:nvSpPr>
                <p:cNvPr id="53" name="矩形 52">
                  <a:extLst>
                    <a:ext uri="{FF2B5EF4-FFF2-40B4-BE49-F238E27FC236}">
                      <a16:creationId xmlns:a16="http://schemas.microsoft.com/office/drawing/2014/main" id="{95607947-B580-48FA-A731-9024CFC3E578}"/>
                    </a:ext>
                  </a:extLst>
                </p:cNvPr>
                <p:cNvSpPr/>
                <p:nvPr/>
              </p:nvSpPr>
              <p:spPr>
                <a:xfrm>
                  <a:off x="7873146" y="1178341"/>
                  <a:ext cx="316815" cy="3707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3</a:t>
                  </a:r>
                </a:p>
              </p:txBody>
            </p:sp>
            <p:sp>
              <p:nvSpPr>
                <p:cNvPr id="54" name="矩形 53">
                  <a:extLst>
                    <a:ext uri="{FF2B5EF4-FFF2-40B4-BE49-F238E27FC236}">
                      <a16:creationId xmlns:a16="http://schemas.microsoft.com/office/drawing/2014/main" id="{505B64E9-00C1-470C-8A87-AE807DC5D14A}"/>
                    </a:ext>
                  </a:extLst>
                </p:cNvPr>
                <p:cNvSpPr/>
                <p:nvPr/>
              </p:nvSpPr>
              <p:spPr>
                <a:xfrm>
                  <a:off x="7379733" y="1121623"/>
                  <a:ext cx="316815" cy="3707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4</a:t>
                  </a:r>
                </a:p>
              </p:txBody>
            </p:sp>
            <p:sp>
              <p:nvSpPr>
                <p:cNvPr id="55" name="矩形 54">
                  <a:extLst>
                    <a:ext uri="{FF2B5EF4-FFF2-40B4-BE49-F238E27FC236}">
                      <a16:creationId xmlns:a16="http://schemas.microsoft.com/office/drawing/2014/main" id="{6A76F8A3-4945-4B0D-9003-076737BAD4D0}"/>
                    </a:ext>
                  </a:extLst>
                </p:cNvPr>
                <p:cNvSpPr/>
                <p:nvPr/>
              </p:nvSpPr>
              <p:spPr>
                <a:xfrm>
                  <a:off x="6709252" y="2106549"/>
                  <a:ext cx="316815" cy="3707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5</a:t>
                  </a:r>
                </a:p>
              </p:txBody>
            </p:sp>
            <p:sp>
              <p:nvSpPr>
                <p:cNvPr id="56" name="矩形 55">
                  <a:extLst>
                    <a:ext uri="{FF2B5EF4-FFF2-40B4-BE49-F238E27FC236}">
                      <a16:creationId xmlns:a16="http://schemas.microsoft.com/office/drawing/2014/main" id="{BD0EC7F3-2EF0-4713-97A5-E5D5F2E559CD}"/>
                    </a:ext>
                  </a:extLst>
                </p:cNvPr>
                <p:cNvSpPr/>
                <p:nvPr/>
              </p:nvSpPr>
              <p:spPr>
                <a:xfrm>
                  <a:off x="6178062" y="1802217"/>
                  <a:ext cx="316815" cy="3707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7</a:t>
                  </a:r>
                </a:p>
              </p:txBody>
            </p:sp>
            <p:sp>
              <p:nvSpPr>
                <p:cNvPr id="57" name="矩形 56">
                  <a:extLst>
                    <a:ext uri="{FF2B5EF4-FFF2-40B4-BE49-F238E27FC236}">
                      <a16:creationId xmlns:a16="http://schemas.microsoft.com/office/drawing/2014/main" id="{074875EC-D0F9-4FF9-A0B5-ED045BECEF3F}"/>
                    </a:ext>
                  </a:extLst>
                </p:cNvPr>
                <p:cNvSpPr/>
                <p:nvPr/>
              </p:nvSpPr>
              <p:spPr>
                <a:xfrm>
                  <a:off x="6740808" y="2518427"/>
                  <a:ext cx="1111851" cy="3088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j=1,2,3,4,5,6   </a:t>
                  </a:r>
                  <a:r>
                    <a:rPr lang="en-US" altLang="zh-CN" sz="8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i</a:t>
                  </a:r>
                  <a:r>
                    <a:rPr lang="en-US" altLang="zh-CN" sz="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=1</a:t>
                  </a:r>
                </a:p>
              </p:txBody>
            </p:sp>
            <p:sp>
              <p:nvSpPr>
                <p:cNvPr id="58" name="矩形 57">
                  <a:extLst>
                    <a:ext uri="{FF2B5EF4-FFF2-40B4-BE49-F238E27FC236}">
                      <a16:creationId xmlns:a16="http://schemas.microsoft.com/office/drawing/2014/main" id="{70DE7ED8-67EE-4805-BF81-CF8985CB859B}"/>
                    </a:ext>
                  </a:extLst>
                </p:cNvPr>
                <p:cNvSpPr/>
                <p:nvPr/>
              </p:nvSpPr>
              <p:spPr>
                <a:xfrm>
                  <a:off x="6662652" y="2333711"/>
                  <a:ext cx="1264050" cy="3587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粒子</a:t>
                  </a:r>
                  <a:r>
                    <a:rPr lang="en-US" altLang="zh-CN" sz="10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i</a:t>
                  </a:r>
                  <a:r>
                    <a:rPr lang="en-US" altLang="zh-CN" sz="1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</a:t>
                  </a:r>
                  <a:r>
                    <a:rPr lang="zh-CN" altLang="en-US" sz="1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的物理量</a:t>
                  </a:r>
                  <a:endParaRPr lang="en-US" altLang="zh-CN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59" name="矩形 58">
                  <a:extLst>
                    <a:ext uri="{FF2B5EF4-FFF2-40B4-BE49-F238E27FC236}">
                      <a16:creationId xmlns:a16="http://schemas.microsoft.com/office/drawing/2014/main" id="{F27C62FF-D113-4B6D-83DD-18BF33BB1413}"/>
                    </a:ext>
                  </a:extLst>
                </p:cNvPr>
                <p:cNvSpPr/>
                <p:nvPr/>
              </p:nvSpPr>
              <p:spPr>
                <a:xfrm>
                  <a:off x="6512182" y="1490977"/>
                  <a:ext cx="360872" cy="40799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Ω</a:t>
                  </a:r>
                </a:p>
              </p:txBody>
            </p:sp>
            <p:cxnSp>
              <p:nvCxnSpPr>
                <p:cNvPr id="60" name="直接箭头连接符 59">
                  <a:extLst>
                    <a:ext uri="{FF2B5EF4-FFF2-40B4-BE49-F238E27FC236}">
                      <a16:creationId xmlns:a16="http://schemas.microsoft.com/office/drawing/2014/main" id="{FA2FDF70-7C3B-4E43-B50B-993E53401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92108" y="2823630"/>
                  <a:ext cx="2874843" cy="0"/>
                </a:xfrm>
                <a:prstGeom prst="straightConnector1">
                  <a:avLst/>
                </a:prstGeom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箭头连接符 60">
                  <a:extLst>
                    <a:ext uri="{FF2B5EF4-FFF2-40B4-BE49-F238E27FC236}">
                      <a16:creationId xmlns:a16="http://schemas.microsoft.com/office/drawing/2014/main" id="{C233A18D-11A0-4217-8DDA-35C0612AC8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59918" y="1153267"/>
                  <a:ext cx="0" cy="2073495"/>
                </a:xfrm>
                <a:prstGeom prst="straightConnector1">
                  <a:avLst/>
                </a:prstGeom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矩形 61">
                  <a:extLst>
                    <a:ext uri="{FF2B5EF4-FFF2-40B4-BE49-F238E27FC236}">
                      <a16:creationId xmlns:a16="http://schemas.microsoft.com/office/drawing/2014/main" id="{2EE177BF-9805-4E53-ADCF-FA51543DCB50}"/>
                    </a:ext>
                  </a:extLst>
                </p:cNvPr>
                <p:cNvSpPr/>
                <p:nvPr/>
              </p:nvSpPr>
              <p:spPr>
                <a:xfrm>
                  <a:off x="5994949" y="956622"/>
                  <a:ext cx="320820" cy="40799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y</a:t>
                  </a:r>
                </a:p>
              </p:txBody>
            </p:sp>
            <p:sp>
              <p:nvSpPr>
                <p:cNvPr id="63" name="矩形 62">
                  <a:extLst>
                    <a:ext uri="{FF2B5EF4-FFF2-40B4-BE49-F238E27FC236}">
                      <a16:creationId xmlns:a16="http://schemas.microsoft.com/office/drawing/2014/main" id="{2A0C02A6-E874-42B8-B23B-1BCF8E599467}"/>
                    </a:ext>
                  </a:extLst>
                </p:cNvPr>
                <p:cNvSpPr/>
                <p:nvPr/>
              </p:nvSpPr>
              <p:spPr>
                <a:xfrm>
                  <a:off x="8428235" y="2387100"/>
                  <a:ext cx="318816" cy="40799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x</a:t>
                  </a:r>
                </a:p>
              </p:txBody>
            </p:sp>
          </p:grpSp>
          <p:cxnSp>
            <p:nvCxnSpPr>
              <p:cNvPr id="38" name="直接箭头连接符 37">
                <a:extLst>
                  <a:ext uri="{FF2B5EF4-FFF2-40B4-BE49-F238E27FC236}">
                    <a16:creationId xmlns:a16="http://schemas.microsoft.com/office/drawing/2014/main" id="{4147D44F-E2C5-4527-8FF6-8D5D47BD39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572" y="2168169"/>
                <a:ext cx="680640" cy="225581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9E657435-05DE-48E2-ADA2-92A6768A86A3}"/>
                  </a:ext>
                </a:extLst>
              </p:cNvPr>
              <p:cNvSpPr/>
              <p:nvPr/>
            </p:nvSpPr>
            <p:spPr>
              <a:xfrm>
                <a:off x="1585557" y="1845761"/>
                <a:ext cx="340158" cy="5070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</a:t>
                </a:r>
                <a:endParaRPr lang="en-US" altLang="zh-CN" sz="1000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5761510B-F49A-4384-9AA9-34BADE860BA1}"/>
                </a:ext>
              </a:extLst>
            </p:cNvPr>
            <p:cNvSpPr txBox="1"/>
            <p:nvPr/>
          </p:nvSpPr>
          <p:spPr>
            <a:xfrm>
              <a:off x="5734311" y="4384219"/>
              <a:ext cx="1976617" cy="403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SPH</a:t>
              </a: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流体系统局部</a:t>
              </a: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A17A6FA0-9516-469B-B8F3-71AD7F687909}"/>
              </a:ext>
            </a:extLst>
          </p:cNvPr>
          <p:cNvSpPr/>
          <p:nvPr/>
        </p:nvSpPr>
        <p:spPr>
          <a:xfrm>
            <a:off x="310044" y="2254595"/>
            <a:ext cx="2877711" cy="34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将流体视为由大量粒子构成的系统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1DD1FC3B-D7DC-4C38-A158-091DF93BC8AF}"/>
              </a:ext>
            </a:extLst>
          </p:cNvPr>
          <p:cNvSpPr/>
          <p:nvPr/>
        </p:nvSpPr>
        <p:spPr>
          <a:xfrm>
            <a:off x="4064190" y="2257044"/>
            <a:ext cx="3642439" cy="341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须保证粒子的物理量在局部范围内光滑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连续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B270BF04-FEC7-462F-A089-8EEC7636CC41}"/>
                  </a:ext>
                </a:extLst>
              </p:cNvPr>
              <p:cNvSpPr txBox="1"/>
              <p:nvPr/>
            </p:nvSpPr>
            <p:spPr>
              <a:xfrm>
                <a:off x="5149682" y="5690837"/>
                <a:ext cx="358885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2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200" b="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CN" sz="1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altLang="zh-CN" sz="1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2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200" b="0" i="1" dirty="0" smtClean="0">
                        <a:latin typeface="Cambria Math" panose="02040503050406030204" pitchFamily="18" charset="0"/>
                      </a:rPr>
                      <m:t> …</m:t>
                    </m:r>
                    <m:r>
                      <a:rPr lang="en-US" altLang="zh-CN" sz="120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  <m:r>
                      <a:rPr lang="en-US" altLang="zh-CN" sz="1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altLang="zh-CN" sz="1200" b="0" i="1" dirty="0" smtClean="0">
                        <a:latin typeface="Cambria Math" panose="02040503050406030204" pitchFamily="18" charset="0"/>
                      </a:rPr>
                      <m:t>+0</m:t>
                    </m:r>
                  </m:oMath>
                </a14:m>
                <a:r>
                  <a:rPr lang="en-US" altLang="zh-CN" sz="1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CN" sz="1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B270BF04-FEC7-462F-A089-8EEC7636C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682" y="5690837"/>
                <a:ext cx="3588853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99C10F02-F77B-4E95-BBED-AD2B859E1EBA}"/>
                  </a:ext>
                </a:extLst>
              </p:cNvPr>
              <p:cNvSpPr txBox="1"/>
              <p:nvPr/>
            </p:nvSpPr>
            <p:spPr>
              <a:xfrm>
                <a:off x="5149682" y="6144165"/>
                <a:ext cx="2221999" cy="332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= 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sz="1400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dirty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altLang="zh-CN" sz="1400" b="1" i="1" dirty="0">
                                <a:latin typeface="Cambria Math" panose="02040503050406030204" pitchFamily="18" charset="0"/>
                              </a:rPr>
                              <m:t>𝒊𝒋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zh-CN" sz="1400" dirty="0"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zh-CN" sz="1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4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400" i="1" dirty="0">
                                <a:latin typeface="Cambria Math" panose="02040503050406030204" pitchFamily="18" charset="0"/>
                              </a:rPr>
                              <m:t>  </m:t>
                            </m:r>
                          </m:sub>
                        </m:sSub>
                      </m:e>
                    </m:nary>
                    <m:r>
                      <a:rPr lang="en-US" altLang="zh-CN" sz="1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400" dirty="0"/>
                  <a:t> </a:t>
                </a:r>
              </a:p>
            </p:txBody>
          </p:sp>
        </mc:Choice>
        <mc:Fallback xmlns="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99C10F02-F77B-4E95-BBED-AD2B859E1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682" y="6144165"/>
                <a:ext cx="2221999" cy="332335"/>
              </a:xfrm>
              <a:prstGeom prst="rect">
                <a:avLst/>
              </a:prstGeom>
              <a:blipFill>
                <a:blip r:embed="rId5"/>
                <a:stretch>
                  <a:fillRect t="-94444" b="-1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箭头: 右 70">
            <a:extLst>
              <a:ext uri="{FF2B5EF4-FFF2-40B4-BE49-F238E27FC236}">
                <a16:creationId xmlns:a16="http://schemas.microsoft.com/office/drawing/2014/main" id="{9D16D23D-CF0C-443E-ABEE-EB7DF9B09250}"/>
              </a:ext>
            </a:extLst>
          </p:cNvPr>
          <p:cNvSpPr/>
          <p:nvPr/>
        </p:nvSpPr>
        <p:spPr>
          <a:xfrm rot="5400000">
            <a:off x="5215573" y="5901945"/>
            <a:ext cx="207472" cy="33925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35292DC1-2364-43F8-A71F-F34853EB925E}"/>
              </a:ext>
            </a:extLst>
          </p:cNvPr>
          <p:cNvSpPr txBox="1"/>
          <p:nvPr/>
        </p:nvSpPr>
        <p:spPr>
          <a:xfrm>
            <a:off x="5143569" y="5445863"/>
            <a:ext cx="364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：粒子</a:t>
            </a:r>
            <a:r>
              <a:rPr lang="en-US" altLang="zh-CN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的某项物理量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（密度、压力等）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94EF1E39-28B2-43DD-8F5F-C073BF94220B}"/>
              </a:ext>
            </a:extLst>
          </p:cNvPr>
          <p:cNvSpPr/>
          <p:nvPr/>
        </p:nvSpPr>
        <p:spPr>
          <a:xfrm>
            <a:off x="104393" y="679081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666666"/>
                </a:solidFill>
                <a:latin typeface="Arial" panose="020B0604020202020204" pitchFamily="34" charset="0"/>
              </a:rPr>
              <a:t>Smooth particle hydrodynamics</a:t>
            </a:r>
            <a:endParaRPr lang="zh-CN" altLang="en-US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58F1D4E4-9B51-4CD8-AF7D-0161E635D13D}"/>
              </a:ext>
            </a:extLst>
          </p:cNvPr>
          <p:cNvSpPr/>
          <p:nvPr/>
        </p:nvSpPr>
        <p:spPr>
          <a:xfrm>
            <a:off x="6019060" y="6615343"/>
            <a:ext cx="3124940" cy="71022"/>
          </a:xfrm>
          <a:prstGeom prst="rect">
            <a:avLst/>
          </a:prstGeom>
          <a:solidFill>
            <a:srgbClr val="FC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76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8FB9D59-CE67-417C-BABB-6FB22310EF82}"/>
              </a:ext>
            </a:extLst>
          </p:cNvPr>
          <p:cNvSpPr/>
          <p:nvPr/>
        </p:nvSpPr>
        <p:spPr>
          <a:xfrm>
            <a:off x="195308" y="603681"/>
            <a:ext cx="3124940" cy="71022"/>
          </a:xfrm>
          <a:prstGeom prst="rect">
            <a:avLst/>
          </a:prstGeom>
          <a:solidFill>
            <a:srgbClr val="FC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A1A1660-AD09-4FB9-A4C2-B0FF7B691B8B}"/>
              </a:ext>
            </a:extLst>
          </p:cNvPr>
          <p:cNvSpPr txBox="1"/>
          <p:nvPr/>
        </p:nvSpPr>
        <p:spPr>
          <a:xfrm>
            <a:off x="115409" y="80461"/>
            <a:ext cx="728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背景 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· SPH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仿真基本方法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B5F97E5-5AAC-4A7F-B1CB-AAA482F0FAF6}"/>
              </a:ext>
            </a:extLst>
          </p:cNvPr>
          <p:cNvSpPr/>
          <p:nvPr/>
        </p:nvSpPr>
        <p:spPr>
          <a:xfrm>
            <a:off x="104393" y="679081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666666"/>
                </a:solidFill>
                <a:latin typeface="Arial" panose="020B0604020202020204" pitchFamily="34" charset="0"/>
              </a:rPr>
              <a:t>Smooth particle hydrodynamics</a:t>
            </a:r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B5EB5B2-3664-42E6-9970-32ADC13A7DC2}"/>
              </a:ext>
            </a:extLst>
          </p:cNvPr>
          <p:cNvSpPr/>
          <p:nvPr/>
        </p:nvSpPr>
        <p:spPr>
          <a:xfrm>
            <a:off x="806442" y="1880376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粒子的数量越多，效果越精细。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C80D311-27BD-4BAA-9387-CFE790F36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934" y="3530669"/>
            <a:ext cx="3978624" cy="18058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D3730ED-EA12-4874-8F1E-99D1CAC3F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93"/>
          <a:stretch/>
        </p:blipFill>
        <p:spPr>
          <a:xfrm>
            <a:off x="4358935" y="1880376"/>
            <a:ext cx="3978623" cy="165029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239F9A5-181B-429D-8497-95C408FEDEA5}"/>
              </a:ext>
            </a:extLst>
          </p:cNvPr>
          <p:cNvSpPr/>
          <p:nvPr/>
        </p:nvSpPr>
        <p:spPr>
          <a:xfrm>
            <a:off x="806442" y="2166568"/>
            <a:ext cx="3416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计算越精确，细节越丰富，视觉效果越好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613A5A7-32C8-4377-AEBE-15D78D1B781E}"/>
              </a:ext>
            </a:extLst>
          </p:cNvPr>
          <p:cNvSpPr/>
          <p:nvPr/>
        </p:nvSpPr>
        <p:spPr>
          <a:xfrm>
            <a:off x="6019060" y="6615343"/>
            <a:ext cx="3124940" cy="71022"/>
          </a:xfrm>
          <a:prstGeom prst="rect">
            <a:avLst/>
          </a:prstGeom>
          <a:solidFill>
            <a:srgbClr val="FC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18ACF49-EDB4-4E61-B26B-955901F45B6E}"/>
              </a:ext>
            </a:extLst>
          </p:cNvPr>
          <p:cNvSpPr/>
          <p:nvPr/>
        </p:nvSpPr>
        <p:spPr>
          <a:xfrm>
            <a:off x="731756" y="3341737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粒子的数量越多，计算时间越长。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B89A9AC-A5A7-4EC4-94C4-11975ACFDFCD}"/>
              </a:ext>
            </a:extLst>
          </p:cNvPr>
          <p:cNvSpPr/>
          <p:nvPr/>
        </p:nvSpPr>
        <p:spPr>
          <a:xfrm>
            <a:off x="731756" y="3632580"/>
            <a:ext cx="2339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邻域查找慢、物理量计算慢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F9AA4B9-7839-44D4-8ED3-67C47FD4DD83}"/>
              </a:ext>
            </a:extLst>
          </p:cNvPr>
          <p:cNvSpPr/>
          <p:nvPr/>
        </p:nvSpPr>
        <p:spPr>
          <a:xfrm>
            <a:off x="731756" y="4737872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粒子运动越剧烈，实时性越差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AA125CF-325D-40DC-8CAD-B31751C3C092}"/>
              </a:ext>
            </a:extLst>
          </p:cNvPr>
          <p:cNvSpPr/>
          <p:nvPr/>
        </p:nvSpPr>
        <p:spPr>
          <a:xfrm>
            <a:off x="731756" y="5028715"/>
            <a:ext cx="822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CFL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条件</a:t>
            </a:r>
          </a:p>
        </p:txBody>
      </p:sp>
    </p:spTree>
    <p:extLst>
      <p:ext uri="{BB962C8B-B14F-4D97-AF65-F5344CB8AC3E}">
        <p14:creationId xmlns:p14="http://schemas.microsoft.com/office/powerpoint/2010/main" val="969445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5087905-A526-4B51-B74D-17AE6FFE3F61}"/>
              </a:ext>
            </a:extLst>
          </p:cNvPr>
          <p:cNvSpPr/>
          <p:nvPr/>
        </p:nvSpPr>
        <p:spPr>
          <a:xfrm>
            <a:off x="-4764" y="0"/>
            <a:ext cx="9148763" cy="122577"/>
          </a:xfrm>
          <a:prstGeom prst="rect">
            <a:avLst/>
          </a:prstGeom>
          <a:solidFill>
            <a:srgbClr val="92B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23B2D3B-868F-4F6C-8F71-EC919A2D2F15}"/>
              </a:ext>
            </a:extLst>
          </p:cNvPr>
          <p:cNvSpPr/>
          <p:nvPr/>
        </p:nvSpPr>
        <p:spPr>
          <a:xfrm>
            <a:off x="0" y="106829"/>
            <a:ext cx="9144000" cy="4889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59B8CF04-FD1B-4198-84F4-5B50138AB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158049"/>
            <a:ext cx="4106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1.2 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流体仿真背景 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en-US" altLang="zh-CN" sz="18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SPH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方法改进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6850EAA-BBEC-4D7B-B405-E1AC7AF1A861}"/>
              </a:ext>
            </a:extLst>
          </p:cNvPr>
          <p:cNvSpPr/>
          <p:nvPr/>
        </p:nvSpPr>
        <p:spPr>
          <a:xfrm>
            <a:off x="-4765" y="6677025"/>
            <a:ext cx="9148765" cy="2161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0D1A0532-2785-4E3C-8D07-DDBFBB1CADC4}"/>
              </a:ext>
            </a:extLst>
          </p:cNvPr>
          <p:cNvSpPr/>
          <p:nvPr/>
        </p:nvSpPr>
        <p:spPr>
          <a:xfrm>
            <a:off x="898719" y="1989159"/>
            <a:ext cx="402100" cy="426875"/>
          </a:xfrm>
          <a:prstGeom prst="ellipse">
            <a:avLst/>
          </a:prstGeom>
          <a:solidFill>
            <a:srgbClr val="8ED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A20B4EB-1767-4DB6-ACE6-55685A51DCF3}"/>
              </a:ext>
            </a:extLst>
          </p:cNvPr>
          <p:cNvSpPr/>
          <p:nvPr/>
        </p:nvSpPr>
        <p:spPr>
          <a:xfrm>
            <a:off x="1687512" y="1388841"/>
            <a:ext cx="402100" cy="426875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5E5D9E32-5FFC-4BE1-8B7C-90BC7630FE61}"/>
              </a:ext>
            </a:extLst>
          </p:cNvPr>
          <p:cNvCxnSpPr>
            <a:cxnSpLocks/>
          </p:cNvCxnSpPr>
          <p:nvPr/>
        </p:nvCxnSpPr>
        <p:spPr>
          <a:xfrm flipV="1">
            <a:off x="1362101" y="1785327"/>
            <a:ext cx="325411" cy="250486"/>
          </a:xfrm>
          <a:prstGeom prst="straightConnector1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8C7EECF8-D270-4F3A-8343-4B7E7793199F}"/>
              </a:ext>
            </a:extLst>
          </p:cNvPr>
          <p:cNvSpPr txBox="1"/>
          <p:nvPr/>
        </p:nvSpPr>
        <p:spPr>
          <a:xfrm>
            <a:off x="692518" y="2641170"/>
            <a:ext cx="2124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质量力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粘性力预测粒子位置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06266A7D-C215-4A3F-8D9E-FC223492930E}"/>
              </a:ext>
            </a:extLst>
          </p:cNvPr>
          <p:cNvSpPr/>
          <p:nvPr/>
        </p:nvSpPr>
        <p:spPr>
          <a:xfrm>
            <a:off x="4537661" y="1358452"/>
            <a:ext cx="402100" cy="426875"/>
          </a:xfrm>
          <a:prstGeom prst="ellipse">
            <a:avLst/>
          </a:prstGeom>
          <a:solidFill>
            <a:srgbClr val="8ED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75471C46-6A88-4279-8562-57A7C54DB31D}"/>
              </a:ext>
            </a:extLst>
          </p:cNvPr>
          <p:cNvSpPr/>
          <p:nvPr/>
        </p:nvSpPr>
        <p:spPr>
          <a:xfrm>
            <a:off x="3816000" y="2005335"/>
            <a:ext cx="402100" cy="426875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065B5A03-CC4A-48C3-ACAB-D94975269EAD}"/>
              </a:ext>
            </a:extLst>
          </p:cNvPr>
          <p:cNvCxnSpPr>
            <a:cxnSpLocks/>
          </p:cNvCxnSpPr>
          <p:nvPr/>
        </p:nvCxnSpPr>
        <p:spPr>
          <a:xfrm flipV="1">
            <a:off x="4256963" y="1754850"/>
            <a:ext cx="325411" cy="250486"/>
          </a:xfrm>
          <a:prstGeom prst="straightConnector1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1D4EEC9A-DF30-437A-AB60-CCAE3DE034E0}"/>
              </a:ext>
            </a:extLst>
          </p:cNvPr>
          <p:cNvCxnSpPr>
            <a:cxnSpLocks/>
          </p:cNvCxnSpPr>
          <p:nvPr/>
        </p:nvCxnSpPr>
        <p:spPr>
          <a:xfrm>
            <a:off x="4907785" y="1763754"/>
            <a:ext cx="225128" cy="284386"/>
          </a:xfrm>
          <a:prstGeom prst="straightConnector1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椭圆 34">
            <a:extLst>
              <a:ext uri="{FF2B5EF4-FFF2-40B4-BE49-F238E27FC236}">
                <a16:creationId xmlns:a16="http://schemas.microsoft.com/office/drawing/2014/main" id="{5360D04B-C35B-48D8-848D-0C2EFB15D8F4}"/>
              </a:ext>
            </a:extLst>
          </p:cNvPr>
          <p:cNvSpPr/>
          <p:nvPr/>
        </p:nvSpPr>
        <p:spPr>
          <a:xfrm>
            <a:off x="5062768" y="2026566"/>
            <a:ext cx="402100" cy="426875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59DFB51-B1E5-449C-815F-A354FF6885A3}"/>
              </a:ext>
            </a:extLst>
          </p:cNvPr>
          <p:cNvSpPr txBox="1"/>
          <p:nvPr/>
        </p:nvSpPr>
        <p:spPr>
          <a:xfrm>
            <a:off x="3597838" y="2674539"/>
            <a:ext cx="2281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利用泊松方程对粒子位置修正</a:t>
            </a: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8A72072C-3CB0-4074-B515-63AEB3C6689C}"/>
              </a:ext>
            </a:extLst>
          </p:cNvPr>
          <p:cNvSpPr/>
          <p:nvPr/>
        </p:nvSpPr>
        <p:spPr>
          <a:xfrm>
            <a:off x="6915565" y="2082190"/>
            <a:ext cx="402100" cy="426875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F6B12C7A-47EC-44E9-AAA5-FF2AAD7AADDE}"/>
              </a:ext>
            </a:extLst>
          </p:cNvPr>
          <p:cNvSpPr/>
          <p:nvPr/>
        </p:nvSpPr>
        <p:spPr>
          <a:xfrm>
            <a:off x="8125022" y="2082191"/>
            <a:ext cx="402100" cy="426875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3AC2CCF5-053E-4A8E-B7E7-541370FEA44C}"/>
              </a:ext>
            </a:extLst>
          </p:cNvPr>
          <p:cNvSpPr/>
          <p:nvPr/>
        </p:nvSpPr>
        <p:spPr>
          <a:xfrm>
            <a:off x="8125022" y="2082190"/>
            <a:ext cx="402100" cy="426875"/>
          </a:xfrm>
          <a:prstGeom prst="ellipse">
            <a:avLst/>
          </a:prstGeom>
          <a:solidFill>
            <a:srgbClr val="8ED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5F1B7938-7CD9-4AB7-8E90-5822BF8B122D}"/>
              </a:ext>
            </a:extLst>
          </p:cNvPr>
          <p:cNvCxnSpPr>
            <a:cxnSpLocks/>
          </p:cNvCxnSpPr>
          <p:nvPr/>
        </p:nvCxnSpPr>
        <p:spPr>
          <a:xfrm flipV="1">
            <a:off x="7387155" y="2263804"/>
            <a:ext cx="668377" cy="31824"/>
          </a:xfrm>
          <a:prstGeom prst="straightConnector1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箭头: 右 47">
            <a:extLst>
              <a:ext uri="{FF2B5EF4-FFF2-40B4-BE49-F238E27FC236}">
                <a16:creationId xmlns:a16="http://schemas.microsoft.com/office/drawing/2014/main" id="{6DC40FBD-98ED-4A88-BA8D-37C93766F5AA}"/>
              </a:ext>
            </a:extLst>
          </p:cNvPr>
          <p:cNvSpPr/>
          <p:nvPr/>
        </p:nvSpPr>
        <p:spPr>
          <a:xfrm>
            <a:off x="2816553" y="1694882"/>
            <a:ext cx="622621" cy="62090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9" name="箭头: 右 48">
            <a:extLst>
              <a:ext uri="{FF2B5EF4-FFF2-40B4-BE49-F238E27FC236}">
                <a16:creationId xmlns:a16="http://schemas.microsoft.com/office/drawing/2014/main" id="{F99873FE-6F3D-4BFE-AF12-AE2ACB45458B}"/>
              </a:ext>
            </a:extLst>
          </p:cNvPr>
          <p:cNvSpPr/>
          <p:nvPr/>
        </p:nvSpPr>
        <p:spPr>
          <a:xfrm>
            <a:off x="6043528" y="1678706"/>
            <a:ext cx="622621" cy="62090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A3F7C705-2FC1-4142-9ED1-CAC037C3B328}"/>
              </a:ext>
            </a:extLst>
          </p:cNvPr>
          <p:cNvCxnSpPr>
            <a:cxnSpLocks/>
          </p:cNvCxnSpPr>
          <p:nvPr/>
        </p:nvCxnSpPr>
        <p:spPr>
          <a:xfrm flipV="1">
            <a:off x="7290734" y="1694882"/>
            <a:ext cx="286030" cy="348306"/>
          </a:xfrm>
          <a:prstGeom prst="straightConnector1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D6A31DA3-8111-4FE9-A786-EFEF641E45BE}"/>
              </a:ext>
            </a:extLst>
          </p:cNvPr>
          <p:cNvSpPr/>
          <p:nvPr/>
        </p:nvSpPr>
        <p:spPr>
          <a:xfrm>
            <a:off x="7568866" y="1321535"/>
            <a:ext cx="402100" cy="426875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cxnSp>
        <p:nvCxnSpPr>
          <p:cNvPr id="61" name="直接箭头连接符 60">
            <a:extLst>
              <a:ext uri="{FF2B5EF4-FFF2-40B4-BE49-F238E27FC236}">
                <a16:creationId xmlns:a16="http://schemas.microsoft.com/office/drawing/2014/main" id="{55D7C6B5-5B32-4136-810E-C1F39C07C949}"/>
              </a:ext>
            </a:extLst>
          </p:cNvPr>
          <p:cNvCxnSpPr>
            <a:cxnSpLocks/>
          </p:cNvCxnSpPr>
          <p:nvPr/>
        </p:nvCxnSpPr>
        <p:spPr>
          <a:xfrm>
            <a:off x="7976221" y="1758392"/>
            <a:ext cx="225128" cy="284386"/>
          </a:xfrm>
          <a:prstGeom prst="straightConnector1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510CE8D2-A08D-41A0-9DFA-999F32008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788" y="4205518"/>
            <a:ext cx="1854938" cy="16547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37A77E-A1E1-40E5-B0EE-CAB62EAED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441" y="4208401"/>
            <a:ext cx="1521251" cy="1543297"/>
          </a:xfrm>
          <a:prstGeom prst="rect">
            <a:avLst/>
          </a:prstGeom>
        </p:spPr>
      </p:pic>
      <p:sp>
        <p:nvSpPr>
          <p:cNvPr id="45" name="箭头: 右 44">
            <a:extLst>
              <a:ext uri="{FF2B5EF4-FFF2-40B4-BE49-F238E27FC236}">
                <a16:creationId xmlns:a16="http://schemas.microsoft.com/office/drawing/2014/main" id="{866AD138-E933-41EC-9ADC-939582A795CC}"/>
              </a:ext>
            </a:extLst>
          </p:cNvPr>
          <p:cNvSpPr/>
          <p:nvPr/>
        </p:nvSpPr>
        <p:spPr>
          <a:xfrm>
            <a:off x="2816080" y="4722426"/>
            <a:ext cx="622621" cy="62090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箭头: 右 45">
            <a:extLst>
              <a:ext uri="{FF2B5EF4-FFF2-40B4-BE49-F238E27FC236}">
                <a16:creationId xmlns:a16="http://schemas.microsoft.com/office/drawing/2014/main" id="{DDAFE934-3E15-46DA-B00D-59BC1564EA56}"/>
              </a:ext>
            </a:extLst>
          </p:cNvPr>
          <p:cNvSpPr/>
          <p:nvPr/>
        </p:nvSpPr>
        <p:spPr>
          <a:xfrm>
            <a:off x="6055411" y="4778899"/>
            <a:ext cx="622621" cy="62090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A7D3054-DE24-43C9-A2E4-4D9FBD1FA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8625" y="4193241"/>
            <a:ext cx="1811042" cy="1557441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A805EA8E-6B85-4608-B8BD-076C44324B7C}"/>
              </a:ext>
            </a:extLst>
          </p:cNvPr>
          <p:cNvSpPr txBox="1"/>
          <p:nvPr/>
        </p:nvSpPr>
        <p:spPr>
          <a:xfrm>
            <a:off x="625135" y="5816648"/>
            <a:ext cx="2253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熊孩子天性喜欢吃喝玩儿乐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D235BE3B-2EDA-48A6-BDA6-A3B8BB82A344}"/>
              </a:ext>
            </a:extLst>
          </p:cNvPr>
          <p:cNvSpPr txBox="1"/>
          <p:nvPr/>
        </p:nvSpPr>
        <p:spPr>
          <a:xfrm>
            <a:off x="679097" y="3942705"/>
            <a:ext cx="1410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熊孩子：粒子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CAD969B5-675A-49AC-B153-B3768E9736BF}"/>
              </a:ext>
            </a:extLst>
          </p:cNvPr>
          <p:cNvSpPr txBox="1"/>
          <p:nvPr/>
        </p:nvSpPr>
        <p:spPr>
          <a:xfrm>
            <a:off x="3778024" y="3907057"/>
            <a:ext cx="1632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孩子妈：泊松方程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A5B15DBE-2F7C-4397-B73E-22B199D42BCE}"/>
              </a:ext>
            </a:extLst>
          </p:cNvPr>
          <p:cNvSpPr txBox="1"/>
          <p:nvPr/>
        </p:nvSpPr>
        <p:spPr>
          <a:xfrm>
            <a:off x="3438701" y="5807582"/>
            <a:ext cx="2440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孩子妈每天对孩子行为进行修正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保证孩子健康成长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CC7CDAA-565F-4693-91C9-D93641C66B86}"/>
              </a:ext>
            </a:extLst>
          </p:cNvPr>
          <p:cNvSpPr/>
          <p:nvPr/>
        </p:nvSpPr>
        <p:spPr>
          <a:xfrm>
            <a:off x="692986" y="2962156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粒子需遵守粘性力、重力作用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3382F280-7D81-4DE4-96F8-12213215AF5E}"/>
              </a:ext>
            </a:extLst>
          </p:cNvPr>
          <p:cNvSpPr/>
          <p:nvPr/>
        </p:nvSpPr>
        <p:spPr>
          <a:xfrm>
            <a:off x="3338326" y="2962155"/>
            <a:ext cx="2800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粒子在每一帧都要保证流体不可压缩性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23389E5D-DC4D-4525-A97E-D8701590A96C}"/>
              </a:ext>
            </a:extLst>
          </p:cNvPr>
          <p:cNvSpPr txBox="1"/>
          <p:nvPr/>
        </p:nvSpPr>
        <p:spPr>
          <a:xfrm>
            <a:off x="6830093" y="2664759"/>
            <a:ext cx="2281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粒子位置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速度更新准确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C668B116-3757-4825-BE11-E1A5DA4911AD}"/>
              </a:ext>
            </a:extLst>
          </p:cNvPr>
          <p:cNvSpPr txBox="1"/>
          <p:nvPr/>
        </p:nvSpPr>
        <p:spPr>
          <a:xfrm>
            <a:off x="6683633" y="2957823"/>
            <a:ext cx="2281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仿真过程稳定、准确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EF007BEB-504C-4364-989D-9020DC154C4F}"/>
              </a:ext>
            </a:extLst>
          </p:cNvPr>
          <p:cNvSpPr txBox="1"/>
          <p:nvPr/>
        </p:nvSpPr>
        <p:spPr>
          <a:xfrm>
            <a:off x="6915565" y="5780639"/>
            <a:ext cx="188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孩子每天健康的成长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最终孩子成才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14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7CB1367-AD86-4A3F-BDAF-7B8F1A3DE4D7}"/>
              </a:ext>
            </a:extLst>
          </p:cNvPr>
          <p:cNvSpPr/>
          <p:nvPr/>
        </p:nvSpPr>
        <p:spPr>
          <a:xfrm>
            <a:off x="-4764" y="0"/>
            <a:ext cx="9148763" cy="122577"/>
          </a:xfrm>
          <a:prstGeom prst="rect">
            <a:avLst/>
          </a:prstGeom>
          <a:solidFill>
            <a:srgbClr val="92B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904FC22-AF54-4438-AFC8-DD76AC321B26}"/>
              </a:ext>
            </a:extLst>
          </p:cNvPr>
          <p:cNvSpPr/>
          <p:nvPr/>
        </p:nvSpPr>
        <p:spPr>
          <a:xfrm>
            <a:off x="0" y="106829"/>
            <a:ext cx="9144000" cy="4889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348E64E8-E51F-4129-B527-D4B60AA23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158049"/>
            <a:ext cx="3152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1.1 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流体仿真背景 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en-US" altLang="zh-CN" sz="18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SPH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5697A52-258F-4BE7-9F22-D2E619E6CEBD}"/>
              </a:ext>
            </a:extLst>
          </p:cNvPr>
          <p:cNvSpPr/>
          <p:nvPr/>
        </p:nvSpPr>
        <p:spPr>
          <a:xfrm>
            <a:off x="-4765" y="6677025"/>
            <a:ext cx="9148765" cy="2161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EA3673E-A1F0-4767-BD35-6A080AFFBDEC}"/>
              </a:ext>
            </a:extLst>
          </p:cNvPr>
          <p:cNvGrpSpPr/>
          <p:nvPr/>
        </p:nvGrpSpPr>
        <p:grpSpPr>
          <a:xfrm>
            <a:off x="7116133" y="1065945"/>
            <a:ext cx="1630507" cy="752475"/>
            <a:chOff x="6451692" y="1833788"/>
            <a:chExt cx="1630507" cy="752475"/>
          </a:xfrm>
        </p:grpSpPr>
        <p:sp>
          <p:nvSpPr>
            <p:cNvPr id="9" name="云形 8">
              <a:extLst>
                <a:ext uri="{FF2B5EF4-FFF2-40B4-BE49-F238E27FC236}">
                  <a16:creationId xmlns:a16="http://schemas.microsoft.com/office/drawing/2014/main" id="{B3A40CEB-A6D0-460A-AAE7-F52A663004BD}"/>
                </a:ext>
              </a:extLst>
            </p:cNvPr>
            <p:cNvSpPr/>
            <p:nvPr/>
          </p:nvSpPr>
          <p:spPr>
            <a:xfrm>
              <a:off x="6451692" y="1833788"/>
              <a:ext cx="1630507" cy="752475"/>
            </a:xfrm>
            <a:prstGeom prst="cloud">
              <a:avLst/>
            </a:prstGeom>
            <a:solidFill>
              <a:srgbClr val="8ED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DA12142D-54DD-4AB0-8403-5C850C1ACA65}"/>
                </a:ext>
              </a:extLst>
            </p:cNvPr>
            <p:cNvSpPr/>
            <p:nvPr/>
          </p:nvSpPr>
          <p:spPr>
            <a:xfrm>
              <a:off x="6749976" y="2303424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EC7983BE-6D4C-4E98-994B-9B2D50326A59}"/>
                </a:ext>
              </a:extLst>
            </p:cNvPr>
            <p:cNvSpPr/>
            <p:nvPr/>
          </p:nvSpPr>
          <p:spPr>
            <a:xfrm>
              <a:off x="6704322" y="1947205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7E2DCFD8-F0BE-443E-ADF7-FFFC55553D35}"/>
                </a:ext>
              </a:extLst>
            </p:cNvPr>
            <p:cNvSpPr/>
            <p:nvPr/>
          </p:nvSpPr>
          <p:spPr>
            <a:xfrm>
              <a:off x="6873320" y="2099598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968DBA3F-396E-471C-81FF-EBB96C767B5B}"/>
                </a:ext>
              </a:extLst>
            </p:cNvPr>
            <p:cNvSpPr/>
            <p:nvPr/>
          </p:nvSpPr>
          <p:spPr>
            <a:xfrm>
              <a:off x="7032377" y="2267374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8EE0A429-DAEA-4D01-AC79-9B3E660C84B1}"/>
                </a:ext>
              </a:extLst>
            </p:cNvPr>
            <p:cNvSpPr/>
            <p:nvPr/>
          </p:nvSpPr>
          <p:spPr>
            <a:xfrm>
              <a:off x="7204901" y="2099598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7A53754-FD9A-4172-B7B0-1040DDD3DBD0}"/>
                </a:ext>
              </a:extLst>
            </p:cNvPr>
            <p:cNvSpPr/>
            <p:nvPr/>
          </p:nvSpPr>
          <p:spPr>
            <a:xfrm>
              <a:off x="7332977" y="1908229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845EBB6-07D0-4071-AA0C-35E8C2BAC5FC}"/>
                </a:ext>
              </a:extLst>
            </p:cNvPr>
            <p:cNvSpPr/>
            <p:nvPr/>
          </p:nvSpPr>
          <p:spPr>
            <a:xfrm>
              <a:off x="7501975" y="2060622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D04500AF-5C3B-4519-BD09-DA58A52F5BBB}"/>
                </a:ext>
              </a:extLst>
            </p:cNvPr>
            <p:cNvSpPr/>
            <p:nvPr/>
          </p:nvSpPr>
          <p:spPr>
            <a:xfrm>
              <a:off x="7583985" y="2294169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D84A926-9ADE-4364-8E17-1EEC0AC333D4}"/>
                </a:ext>
              </a:extLst>
            </p:cNvPr>
            <p:cNvSpPr/>
            <p:nvPr/>
          </p:nvSpPr>
          <p:spPr>
            <a:xfrm>
              <a:off x="7624210" y="1883271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A0F209ED-468A-4A2E-A8F9-1C604C37AF4F}"/>
                </a:ext>
              </a:extLst>
            </p:cNvPr>
            <p:cNvSpPr/>
            <p:nvPr/>
          </p:nvSpPr>
          <p:spPr>
            <a:xfrm>
              <a:off x="7769508" y="2116818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33A2A398-2CFC-4FA2-A9CC-A7FC40331182}"/>
                </a:ext>
              </a:extLst>
            </p:cNvPr>
            <p:cNvSpPr/>
            <p:nvPr/>
          </p:nvSpPr>
          <p:spPr>
            <a:xfrm>
              <a:off x="7046075" y="1904409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D1ADE8D-4AC7-4BF3-B22E-ADDED7755F00}"/>
                </a:ext>
              </a:extLst>
            </p:cNvPr>
            <p:cNvSpPr/>
            <p:nvPr/>
          </p:nvSpPr>
          <p:spPr>
            <a:xfrm>
              <a:off x="7248190" y="2384358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AF9355F-96BD-417E-B245-853C09FC1548}"/>
                </a:ext>
              </a:extLst>
            </p:cNvPr>
            <p:cNvSpPr/>
            <p:nvPr/>
          </p:nvSpPr>
          <p:spPr>
            <a:xfrm>
              <a:off x="6569596" y="2091242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5371A9AE-D0EC-4C5E-9E7B-0E4606A80628}"/>
                </a:ext>
              </a:extLst>
            </p:cNvPr>
            <p:cNvSpPr/>
            <p:nvPr/>
          </p:nvSpPr>
          <p:spPr>
            <a:xfrm>
              <a:off x="7375702" y="2214545"/>
              <a:ext cx="207027" cy="16186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89BF378F-F913-4366-A597-48F5A136C3FE}"/>
              </a:ext>
            </a:extLst>
          </p:cNvPr>
          <p:cNvSpPr/>
          <p:nvPr/>
        </p:nvSpPr>
        <p:spPr>
          <a:xfrm>
            <a:off x="7187381" y="1874885"/>
            <a:ext cx="1384455" cy="34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流体系统</a:t>
            </a:r>
            <a:endParaRPr lang="en-US" altLang="zh-CN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204EC85A-1AC6-43F6-B652-39428931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382" y="3455805"/>
            <a:ext cx="861027" cy="37264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F690D823-CF3B-49B7-982B-7A26409A2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775"/>
          <a:stretch/>
        </p:blipFill>
        <p:spPr>
          <a:xfrm>
            <a:off x="7755411" y="3421436"/>
            <a:ext cx="1216035" cy="505903"/>
          </a:xfrm>
          <a:prstGeom prst="rect">
            <a:avLst/>
          </a:prstGeom>
        </p:spPr>
      </p:pic>
      <p:grpSp>
        <p:nvGrpSpPr>
          <p:cNvPr id="59" name="组合 58">
            <a:extLst>
              <a:ext uri="{FF2B5EF4-FFF2-40B4-BE49-F238E27FC236}">
                <a16:creationId xmlns:a16="http://schemas.microsoft.com/office/drawing/2014/main" id="{7D9C48B7-4793-4835-8363-A05F8BE1847F}"/>
              </a:ext>
            </a:extLst>
          </p:cNvPr>
          <p:cNvGrpSpPr/>
          <p:nvPr/>
        </p:nvGrpSpPr>
        <p:grpSpPr>
          <a:xfrm>
            <a:off x="4145481" y="2721272"/>
            <a:ext cx="1517279" cy="1596834"/>
            <a:chOff x="353990" y="3321998"/>
            <a:chExt cx="2255016" cy="2203473"/>
          </a:xfrm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7BFB6BC0-781D-449B-8DCF-0BB77EE4F39D}"/>
                </a:ext>
              </a:extLst>
            </p:cNvPr>
            <p:cNvGrpSpPr/>
            <p:nvPr/>
          </p:nvGrpSpPr>
          <p:grpSpPr>
            <a:xfrm>
              <a:off x="353990" y="3321998"/>
              <a:ext cx="2255016" cy="2203473"/>
              <a:chOff x="1428922" y="3488607"/>
              <a:chExt cx="2255016" cy="2203473"/>
            </a:xfrm>
          </p:grpSpPr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510F91D7-1B10-4288-9479-CEB6698B9E1B}"/>
                  </a:ext>
                </a:extLst>
              </p:cNvPr>
              <p:cNvSpPr/>
              <p:nvPr/>
            </p:nvSpPr>
            <p:spPr>
              <a:xfrm>
                <a:off x="1804546" y="3488607"/>
                <a:ext cx="1733241" cy="1678840"/>
              </a:xfrm>
              <a:prstGeom prst="ellipse">
                <a:avLst/>
              </a:prstGeom>
              <a:solidFill>
                <a:schemeClr val="bg1">
                  <a:lumMod val="85000"/>
                  <a:alpha val="44000"/>
                </a:schemeClr>
              </a:solidFill>
              <a:ln>
                <a:solidFill>
                  <a:srgbClr val="8ED5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B70E4375-7E24-4D96-A4A0-E11F3637FC0A}"/>
                  </a:ext>
                </a:extLst>
              </p:cNvPr>
              <p:cNvSpPr/>
              <p:nvPr/>
            </p:nvSpPr>
            <p:spPr>
              <a:xfrm>
                <a:off x="2556312" y="4234669"/>
                <a:ext cx="229710" cy="209002"/>
              </a:xfrm>
              <a:prstGeom prst="ellipse">
                <a:avLst/>
              </a:prstGeom>
              <a:solidFill>
                <a:srgbClr val="8ED5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BFFA31FB-74EC-47EE-B4DC-D382849C916B}"/>
                  </a:ext>
                </a:extLst>
              </p:cNvPr>
              <p:cNvSpPr/>
              <p:nvPr/>
            </p:nvSpPr>
            <p:spPr>
              <a:xfrm>
                <a:off x="3168777" y="3860197"/>
                <a:ext cx="229710" cy="20900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6430C080-492F-45AB-AA52-5D95865329F3}"/>
                  </a:ext>
                </a:extLst>
              </p:cNvPr>
              <p:cNvSpPr/>
              <p:nvPr/>
            </p:nvSpPr>
            <p:spPr>
              <a:xfrm>
                <a:off x="1475250" y="4436553"/>
                <a:ext cx="229710" cy="20900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22ADD6B4-46BB-456C-9F2A-504D3DA5D4DF}"/>
                  </a:ext>
                </a:extLst>
              </p:cNvPr>
              <p:cNvSpPr/>
              <p:nvPr/>
            </p:nvSpPr>
            <p:spPr>
              <a:xfrm>
                <a:off x="2467612" y="4613418"/>
                <a:ext cx="229710" cy="20900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D06074E9-FF17-4BE4-A6DF-19C73E1C4AEC}"/>
                  </a:ext>
                </a:extLst>
              </p:cNvPr>
              <p:cNvSpPr/>
              <p:nvPr/>
            </p:nvSpPr>
            <p:spPr>
              <a:xfrm>
                <a:off x="2618831" y="3757137"/>
                <a:ext cx="229710" cy="20900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99571B8C-377F-4FEF-BA16-F1C7519B7034}"/>
                  </a:ext>
                </a:extLst>
              </p:cNvPr>
              <p:cNvSpPr/>
              <p:nvPr/>
            </p:nvSpPr>
            <p:spPr>
              <a:xfrm>
                <a:off x="1952302" y="4856559"/>
                <a:ext cx="229710" cy="20900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87B1442B-547E-446A-A633-954B5164394E}"/>
                  </a:ext>
                </a:extLst>
              </p:cNvPr>
              <p:cNvSpPr/>
              <p:nvPr/>
            </p:nvSpPr>
            <p:spPr>
              <a:xfrm>
                <a:off x="3168777" y="4542826"/>
                <a:ext cx="229710" cy="20900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cxnSp>
            <p:nvCxnSpPr>
              <p:cNvPr id="71" name="直接箭头连接符 70">
                <a:extLst>
                  <a:ext uri="{FF2B5EF4-FFF2-40B4-BE49-F238E27FC236}">
                    <a16:creationId xmlns:a16="http://schemas.microsoft.com/office/drawing/2014/main" id="{A5F2AAB0-0104-4598-B9AD-B0F3F17AE246}"/>
                  </a:ext>
                </a:extLst>
              </p:cNvPr>
              <p:cNvCxnSpPr>
                <a:stCxn id="63" idx="1"/>
                <a:endCxn id="64" idx="1"/>
              </p:cNvCxnSpPr>
              <p:nvPr/>
            </p:nvCxnSpPr>
            <p:spPr>
              <a:xfrm>
                <a:off x="2058373" y="3734467"/>
                <a:ext cx="531579" cy="53081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E25F03E7-2931-4AFF-8161-135110FA62C5}"/>
                  </a:ext>
                </a:extLst>
              </p:cNvPr>
              <p:cNvSpPr/>
              <p:nvPr/>
            </p:nvSpPr>
            <p:spPr>
              <a:xfrm>
                <a:off x="2158973" y="3863416"/>
                <a:ext cx="364987" cy="384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</a:t>
                </a:r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FC139404-A51D-440E-8FE9-7F3E942B89F1}"/>
                  </a:ext>
                </a:extLst>
              </p:cNvPr>
              <p:cNvSpPr/>
              <p:nvPr/>
            </p:nvSpPr>
            <p:spPr>
              <a:xfrm>
                <a:off x="2728350" y="4184123"/>
                <a:ext cx="360222" cy="384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</a:t>
                </a:r>
              </a:p>
            </p:txBody>
          </p:sp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2F64E9DC-5AEC-4DC4-8A88-19415D484E8D}"/>
                  </a:ext>
                </a:extLst>
              </p:cNvPr>
              <p:cNvSpPr/>
              <p:nvPr/>
            </p:nvSpPr>
            <p:spPr>
              <a:xfrm>
                <a:off x="2599436" y="4611854"/>
                <a:ext cx="360222" cy="384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6</a:t>
                </a:r>
              </a:p>
            </p:txBody>
          </p:sp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47D717C8-1D6A-4FB9-B4A9-C2A8E069C5AF}"/>
                  </a:ext>
                </a:extLst>
              </p:cNvPr>
              <p:cNvSpPr/>
              <p:nvPr/>
            </p:nvSpPr>
            <p:spPr>
              <a:xfrm>
                <a:off x="3294841" y="4550160"/>
                <a:ext cx="360222" cy="384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</a:t>
                </a:r>
              </a:p>
            </p:txBody>
          </p:sp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CAA37A80-CB37-45B0-814E-92B00A65F0F8}"/>
                  </a:ext>
                </a:extLst>
              </p:cNvPr>
              <p:cNvSpPr/>
              <p:nvPr/>
            </p:nvSpPr>
            <p:spPr>
              <a:xfrm>
                <a:off x="3323716" y="3808826"/>
                <a:ext cx="360222" cy="384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3</a:t>
                </a: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2625F0F9-8BC9-4EF6-AC82-5E42B2BCAC13}"/>
                  </a:ext>
                </a:extLst>
              </p:cNvPr>
              <p:cNvSpPr/>
              <p:nvPr/>
            </p:nvSpPr>
            <p:spPr>
              <a:xfrm>
                <a:off x="2772168" y="3742975"/>
                <a:ext cx="360222" cy="384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4</a:t>
                </a: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79FEAFFF-F5C9-43E0-A81A-AD0B2124EBB4}"/>
                  </a:ext>
                </a:extLst>
              </p:cNvPr>
              <p:cNvSpPr/>
              <p:nvPr/>
            </p:nvSpPr>
            <p:spPr>
              <a:xfrm>
                <a:off x="2022697" y="4886505"/>
                <a:ext cx="360222" cy="384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5</a:t>
                </a: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B2DEA484-9B2B-4E80-9EEF-C4C20070CB34}"/>
                  </a:ext>
                </a:extLst>
              </p:cNvPr>
              <p:cNvSpPr/>
              <p:nvPr/>
            </p:nvSpPr>
            <p:spPr>
              <a:xfrm>
                <a:off x="1428922" y="4533165"/>
                <a:ext cx="360222" cy="384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7</a:t>
                </a:r>
              </a:p>
            </p:txBody>
          </p:sp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D3C75B52-CF3F-43A9-B302-5017A4AB5D39}"/>
                  </a:ext>
                </a:extLst>
              </p:cNvPr>
              <p:cNvSpPr/>
              <p:nvPr/>
            </p:nvSpPr>
            <p:spPr>
              <a:xfrm>
                <a:off x="2057969" y="5364707"/>
                <a:ext cx="1196453" cy="3273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7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j=1,2,3,4,5,6   </a:t>
                </a:r>
                <a:r>
                  <a:rPr lang="en-US" altLang="zh-CN" sz="7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</a:t>
                </a:r>
                <a:r>
                  <a:rPr lang="en-US" altLang="zh-CN" sz="7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=1</a:t>
                </a:r>
              </a:p>
            </p:txBody>
          </p:sp>
        </p:grp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C8C8D2A1-4A5F-4426-A00E-C6FDCB4DDD9F}"/>
                </a:ext>
              </a:extLst>
            </p:cNvPr>
            <p:cNvSpPr/>
            <p:nvPr/>
          </p:nvSpPr>
          <p:spPr>
            <a:xfrm>
              <a:off x="895672" y="4983638"/>
              <a:ext cx="1382282" cy="3847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粒子</a:t>
              </a:r>
              <a:r>
                <a:rPr lang="en-US" altLang="zh-CN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的物理量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44C78D12-9E48-46C2-B5A3-DD35B7BC7FD6}"/>
                </a:ext>
              </a:extLst>
            </p:cNvPr>
            <p:cNvSpPr/>
            <p:nvPr/>
          </p:nvSpPr>
          <p:spPr>
            <a:xfrm>
              <a:off x="727477" y="4005197"/>
              <a:ext cx="417400" cy="441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Ω</a:t>
              </a: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7415B7C2-BFE9-421A-9D89-45A0DCF26A9C}"/>
              </a:ext>
            </a:extLst>
          </p:cNvPr>
          <p:cNvGrpSpPr/>
          <p:nvPr/>
        </p:nvGrpSpPr>
        <p:grpSpPr>
          <a:xfrm>
            <a:off x="7497174" y="3043481"/>
            <a:ext cx="857443" cy="416137"/>
            <a:chOff x="1402689" y="2962449"/>
            <a:chExt cx="1274352" cy="574228"/>
          </a:xfrm>
        </p:grpSpPr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546BD6EB-752A-449B-BBFB-6E61B103D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2689" y="3058560"/>
              <a:ext cx="525896" cy="368127"/>
            </a:xfrm>
            <a:prstGeom prst="rect">
              <a:avLst/>
            </a:prstGeom>
          </p:spPr>
        </p:pic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50E9165D-B1FC-435E-9A1A-7B6A3F66F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91872" y="2962449"/>
              <a:ext cx="785169" cy="574228"/>
            </a:xfrm>
            <a:prstGeom prst="rect">
              <a:avLst/>
            </a:prstGeom>
          </p:spPr>
        </p:pic>
      </p:grpSp>
      <p:pic>
        <p:nvPicPr>
          <p:cNvPr id="84" name="图片 83">
            <a:extLst>
              <a:ext uri="{FF2B5EF4-FFF2-40B4-BE49-F238E27FC236}">
                <a16:creationId xmlns:a16="http://schemas.microsoft.com/office/drawing/2014/main" id="{D05C97BF-ABB3-42DB-BDCB-F332F0DD2D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22" t="26186" r="35596" b="33491"/>
          <a:stretch/>
        </p:blipFill>
        <p:spPr>
          <a:xfrm>
            <a:off x="6864490" y="3126430"/>
            <a:ext cx="174875" cy="212954"/>
          </a:xfrm>
          <a:prstGeom prst="rect">
            <a:avLst/>
          </a:prstGeom>
        </p:spPr>
      </p:pic>
      <p:sp>
        <p:nvSpPr>
          <p:cNvPr id="85" name="左大括号 84">
            <a:extLst>
              <a:ext uri="{FF2B5EF4-FFF2-40B4-BE49-F238E27FC236}">
                <a16:creationId xmlns:a16="http://schemas.microsoft.com/office/drawing/2014/main" id="{A54DE3E8-5A6B-4EA8-85BC-935FA49A5B9A}"/>
              </a:ext>
            </a:extLst>
          </p:cNvPr>
          <p:cNvSpPr/>
          <p:nvPr/>
        </p:nvSpPr>
        <p:spPr>
          <a:xfrm>
            <a:off x="6255333" y="3012888"/>
            <a:ext cx="185284" cy="838970"/>
          </a:xfrm>
          <a:prstGeom prst="leftBrac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3791E724-1689-4288-A6ED-EB14D0E8911E}"/>
              </a:ext>
            </a:extLst>
          </p:cNvPr>
          <p:cNvSpPr/>
          <p:nvPr/>
        </p:nvSpPr>
        <p:spPr>
          <a:xfrm>
            <a:off x="5969002" y="3390811"/>
            <a:ext cx="154560" cy="151462"/>
          </a:xfrm>
          <a:prstGeom prst="ellipse">
            <a:avLst/>
          </a:prstGeom>
          <a:solidFill>
            <a:srgbClr val="8ED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D8CF09C1-4484-4153-BCCD-314798260602}"/>
              </a:ext>
            </a:extLst>
          </p:cNvPr>
          <p:cNvCxnSpPr>
            <a:cxnSpLocks/>
          </p:cNvCxnSpPr>
          <p:nvPr/>
        </p:nvCxnSpPr>
        <p:spPr>
          <a:xfrm>
            <a:off x="5082205" y="3312653"/>
            <a:ext cx="833106" cy="131704"/>
          </a:xfrm>
          <a:prstGeom prst="straightConnector1">
            <a:avLst/>
          </a:prstGeom>
          <a:ln>
            <a:solidFill>
              <a:srgbClr val="599F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矩形 87">
            <a:extLst>
              <a:ext uri="{FF2B5EF4-FFF2-40B4-BE49-F238E27FC236}">
                <a16:creationId xmlns:a16="http://schemas.microsoft.com/office/drawing/2014/main" id="{03F208BA-C145-4FAA-8074-841CBBEC4FD5}"/>
              </a:ext>
            </a:extLst>
          </p:cNvPr>
          <p:cNvSpPr/>
          <p:nvPr/>
        </p:nvSpPr>
        <p:spPr>
          <a:xfrm>
            <a:off x="5801548" y="3572229"/>
            <a:ext cx="5777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粒子携带的物理量</a:t>
            </a:r>
            <a:endParaRPr lang="en-US" altLang="zh-CN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6AF6F499-5CF0-4B29-8F57-9607C611A691}"/>
              </a:ext>
            </a:extLst>
          </p:cNvPr>
          <p:cNvSpPr/>
          <p:nvPr/>
        </p:nvSpPr>
        <p:spPr>
          <a:xfrm>
            <a:off x="7498193" y="3568360"/>
            <a:ext cx="57770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其中：</a:t>
            </a:r>
            <a:endParaRPr lang="en-US" altLang="zh-CN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55372FB1-6A47-4630-8921-A37E68EA3611}"/>
              </a:ext>
            </a:extLst>
          </p:cNvPr>
          <p:cNvSpPr/>
          <p:nvPr/>
        </p:nvSpPr>
        <p:spPr>
          <a:xfrm>
            <a:off x="4020309" y="4225919"/>
            <a:ext cx="1879041" cy="216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zh-CN" altLang="en-US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半径内的粒子以一定权重参与粒子</a:t>
            </a:r>
            <a:r>
              <a:rPr lang="en-US" altLang="zh-CN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物理量的计算</a:t>
            </a:r>
            <a:endParaRPr lang="en-US" altLang="zh-CN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1" name="云形 90">
            <a:extLst>
              <a:ext uri="{FF2B5EF4-FFF2-40B4-BE49-F238E27FC236}">
                <a16:creationId xmlns:a16="http://schemas.microsoft.com/office/drawing/2014/main" id="{F02D9E6A-4DDA-48C6-A350-CE2C13544778}"/>
              </a:ext>
            </a:extLst>
          </p:cNvPr>
          <p:cNvSpPr/>
          <p:nvPr/>
        </p:nvSpPr>
        <p:spPr>
          <a:xfrm>
            <a:off x="4291339" y="1118687"/>
            <a:ext cx="1630507" cy="752475"/>
          </a:xfrm>
          <a:prstGeom prst="cloud">
            <a:avLst/>
          </a:prstGeom>
          <a:solidFill>
            <a:srgbClr val="8ED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箭头: 右 91">
            <a:extLst>
              <a:ext uri="{FF2B5EF4-FFF2-40B4-BE49-F238E27FC236}">
                <a16:creationId xmlns:a16="http://schemas.microsoft.com/office/drawing/2014/main" id="{14463A6F-3FB7-4238-9BA5-D6B1C8138A3E}"/>
              </a:ext>
            </a:extLst>
          </p:cNvPr>
          <p:cNvSpPr/>
          <p:nvPr/>
        </p:nvSpPr>
        <p:spPr>
          <a:xfrm>
            <a:off x="6132713" y="1292779"/>
            <a:ext cx="827999" cy="38209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1EF50514-2724-40A7-8AA4-FD7012CA97FA}"/>
              </a:ext>
            </a:extLst>
          </p:cNvPr>
          <p:cNvSpPr txBox="1"/>
          <p:nvPr/>
        </p:nvSpPr>
        <p:spPr>
          <a:xfrm>
            <a:off x="3140366" y="1246647"/>
            <a:ext cx="861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粒子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CDF4C0BD-DA24-424A-9101-ED1A197D9013}"/>
              </a:ext>
            </a:extLst>
          </p:cNvPr>
          <p:cNvSpPr txBox="1"/>
          <p:nvPr/>
        </p:nvSpPr>
        <p:spPr>
          <a:xfrm>
            <a:off x="3103912" y="3278197"/>
            <a:ext cx="115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核计算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908FCBE9-49ED-4D33-BDFE-7F0E23F776FC}"/>
              </a:ext>
            </a:extLst>
          </p:cNvPr>
          <p:cNvSpPr txBox="1"/>
          <p:nvPr/>
        </p:nvSpPr>
        <p:spPr>
          <a:xfrm>
            <a:off x="3071899" y="5283127"/>
            <a:ext cx="187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临近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粒子 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查找</a:t>
            </a:r>
          </a:p>
        </p:txBody>
      </p:sp>
      <p:sp>
        <p:nvSpPr>
          <p:cNvPr id="99" name="左大括号 98">
            <a:extLst>
              <a:ext uri="{FF2B5EF4-FFF2-40B4-BE49-F238E27FC236}">
                <a16:creationId xmlns:a16="http://schemas.microsoft.com/office/drawing/2014/main" id="{F2EB4797-C186-4E61-BBFD-72F07651227E}"/>
              </a:ext>
            </a:extLst>
          </p:cNvPr>
          <p:cNvSpPr/>
          <p:nvPr/>
        </p:nvSpPr>
        <p:spPr>
          <a:xfrm>
            <a:off x="2656837" y="1361914"/>
            <a:ext cx="447081" cy="4335094"/>
          </a:xfrm>
          <a:prstGeom prst="leftBrac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FE5B8E0D-60FD-48E4-B76D-00CC599538C4}"/>
              </a:ext>
            </a:extLst>
          </p:cNvPr>
          <p:cNvSpPr/>
          <p:nvPr/>
        </p:nvSpPr>
        <p:spPr>
          <a:xfrm>
            <a:off x="266420" y="3198540"/>
            <a:ext cx="2528597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SPH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有三宝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5B873C20-E54D-4254-8E45-72EC80CD83BA}"/>
              </a:ext>
            </a:extLst>
          </p:cNvPr>
          <p:cNvSpPr/>
          <p:nvPr/>
        </p:nvSpPr>
        <p:spPr>
          <a:xfrm>
            <a:off x="6236387" y="4078107"/>
            <a:ext cx="2137989" cy="34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压力、粘性力、质量力等等</a:t>
            </a:r>
            <a:endParaRPr lang="en-US" altLang="zh-CN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AA6E014A-EA9E-48EA-9B4C-6E6E6EF61512}"/>
              </a:ext>
            </a:extLst>
          </p:cNvPr>
          <p:cNvGrpSpPr/>
          <p:nvPr/>
        </p:nvGrpSpPr>
        <p:grpSpPr>
          <a:xfrm>
            <a:off x="5170466" y="4819700"/>
            <a:ext cx="1396315" cy="1138328"/>
            <a:chOff x="7067540" y="791683"/>
            <a:chExt cx="1396315" cy="1138328"/>
          </a:xfrm>
        </p:grpSpPr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B9176972-410A-4218-95EC-57EE27523F12}"/>
                </a:ext>
              </a:extLst>
            </p:cNvPr>
            <p:cNvSpPr/>
            <p:nvPr/>
          </p:nvSpPr>
          <p:spPr>
            <a:xfrm>
              <a:off x="8151777" y="952404"/>
              <a:ext cx="149993" cy="1496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51C64E5E-8FBF-411E-858C-B79F6F71326D}"/>
                </a:ext>
              </a:extLst>
            </p:cNvPr>
            <p:cNvSpPr/>
            <p:nvPr/>
          </p:nvSpPr>
          <p:spPr>
            <a:xfrm>
              <a:off x="7603553" y="1190800"/>
              <a:ext cx="149993" cy="1496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79247CB0-40AA-4681-907C-52DE4F1FF912}"/>
                </a:ext>
              </a:extLst>
            </p:cNvPr>
            <p:cNvSpPr/>
            <p:nvPr/>
          </p:nvSpPr>
          <p:spPr>
            <a:xfrm>
              <a:off x="7781029" y="1520187"/>
              <a:ext cx="149993" cy="149697"/>
            </a:xfrm>
            <a:prstGeom prst="ellipse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B6E90923-8AF9-4D2B-AE7E-324D39F0D68C}"/>
                </a:ext>
              </a:extLst>
            </p:cNvPr>
            <p:cNvSpPr/>
            <p:nvPr/>
          </p:nvSpPr>
          <p:spPr>
            <a:xfrm>
              <a:off x="8313862" y="1158067"/>
              <a:ext cx="149993" cy="1496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8BC9F3BF-DC3C-433F-A873-5BCF40ABB7D1}"/>
                </a:ext>
              </a:extLst>
            </p:cNvPr>
            <p:cNvSpPr/>
            <p:nvPr/>
          </p:nvSpPr>
          <p:spPr>
            <a:xfrm>
              <a:off x="8238866" y="1469625"/>
              <a:ext cx="149993" cy="1496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63655FD8-D157-4370-A695-88F255300EED}"/>
                </a:ext>
              </a:extLst>
            </p:cNvPr>
            <p:cNvSpPr/>
            <p:nvPr/>
          </p:nvSpPr>
          <p:spPr>
            <a:xfrm>
              <a:off x="7951951" y="1220784"/>
              <a:ext cx="149993" cy="149697"/>
            </a:xfrm>
            <a:prstGeom prst="ellipse">
              <a:avLst/>
            </a:prstGeom>
            <a:solidFill>
              <a:srgbClr val="8ED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27892C2A-F128-48CD-B9DD-0C7D622DCA34}"/>
                </a:ext>
              </a:extLst>
            </p:cNvPr>
            <p:cNvSpPr/>
            <p:nvPr/>
          </p:nvSpPr>
          <p:spPr>
            <a:xfrm>
              <a:off x="8040821" y="1747651"/>
              <a:ext cx="149993" cy="1496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CC2E2A3A-AFC2-46D1-A121-F3012FC1DBB4}"/>
                </a:ext>
              </a:extLst>
            </p:cNvPr>
            <p:cNvSpPr/>
            <p:nvPr/>
          </p:nvSpPr>
          <p:spPr>
            <a:xfrm>
              <a:off x="7435713" y="1483737"/>
              <a:ext cx="149993" cy="1496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id="{9D7D176B-9FDA-4E49-8092-70142F01DCE1}"/>
                </a:ext>
              </a:extLst>
            </p:cNvPr>
            <p:cNvSpPr/>
            <p:nvPr/>
          </p:nvSpPr>
          <p:spPr>
            <a:xfrm>
              <a:off x="7601382" y="1780314"/>
              <a:ext cx="149993" cy="1496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DA2D2E6C-4F0F-45A9-AFEB-71228DE19FC4}"/>
                </a:ext>
              </a:extLst>
            </p:cNvPr>
            <p:cNvSpPr/>
            <p:nvPr/>
          </p:nvSpPr>
          <p:spPr>
            <a:xfrm>
              <a:off x="7428886" y="941380"/>
              <a:ext cx="149993" cy="1496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id="{07E96ECD-F531-4CE9-84E1-9D1AE4692CBC}"/>
                </a:ext>
              </a:extLst>
            </p:cNvPr>
            <p:cNvSpPr/>
            <p:nvPr/>
          </p:nvSpPr>
          <p:spPr>
            <a:xfrm>
              <a:off x="7218188" y="1174530"/>
              <a:ext cx="149993" cy="1496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0D43E8C7-93BF-4276-BCE1-A73966DAEDA0}"/>
                </a:ext>
              </a:extLst>
            </p:cNvPr>
            <p:cNvSpPr/>
            <p:nvPr/>
          </p:nvSpPr>
          <p:spPr>
            <a:xfrm>
              <a:off x="7235674" y="1695935"/>
              <a:ext cx="149993" cy="1496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A3FA5945-0946-48A5-9849-B6CCB30D971F}"/>
                </a:ext>
              </a:extLst>
            </p:cNvPr>
            <p:cNvSpPr/>
            <p:nvPr/>
          </p:nvSpPr>
          <p:spPr>
            <a:xfrm>
              <a:off x="7067540" y="1432015"/>
              <a:ext cx="149993" cy="1496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8" name="直接箭头连接符 117">
              <a:extLst>
                <a:ext uri="{FF2B5EF4-FFF2-40B4-BE49-F238E27FC236}">
                  <a16:creationId xmlns:a16="http://schemas.microsoft.com/office/drawing/2014/main" id="{38766FE4-3112-4889-B8E3-E5F3EEFEC153}"/>
                </a:ext>
              </a:extLst>
            </p:cNvPr>
            <p:cNvCxnSpPr>
              <a:cxnSpLocks/>
              <a:stCxn id="110" idx="3"/>
            </p:cNvCxnSpPr>
            <p:nvPr/>
          </p:nvCxnSpPr>
          <p:spPr>
            <a:xfrm flipH="1">
              <a:off x="7893550" y="1348558"/>
              <a:ext cx="80367" cy="17162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5F126A9A-0E8E-45A0-B6A8-9D633C747F63}"/>
                </a:ext>
              </a:extLst>
            </p:cNvPr>
            <p:cNvSpPr/>
            <p:nvPr/>
          </p:nvSpPr>
          <p:spPr>
            <a:xfrm>
              <a:off x="7640644" y="791683"/>
              <a:ext cx="149993" cy="1496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1E31F9BD-01CD-4DF8-BA6C-BDBA87CB6161}"/>
                </a:ext>
              </a:extLst>
            </p:cNvPr>
            <p:cNvSpPr/>
            <p:nvPr/>
          </p:nvSpPr>
          <p:spPr>
            <a:xfrm>
              <a:off x="7836453" y="948301"/>
              <a:ext cx="149993" cy="1496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402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2907E40-0A3B-49DC-9570-1891803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58" b="46852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AA3C184-645A-4A67-9402-451CF67A261B}"/>
              </a:ext>
            </a:extLst>
          </p:cNvPr>
          <p:cNvSpPr/>
          <p:nvPr/>
        </p:nvSpPr>
        <p:spPr>
          <a:xfrm>
            <a:off x="608112" y="1637020"/>
            <a:ext cx="7927775" cy="97422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F4D3CEE-13A2-4167-AB5A-7ADBD271ED6D}"/>
              </a:ext>
            </a:extLst>
          </p:cNvPr>
          <p:cNvSpPr/>
          <p:nvPr/>
        </p:nvSpPr>
        <p:spPr>
          <a:xfrm>
            <a:off x="2234216" y="1662094"/>
            <a:ext cx="6206837" cy="825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F45FB86-8164-4AF3-9618-566BC6CA08B1}"/>
              </a:ext>
            </a:extLst>
          </p:cNvPr>
          <p:cNvSpPr/>
          <p:nvPr/>
        </p:nvSpPr>
        <p:spPr>
          <a:xfrm>
            <a:off x="1437203" y="1893708"/>
            <a:ext cx="7970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1th.</a:t>
            </a:r>
            <a:endParaRPr lang="zh-CN" altLang="en-US" sz="3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DAB35A5-B35B-4F2F-8B92-2852C6E42F90}"/>
              </a:ext>
            </a:extLst>
          </p:cNvPr>
          <p:cNvGrpSpPr/>
          <p:nvPr/>
        </p:nvGrpSpPr>
        <p:grpSpPr>
          <a:xfrm>
            <a:off x="608112" y="2886210"/>
            <a:ext cx="7919138" cy="1022273"/>
            <a:chOff x="621840" y="2058106"/>
            <a:chExt cx="7919138" cy="102227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1E786D3-259A-44C3-934F-335B745A8034}"/>
                </a:ext>
              </a:extLst>
            </p:cNvPr>
            <p:cNvSpPr/>
            <p:nvPr/>
          </p:nvSpPr>
          <p:spPr>
            <a:xfrm>
              <a:off x="2252003" y="2058106"/>
              <a:ext cx="6288975" cy="8254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流体仿真基础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7F996A1-DDAD-46F2-A922-8319D929160D}"/>
                </a:ext>
              </a:extLst>
            </p:cNvPr>
            <p:cNvSpPr/>
            <p:nvPr/>
          </p:nvSpPr>
          <p:spPr>
            <a:xfrm>
              <a:off x="1450931" y="2327589"/>
              <a:ext cx="85472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2th.</a:t>
              </a:r>
              <a:endParaRPr lang="zh-CN" altLang="en-US" sz="3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D9F9B1D-C971-4747-9F61-0D2F4E9FD9B1}"/>
                </a:ext>
              </a:extLst>
            </p:cNvPr>
            <p:cNvSpPr/>
            <p:nvPr/>
          </p:nvSpPr>
          <p:spPr>
            <a:xfrm>
              <a:off x="621840" y="2106153"/>
              <a:ext cx="7919137" cy="97422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9DDEC75A-C8EF-4AA1-BF40-4A5DBEF575E0}"/>
              </a:ext>
            </a:extLst>
          </p:cNvPr>
          <p:cNvSpPr/>
          <p:nvPr/>
        </p:nvSpPr>
        <p:spPr>
          <a:xfrm>
            <a:off x="2250935" y="4204022"/>
            <a:ext cx="6288975" cy="825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SPH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4A15582-50E4-4091-9A63-E192831D0673}"/>
              </a:ext>
            </a:extLst>
          </p:cNvPr>
          <p:cNvSpPr/>
          <p:nvPr/>
        </p:nvSpPr>
        <p:spPr>
          <a:xfrm>
            <a:off x="1437203" y="4467592"/>
            <a:ext cx="8547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3th.</a:t>
            </a:r>
            <a:endParaRPr lang="zh-CN" altLang="en-US" sz="3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7532257-7012-4357-8EC6-0B407E06E7D0}"/>
              </a:ext>
            </a:extLst>
          </p:cNvPr>
          <p:cNvSpPr/>
          <p:nvPr/>
        </p:nvSpPr>
        <p:spPr>
          <a:xfrm>
            <a:off x="620772" y="4219412"/>
            <a:ext cx="7919137" cy="97422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731448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11C8726-DB37-4546-90D4-6EADEE5FB350}"/>
              </a:ext>
            </a:extLst>
          </p:cNvPr>
          <p:cNvSpPr/>
          <p:nvPr/>
        </p:nvSpPr>
        <p:spPr>
          <a:xfrm>
            <a:off x="-4764" y="0"/>
            <a:ext cx="9148763" cy="122577"/>
          </a:xfrm>
          <a:prstGeom prst="rect">
            <a:avLst/>
          </a:prstGeom>
          <a:solidFill>
            <a:srgbClr val="92B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B7C3716-D731-461D-B51E-B541E128F1C4}"/>
              </a:ext>
            </a:extLst>
          </p:cNvPr>
          <p:cNvSpPr/>
          <p:nvPr/>
        </p:nvSpPr>
        <p:spPr>
          <a:xfrm>
            <a:off x="0" y="106829"/>
            <a:ext cx="9144000" cy="4889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99616401-BE0C-430A-AA31-64B027F67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158049"/>
            <a:ext cx="3152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1.1 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流体仿真背景 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en-US" altLang="zh-CN" sz="18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SPH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C88C902-0A11-4376-864A-9D2AC4B23324}"/>
              </a:ext>
            </a:extLst>
          </p:cNvPr>
          <p:cNvSpPr/>
          <p:nvPr/>
        </p:nvSpPr>
        <p:spPr>
          <a:xfrm>
            <a:off x="-4765" y="6677025"/>
            <a:ext cx="9148765" cy="2161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7143800-C9B7-42F1-9121-D98E1E9DEECA}"/>
              </a:ext>
            </a:extLst>
          </p:cNvPr>
          <p:cNvSpPr/>
          <p:nvPr/>
        </p:nvSpPr>
        <p:spPr>
          <a:xfrm>
            <a:off x="-4765" y="2902093"/>
            <a:ext cx="2235125" cy="1012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SPH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四大步骤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3A60C00-CBB9-4763-A481-0904CE0DA189}"/>
              </a:ext>
            </a:extLst>
          </p:cNvPr>
          <p:cNvGrpSpPr/>
          <p:nvPr/>
        </p:nvGrpSpPr>
        <p:grpSpPr>
          <a:xfrm>
            <a:off x="3481167" y="877697"/>
            <a:ext cx="1711968" cy="712404"/>
            <a:chOff x="6385561" y="4989974"/>
            <a:chExt cx="1861832" cy="878889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9BA53F4-6CA6-49F9-92CA-6E75F72249C3}"/>
                </a:ext>
              </a:extLst>
            </p:cNvPr>
            <p:cNvSpPr/>
            <p:nvPr/>
          </p:nvSpPr>
          <p:spPr>
            <a:xfrm>
              <a:off x="6385561" y="4989974"/>
              <a:ext cx="1861832" cy="87888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2EFD4EA-F028-4C6C-A3B6-10A3A8034565}"/>
                </a:ext>
              </a:extLst>
            </p:cNvPr>
            <p:cNvSpPr/>
            <p:nvPr/>
          </p:nvSpPr>
          <p:spPr>
            <a:xfrm>
              <a:off x="6769769" y="5075475"/>
              <a:ext cx="1093415" cy="721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临近粒子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查找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D454F1-B875-4F39-916F-D532FF8A90E2}"/>
              </a:ext>
            </a:extLst>
          </p:cNvPr>
          <p:cNvGrpSpPr/>
          <p:nvPr/>
        </p:nvGrpSpPr>
        <p:grpSpPr>
          <a:xfrm>
            <a:off x="3440631" y="2343806"/>
            <a:ext cx="1795052" cy="712404"/>
            <a:chOff x="6328357" y="4874079"/>
            <a:chExt cx="1952189" cy="878889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36BFD54-BC34-4A09-889F-1B9C17AD2D37}"/>
                </a:ext>
              </a:extLst>
            </p:cNvPr>
            <p:cNvSpPr/>
            <p:nvPr/>
          </p:nvSpPr>
          <p:spPr>
            <a:xfrm>
              <a:off x="6385561" y="4874079"/>
              <a:ext cx="1861832" cy="87888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C6E728C-92BE-4169-B3B1-F4D47A285128}"/>
                </a:ext>
              </a:extLst>
            </p:cNvPr>
            <p:cNvSpPr/>
            <p:nvPr/>
          </p:nvSpPr>
          <p:spPr>
            <a:xfrm>
              <a:off x="6328357" y="4946219"/>
              <a:ext cx="1952189" cy="721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粒子密度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压强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计算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箭头: 右 15">
            <a:extLst>
              <a:ext uri="{FF2B5EF4-FFF2-40B4-BE49-F238E27FC236}">
                <a16:creationId xmlns:a16="http://schemas.microsoft.com/office/drawing/2014/main" id="{4B8CAE71-0546-4891-9AEA-EC8603BDD335}"/>
              </a:ext>
            </a:extLst>
          </p:cNvPr>
          <p:cNvSpPr/>
          <p:nvPr/>
        </p:nvSpPr>
        <p:spPr>
          <a:xfrm rot="5400000">
            <a:off x="4144885" y="1901257"/>
            <a:ext cx="377977" cy="38209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4EA06BBE-36BA-493E-B94C-04346777D8DD}"/>
              </a:ext>
            </a:extLst>
          </p:cNvPr>
          <p:cNvSpPr/>
          <p:nvPr/>
        </p:nvSpPr>
        <p:spPr>
          <a:xfrm rot="5400000">
            <a:off x="4144885" y="3367366"/>
            <a:ext cx="377977" cy="38209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C484828-ED61-4EAE-ABDA-D96A00ACB66D}"/>
              </a:ext>
            </a:extLst>
          </p:cNvPr>
          <p:cNvGrpSpPr/>
          <p:nvPr/>
        </p:nvGrpSpPr>
        <p:grpSpPr>
          <a:xfrm>
            <a:off x="3481165" y="3809915"/>
            <a:ext cx="1711968" cy="712404"/>
            <a:chOff x="6385561" y="4874079"/>
            <a:chExt cx="1861832" cy="878889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3DB1C629-025E-4029-8116-8B772DF562FF}"/>
                </a:ext>
              </a:extLst>
            </p:cNvPr>
            <p:cNvSpPr/>
            <p:nvPr/>
          </p:nvSpPr>
          <p:spPr>
            <a:xfrm>
              <a:off x="6385561" y="4874079"/>
              <a:ext cx="1861832" cy="87888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1A64D75-215F-4E97-9A4A-09F860CF38FE}"/>
                </a:ext>
              </a:extLst>
            </p:cNvPr>
            <p:cNvSpPr/>
            <p:nvPr/>
          </p:nvSpPr>
          <p:spPr>
            <a:xfrm>
              <a:off x="6520764" y="4959580"/>
              <a:ext cx="1591425" cy="721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粒子合力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计算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箭头: 右 20">
            <a:extLst>
              <a:ext uri="{FF2B5EF4-FFF2-40B4-BE49-F238E27FC236}">
                <a16:creationId xmlns:a16="http://schemas.microsoft.com/office/drawing/2014/main" id="{E6C8F25C-AD10-4537-A8EF-6E006B92F98B}"/>
              </a:ext>
            </a:extLst>
          </p:cNvPr>
          <p:cNvSpPr/>
          <p:nvPr/>
        </p:nvSpPr>
        <p:spPr>
          <a:xfrm rot="5400000">
            <a:off x="4144885" y="4795716"/>
            <a:ext cx="377977" cy="38209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6BCD4C1-9943-421B-AEF1-FD763CB8CD87}"/>
              </a:ext>
            </a:extLst>
          </p:cNvPr>
          <p:cNvGrpSpPr/>
          <p:nvPr/>
        </p:nvGrpSpPr>
        <p:grpSpPr>
          <a:xfrm>
            <a:off x="3481165" y="5238265"/>
            <a:ext cx="1711968" cy="712404"/>
            <a:chOff x="6385561" y="4874079"/>
            <a:chExt cx="1861832" cy="878889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D614179-437A-4325-9D13-C9D943D39C77}"/>
                </a:ext>
              </a:extLst>
            </p:cNvPr>
            <p:cNvSpPr/>
            <p:nvPr/>
          </p:nvSpPr>
          <p:spPr>
            <a:xfrm>
              <a:off x="6385561" y="4874079"/>
              <a:ext cx="1861832" cy="87888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EBC29ED-18FA-4664-ADF1-B404C6295BC4}"/>
                </a:ext>
              </a:extLst>
            </p:cNvPr>
            <p:cNvSpPr/>
            <p:nvPr/>
          </p:nvSpPr>
          <p:spPr>
            <a:xfrm>
              <a:off x="6520764" y="4959580"/>
              <a:ext cx="1591425" cy="721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粒子位置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更新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95252BB9-1B91-4AFA-B334-CBED96A2D766}"/>
              </a:ext>
            </a:extLst>
          </p:cNvPr>
          <p:cNvSpPr/>
          <p:nvPr/>
        </p:nvSpPr>
        <p:spPr>
          <a:xfrm>
            <a:off x="5762869" y="906809"/>
            <a:ext cx="3743080" cy="548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所有粒子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查找临近粒子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neighbors j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ENDFOR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所有粒子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计算粒子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处的密度：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ρi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∑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 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mj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Wij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根据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ρi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计算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 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ENDFOR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所有粒子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</a:t>
            </a:r>
          </a:p>
          <a:p>
            <a:pPr>
              <a:lnSpc>
                <a:spcPct val="15000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ENDFOR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所有粒子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</a:t>
            </a:r>
          </a:p>
          <a:p>
            <a:pPr>
              <a:lnSpc>
                <a:spcPct val="15000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ENDFOR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F164F469-40BF-4B84-A2C0-355A8F965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29"/>
          <a:stretch/>
        </p:blipFill>
        <p:spPr>
          <a:xfrm>
            <a:off x="5915145" y="3601229"/>
            <a:ext cx="1526858" cy="28718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8283DD6-8FB9-4CA9-9BD2-B701BEC4A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08" b="3543"/>
          <a:stretch/>
        </p:blipFill>
        <p:spPr>
          <a:xfrm>
            <a:off x="5855137" y="3897297"/>
            <a:ext cx="1646873" cy="27551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3DEABE1-D1B1-43CB-AE60-78CC9152B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145" y="4216580"/>
            <a:ext cx="1057910" cy="24730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58429A3-45C4-4020-B3FE-87F55E4A4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145" y="4507650"/>
            <a:ext cx="2573579" cy="27551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C3485A0-B38F-4832-9756-D13EDFB5D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897" y="5395121"/>
            <a:ext cx="2732749" cy="517006"/>
          </a:xfrm>
          <a:prstGeom prst="rect">
            <a:avLst/>
          </a:prstGeom>
        </p:spPr>
      </p:pic>
      <p:sp>
        <p:nvSpPr>
          <p:cNvPr id="31" name="左大括号 30">
            <a:extLst>
              <a:ext uri="{FF2B5EF4-FFF2-40B4-BE49-F238E27FC236}">
                <a16:creationId xmlns:a16="http://schemas.microsoft.com/office/drawing/2014/main" id="{B69EB419-91E8-4C58-A74D-D27957F93708}"/>
              </a:ext>
            </a:extLst>
          </p:cNvPr>
          <p:cNvSpPr/>
          <p:nvPr/>
        </p:nvSpPr>
        <p:spPr>
          <a:xfrm>
            <a:off x="5449814" y="999347"/>
            <a:ext cx="280306" cy="757864"/>
          </a:xfrm>
          <a:prstGeom prst="leftBrac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左大括号 31">
            <a:extLst>
              <a:ext uri="{FF2B5EF4-FFF2-40B4-BE49-F238E27FC236}">
                <a16:creationId xmlns:a16="http://schemas.microsoft.com/office/drawing/2014/main" id="{4794F152-A97B-4E2E-B846-DF62B8F962DB}"/>
              </a:ext>
            </a:extLst>
          </p:cNvPr>
          <p:cNvSpPr/>
          <p:nvPr/>
        </p:nvSpPr>
        <p:spPr>
          <a:xfrm>
            <a:off x="5460127" y="2316762"/>
            <a:ext cx="280306" cy="873138"/>
          </a:xfrm>
          <a:prstGeom prst="leftBrac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左大括号 32">
            <a:extLst>
              <a:ext uri="{FF2B5EF4-FFF2-40B4-BE49-F238E27FC236}">
                <a16:creationId xmlns:a16="http://schemas.microsoft.com/office/drawing/2014/main" id="{793874CA-F719-495D-BC57-438475187FB5}"/>
              </a:ext>
            </a:extLst>
          </p:cNvPr>
          <p:cNvSpPr/>
          <p:nvPr/>
        </p:nvSpPr>
        <p:spPr>
          <a:xfrm>
            <a:off x="5449814" y="3424134"/>
            <a:ext cx="280306" cy="1467440"/>
          </a:xfrm>
          <a:prstGeom prst="leftBrac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左大括号 33">
            <a:extLst>
              <a:ext uri="{FF2B5EF4-FFF2-40B4-BE49-F238E27FC236}">
                <a16:creationId xmlns:a16="http://schemas.microsoft.com/office/drawing/2014/main" id="{E64D5027-1601-4564-A825-EAAA4C775A23}"/>
              </a:ext>
            </a:extLst>
          </p:cNvPr>
          <p:cNvSpPr/>
          <p:nvPr/>
        </p:nvSpPr>
        <p:spPr>
          <a:xfrm>
            <a:off x="5437690" y="5274923"/>
            <a:ext cx="280306" cy="812017"/>
          </a:xfrm>
          <a:prstGeom prst="leftBrac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459CF63-C1B2-4EE0-B549-DA1E2F403EF8}"/>
              </a:ext>
            </a:extLst>
          </p:cNvPr>
          <p:cNvSpPr/>
          <p:nvPr/>
        </p:nvSpPr>
        <p:spPr>
          <a:xfrm>
            <a:off x="2698233" y="1499745"/>
            <a:ext cx="2337368" cy="34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第一步：查找临近粒子</a:t>
            </a:r>
            <a:endParaRPr lang="en-US" altLang="zh-CN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0438ECF-5B85-4CD1-877F-BF563FC37BBD}"/>
              </a:ext>
            </a:extLst>
          </p:cNvPr>
          <p:cNvSpPr/>
          <p:nvPr/>
        </p:nvSpPr>
        <p:spPr>
          <a:xfrm>
            <a:off x="2507687" y="2987056"/>
            <a:ext cx="2727996" cy="34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第二步：求每点处的密度与压强</a:t>
            </a:r>
            <a:endParaRPr lang="en-US" altLang="zh-CN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791B91B-B9F2-472E-864B-6209A3B76350}"/>
              </a:ext>
            </a:extLst>
          </p:cNvPr>
          <p:cNvSpPr/>
          <p:nvPr/>
        </p:nvSpPr>
        <p:spPr>
          <a:xfrm>
            <a:off x="2409826" y="4472197"/>
            <a:ext cx="2855072" cy="34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第三步：计算每个粒子各项分力与合力</a:t>
            </a:r>
            <a:endParaRPr lang="en-US" altLang="zh-CN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DE0E31EA-3AFF-4C0E-B61E-759A770FD1D9}"/>
              </a:ext>
            </a:extLst>
          </p:cNvPr>
          <p:cNvSpPr/>
          <p:nvPr/>
        </p:nvSpPr>
        <p:spPr>
          <a:xfrm>
            <a:off x="2698233" y="5949754"/>
            <a:ext cx="2599283" cy="34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第四步：更新每个粒子速度及位置</a:t>
            </a:r>
            <a:endParaRPr lang="en-US" altLang="zh-CN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14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412388-D090-4D30-B9A3-16DE28B99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26" y="-1"/>
            <a:ext cx="9144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2FACF05-4DDD-460C-B7B0-113DED315F4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6000">
                <a:schemeClr val="tx1">
                  <a:lumMod val="85000"/>
                  <a:lumOff val="15000"/>
                  <a:alpha val="0"/>
                </a:schemeClr>
              </a:gs>
              <a:gs pos="100000">
                <a:schemeClr val="tx1">
                  <a:lumMod val="75000"/>
                  <a:lumOff val="25000"/>
                  <a:alpha val="64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101A5A-5E69-465A-A94A-A6764060DAE4}"/>
              </a:ext>
            </a:extLst>
          </p:cNvPr>
          <p:cNvSpPr/>
          <p:nvPr/>
        </p:nvSpPr>
        <p:spPr>
          <a:xfrm>
            <a:off x="173946" y="2307457"/>
            <a:ext cx="40959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>
                <a:solidFill>
                  <a:schemeClr val="bg1"/>
                </a:solidFill>
                <a:latin typeface="+mn-ea"/>
              </a:rPr>
              <a:t>THANK YOU</a:t>
            </a:r>
            <a:endParaRPr lang="zh-CN" altLang="en-US" sz="5400" b="1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DAD220E-8836-4AB6-9443-6966EEF5081D}"/>
              </a:ext>
            </a:extLst>
          </p:cNvPr>
          <p:cNvCxnSpPr/>
          <p:nvPr/>
        </p:nvCxnSpPr>
        <p:spPr>
          <a:xfrm>
            <a:off x="371475" y="3221262"/>
            <a:ext cx="140017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479CE885-05C8-4C9B-B84F-4CEA6C77730B}"/>
              </a:ext>
            </a:extLst>
          </p:cNvPr>
          <p:cNvSpPr/>
          <p:nvPr/>
        </p:nvSpPr>
        <p:spPr>
          <a:xfrm>
            <a:off x="264289" y="3230787"/>
            <a:ext cx="1614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+mn-ea"/>
              </a:rPr>
              <a:t>2019.06.30</a:t>
            </a:r>
            <a:endParaRPr lang="zh-CN" altLang="en-US" sz="240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5793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77D9E60-27E2-421F-93C7-FDAB4EFFB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F7B40D2-2E7D-46F3-BB0F-61A484F04AE1}"/>
              </a:ext>
            </a:extLst>
          </p:cNvPr>
          <p:cNvSpPr/>
          <p:nvPr/>
        </p:nvSpPr>
        <p:spPr>
          <a:xfrm>
            <a:off x="1216241" y="4227990"/>
            <a:ext cx="7927759" cy="1267287"/>
          </a:xfrm>
          <a:prstGeom prst="rect">
            <a:avLst/>
          </a:prstGeom>
          <a:solidFill>
            <a:schemeClr val="tx1">
              <a:lumMod val="95000"/>
              <a:lumOff val="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FB3248F-8870-429C-BD0D-2ACD783DB3A0}"/>
              </a:ext>
            </a:extLst>
          </p:cNvPr>
          <p:cNvSpPr/>
          <p:nvPr/>
        </p:nvSpPr>
        <p:spPr>
          <a:xfrm>
            <a:off x="3260756" y="4356009"/>
            <a:ext cx="58832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8E14A21-9413-48C5-B46A-0180EDCA64DF}"/>
              </a:ext>
            </a:extLst>
          </p:cNvPr>
          <p:cNvSpPr/>
          <p:nvPr/>
        </p:nvSpPr>
        <p:spPr>
          <a:xfrm>
            <a:off x="2039061" y="4538467"/>
            <a:ext cx="104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1th.</a:t>
            </a:r>
            <a:endParaRPr lang="zh-CN" altLang="en-US" sz="3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02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0EE0AD-61AC-4368-86DD-134D1D6DE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61" y="1330339"/>
            <a:ext cx="2874706" cy="175032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5A9C76D-A338-4DDE-8FE0-38A731D76D12}"/>
              </a:ext>
            </a:extLst>
          </p:cNvPr>
          <p:cNvSpPr/>
          <p:nvPr/>
        </p:nvSpPr>
        <p:spPr>
          <a:xfrm>
            <a:off x="0" y="334965"/>
            <a:ext cx="9144000" cy="215899"/>
          </a:xfrm>
          <a:prstGeom prst="rect">
            <a:avLst/>
          </a:prstGeom>
          <a:solidFill>
            <a:srgbClr val="00B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9927BE3-6E61-4859-9875-B98AACEAFDAF}"/>
              </a:ext>
            </a:extLst>
          </p:cNvPr>
          <p:cNvSpPr/>
          <p:nvPr/>
        </p:nvSpPr>
        <p:spPr>
          <a:xfrm>
            <a:off x="0" y="0"/>
            <a:ext cx="9144000" cy="4350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5069EEB-6EB6-462A-A68B-7B2F17E86249}"/>
              </a:ext>
            </a:extLst>
          </p:cNvPr>
          <p:cNvSpPr/>
          <p:nvPr/>
        </p:nvSpPr>
        <p:spPr>
          <a:xfrm>
            <a:off x="0" y="-65337"/>
            <a:ext cx="6858000" cy="479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 </a:t>
            </a:r>
            <a:r>
              <a:rPr lang="en-US" altLang="zh-CN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物理引擎 </a:t>
            </a:r>
            <a:endParaRPr lang="en-US" altLang="zh-CN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9C2515C-BEF5-48C9-A73A-EC8DB4F43331}"/>
              </a:ext>
            </a:extLst>
          </p:cNvPr>
          <p:cNvSpPr/>
          <p:nvPr/>
        </p:nvSpPr>
        <p:spPr>
          <a:xfrm>
            <a:off x="0" y="6710538"/>
            <a:ext cx="9144000" cy="147462"/>
          </a:xfrm>
          <a:prstGeom prst="rect">
            <a:avLst/>
          </a:prstGeom>
          <a:solidFill>
            <a:srgbClr val="00B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B427E5A-CDC8-4BAF-9C45-0E03DD3E9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476" y="2421400"/>
            <a:ext cx="3097161" cy="186205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AC2D879-07EE-4198-ACA1-6479D56FE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861" y="3906931"/>
            <a:ext cx="2910762" cy="175032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625BC9F-FE93-43E2-B1CF-1B3A7BD06EED}"/>
              </a:ext>
            </a:extLst>
          </p:cNvPr>
          <p:cNvSpPr/>
          <p:nvPr/>
        </p:nvSpPr>
        <p:spPr>
          <a:xfrm>
            <a:off x="2210076" y="312446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游戏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AB18737-0F00-42B0-9A71-627758EAC372}"/>
              </a:ext>
            </a:extLst>
          </p:cNvPr>
          <p:cNvSpPr/>
          <p:nvPr/>
        </p:nvSpPr>
        <p:spPr>
          <a:xfrm>
            <a:off x="6003890" y="441276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影视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15F1866-3BD2-4C73-995B-82B2BDF67A48}"/>
              </a:ext>
            </a:extLst>
          </p:cNvPr>
          <p:cNvSpPr/>
          <p:nvPr/>
        </p:nvSpPr>
        <p:spPr>
          <a:xfrm>
            <a:off x="1961215" y="5736211"/>
            <a:ext cx="1107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工业仿真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7378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D7B3EEA-86E5-4F28-AE34-6CA5931C54D8}"/>
              </a:ext>
            </a:extLst>
          </p:cNvPr>
          <p:cNvGrpSpPr/>
          <p:nvPr/>
        </p:nvGrpSpPr>
        <p:grpSpPr>
          <a:xfrm>
            <a:off x="0" y="0"/>
            <a:ext cx="9144000" cy="621436"/>
            <a:chOff x="0" y="0"/>
            <a:chExt cx="9728201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3F86ED8-DC2E-4F48-AF3C-B480D47AF823}"/>
                </a:ext>
              </a:extLst>
            </p:cNvPr>
            <p:cNvSpPr/>
            <p:nvPr/>
          </p:nvSpPr>
          <p:spPr>
            <a:xfrm>
              <a:off x="0" y="0"/>
              <a:ext cx="906706" cy="6858000"/>
            </a:xfrm>
            <a:prstGeom prst="rect">
              <a:avLst/>
            </a:prstGeom>
            <a:solidFill>
              <a:srgbClr val="00C0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47EACD1-AA30-4938-9D77-B579F6D62F2C}"/>
                </a:ext>
              </a:extLst>
            </p:cNvPr>
            <p:cNvSpPr/>
            <p:nvPr/>
          </p:nvSpPr>
          <p:spPr>
            <a:xfrm>
              <a:off x="3886200" y="0"/>
              <a:ext cx="1955800" cy="6858000"/>
            </a:xfrm>
            <a:prstGeom prst="rect">
              <a:avLst/>
            </a:prstGeom>
            <a:solidFill>
              <a:srgbClr val="F8F6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FB1D5E3-8C7D-46F7-ADF3-48C15336078F}"/>
                </a:ext>
              </a:extLst>
            </p:cNvPr>
            <p:cNvSpPr/>
            <p:nvPr/>
          </p:nvSpPr>
          <p:spPr>
            <a:xfrm>
              <a:off x="5816600" y="0"/>
              <a:ext cx="1955800" cy="6858000"/>
            </a:xfrm>
            <a:prstGeom prst="rect">
              <a:avLst/>
            </a:prstGeom>
            <a:solidFill>
              <a:srgbClr val="E7C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27458CC-258B-4EAA-8D7D-D3A68513E55A}"/>
                </a:ext>
              </a:extLst>
            </p:cNvPr>
            <p:cNvSpPr/>
            <p:nvPr/>
          </p:nvSpPr>
          <p:spPr>
            <a:xfrm>
              <a:off x="906706" y="0"/>
              <a:ext cx="8821495" cy="6858000"/>
            </a:xfrm>
            <a:prstGeom prst="rect">
              <a:avLst/>
            </a:prstGeom>
            <a:solidFill>
              <a:srgbClr val="34B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74DCDDEF-E071-4D05-AF8F-BC7D653E49CC}"/>
              </a:ext>
            </a:extLst>
          </p:cNvPr>
          <p:cNvSpPr/>
          <p:nvPr/>
        </p:nvSpPr>
        <p:spPr>
          <a:xfrm>
            <a:off x="62145" y="-28692"/>
            <a:ext cx="6858000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1     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A1EE32-7DEF-4C98-8BC9-80C9A2D9F480}"/>
              </a:ext>
            </a:extLst>
          </p:cNvPr>
          <p:cNvSpPr/>
          <p:nvPr/>
        </p:nvSpPr>
        <p:spPr>
          <a:xfrm>
            <a:off x="0" y="6710538"/>
            <a:ext cx="9144000" cy="147462"/>
          </a:xfrm>
          <a:prstGeom prst="rect">
            <a:avLst/>
          </a:prstGeom>
          <a:solidFill>
            <a:srgbClr val="00B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A9D132B-6AFA-4ABE-987F-24FC0ECCF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01" y="2158715"/>
            <a:ext cx="4204826" cy="270145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D0AFBFB-BF2A-415A-826C-6214543CC683}"/>
              </a:ext>
            </a:extLst>
          </p:cNvPr>
          <p:cNvSpPr txBox="1"/>
          <p:nvPr/>
        </p:nvSpPr>
        <p:spPr>
          <a:xfrm>
            <a:off x="5009722" y="3196076"/>
            <a:ext cx="1473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红外特征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3F493FC-DF11-4859-AA86-D2233BFCDCE0}"/>
              </a:ext>
            </a:extLst>
          </p:cNvPr>
          <p:cNvSpPr txBox="1"/>
          <p:nvPr/>
        </p:nvSpPr>
        <p:spPr>
          <a:xfrm>
            <a:off x="5134156" y="2877201"/>
            <a:ext cx="1473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尾迹</a:t>
            </a: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538080D9-3779-41EB-A616-A46846228633}"/>
              </a:ext>
            </a:extLst>
          </p:cNvPr>
          <p:cNvSpPr/>
          <p:nvPr/>
        </p:nvSpPr>
        <p:spPr>
          <a:xfrm rot="16200000">
            <a:off x="6124529" y="2884030"/>
            <a:ext cx="408372" cy="624092"/>
          </a:xfrm>
          <a:prstGeom prst="downArrow">
            <a:avLst/>
          </a:prstGeom>
          <a:solidFill>
            <a:srgbClr val="34B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A46242C-A08C-4009-B5D4-AB2A26396E89}"/>
              </a:ext>
            </a:extLst>
          </p:cNvPr>
          <p:cNvSpPr/>
          <p:nvPr/>
        </p:nvSpPr>
        <p:spPr>
          <a:xfrm>
            <a:off x="6938870" y="3249646"/>
            <a:ext cx="20473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>
                <a:solidFill>
                  <a:srgbClr val="00C0C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红外波段 </a:t>
            </a:r>
            <a:r>
              <a:rPr lang="en-US" altLang="zh-CN" sz="1600" b="1">
                <a:solidFill>
                  <a:srgbClr val="00C0C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>
                <a:solidFill>
                  <a:srgbClr val="00C0C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间谍卫星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D6B59B3-9214-42B1-BA90-C017CBC38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895" y="2231423"/>
            <a:ext cx="1473694" cy="964653"/>
          </a:xfrm>
          <a:prstGeom prst="rect">
            <a:avLst/>
          </a:prstGeom>
        </p:spPr>
      </p:pic>
      <p:sp>
        <p:nvSpPr>
          <p:cNvPr id="22" name="左大括号 21">
            <a:extLst>
              <a:ext uri="{FF2B5EF4-FFF2-40B4-BE49-F238E27FC236}">
                <a16:creationId xmlns:a16="http://schemas.microsoft.com/office/drawing/2014/main" id="{1803A19E-7E6D-4380-B56D-3AFC0BE3AB8F}"/>
              </a:ext>
            </a:extLst>
          </p:cNvPr>
          <p:cNvSpPr/>
          <p:nvPr/>
        </p:nvSpPr>
        <p:spPr>
          <a:xfrm>
            <a:off x="6797209" y="2218050"/>
            <a:ext cx="209184" cy="2538910"/>
          </a:xfrm>
          <a:prstGeom prst="leftBrace">
            <a:avLst>
              <a:gd name="adj1" fmla="val 8333"/>
              <a:gd name="adj2" fmla="val 38651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DE0CB5F-3AA0-4482-86C4-3AAE1B8A8B56}"/>
              </a:ext>
            </a:extLst>
          </p:cNvPr>
          <p:cNvSpPr/>
          <p:nvPr/>
        </p:nvSpPr>
        <p:spPr>
          <a:xfrm>
            <a:off x="7256448" y="4551146"/>
            <a:ext cx="1608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>
                <a:solidFill>
                  <a:srgbClr val="00C0C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侦查搜索设备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7D0EC91-8FD1-40F8-9387-AC8A1224A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183" y="3923828"/>
            <a:ext cx="1445118" cy="57541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ED6BF0A-A86F-4446-A25F-98C0CDC97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77" y="2158715"/>
            <a:ext cx="4248150" cy="2701450"/>
          </a:xfrm>
          <a:prstGeom prst="rect">
            <a:avLst/>
          </a:prstGeom>
        </p:spPr>
      </p:pic>
      <p:sp>
        <p:nvSpPr>
          <p:cNvPr id="16" name="箭头: 下 15">
            <a:extLst>
              <a:ext uri="{FF2B5EF4-FFF2-40B4-BE49-F238E27FC236}">
                <a16:creationId xmlns:a16="http://schemas.microsoft.com/office/drawing/2014/main" id="{D2601B9A-6C39-460A-9F1B-7F793C2FDE53}"/>
              </a:ext>
            </a:extLst>
          </p:cNvPr>
          <p:cNvSpPr/>
          <p:nvPr/>
        </p:nvSpPr>
        <p:spPr>
          <a:xfrm rot="16200000">
            <a:off x="4435730" y="2773371"/>
            <a:ext cx="408372" cy="785137"/>
          </a:xfrm>
          <a:prstGeom prst="downArrow">
            <a:avLst/>
          </a:prstGeom>
          <a:solidFill>
            <a:srgbClr val="34B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33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8C79053-D6AC-4C8C-95BB-F6262F334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73373B4-4C9C-4DDD-A196-FC175CD7C9C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D50FA31-8B5F-4C16-B285-6D753694C8F0}"/>
              </a:ext>
            </a:extLst>
          </p:cNvPr>
          <p:cNvSpPr txBox="1"/>
          <p:nvPr/>
        </p:nvSpPr>
        <p:spPr>
          <a:xfrm>
            <a:off x="3908641" y="2975840"/>
            <a:ext cx="421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物理仿真基础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0913AA4-3525-485C-BF01-8D9330626C3E}"/>
              </a:ext>
            </a:extLst>
          </p:cNvPr>
          <p:cNvSpPr/>
          <p:nvPr/>
        </p:nvSpPr>
        <p:spPr>
          <a:xfrm>
            <a:off x="2787593" y="2709698"/>
            <a:ext cx="12298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>
                <a:solidFill>
                  <a:srgbClr val="00FFFF"/>
                </a:solidFill>
                <a:latin typeface="Britannic Bold" panose="020B0903060703020204" pitchFamily="34" charset="0"/>
                <a:ea typeface="微软雅黑" panose="020B0503020204020204" pitchFamily="34" charset="-122"/>
              </a:rPr>
              <a:t>02.</a:t>
            </a:r>
            <a:endParaRPr lang="zh-CN" altLang="en-US" sz="5400">
              <a:solidFill>
                <a:srgbClr val="00FFFF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94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5A6EF6B-1BBD-4356-86F8-995C78082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8812"/>
            <a:ext cx="9144000" cy="55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53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EF4E67F-4028-42F2-9B28-2677C35BD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936"/>
            <a:ext cx="9144000" cy="5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04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845C0F9-8009-4ABC-84B3-3DF53024B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176"/>
            <a:ext cx="9144000" cy="58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84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4368</TotalTime>
  <Words>675</Words>
  <Application>Microsoft Office PowerPoint</Application>
  <PresentationFormat>全屏显示(4:3)</PresentationFormat>
  <Paragraphs>203</Paragraphs>
  <Slides>21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Segoe UI Semibold</vt:lpstr>
      <vt:lpstr>Arial</vt:lpstr>
      <vt:lpstr>Calibri Light</vt:lpstr>
      <vt:lpstr>Calibri</vt:lpstr>
      <vt:lpstr>Segoe UI</vt:lpstr>
      <vt:lpstr>等线</vt:lpstr>
      <vt:lpstr>Britannic Bold</vt:lpstr>
      <vt:lpstr>微软雅黑</vt:lpstr>
      <vt:lpstr>Cambria Math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树森</dc:creator>
  <cp:lastModifiedBy>Administrator</cp:lastModifiedBy>
  <cp:revision>169</cp:revision>
  <dcterms:created xsi:type="dcterms:W3CDTF">2019-06-25T06:28:04Z</dcterms:created>
  <dcterms:modified xsi:type="dcterms:W3CDTF">2019-09-07T11:45:28Z</dcterms:modified>
</cp:coreProperties>
</file>