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70" r:id="rId4"/>
    <p:sldId id="281" r:id="rId5"/>
    <p:sldId id="271" r:id="rId6"/>
    <p:sldId id="276" r:id="rId7"/>
    <p:sldId id="277" r:id="rId8"/>
    <p:sldId id="282" r:id="rId9"/>
    <p:sldId id="283" r:id="rId10"/>
    <p:sldId id="27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26E2"/>
    <a:srgbClr val="261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 snapToGrid="0">
      <p:cViewPr>
        <p:scale>
          <a:sx n="85" d="100"/>
          <a:sy n="85" d="100"/>
        </p:scale>
        <p:origin x="121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9B24-97CE-4319-80D9-135BCE646A0E}" type="datetimeFigureOut">
              <a:rPr lang="zh-CN" altLang="en-US" smtClean="0"/>
              <a:t>2019/9/6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052F-C3D4-43F7-9461-77483475EF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53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9B24-97CE-4319-80D9-135BCE646A0E}" type="datetimeFigureOut">
              <a:rPr lang="zh-CN" altLang="en-US" smtClean="0"/>
              <a:t>2019/9/6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052F-C3D4-43F7-9461-77483475EF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21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9B24-97CE-4319-80D9-135BCE646A0E}" type="datetimeFigureOut">
              <a:rPr lang="zh-CN" altLang="en-US" smtClean="0"/>
              <a:t>2019/9/6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052F-C3D4-43F7-9461-77483475EF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32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9B24-97CE-4319-80D9-135BCE646A0E}" type="datetimeFigureOut">
              <a:rPr lang="zh-CN" altLang="en-US" smtClean="0"/>
              <a:t>2019/9/6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052F-C3D4-43F7-9461-77483475EF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01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9B24-97CE-4319-80D9-135BCE646A0E}" type="datetimeFigureOut">
              <a:rPr lang="zh-CN" altLang="en-US" smtClean="0"/>
              <a:t>2019/9/6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052F-C3D4-43F7-9461-77483475EF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183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9B24-97CE-4319-80D9-135BCE646A0E}" type="datetimeFigureOut">
              <a:rPr lang="zh-CN" altLang="en-US" smtClean="0"/>
              <a:t>2019/9/6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052F-C3D4-43F7-9461-77483475EF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325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9B24-97CE-4319-80D9-135BCE646A0E}" type="datetimeFigureOut">
              <a:rPr lang="zh-CN" altLang="en-US" smtClean="0"/>
              <a:t>2019/9/6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052F-C3D4-43F7-9461-77483475EF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2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9B24-97CE-4319-80D9-135BCE646A0E}" type="datetimeFigureOut">
              <a:rPr lang="zh-CN" altLang="en-US" smtClean="0"/>
              <a:t>2019/9/6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052F-C3D4-43F7-9461-77483475EF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75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9B24-97CE-4319-80D9-135BCE646A0E}" type="datetimeFigureOut">
              <a:rPr lang="zh-CN" altLang="en-US" smtClean="0"/>
              <a:t>2019/9/6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052F-C3D4-43F7-9461-77483475EF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34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9B24-97CE-4319-80D9-135BCE646A0E}" type="datetimeFigureOut">
              <a:rPr lang="zh-CN" altLang="en-US" smtClean="0"/>
              <a:t>2019/9/6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052F-C3D4-43F7-9461-77483475EF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194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9B24-97CE-4319-80D9-135BCE646A0E}" type="datetimeFigureOut">
              <a:rPr lang="zh-CN" altLang="en-US" smtClean="0"/>
              <a:t>2019/9/6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052F-C3D4-43F7-9461-77483475EF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89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89B24-97CE-4319-80D9-135BCE646A0E}" type="datetimeFigureOut">
              <a:rPr lang="zh-CN" altLang="en-US" smtClean="0"/>
              <a:t>2019/9/6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B052F-C3D4-43F7-9461-77483475EF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10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17DC548-09A8-4B2F-A880-B7425D7D8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44"/>
            <a:ext cx="9144000" cy="3017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D426152-DB45-46A3-9C04-77FF7CCCF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5818"/>
            <a:ext cx="9144000" cy="301724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E004E7F0-4FDA-48F4-A4DB-E1173A13EB16}"/>
              </a:ext>
            </a:extLst>
          </p:cNvPr>
          <p:cNvSpPr/>
          <p:nvPr/>
        </p:nvSpPr>
        <p:spPr>
          <a:xfrm>
            <a:off x="645739" y="2604193"/>
            <a:ext cx="7945120" cy="1377696"/>
          </a:xfrm>
          <a:prstGeom prst="roundRect">
            <a:avLst/>
          </a:prstGeom>
          <a:solidFill>
            <a:srgbClr val="3326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1929350-E8BA-454A-802F-CFF539B1D420}"/>
              </a:ext>
            </a:extLst>
          </p:cNvPr>
          <p:cNvSpPr txBox="1"/>
          <p:nvPr/>
        </p:nvSpPr>
        <p:spPr>
          <a:xfrm>
            <a:off x="829235" y="2815188"/>
            <a:ext cx="7560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中国科学院软件研究所</a:t>
            </a:r>
            <a:endParaRPr lang="en-US" altLang="zh-CN" sz="28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计算机科学国家重点实验室</a:t>
            </a:r>
            <a:r>
              <a:rPr lang="en-US" altLang="zh-CN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2019</a:t>
            </a: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级新生交流会</a:t>
            </a:r>
            <a:endParaRPr lang="en-US" altLang="zh-CN" sz="28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67B31DA-9505-4F65-A221-74FD4D92DE3D}"/>
              </a:ext>
            </a:extLst>
          </p:cNvPr>
          <p:cNvSpPr txBox="1"/>
          <p:nvPr/>
        </p:nvSpPr>
        <p:spPr>
          <a:xfrm>
            <a:off x="2328672" y="5606885"/>
            <a:ext cx="448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2019.9.8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D5C872-6C8A-41B4-BDC0-01197B6291EA}"/>
              </a:ext>
            </a:extLst>
          </p:cNvPr>
          <p:cNvSpPr txBox="1"/>
          <p:nvPr/>
        </p:nvSpPr>
        <p:spPr>
          <a:xfrm>
            <a:off x="3618788" y="4241755"/>
            <a:ext cx="4180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报告：占浩澜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导师：詹乃军 研究员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6" name="Picture 2" descr="国科大横式cuti">
            <a:extLst>
              <a:ext uri="{FF2B5EF4-FFF2-40B4-BE49-F238E27FC236}">
                <a16:creationId xmlns:a16="http://schemas.microsoft.com/office/drawing/2014/main" id="{996D6504-B973-4864-9A76-18A4B6D09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3" y="886248"/>
            <a:ext cx="3714600" cy="62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8C46936-60A5-441E-BCA1-A54940A35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5023" y="810650"/>
            <a:ext cx="2270312" cy="74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7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31"/>
    </mc:Choice>
    <mc:Fallback xmlns="">
      <p:transition spd="slow" advTm="1643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17DC548-09A8-4B2F-A880-B7425D7D8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44"/>
            <a:ext cx="9144000" cy="3017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D426152-DB45-46A3-9C04-77FF7CCCF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5818"/>
            <a:ext cx="9144000" cy="30172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A65FB07-0F6D-42DE-BAC3-F0B9F5DF4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7068"/>
            <a:ext cx="9144000" cy="69802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A2674D9-8ADE-46EF-BA7D-F79CDABB7F3E}"/>
              </a:ext>
            </a:extLst>
          </p:cNvPr>
          <p:cNvSpPr txBox="1"/>
          <p:nvPr/>
        </p:nvSpPr>
        <p:spPr>
          <a:xfrm>
            <a:off x="2008094" y="2606146"/>
            <a:ext cx="6145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祝大家研究生生活愉快！谢谢！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410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86"/>
    </mc:Choice>
    <mc:Fallback xmlns="">
      <p:transition spd="slow" advTm="1678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17DC548-09A8-4B2F-A880-B7425D7D8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44"/>
            <a:ext cx="9144000" cy="3017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D426152-DB45-46A3-9C04-77FF7CCCF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5818"/>
            <a:ext cx="9144000" cy="30172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A65FB07-0F6D-42DE-BAC3-F0B9F5DF4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7068"/>
            <a:ext cx="9144000" cy="69802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A2674D9-8ADE-46EF-BA7D-F79CDABB7F3E}"/>
              </a:ext>
            </a:extLst>
          </p:cNvPr>
          <p:cNvSpPr txBox="1"/>
          <p:nvPr/>
        </p:nvSpPr>
        <p:spPr>
          <a:xfrm>
            <a:off x="0" y="387068"/>
            <a:ext cx="154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目录</a:t>
            </a:r>
            <a:endParaRPr lang="en-US" altLang="zh-CN" sz="3600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F5935EF-B11C-424E-A19D-572850330EEC}"/>
              </a:ext>
            </a:extLst>
          </p:cNvPr>
          <p:cNvSpPr txBox="1"/>
          <p:nvPr/>
        </p:nvSpPr>
        <p:spPr>
          <a:xfrm flipH="1">
            <a:off x="2477895" y="1748936"/>
            <a:ext cx="4703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研究方向及内容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586E146-FD87-4B14-85FE-78C7243CCA82}"/>
              </a:ext>
            </a:extLst>
          </p:cNvPr>
          <p:cNvSpPr txBox="1"/>
          <p:nvPr/>
        </p:nvSpPr>
        <p:spPr>
          <a:xfrm flipH="1">
            <a:off x="2477895" y="2387268"/>
            <a:ext cx="4703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研究生学习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&amp;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生活建议</a:t>
            </a:r>
          </a:p>
        </p:txBody>
      </p:sp>
    </p:spTree>
    <p:extLst>
      <p:ext uri="{BB962C8B-B14F-4D97-AF65-F5344CB8AC3E}">
        <p14:creationId xmlns:p14="http://schemas.microsoft.com/office/powerpoint/2010/main" val="97843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0"/>
    </mc:Choice>
    <mc:Fallback xmlns="">
      <p:transition spd="slow" advTm="601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17DC548-09A8-4B2F-A880-B7425D7D8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44"/>
            <a:ext cx="9144000" cy="3017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D426152-DB45-46A3-9C04-77FF7CCCF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5818"/>
            <a:ext cx="9144000" cy="30172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A65FB07-0F6D-42DE-BAC3-F0B9F5DF4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7068"/>
            <a:ext cx="9144000" cy="69802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A2674D9-8ADE-46EF-BA7D-F79CDABB7F3E}"/>
              </a:ext>
            </a:extLst>
          </p:cNvPr>
          <p:cNvSpPr txBox="1"/>
          <p:nvPr/>
        </p:nvSpPr>
        <p:spPr>
          <a:xfrm>
            <a:off x="-1" y="443690"/>
            <a:ext cx="346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研究背景及意义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046B865-DBBB-4A22-962F-746C9941D6B9}"/>
              </a:ext>
            </a:extLst>
          </p:cNvPr>
          <p:cNvSpPr txBox="1"/>
          <p:nvPr/>
        </p:nvSpPr>
        <p:spPr>
          <a:xfrm>
            <a:off x="218047" y="1313208"/>
            <a:ext cx="8314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混成系统（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Hybrid Systems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）是一种同时包含动态物理演化又包含离散动态控制迁移的复杂系统。在万物互联时代的今天，由计算机控制程序和物理设备之间进行交互，进而形成的嵌入式系统（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Embedded Systems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）已经是一种广泛存在的典型的混成系统。</a:t>
            </a:r>
          </a:p>
        </p:txBody>
      </p:sp>
      <p:pic>
        <p:nvPicPr>
          <p:cNvPr id="1026" name="图片 1">
            <a:extLst>
              <a:ext uri="{FF2B5EF4-FFF2-40B4-BE49-F238E27FC236}">
                <a16:creationId xmlns:a16="http://schemas.microsoft.com/office/drawing/2014/main" id="{60E8EDD0-1708-4493-8DB8-1C432025B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87" y="3201044"/>
            <a:ext cx="3191990" cy="222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1">
            <a:extLst>
              <a:ext uri="{FF2B5EF4-FFF2-40B4-BE49-F238E27FC236}">
                <a16:creationId xmlns:a16="http://schemas.microsoft.com/office/drawing/2014/main" id="{6BC0FA90-D15B-4420-AB7F-E61314138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830" y="3164544"/>
            <a:ext cx="3620383" cy="224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0BB40D6-ABC5-4B14-8060-25D1FD83C9CF}"/>
              </a:ext>
            </a:extLst>
          </p:cNvPr>
          <p:cNvSpPr txBox="1"/>
          <p:nvPr/>
        </p:nvSpPr>
        <p:spPr>
          <a:xfrm>
            <a:off x="2770207" y="5498284"/>
            <a:ext cx="381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: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嵌入式系统的混成行为</a:t>
            </a:r>
          </a:p>
        </p:txBody>
      </p:sp>
    </p:spTree>
    <p:extLst>
      <p:ext uri="{BB962C8B-B14F-4D97-AF65-F5344CB8AC3E}">
        <p14:creationId xmlns:p14="http://schemas.microsoft.com/office/powerpoint/2010/main" val="288523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746"/>
    </mc:Choice>
    <mc:Fallback xmlns="">
      <p:transition spd="slow" advTm="8874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17DC548-09A8-4B2F-A880-B7425D7D8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44"/>
            <a:ext cx="9144000" cy="3017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D426152-DB45-46A3-9C04-77FF7CCCF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5818"/>
            <a:ext cx="9144000" cy="30172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A65FB07-0F6D-42DE-BAC3-F0B9F5DF4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7068"/>
            <a:ext cx="9144000" cy="69802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A2674D9-8ADE-46EF-BA7D-F79CDABB7F3E}"/>
              </a:ext>
            </a:extLst>
          </p:cNvPr>
          <p:cNvSpPr txBox="1"/>
          <p:nvPr/>
        </p:nvSpPr>
        <p:spPr>
          <a:xfrm>
            <a:off x="-1" y="443690"/>
            <a:ext cx="346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研究背景及意义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046B865-DBBB-4A22-962F-746C9941D6B9}"/>
              </a:ext>
            </a:extLst>
          </p:cNvPr>
          <p:cNvSpPr txBox="1"/>
          <p:nvPr/>
        </p:nvSpPr>
        <p:spPr>
          <a:xfrm>
            <a:off x="316433" y="3789148"/>
            <a:ext cx="36247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缺乏能够同时对这个三个方面进行建模的工具。</a:t>
            </a:r>
            <a:endParaRPr lang="en-US" altLang="zh-CN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673A3B4-AACE-44BA-B9B5-837185775F78}"/>
              </a:ext>
            </a:extLst>
          </p:cNvPr>
          <p:cNvSpPr txBox="1"/>
          <p:nvPr/>
        </p:nvSpPr>
        <p:spPr>
          <a:xfrm>
            <a:off x="316433" y="1980408"/>
            <a:ext cx="8314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硬件平台（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Hardware platform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软件行为（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Software behavior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物理环境（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Physical environment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61DC1CF-125F-4472-8939-2061A4214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623" y="1386812"/>
            <a:ext cx="4823912" cy="446018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E2C2CC7-3729-4E03-821D-8995F1380045}"/>
              </a:ext>
            </a:extLst>
          </p:cNvPr>
          <p:cNvSpPr txBox="1"/>
          <p:nvPr/>
        </p:nvSpPr>
        <p:spPr>
          <a:xfrm>
            <a:off x="133991" y="1445626"/>
            <a:ext cx="8314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嵌入式系统设计包含的三个方面：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7BD30EC-AEC5-43A7-AEEF-67094A080E49}"/>
              </a:ext>
            </a:extLst>
          </p:cNvPr>
          <p:cNvSpPr txBox="1"/>
          <p:nvPr/>
        </p:nvSpPr>
        <p:spPr>
          <a:xfrm>
            <a:off x="5239473" y="5891740"/>
            <a:ext cx="381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: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汽车控制系统实例</a:t>
            </a:r>
          </a:p>
        </p:txBody>
      </p:sp>
    </p:spTree>
    <p:extLst>
      <p:ext uri="{BB962C8B-B14F-4D97-AF65-F5344CB8AC3E}">
        <p14:creationId xmlns:p14="http://schemas.microsoft.com/office/powerpoint/2010/main" val="349982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617"/>
    </mc:Choice>
    <mc:Fallback xmlns="">
      <p:transition spd="slow" advTm="6561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17DC548-09A8-4B2F-A880-B7425D7D8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44"/>
            <a:ext cx="9144000" cy="3017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D426152-DB45-46A3-9C04-77FF7CCCF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5818"/>
            <a:ext cx="9144000" cy="30172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A65FB07-0F6D-42DE-BAC3-F0B9F5DF4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7068"/>
            <a:ext cx="9144000" cy="69802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A2674D9-8ADE-46EF-BA7D-F79CDABB7F3E}"/>
              </a:ext>
            </a:extLst>
          </p:cNvPr>
          <p:cNvSpPr txBox="1"/>
          <p:nvPr/>
        </p:nvSpPr>
        <p:spPr>
          <a:xfrm>
            <a:off x="109727" y="371948"/>
            <a:ext cx="4890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课题主要内容和研究目标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FF61A46-F2EC-4AA3-85B2-34C3F1933F67}"/>
              </a:ext>
            </a:extLst>
          </p:cNvPr>
          <p:cNvSpPr txBox="1"/>
          <p:nvPr/>
        </p:nvSpPr>
        <p:spPr>
          <a:xfrm>
            <a:off x="302928" y="1286086"/>
            <a:ext cx="8314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当前研究所面临的问题：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AADL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无法对连续的动态行为进行建模，同时缺乏可用的仿真工具。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Simulink/Stateflow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无法对系统的体系结构进行建模。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需要一种协同建模和仿真的工具，能够对嵌入式系统的三个方面进行统一建模和仿真分析。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740A2BB-DCC7-447C-9BB9-6B9ED19227C4}"/>
              </a:ext>
            </a:extLst>
          </p:cNvPr>
          <p:cNvSpPr txBox="1"/>
          <p:nvPr/>
        </p:nvSpPr>
        <p:spPr>
          <a:xfrm>
            <a:off x="501981" y="4569849"/>
            <a:ext cx="8314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需要联合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AADL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Simulink/Stateflow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来进行协同建模和仿真</a:t>
            </a:r>
            <a:endParaRPr lang="en-US" altLang="zh-CN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760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84"/>
    </mc:Choice>
    <mc:Fallback xmlns="">
      <p:transition spd="slow" advTm="1898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17DC548-09A8-4B2F-A880-B7425D7D8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44"/>
            <a:ext cx="9144000" cy="3017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D426152-DB45-46A3-9C04-77FF7CCCF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5818"/>
            <a:ext cx="9144000" cy="30172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A65FB07-0F6D-42DE-BAC3-F0B9F5DF4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7068"/>
            <a:ext cx="9144000" cy="69802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4BA8745-7EF6-4B5F-A880-D53A52C0235D}"/>
              </a:ext>
            </a:extLst>
          </p:cNvPr>
          <p:cNvSpPr txBox="1"/>
          <p:nvPr/>
        </p:nvSpPr>
        <p:spPr>
          <a:xfrm>
            <a:off x="109727" y="371948"/>
            <a:ext cx="5561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已有科研成果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00BE982-1898-4B9A-B48D-370DCDE15580}"/>
              </a:ext>
            </a:extLst>
          </p:cNvPr>
          <p:cNvSpPr txBox="1"/>
          <p:nvPr/>
        </p:nvSpPr>
        <p:spPr>
          <a:xfrm>
            <a:off x="134961" y="1308402"/>
            <a:ext cx="900903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已发表论文：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Haolan Zhan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Qianqian Lin,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Shuling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Wang, Jean-Pierre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Talpin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Xiong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Naijun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Zhan: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Unified Graphical Co-Modelling of Cyber-Physical Systems using 	AADL and Simulink/Stateflow. To appear in Proc. of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7th International Symposium on Unifying Theories of Programming(UTP 2019). (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Invited Paper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1914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10"/>
    </mc:Choice>
    <mc:Fallback xmlns="">
      <p:transition spd="slow" advTm="2221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17DC548-09A8-4B2F-A880-B7425D7D8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44"/>
            <a:ext cx="9144000" cy="3017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D426152-DB45-46A3-9C04-77FF7CCCF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5818"/>
            <a:ext cx="9144000" cy="30172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A65FB07-0F6D-42DE-BAC3-F0B9F5DF4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7068"/>
            <a:ext cx="9144000" cy="69802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4BA8745-7EF6-4B5F-A880-D53A52C0235D}"/>
              </a:ext>
            </a:extLst>
          </p:cNvPr>
          <p:cNvSpPr txBox="1"/>
          <p:nvPr/>
        </p:nvSpPr>
        <p:spPr>
          <a:xfrm>
            <a:off x="109727" y="371948"/>
            <a:ext cx="5561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研究生学习</a:t>
            </a: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&amp;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生活建议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FCD7FA2-C74B-499A-A95A-CC2BE414F51F}"/>
              </a:ext>
            </a:extLst>
          </p:cNvPr>
          <p:cNvSpPr/>
          <p:nvPr/>
        </p:nvSpPr>
        <p:spPr>
          <a:xfrm>
            <a:off x="584828" y="1578055"/>
            <a:ext cx="8274835" cy="3268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028700" algn="l"/>
                <a:tab pos="266700" algn="l"/>
              </a:tabLst>
            </a:pPr>
            <a:r>
              <a:rPr lang="zh-CN" altLang="en-US" sz="20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自我认知 </a:t>
            </a:r>
            <a:r>
              <a:rPr lang="en-US" altLang="zh-CN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-&gt;  </a:t>
            </a:r>
            <a:r>
              <a:rPr lang="zh-CN" altLang="en-US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目标确定 </a:t>
            </a:r>
            <a:r>
              <a:rPr lang="en-US" altLang="zh-CN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-&gt; </a:t>
            </a:r>
            <a:r>
              <a:rPr lang="zh-CN" altLang="en-US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提早规划</a:t>
            </a:r>
            <a:endParaRPr lang="en-US" altLang="zh-CN" sz="20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1028700" algn="l"/>
                <a:tab pos="266700" algn="l"/>
              </a:tabLst>
            </a:pPr>
            <a:r>
              <a:rPr lang="en-US" altLang="zh-CN" sz="20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硕士、直博</a:t>
            </a:r>
            <a:endParaRPr lang="en-US" altLang="zh-CN" sz="20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1028700" algn="l"/>
                <a:tab pos="266700" algn="l"/>
              </a:tabLst>
            </a:pPr>
            <a:r>
              <a:rPr lang="en-US" altLang="zh-CN" sz="20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工作、出国、硕转博、创业</a:t>
            </a:r>
            <a:endParaRPr lang="en-US" altLang="zh-CN" sz="20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1028700" algn="l"/>
                <a:tab pos="266700" algn="l"/>
              </a:tabLst>
            </a:pPr>
            <a:endParaRPr lang="en-US" altLang="zh-CN" sz="2000" b="1" kern="1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028700" algn="l"/>
                <a:tab pos="266700" algn="l"/>
              </a:tabLst>
            </a:pPr>
            <a:r>
              <a:rPr lang="zh-CN" altLang="en-US" sz="2000" b="1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读博 ？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Or </a:t>
            </a:r>
            <a:r>
              <a:rPr lang="zh-CN" altLang="en-US" sz="2000" b="1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工作 ？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1028700" algn="l"/>
                <a:tab pos="266700" algn="l"/>
              </a:tabLst>
            </a:pP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zh-CN" altLang="en-US" sz="2000" b="1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不如都先试试看</a:t>
            </a:r>
            <a:endParaRPr lang="en-US" altLang="zh-CN" sz="2000" b="1" kern="100" dirty="0"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1028700" algn="l"/>
                <a:tab pos="266700" algn="l"/>
              </a:tabLst>
            </a:pPr>
            <a:endParaRPr lang="zh-CN" altLang="zh-CN" sz="2000" b="1" kern="100" dirty="0"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7D6C5B7B-EBE7-46D8-A09E-617965CD4D01}"/>
              </a:ext>
            </a:extLst>
          </p:cNvPr>
          <p:cNvSpPr txBox="1">
            <a:spLocks/>
          </p:cNvSpPr>
          <p:nvPr/>
        </p:nvSpPr>
        <p:spPr>
          <a:xfrm>
            <a:off x="1326777" y="3886200"/>
            <a:ext cx="6674223" cy="19851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zh-CN" altLang="en-US" dirty="0"/>
              <a:t>。</a:t>
            </a:r>
            <a:endParaRPr lang="en-US" altLang="zh-CN" dirty="0"/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通过实习来判断自己适不适合工作；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科研的话可以提前接触组内的活动，看看是否易于上手。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工业界很赚钱、学术圈很开眼界，都是不同的方向，各有各的风景。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endParaRPr lang="en-US" altLang="zh-CN" sz="1900" dirty="0"/>
          </a:p>
        </p:txBody>
      </p:sp>
    </p:spTree>
    <p:extLst>
      <p:ext uri="{BB962C8B-B14F-4D97-AF65-F5344CB8AC3E}">
        <p14:creationId xmlns:p14="http://schemas.microsoft.com/office/powerpoint/2010/main" val="349560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84"/>
    </mc:Choice>
    <mc:Fallback xmlns="">
      <p:transition spd="slow" advTm="1688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17DC548-09A8-4B2F-A880-B7425D7D8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44"/>
            <a:ext cx="9144000" cy="3017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D426152-DB45-46A3-9C04-77FF7CCCF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5818"/>
            <a:ext cx="9144000" cy="30172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A65FB07-0F6D-42DE-BAC3-F0B9F5DF4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7068"/>
            <a:ext cx="9144000" cy="69802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4BA8745-7EF6-4B5F-A880-D53A52C0235D}"/>
              </a:ext>
            </a:extLst>
          </p:cNvPr>
          <p:cNvSpPr txBox="1"/>
          <p:nvPr/>
        </p:nvSpPr>
        <p:spPr>
          <a:xfrm>
            <a:off x="109727" y="371948"/>
            <a:ext cx="5561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研究生学习</a:t>
            </a: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&amp;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生活建议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FCD7FA2-C74B-499A-A95A-CC2BE414F51F}"/>
              </a:ext>
            </a:extLst>
          </p:cNvPr>
          <p:cNvSpPr/>
          <p:nvPr/>
        </p:nvSpPr>
        <p:spPr>
          <a:xfrm>
            <a:off x="486217" y="1721491"/>
            <a:ext cx="8274835" cy="2328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028700" algn="l"/>
                <a:tab pos="266700" algn="l"/>
              </a:tabLst>
            </a:pPr>
            <a:r>
              <a:rPr lang="zh-CN" altLang="en-US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选课不清楚 （问师兄师姐）</a:t>
            </a:r>
            <a:endParaRPr lang="en-US" altLang="zh-CN" sz="20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028700" algn="l"/>
                <a:tab pos="266700" algn="l"/>
              </a:tabLst>
            </a:pPr>
            <a:r>
              <a:rPr lang="zh-CN" altLang="en-US" sz="20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科研没方法 （调研，提炼，讨论）</a:t>
            </a:r>
            <a:endParaRPr lang="en-US" altLang="zh-CN" sz="2000" b="1" kern="1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028700" algn="l"/>
                <a:tab pos="266700" algn="l"/>
              </a:tabLst>
            </a:pPr>
            <a:r>
              <a:rPr lang="zh-CN" altLang="en-US" sz="20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没有</a:t>
            </a:r>
            <a:r>
              <a:rPr lang="en-US" altLang="zh-CN" sz="20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idea  </a:t>
            </a:r>
            <a:r>
              <a:rPr lang="zh-CN" altLang="en-US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（请教老师和师兄师姐）</a:t>
            </a:r>
            <a:endParaRPr lang="en-US" altLang="zh-CN" sz="2000" b="1" kern="1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028700" algn="l"/>
                <a:tab pos="266700" algn="l"/>
              </a:tabLst>
            </a:pPr>
            <a:r>
              <a:rPr lang="zh-CN" altLang="en-US" sz="20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实验结果不理想 （炼就大心脏）</a:t>
            </a:r>
            <a:endParaRPr lang="en-US" altLang="zh-CN" sz="2000" b="1" kern="1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028700" algn="l"/>
                <a:tab pos="266700" algn="l"/>
              </a:tabLst>
            </a:pPr>
            <a:r>
              <a:rPr lang="en-US" altLang="zh-CN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研究兴趣和导师不一致</a:t>
            </a:r>
            <a:endParaRPr lang="en-US" altLang="zh-CN" sz="20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084D230-F9BB-4C16-A906-A53E65F6F502}"/>
              </a:ext>
            </a:extLst>
          </p:cNvPr>
          <p:cNvSpPr txBox="1"/>
          <p:nvPr/>
        </p:nvSpPr>
        <p:spPr>
          <a:xfrm>
            <a:off x="167998" y="1243327"/>
            <a:ext cx="4903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沟通非常重要</a:t>
            </a:r>
          </a:p>
        </p:txBody>
      </p:sp>
    </p:spTree>
    <p:extLst>
      <p:ext uri="{BB962C8B-B14F-4D97-AF65-F5344CB8AC3E}">
        <p14:creationId xmlns:p14="http://schemas.microsoft.com/office/powerpoint/2010/main" val="259415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84"/>
    </mc:Choice>
    <mc:Fallback xmlns="">
      <p:transition spd="slow" advTm="1688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17DC548-09A8-4B2F-A880-B7425D7D8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44"/>
            <a:ext cx="9144000" cy="3017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D426152-DB45-46A3-9C04-77FF7CCCF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5818"/>
            <a:ext cx="9144000" cy="30172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A65FB07-0F6D-42DE-BAC3-F0B9F5DF4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7068"/>
            <a:ext cx="9144000" cy="69802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4BA8745-7EF6-4B5F-A880-D53A52C0235D}"/>
              </a:ext>
            </a:extLst>
          </p:cNvPr>
          <p:cNvSpPr txBox="1"/>
          <p:nvPr/>
        </p:nvSpPr>
        <p:spPr>
          <a:xfrm>
            <a:off x="109727" y="371948"/>
            <a:ext cx="5561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研究生学习</a:t>
            </a: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&amp;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生活建议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FCD7FA2-C74B-499A-A95A-CC2BE414F51F}"/>
              </a:ext>
            </a:extLst>
          </p:cNvPr>
          <p:cNvSpPr/>
          <p:nvPr/>
        </p:nvSpPr>
        <p:spPr>
          <a:xfrm>
            <a:off x="486217" y="1721491"/>
            <a:ext cx="8514348" cy="1405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028700" algn="l"/>
                <a:tab pos="266700" algn="l"/>
              </a:tabLst>
            </a:pPr>
            <a:r>
              <a:rPr lang="zh-CN" altLang="en-US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日常运动健身、假期出游（雁栖湖周边）</a:t>
            </a:r>
            <a:endParaRPr lang="en-US" altLang="zh-CN" sz="20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028700" algn="l"/>
                <a:tab pos="266700" algn="l"/>
              </a:tabLst>
            </a:pPr>
            <a:r>
              <a:rPr lang="zh-CN" altLang="en-US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健身房、游泳馆、各种兴趣协会（篮球、羽毛球、游泳、乐团、舞蹈）</a:t>
            </a:r>
            <a:endParaRPr lang="en-US" altLang="zh-CN" sz="20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028700" algn="l"/>
                <a:tab pos="266700" algn="l"/>
              </a:tabLst>
            </a:pPr>
            <a:r>
              <a:rPr lang="zh-CN" altLang="en-US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和朋友谈心</a:t>
            </a:r>
            <a:endParaRPr lang="en-US" altLang="zh-CN" sz="20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084D230-F9BB-4C16-A906-A53E65F6F502}"/>
              </a:ext>
            </a:extLst>
          </p:cNvPr>
          <p:cNvSpPr txBox="1"/>
          <p:nvPr/>
        </p:nvSpPr>
        <p:spPr>
          <a:xfrm>
            <a:off x="167998" y="1243327"/>
            <a:ext cx="4903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劳逸结合 关注心理健康 </a:t>
            </a:r>
          </a:p>
        </p:txBody>
      </p:sp>
    </p:spTree>
    <p:extLst>
      <p:ext uri="{BB962C8B-B14F-4D97-AF65-F5344CB8AC3E}">
        <p14:creationId xmlns:p14="http://schemas.microsoft.com/office/powerpoint/2010/main" val="354512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84"/>
    </mc:Choice>
    <mc:Fallback xmlns="">
      <p:transition spd="slow" advTm="16884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879</TotalTime>
  <Words>445</Words>
  <Application>Microsoft Office PowerPoint</Application>
  <PresentationFormat>全屏显示(4:3)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楷体</vt:lpstr>
      <vt:lpstr>Arial</vt:lpstr>
      <vt:lpstr>Calibri</vt:lpstr>
      <vt:lpstr>Calibri Light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Haolan Zhan</dc:creator>
  <cp:lastModifiedBy>Haolan Zhan</cp:lastModifiedBy>
  <cp:revision>97</cp:revision>
  <dcterms:created xsi:type="dcterms:W3CDTF">2017-11-24T11:38:32Z</dcterms:created>
  <dcterms:modified xsi:type="dcterms:W3CDTF">2019-09-06T04:24:56Z</dcterms:modified>
</cp:coreProperties>
</file>