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97" r:id="rId2"/>
  </p:sldMasterIdLst>
  <p:notesMasterIdLst>
    <p:notesMasterId r:id="rId24"/>
  </p:notesMasterIdLst>
  <p:handoutMasterIdLst>
    <p:handoutMasterId r:id="rId25"/>
  </p:handoutMasterIdLst>
  <p:sldIdLst>
    <p:sldId id="256" r:id="rId3"/>
    <p:sldId id="299" r:id="rId4"/>
    <p:sldId id="370" r:id="rId5"/>
    <p:sldId id="301" r:id="rId6"/>
    <p:sldId id="355" r:id="rId7"/>
    <p:sldId id="343" r:id="rId8"/>
    <p:sldId id="344" r:id="rId9"/>
    <p:sldId id="303" r:id="rId10"/>
    <p:sldId id="345" r:id="rId11"/>
    <p:sldId id="348" r:id="rId12"/>
    <p:sldId id="304" r:id="rId13"/>
    <p:sldId id="364" r:id="rId14"/>
    <p:sldId id="374" r:id="rId15"/>
    <p:sldId id="373" r:id="rId16"/>
    <p:sldId id="375" r:id="rId17"/>
    <p:sldId id="358" r:id="rId18"/>
    <p:sldId id="361" r:id="rId19"/>
    <p:sldId id="359" r:id="rId20"/>
    <p:sldId id="360" r:id="rId21"/>
    <p:sldId id="376" r:id="rId22"/>
    <p:sldId id="274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9851EF"/>
    <a:srgbClr val="EDA20B"/>
    <a:srgbClr val="FFFF99"/>
    <a:srgbClr val="080808"/>
    <a:srgbClr val="FE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 autoAdjust="0"/>
    <p:restoredTop sz="94601" autoAdjust="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5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A8E341-E95C-4E33-9595-03C9F555A3E9}" type="datetimeFigureOut">
              <a:rPr lang="zh-CN" altLang="en-US"/>
              <a:pPr>
                <a:defRPr/>
              </a:pPr>
              <a:t>2019/9/6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244604-981B-426F-AFAF-242BEEBDD1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7892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CB00DAE-207F-4617-8AAF-77ABE86D1E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229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1847850" y="342900"/>
            <a:ext cx="6267450" cy="26320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7599363" y="798513"/>
            <a:ext cx="1196975" cy="21764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gray">
          <a:xfrm>
            <a:off x="7529513" y="333375"/>
            <a:ext cx="1290637" cy="12811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835150" y="3152775"/>
            <a:ext cx="6964363" cy="995363"/>
            <a:chOff x="1344" y="1986"/>
            <a:chExt cx="4216" cy="627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ltGray">
            <a:xfrm>
              <a:off x="1568" y="2269"/>
              <a:ext cx="3992" cy="34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ea typeface="宋体" pitchFamily="2" charset="-122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1344" y="1986"/>
              <a:ext cx="480" cy="62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ea typeface="宋体" pitchFamily="2" charset="-122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gray">
          <a:xfrm>
            <a:off x="1835150" y="3000375"/>
            <a:ext cx="6975475" cy="6096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gray">
          <a:xfrm>
            <a:off x="338138" y="3003550"/>
            <a:ext cx="8439150" cy="127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352425" y="333375"/>
            <a:ext cx="8458200" cy="6172200"/>
          </a:xfrm>
          <a:prstGeom prst="roundRect">
            <a:avLst>
              <a:gd name="adj" fmla="val 9782"/>
            </a:avLst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pic>
        <p:nvPicPr>
          <p:cNvPr id="13" name="Picture 2" descr="F:\研一下\软件测试与安全分析\课程报告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638800"/>
            <a:ext cx="1993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507" name="Rectangle 11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1981200" y="3025775"/>
            <a:ext cx="6705600" cy="55245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065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3635375"/>
            <a:ext cx="6324600" cy="48101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553200"/>
            <a:ext cx="2133600" cy="168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168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53200"/>
            <a:ext cx="2133600" cy="168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2BB8B9D-D70D-4D90-8405-D1F5AD65F6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802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2AE10-9206-47DC-8C29-E0ABC04549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14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628650"/>
            <a:ext cx="2057400" cy="53451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28650"/>
            <a:ext cx="6019800" cy="53451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BF73F-8201-48F0-ABA9-B2C97E4685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7494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B8B9D-D70D-4D90-8405-D1F5AD65F6C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Picture 2" descr="F:\研一下\软件测试与安全分析\课程报告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638800"/>
            <a:ext cx="1993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4407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7ACD2E-1C7B-423A-981B-D18C06505A5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3076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AEC711B-04FF-4D2B-BBAF-70279B48C8B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1864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DD24F-BEF2-420E-9FD9-C32CA53D466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7884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EC923-FD1A-4785-8F2D-836EA3B1F61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7376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8E909-8EBA-4F2F-829D-AA6D8B4D3570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2312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83B064-0A44-4DC7-B876-FF843916CA6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0193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75FB1-01DA-424A-9305-B4A7AD6C13A7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075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ACD2E-1C7B-423A-981B-D18C06505A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7600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1A2FF-0BB2-4135-BF31-C16D88F528A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575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A2AE10-9206-47DC-8C29-E0ABC0454983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121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pPr>
              <a:defRPr/>
            </a:pPr>
            <a:fld id="{7EB8B3C8-AB48-4342-B5B2-909CAFAEDA1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915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C711B-04FF-4D2B-BBAF-70279B48C8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789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DD24F-BEF2-420E-9FD9-C32CA53D46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182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EC923-FD1A-4785-8F2D-836EA3B1F6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818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E909-8EBA-4F2F-829D-AA6D8B4D35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320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3B064-0A44-4DC7-B876-FF843916CA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92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75FB1-01DA-424A-9305-B4A7AD6C13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595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1A2FF-0BB2-4135-BF31-C16D88F528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237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925513" y="669925"/>
            <a:ext cx="8218487" cy="56515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1027" name="Oval 3"/>
          <p:cNvSpPr>
            <a:spLocks noChangeArrowheads="1"/>
          </p:cNvSpPr>
          <p:nvPr/>
        </p:nvSpPr>
        <p:spPr bwMode="ltGray">
          <a:xfrm>
            <a:off x="403225" y="165100"/>
            <a:ext cx="1016000" cy="1066800"/>
          </a:xfrm>
          <a:prstGeom prst="ellipse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gray">
          <a:xfrm>
            <a:off x="0" y="1588"/>
            <a:ext cx="9155113" cy="684212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3647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gray">
          <a:xfrm>
            <a:off x="0" y="0"/>
            <a:ext cx="7699375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28650"/>
            <a:ext cx="76962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54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54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54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ea typeface="宋体" charset="-122"/>
              </a:defRPr>
            </a:lvl1pPr>
          </a:lstStyle>
          <a:p>
            <a:pPr>
              <a:defRPr/>
            </a:pPr>
            <a:fld id="{7EB8B3C8-AB48-4342-B5B2-909CAFAEDA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5" name="Picture 13" descr="F:\研一下\软件测试与安全分析\课程报告\logo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76200"/>
            <a:ext cx="1447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l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B8B3C8-AB48-4342-B5B2-909CAFAEDA1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Picture 13" descr="F:\研一下\软件测试与安全分析\课程报告\logo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76200"/>
            <a:ext cx="1447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17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emf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2514600" y="2286000"/>
            <a:ext cx="6781800" cy="857250"/>
          </a:xfrm>
        </p:spPr>
        <p:txBody>
          <a:bodyPr/>
          <a:lstStyle/>
          <a:p>
            <a:pPr eaLnBrk="1" hangingPunct="1"/>
            <a:r>
              <a:rPr lang="zh-CN" altLang="en-US" sz="3600" dirty="0" smtClean="0">
                <a:ea typeface="宋体" pitchFamily="2" charset="-122"/>
              </a:rPr>
              <a:t>个人专业相关介绍</a:t>
            </a:r>
            <a:endParaRPr lang="en-US" altLang="zh-CN" sz="3600" dirty="0" smtClean="0">
              <a:ea typeface="宋体" pitchFamily="2" charset="-122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4419600" y="4083517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报告人： </a:t>
            </a:r>
            <a:r>
              <a:rPr lang="zh-CN" altLang="en-US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孙学超</a:t>
            </a:r>
            <a:endParaRPr lang="en-US" altLang="zh-CN" dirty="0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971800" y="5645526"/>
            <a:ext cx="388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中国科学院软件研究所</a:t>
            </a:r>
            <a:endParaRPr lang="en-US" altLang="zh-CN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695700" y="4953000"/>
            <a:ext cx="457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宋体" pitchFamily="2" charset="-122"/>
                <a:ea typeface="宋体" pitchFamily="2" charset="-122"/>
              </a:rPr>
              <a:t>计算机科学国家重点实验室</a:t>
            </a:r>
            <a:endParaRPr lang="en-US" altLang="zh-CN" dirty="0">
              <a:solidFill>
                <a:schemeClr val="tx2">
                  <a:lumMod val="40000"/>
                  <a:lumOff val="60000"/>
                </a:schemeClr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模型检测</a:t>
            </a:r>
            <a:r>
              <a:rPr lang="zh-CN" altLang="en-US" dirty="0"/>
              <a:t>描述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模型检测就是用数学方法来证明一个系统是否满足某种性质</a:t>
                </a:r>
                <a:endParaRPr lang="en-US" altLang="zh-CN" sz="2400" kern="1200" dirty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具体步骤：</a:t>
                </a:r>
                <a:endParaRPr lang="en-US" altLang="zh-CN" sz="2400" kern="1200" dirty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r>
                  <a:rPr lang="en-US" altLang="zh-CN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1</a:t>
                </a:r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、将待测</a:t>
                </a:r>
                <a:r>
                  <a:rPr lang="zh-CN" altLang="en-US" sz="2400" kern="1200" dirty="0" smtClean="0">
                    <a:solidFill>
                      <a:srgbClr val="FF0000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系统行为</a:t>
                </a:r>
                <a:r>
                  <a:rPr lang="zh-CN" altLang="en-US" sz="2400" kern="1200" dirty="0" smtClean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抽象</a:t>
                </a:r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为一个状态迁移系统</a:t>
                </a:r>
                <a14:m>
                  <m:oMath xmlns:m="http://schemas.openxmlformats.org/officeDocument/2006/math">
                    <m:r>
                      <a:rPr lang="en-US" altLang="zh-CN" sz="2400" kern="1200">
                        <a:solidFill>
                          <a:schemeClr val="tx1"/>
                        </a:solidFill>
                        <a:latin typeface="Cambria Math"/>
                        <a:ea typeface="华文楷体" panose="02010600040101010101" pitchFamily="2" charset="-122"/>
                      </a:rPr>
                      <m:t>𝑀</m:t>
                    </m:r>
                  </m:oMath>
                </a14:m>
                <a:r>
                  <a:rPr lang="zh-CN" altLang="en-US" sz="2400" kern="1200" dirty="0" smtClean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；</a:t>
                </a:r>
                <a:endParaRPr lang="en-US" altLang="zh-CN" sz="2400" kern="1200" dirty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r>
                  <a:rPr lang="en-US" altLang="zh-CN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2</a:t>
                </a:r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、将待验证的</a:t>
                </a:r>
                <a:r>
                  <a:rPr lang="zh-CN" altLang="en-US" sz="2400" kern="1200" dirty="0">
                    <a:solidFill>
                      <a:srgbClr val="FF0000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性质</a:t>
                </a:r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使用逻辑公式</a:t>
                </a:r>
                <a14:m>
                  <m:oMath xmlns:m="http://schemas.openxmlformats.org/officeDocument/2006/math">
                    <m:r>
                      <a:rPr lang="zh-CN" altLang="en-US" sz="2400" kern="1200">
                        <a:solidFill>
                          <a:schemeClr val="tx1"/>
                        </a:solidFill>
                        <a:latin typeface="Cambria Math"/>
                        <a:ea typeface="华文楷体" panose="02010600040101010101" pitchFamily="2" charset="-122"/>
                      </a:rPr>
                      <m:t>𝜑</m:t>
                    </m:r>
                  </m:oMath>
                </a14:m>
                <a:r>
                  <a:rPr lang="zh-CN" altLang="en-US" sz="2400" kern="1200" dirty="0" smtClean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表示；</a:t>
                </a:r>
                <a:endParaRPr lang="en-US" altLang="zh-CN" sz="2400" kern="1200" dirty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r>
                  <a:rPr lang="en-US" altLang="zh-CN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3</a:t>
                </a:r>
                <a:r>
                  <a:rPr lang="zh-CN" altLang="en-US" sz="2400" kern="1200" dirty="0" smtClean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、穷尽遍历</a:t>
                </a:r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状态迁移系统决定</a:t>
                </a:r>
                <a14:m>
                  <m:oMath xmlns:m="http://schemas.openxmlformats.org/officeDocument/2006/math">
                    <m:r>
                      <a:rPr lang="en-US" altLang="zh-CN" sz="2400" kern="1200">
                        <a:solidFill>
                          <a:schemeClr val="tx1"/>
                        </a:solidFill>
                        <a:latin typeface="Cambria Math"/>
                        <a:ea typeface="华文楷体" panose="02010600040101010101" pitchFamily="2" charset="-122"/>
                      </a:rPr>
                      <m:t>𝑀</m:t>
                    </m:r>
                  </m:oMath>
                </a14:m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是否满足</a:t>
                </a:r>
                <a14:m>
                  <m:oMath xmlns:m="http://schemas.openxmlformats.org/officeDocument/2006/math">
                    <m:r>
                      <a:rPr lang="zh-CN" altLang="en-US" sz="2400" kern="1200">
                        <a:solidFill>
                          <a:schemeClr val="tx1"/>
                        </a:solidFill>
                        <a:latin typeface="Cambria Math"/>
                        <a:ea typeface="华文楷体" panose="02010600040101010101" pitchFamily="2" charset="-122"/>
                      </a:rPr>
                      <m:t>𝜑</m:t>
                    </m:r>
                  </m:oMath>
                </a14:m>
                <a:r>
                  <a:rPr lang="zh-CN" altLang="en-US" sz="2400" kern="1200" dirty="0" smtClean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。</a:t>
                </a:r>
                <a:endParaRPr lang="en-US" altLang="zh-CN" sz="2400" kern="1200" dirty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pPr marL="0" indent="0">
                  <a:buNone/>
                </a:pPr>
                <a:r>
                  <a:rPr lang="zh-CN" altLang="en-US" sz="2400" kern="1200" dirty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数学描述就是证明</a:t>
                </a:r>
                <a:endParaRPr lang="en-US" altLang="zh-CN" sz="2400" kern="1200" dirty="0" smtClean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kern="1200">
                          <a:solidFill>
                            <a:schemeClr val="tx1"/>
                          </a:solidFill>
                          <a:latin typeface="Cambria Math"/>
                          <a:ea typeface="华文楷体" panose="02010600040101010101" pitchFamily="2" charset="-122"/>
                        </a:rPr>
                        <m:t>𝑀</m:t>
                      </m:r>
                      <m:r>
                        <a:rPr lang="en-US" altLang="zh-CN" sz="2400" kern="1200">
                          <a:solidFill>
                            <a:schemeClr val="tx1"/>
                          </a:solidFill>
                          <a:latin typeface="Cambria Math"/>
                          <a:ea typeface="华文楷体" panose="02010600040101010101" pitchFamily="2" charset="-122"/>
                        </a:rPr>
                        <m:t> ⊨</m:t>
                      </m:r>
                      <m:r>
                        <a:rPr lang="zh-CN" altLang="en-US" sz="2400" kern="1200">
                          <a:solidFill>
                            <a:schemeClr val="tx1"/>
                          </a:solidFill>
                          <a:latin typeface="Cambria Math"/>
                          <a:ea typeface="华文楷体" panose="02010600040101010101" pitchFamily="2" charset="-122"/>
                        </a:rPr>
                        <m:t>𝜑</m:t>
                      </m:r>
                    </m:oMath>
                  </m:oMathPara>
                </a14:m>
                <a:endParaRPr lang="en-US" altLang="zh-CN" sz="2400" kern="1200" dirty="0" smtClean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pPr marL="0" indent="0">
                  <a:buNone/>
                </a:pPr>
                <a:r>
                  <a:rPr lang="zh-CN" altLang="en-US" sz="2400" kern="1200" dirty="0" smtClean="0">
                    <a:solidFill>
                      <a:schemeClr val="tx1"/>
                    </a:solidFill>
                    <a:latin typeface="华文楷体" panose="02010600040101010101" pitchFamily="2" charset="-122"/>
                    <a:ea typeface="华文楷体" panose="02010600040101010101" pitchFamily="2" charset="-122"/>
                  </a:rPr>
                  <a:t>是否成立？</a:t>
                </a:r>
                <a:endParaRPr lang="en-US" altLang="zh-CN" sz="2400" kern="1200" dirty="0">
                  <a:solidFill>
                    <a:schemeClr val="tx1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  <a:p>
                <a:pPr marL="0" indent="0">
                  <a:buNone/>
                </a:pPr>
                <a:endParaRPr lang="en-US" altLang="zh-CN" dirty="0" smtClean="0">
                  <a:latin typeface="Symbol" panose="05050102010706020507" pitchFamily="18" charset="2"/>
                </a:endParaRPr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1078" r="-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549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28824" y="4464141"/>
            <a:ext cx="6095999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两个输入：一个模型描述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与 一个性质公式；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输出：模型检测工具根据输入判定性质是否满足，如果满足，输出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TRUE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，如果不满足，输出一个违背性质的</a:t>
            </a: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反例执行路径</a:t>
            </a:r>
            <a:endParaRPr lang="en-US" altLang="zh-CN" sz="24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025" name="Picture 1" descr="C:\Users\liyong\AppData\Roaming\Tencent\Users\648778022\QQ\WinTemp\RichOle\CO48I3)T3SPAZR3VOXDC6J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52625"/>
            <a:ext cx="64865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模型检测例子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76262" y="19812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一个人带着狼、山羊和白菜在一条河的左岸，有一条船，大小正好能装下这个人和其它三者之一，人和他的随行物都要带过岸，但他每次只能带一样东西摆渡过河。如人将狼和羊留在同一岸，无人照顾，那么狼会把羊吃掉。同样，如羊和白菜在同一岸，无人照顾，那么羊会吃了白菜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。寻找过河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方案，使得羊和白菜都不被吃掉。</a:t>
            </a:r>
          </a:p>
        </p:txBody>
      </p:sp>
    </p:spTree>
    <p:extLst>
      <p:ext uri="{BB962C8B-B14F-4D97-AF65-F5344CB8AC3E}">
        <p14:creationId xmlns:p14="http://schemas.microsoft.com/office/powerpoint/2010/main" val="428584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模型检测例子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76262" y="1932087"/>
            <a:ext cx="7924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建立一个上述模型：两状态迁移变化，要么人自己单独过河，要么只带三者的一种。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四个变量</a:t>
            </a:r>
            <a:r>
              <a:rPr lang="en-US" altLang="zh-CN" sz="2400" dirty="0" err="1" smtClean="0">
                <a:latin typeface="华文楷体" panose="02010600040101010101" pitchFamily="2" charset="-122"/>
                <a:ea typeface="华文楷体" panose="02010600040101010101" pitchFamily="2" charset="-122"/>
              </a:rPr>
              <a:t>ferryman,wolf,goat,cabbage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，在左岸表示其值为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，右边表示其值为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0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，一个状态便是便是四个变量的一组赋值。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安全路径存在的性质描述：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E 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[ ((goat = cabbage) | (goat = wolf) -&gt; (goat = ferryman)) U</a:t>
            </a:r>
          </a:p>
          <a:p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( !cabbage &amp; !goat &amp; !wolf &amp; !ferryman)]</a:t>
            </a:r>
          </a:p>
          <a:p>
            <a:pPr>
              <a:spcBef>
                <a:spcPct val="50000"/>
              </a:spcBef>
            </a:pP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703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模型检测例子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4" name="Oval 1028"/>
          <p:cNvSpPr>
            <a:spLocks noChangeArrowheads="1"/>
          </p:cNvSpPr>
          <p:nvPr/>
        </p:nvSpPr>
        <p:spPr bwMode="auto">
          <a:xfrm>
            <a:off x="539750" y="1503363"/>
            <a:ext cx="18716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5" name="Oval 1029"/>
          <p:cNvSpPr>
            <a:spLocks noChangeArrowheads="1"/>
          </p:cNvSpPr>
          <p:nvPr/>
        </p:nvSpPr>
        <p:spPr bwMode="auto">
          <a:xfrm>
            <a:off x="3492500" y="1431925"/>
            <a:ext cx="18716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6" name="Oval 1030"/>
          <p:cNvSpPr>
            <a:spLocks noChangeArrowheads="1"/>
          </p:cNvSpPr>
          <p:nvPr/>
        </p:nvSpPr>
        <p:spPr bwMode="auto">
          <a:xfrm>
            <a:off x="6443663" y="1358900"/>
            <a:ext cx="18716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7" name="Oval 1031"/>
          <p:cNvSpPr>
            <a:spLocks noChangeArrowheads="1"/>
          </p:cNvSpPr>
          <p:nvPr/>
        </p:nvSpPr>
        <p:spPr bwMode="auto">
          <a:xfrm>
            <a:off x="3132138" y="3159125"/>
            <a:ext cx="18716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8" name="Oval 1032"/>
          <p:cNvSpPr>
            <a:spLocks noChangeArrowheads="1"/>
          </p:cNvSpPr>
          <p:nvPr/>
        </p:nvSpPr>
        <p:spPr bwMode="auto">
          <a:xfrm>
            <a:off x="6588125" y="3232150"/>
            <a:ext cx="18716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9" name="Oval 1033"/>
          <p:cNvSpPr>
            <a:spLocks noChangeArrowheads="1"/>
          </p:cNvSpPr>
          <p:nvPr/>
        </p:nvSpPr>
        <p:spPr bwMode="auto">
          <a:xfrm>
            <a:off x="3203575" y="4600575"/>
            <a:ext cx="18716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10" name="Oval 1034"/>
          <p:cNvSpPr>
            <a:spLocks noChangeArrowheads="1"/>
          </p:cNvSpPr>
          <p:nvPr/>
        </p:nvSpPr>
        <p:spPr bwMode="auto">
          <a:xfrm>
            <a:off x="6659563" y="4527550"/>
            <a:ext cx="18716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11" name="Oval 1035"/>
          <p:cNvSpPr>
            <a:spLocks noChangeArrowheads="1"/>
          </p:cNvSpPr>
          <p:nvPr/>
        </p:nvSpPr>
        <p:spPr bwMode="auto">
          <a:xfrm>
            <a:off x="395288" y="6040438"/>
            <a:ext cx="18716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12" name="Oval 1036"/>
          <p:cNvSpPr>
            <a:spLocks noChangeArrowheads="1"/>
          </p:cNvSpPr>
          <p:nvPr/>
        </p:nvSpPr>
        <p:spPr bwMode="auto">
          <a:xfrm>
            <a:off x="3203575" y="5967413"/>
            <a:ext cx="18716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13" name="Oval 1037"/>
          <p:cNvSpPr>
            <a:spLocks noChangeArrowheads="1"/>
          </p:cNvSpPr>
          <p:nvPr/>
        </p:nvSpPr>
        <p:spPr bwMode="auto">
          <a:xfrm>
            <a:off x="6659563" y="5967413"/>
            <a:ext cx="18716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  <p:sp>
        <p:nvSpPr>
          <p:cNvPr id="14" name="Line 1038"/>
          <p:cNvSpPr>
            <a:spLocks noChangeShapeType="1"/>
          </p:cNvSpPr>
          <p:nvPr/>
        </p:nvSpPr>
        <p:spPr bwMode="auto">
          <a:xfrm flipV="1">
            <a:off x="395288" y="2151063"/>
            <a:ext cx="8636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" name="Text Box 1039"/>
          <p:cNvSpPr txBox="1">
            <a:spLocks noChangeArrowheads="1"/>
          </p:cNvSpPr>
          <p:nvPr/>
        </p:nvSpPr>
        <p:spPr bwMode="auto">
          <a:xfrm>
            <a:off x="684213" y="2511425"/>
            <a:ext cx="1366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start</a:t>
            </a:r>
          </a:p>
        </p:txBody>
      </p:sp>
      <p:sp>
        <p:nvSpPr>
          <p:cNvPr id="16" name="Text Box 1040"/>
          <p:cNvSpPr txBox="1">
            <a:spLocks noChangeArrowheads="1"/>
          </p:cNvSpPr>
          <p:nvPr/>
        </p:nvSpPr>
        <p:spPr bwMode="auto">
          <a:xfrm>
            <a:off x="684213" y="1503363"/>
            <a:ext cx="165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/>
              <a:t>MWGC-</a:t>
            </a:r>
            <a:r>
              <a:rPr lang="en-US" altLang="zh-CN" sz="2400" b="1">
                <a:sym typeface="Symbol" pitchFamily="18" charset="2"/>
              </a:rPr>
              <a:t></a:t>
            </a:r>
          </a:p>
        </p:txBody>
      </p:sp>
      <p:sp>
        <p:nvSpPr>
          <p:cNvPr id="17" name="Rectangle 1041"/>
          <p:cNvSpPr>
            <a:spLocks noChangeArrowheads="1"/>
          </p:cNvSpPr>
          <p:nvPr/>
        </p:nvSpPr>
        <p:spPr bwMode="auto">
          <a:xfrm>
            <a:off x="3851275" y="1503363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/>
              <a:t>WC-MG</a:t>
            </a:r>
          </a:p>
        </p:txBody>
      </p:sp>
      <p:sp>
        <p:nvSpPr>
          <p:cNvPr id="18" name="Rectangle 1042"/>
          <p:cNvSpPr>
            <a:spLocks noChangeArrowheads="1"/>
          </p:cNvSpPr>
          <p:nvPr/>
        </p:nvSpPr>
        <p:spPr bwMode="auto">
          <a:xfrm>
            <a:off x="6732588" y="1431925"/>
            <a:ext cx="170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/>
              <a:t>MWC-G</a:t>
            </a:r>
          </a:p>
        </p:txBody>
      </p:sp>
      <p:sp>
        <p:nvSpPr>
          <p:cNvPr id="19" name="Rectangle 1043"/>
          <p:cNvSpPr>
            <a:spLocks noChangeArrowheads="1"/>
          </p:cNvSpPr>
          <p:nvPr/>
        </p:nvSpPr>
        <p:spPr bwMode="auto">
          <a:xfrm>
            <a:off x="3492500" y="3232150"/>
            <a:ext cx="133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/>
              <a:t>C-MWG</a:t>
            </a:r>
          </a:p>
        </p:txBody>
      </p:sp>
      <p:sp>
        <p:nvSpPr>
          <p:cNvPr id="20" name="Rectangle 1044"/>
          <p:cNvSpPr>
            <a:spLocks noChangeArrowheads="1"/>
          </p:cNvSpPr>
          <p:nvPr/>
        </p:nvSpPr>
        <p:spPr bwMode="auto">
          <a:xfrm>
            <a:off x="6948488" y="3303588"/>
            <a:ext cx="133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/>
              <a:t>W-MGC</a:t>
            </a:r>
          </a:p>
        </p:txBody>
      </p:sp>
      <p:sp>
        <p:nvSpPr>
          <p:cNvPr id="21" name="Rectangle 1045"/>
          <p:cNvSpPr>
            <a:spLocks noChangeArrowheads="1"/>
          </p:cNvSpPr>
          <p:nvPr/>
        </p:nvSpPr>
        <p:spPr bwMode="auto">
          <a:xfrm>
            <a:off x="3563938" y="4672013"/>
            <a:ext cx="133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/>
              <a:t>MGC-W</a:t>
            </a:r>
          </a:p>
        </p:txBody>
      </p:sp>
      <p:sp>
        <p:nvSpPr>
          <p:cNvPr id="22" name="Rectangle 1046"/>
          <p:cNvSpPr>
            <a:spLocks noChangeArrowheads="1"/>
          </p:cNvSpPr>
          <p:nvPr/>
        </p:nvSpPr>
        <p:spPr bwMode="auto">
          <a:xfrm>
            <a:off x="6948488" y="4600575"/>
            <a:ext cx="133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/>
              <a:t>MWG-C</a:t>
            </a:r>
          </a:p>
        </p:txBody>
      </p:sp>
      <p:sp>
        <p:nvSpPr>
          <p:cNvPr id="23" name="Rectangle 1047"/>
          <p:cNvSpPr>
            <a:spLocks noChangeArrowheads="1"/>
          </p:cNvSpPr>
          <p:nvPr/>
        </p:nvSpPr>
        <p:spPr bwMode="auto">
          <a:xfrm>
            <a:off x="3563938" y="5967413"/>
            <a:ext cx="133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/>
              <a:t>MG-WC</a:t>
            </a:r>
          </a:p>
        </p:txBody>
      </p:sp>
      <p:sp>
        <p:nvSpPr>
          <p:cNvPr id="24" name="Rectangle 1048"/>
          <p:cNvSpPr>
            <a:spLocks noChangeArrowheads="1"/>
          </p:cNvSpPr>
          <p:nvPr/>
        </p:nvSpPr>
        <p:spPr bwMode="auto">
          <a:xfrm>
            <a:off x="7019925" y="6040438"/>
            <a:ext cx="133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/>
              <a:t>G-MWC</a:t>
            </a:r>
          </a:p>
        </p:txBody>
      </p:sp>
      <p:sp>
        <p:nvSpPr>
          <p:cNvPr id="25" name="Rectangle 1049"/>
          <p:cNvSpPr>
            <a:spLocks noChangeArrowheads="1"/>
          </p:cNvSpPr>
          <p:nvPr/>
        </p:nvSpPr>
        <p:spPr bwMode="auto">
          <a:xfrm>
            <a:off x="539750" y="6034088"/>
            <a:ext cx="1568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>
                <a:sym typeface="Symbol" pitchFamily="18" charset="2"/>
              </a:rPr>
              <a:t>-</a:t>
            </a:r>
            <a:r>
              <a:rPr lang="en-US" altLang="zh-CN" sz="2400" b="1"/>
              <a:t>MWGC</a:t>
            </a:r>
          </a:p>
        </p:txBody>
      </p:sp>
      <p:sp>
        <p:nvSpPr>
          <p:cNvPr id="26" name="Line 1050"/>
          <p:cNvSpPr>
            <a:spLocks noChangeShapeType="1"/>
          </p:cNvSpPr>
          <p:nvPr/>
        </p:nvSpPr>
        <p:spPr bwMode="auto">
          <a:xfrm flipH="1">
            <a:off x="2051050" y="1431925"/>
            <a:ext cx="1728788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" name="Text Box 1051"/>
          <p:cNvSpPr txBox="1">
            <a:spLocks noChangeArrowheads="1"/>
          </p:cNvSpPr>
          <p:nvPr/>
        </p:nvSpPr>
        <p:spPr bwMode="auto">
          <a:xfrm>
            <a:off x="2484438" y="927100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28" name="Line 1052"/>
          <p:cNvSpPr>
            <a:spLocks noChangeShapeType="1"/>
          </p:cNvSpPr>
          <p:nvPr/>
        </p:nvSpPr>
        <p:spPr bwMode="auto">
          <a:xfrm flipV="1">
            <a:off x="1908175" y="1935163"/>
            <a:ext cx="1800225" cy="730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9" name="Text Box 1053"/>
          <p:cNvSpPr txBox="1">
            <a:spLocks noChangeArrowheads="1"/>
          </p:cNvSpPr>
          <p:nvPr/>
        </p:nvSpPr>
        <p:spPr bwMode="auto">
          <a:xfrm>
            <a:off x="2555875" y="2008188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30" name="Line 1054"/>
          <p:cNvSpPr>
            <a:spLocks noChangeShapeType="1"/>
          </p:cNvSpPr>
          <p:nvPr/>
        </p:nvSpPr>
        <p:spPr bwMode="auto">
          <a:xfrm>
            <a:off x="5003800" y="1431925"/>
            <a:ext cx="172878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1" name="Line 1055"/>
          <p:cNvSpPr>
            <a:spLocks noChangeShapeType="1"/>
          </p:cNvSpPr>
          <p:nvPr/>
        </p:nvSpPr>
        <p:spPr bwMode="auto">
          <a:xfrm flipH="1">
            <a:off x="5219700" y="1863725"/>
            <a:ext cx="15843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" name="Text Box 1056"/>
          <p:cNvSpPr txBox="1">
            <a:spLocks noChangeArrowheads="1"/>
          </p:cNvSpPr>
          <p:nvPr/>
        </p:nvSpPr>
        <p:spPr bwMode="auto">
          <a:xfrm>
            <a:off x="5651500" y="1000125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m</a:t>
            </a:r>
          </a:p>
        </p:txBody>
      </p:sp>
      <p:sp>
        <p:nvSpPr>
          <p:cNvPr id="33" name="Text Box 1057"/>
          <p:cNvSpPr txBox="1">
            <a:spLocks noChangeArrowheads="1"/>
          </p:cNvSpPr>
          <p:nvPr/>
        </p:nvSpPr>
        <p:spPr bwMode="auto">
          <a:xfrm>
            <a:off x="5508625" y="1719263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m</a:t>
            </a:r>
          </a:p>
        </p:txBody>
      </p:sp>
      <p:sp>
        <p:nvSpPr>
          <p:cNvPr id="34" name="Line 1058"/>
          <p:cNvSpPr>
            <a:spLocks noChangeShapeType="1"/>
          </p:cNvSpPr>
          <p:nvPr/>
        </p:nvSpPr>
        <p:spPr bwMode="auto">
          <a:xfrm flipH="1">
            <a:off x="4500563" y="1935163"/>
            <a:ext cx="2447925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5" name="Line 1059"/>
          <p:cNvSpPr>
            <a:spLocks noChangeShapeType="1"/>
          </p:cNvSpPr>
          <p:nvPr/>
        </p:nvSpPr>
        <p:spPr bwMode="auto">
          <a:xfrm flipV="1">
            <a:off x="5003800" y="1935163"/>
            <a:ext cx="273685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6" name="Text Box 1060"/>
          <p:cNvSpPr txBox="1">
            <a:spLocks noChangeArrowheads="1"/>
          </p:cNvSpPr>
          <p:nvPr/>
        </p:nvSpPr>
        <p:spPr bwMode="auto">
          <a:xfrm>
            <a:off x="4427538" y="2511425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w</a:t>
            </a:r>
          </a:p>
        </p:txBody>
      </p:sp>
      <p:sp>
        <p:nvSpPr>
          <p:cNvPr id="37" name="Text Box 1061"/>
          <p:cNvSpPr txBox="1">
            <a:spLocks noChangeArrowheads="1"/>
          </p:cNvSpPr>
          <p:nvPr/>
        </p:nvSpPr>
        <p:spPr bwMode="auto">
          <a:xfrm>
            <a:off x="6156325" y="2511425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w</a:t>
            </a:r>
          </a:p>
        </p:txBody>
      </p:sp>
      <p:sp>
        <p:nvSpPr>
          <p:cNvPr id="38" name="Line 1062"/>
          <p:cNvSpPr>
            <a:spLocks noChangeShapeType="1"/>
          </p:cNvSpPr>
          <p:nvPr/>
        </p:nvSpPr>
        <p:spPr bwMode="auto">
          <a:xfrm>
            <a:off x="7956550" y="1863725"/>
            <a:ext cx="71438" cy="13684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9" name="Line 1063"/>
          <p:cNvSpPr>
            <a:spLocks noChangeShapeType="1"/>
          </p:cNvSpPr>
          <p:nvPr/>
        </p:nvSpPr>
        <p:spPr bwMode="auto">
          <a:xfrm flipV="1">
            <a:off x="8388350" y="1647825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0" name="Text Box 1064"/>
          <p:cNvSpPr txBox="1">
            <a:spLocks noChangeArrowheads="1"/>
          </p:cNvSpPr>
          <p:nvPr/>
        </p:nvSpPr>
        <p:spPr bwMode="auto">
          <a:xfrm>
            <a:off x="7524750" y="2439988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c</a:t>
            </a:r>
          </a:p>
        </p:txBody>
      </p:sp>
      <p:sp>
        <p:nvSpPr>
          <p:cNvPr id="41" name="Line 1066"/>
          <p:cNvSpPr>
            <a:spLocks noChangeShapeType="1"/>
          </p:cNvSpPr>
          <p:nvPr/>
        </p:nvSpPr>
        <p:spPr bwMode="auto">
          <a:xfrm>
            <a:off x="7451725" y="3808413"/>
            <a:ext cx="0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2" name="Line 1067"/>
          <p:cNvSpPr>
            <a:spLocks noChangeShapeType="1"/>
          </p:cNvSpPr>
          <p:nvPr/>
        </p:nvSpPr>
        <p:spPr bwMode="auto">
          <a:xfrm flipV="1">
            <a:off x="7956550" y="380841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3" name="Text Box 1068"/>
          <p:cNvSpPr txBox="1">
            <a:spLocks noChangeArrowheads="1"/>
          </p:cNvSpPr>
          <p:nvPr/>
        </p:nvSpPr>
        <p:spPr bwMode="auto">
          <a:xfrm>
            <a:off x="7164388" y="3879850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44" name="Text Box 1069"/>
          <p:cNvSpPr txBox="1">
            <a:spLocks noChangeArrowheads="1"/>
          </p:cNvSpPr>
          <p:nvPr/>
        </p:nvSpPr>
        <p:spPr bwMode="auto">
          <a:xfrm>
            <a:off x="7885113" y="3879850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45" name="Line 1070"/>
          <p:cNvSpPr>
            <a:spLocks noChangeShapeType="1"/>
          </p:cNvSpPr>
          <p:nvPr/>
        </p:nvSpPr>
        <p:spPr bwMode="auto">
          <a:xfrm>
            <a:off x="7380288" y="5103813"/>
            <a:ext cx="0" cy="936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6" name="Line 1071"/>
          <p:cNvSpPr>
            <a:spLocks noChangeShapeType="1"/>
          </p:cNvSpPr>
          <p:nvPr/>
        </p:nvSpPr>
        <p:spPr bwMode="auto">
          <a:xfrm flipV="1">
            <a:off x="7812088" y="5103813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7" name="Text Box 1072"/>
          <p:cNvSpPr txBox="1">
            <a:spLocks noChangeArrowheads="1"/>
          </p:cNvSpPr>
          <p:nvPr/>
        </p:nvSpPr>
        <p:spPr bwMode="auto">
          <a:xfrm>
            <a:off x="7092950" y="5319713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w</a:t>
            </a:r>
          </a:p>
        </p:txBody>
      </p:sp>
      <p:sp>
        <p:nvSpPr>
          <p:cNvPr id="48" name="Text Box 1073"/>
          <p:cNvSpPr txBox="1">
            <a:spLocks noChangeArrowheads="1"/>
          </p:cNvSpPr>
          <p:nvPr/>
        </p:nvSpPr>
        <p:spPr bwMode="auto">
          <a:xfrm>
            <a:off x="7740650" y="5392738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w</a:t>
            </a:r>
          </a:p>
        </p:txBody>
      </p:sp>
      <p:sp>
        <p:nvSpPr>
          <p:cNvPr id="49" name="Line 1074"/>
          <p:cNvSpPr>
            <a:spLocks noChangeShapeType="1"/>
          </p:cNvSpPr>
          <p:nvPr/>
        </p:nvSpPr>
        <p:spPr bwMode="auto">
          <a:xfrm>
            <a:off x="3635375" y="3735388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0" name="Line 1075"/>
          <p:cNvSpPr>
            <a:spLocks noChangeShapeType="1"/>
          </p:cNvSpPr>
          <p:nvPr/>
        </p:nvSpPr>
        <p:spPr bwMode="auto">
          <a:xfrm flipV="1">
            <a:off x="4067175" y="380841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" name="Text Box 1076"/>
          <p:cNvSpPr txBox="1">
            <a:spLocks noChangeArrowheads="1"/>
          </p:cNvSpPr>
          <p:nvPr/>
        </p:nvSpPr>
        <p:spPr bwMode="auto">
          <a:xfrm>
            <a:off x="3203575" y="3808413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52" name="Text Box 1077"/>
          <p:cNvSpPr txBox="1">
            <a:spLocks noChangeArrowheads="1"/>
          </p:cNvSpPr>
          <p:nvPr/>
        </p:nvSpPr>
        <p:spPr bwMode="auto">
          <a:xfrm>
            <a:off x="4067175" y="3951288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53" name="Line 1078"/>
          <p:cNvSpPr>
            <a:spLocks noChangeShapeType="1"/>
          </p:cNvSpPr>
          <p:nvPr/>
        </p:nvSpPr>
        <p:spPr bwMode="auto">
          <a:xfrm>
            <a:off x="5076825" y="4959350"/>
            <a:ext cx="1871663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4" name="Line 1079"/>
          <p:cNvSpPr>
            <a:spLocks noChangeShapeType="1"/>
          </p:cNvSpPr>
          <p:nvPr/>
        </p:nvSpPr>
        <p:spPr bwMode="auto">
          <a:xfrm flipH="1" flipV="1">
            <a:off x="4859338" y="5103813"/>
            <a:ext cx="1800225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5" name="Text Box 1080"/>
          <p:cNvSpPr txBox="1">
            <a:spLocks noChangeArrowheads="1"/>
          </p:cNvSpPr>
          <p:nvPr/>
        </p:nvSpPr>
        <p:spPr bwMode="auto">
          <a:xfrm>
            <a:off x="5651500" y="4887913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c</a:t>
            </a:r>
          </a:p>
        </p:txBody>
      </p:sp>
      <p:sp>
        <p:nvSpPr>
          <p:cNvPr id="56" name="Text Box 1081"/>
          <p:cNvSpPr txBox="1">
            <a:spLocks noChangeArrowheads="1"/>
          </p:cNvSpPr>
          <p:nvPr/>
        </p:nvSpPr>
        <p:spPr bwMode="auto">
          <a:xfrm>
            <a:off x="4859338" y="5248275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c</a:t>
            </a:r>
          </a:p>
        </p:txBody>
      </p:sp>
      <p:sp>
        <p:nvSpPr>
          <p:cNvPr id="57" name="Line 1082"/>
          <p:cNvSpPr>
            <a:spLocks noChangeShapeType="1"/>
          </p:cNvSpPr>
          <p:nvPr/>
        </p:nvSpPr>
        <p:spPr bwMode="auto">
          <a:xfrm>
            <a:off x="5003800" y="6184900"/>
            <a:ext cx="1728788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" name="Line 1083"/>
          <p:cNvSpPr>
            <a:spLocks noChangeShapeType="1"/>
          </p:cNvSpPr>
          <p:nvPr/>
        </p:nvSpPr>
        <p:spPr bwMode="auto">
          <a:xfrm flipH="1" flipV="1">
            <a:off x="4859338" y="6472238"/>
            <a:ext cx="2305050" cy="714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9" name="Text Box 1084"/>
          <p:cNvSpPr txBox="1">
            <a:spLocks noChangeArrowheads="1"/>
          </p:cNvSpPr>
          <p:nvPr/>
        </p:nvSpPr>
        <p:spPr bwMode="auto">
          <a:xfrm>
            <a:off x="5364163" y="5824538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m</a:t>
            </a:r>
          </a:p>
        </p:txBody>
      </p:sp>
      <p:sp>
        <p:nvSpPr>
          <p:cNvPr id="60" name="Text Box 1085"/>
          <p:cNvSpPr txBox="1">
            <a:spLocks noChangeArrowheads="1"/>
          </p:cNvSpPr>
          <p:nvPr/>
        </p:nvSpPr>
        <p:spPr bwMode="auto">
          <a:xfrm>
            <a:off x="5364163" y="6400800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m</a:t>
            </a:r>
          </a:p>
        </p:txBody>
      </p:sp>
      <p:sp>
        <p:nvSpPr>
          <p:cNvPr id="61" name="Line 1086"/>
          <p:cNvSpPr>
            <a:spLocks noChangeShapeType="1"/>
          </p:cNvSpPr>
          <p:nvPr/>
        </p:nvSpPr>
        <p:spPr bwMode="auto">
          <a:xfrm flipH="1">
            <a:off x="2362200" y="6040438"/>
            <a:ext cx="914400" cy="1254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2" name="Line 1087"/>
          <p:cNvSpPr>
            <a:spLocks noChangeShapeType="1"/>
          </p:cNvSpPr>
          <p:nvPr/>
        </p:nvSpPr>
        <p:spPr bwMode="auto">
          <a:xfrm flipV="1">
            <a:off x="2286000" y="631825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3" name="Text Box 1088"/>
          <p:cNvSpPr txBox="1">
            <a:spLocks noChangeArrowheads="1"/>
          </p:cNvSpPr>
          <p:nvPr/>
        </p:nvSpPr>
        <p:spPr bwMode="auto">
          <a:xfrm>
            <a:off x="2484438" y="5464175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64" name="Text Box 1089"/>
          <p:cNvSpPr txBox="1">
            <a:spLocks noChangeArrowheads="1"/>
          </p:cNvSpPr>
          <p:nvPr/>
        </p:nvSpPr>
        <p:spPr bwMode="auto">
          <a:xfrm>
            <a:off x="2555875" y="6400800"/>
            <a:ext cx="719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/>
              <a:t>g</a:t>
            </a:r>
          </a:p>
        </p:txBody>
      </p:sp>
      <p:sp>
        <p:nvSpPr>
          <p:cNvPr id="65" name="Oval 1090"/>
          <p:cNvSpPr>
            <a:spLocks noChangeArrowheads="1"/>
          </p:cNvSpPr>
          <p:nvPr/>
        </p:nvSpPr>
        <p:spPr bwMode="auto">
          <a:xfrm>
            <a:off x="304800" y="5937250"/>
            <a:ext cx="2057400" cy="762000"/>
          </a:xfrm>
          <a:prstGeom prst="ellips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426043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模型检测工具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2771775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CMU &amp; FBK &amp; TRENTO</a:t>
            </a:r>
          </a:p>
          <a:p>
            <a:r>
              <a:rPr lang="en-US" altLang="zh-CN" dirty="0" err="1" smtClean="0"/>
              <a:t>NuSMV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pic>
        <p:nvPicPr>
          <p:cNvPr id="1026" name="Picture 2" descr="C:\Users\liyong\Desktop\ic3\nusmv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0"/>
            <a:ext cx="189547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iyong\Desktop\ic3\p_bl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3584696"/>
            <a:ext cx="1447800" cy="133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3419475" y="2767012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OXFORD UNIVERSITY</a:t>
            </a:r>
          </a:p>
          <a:p>
            <a:r>
              <a:rPr lang="en-US" altLang="zh-CN" dirty="0" err="1" smtClean="0"/>
              <a:t>NuSMV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pic>
        <p:nvPicPr>
          <p:cNvPr id="1028" name="Picture 4" descr="C:\Users\liyong\AppData\Roaming\Tencent\Users\648778022\QQ\WinTemp\RichOle\N[JKFHI0DB88C8U24M3J}TJ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02855"/>
            <a:ext cx="2164504" cy="111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86498" y="2458133"/>
            <a:ext cx="2728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Institute Of Software</a:t>
            </a:r>
          </a:p>
          <a:p>
            <a:r>
              <a:rPr lang="en-US" altLang="zh-CN" dirty="0" smtClean="0"/>
              <a:t>, CAS</a:t>
            </a:r>
          </a:p>
          <a:p>
            <a:r>
              <a:rPr lang="en-US" altLang="zh-CN" dirty="0" err="1" smtClean="0"/>
              <a:t>IscasMC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374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著名模型检测应用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05000"/>
            <a:ext cx="7696200" cy="2825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1992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Clarke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与学生在 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CMU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使用模型检测工具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SMV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检测到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IEEE </a:t>
            </a:r>
            <a:r>
              <a:rPr lang="en-US" altLang="zh-CN" sz="2400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FutureBus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+ Standards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中的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Cache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一致性协议的缺陷，这是第一个采用形式化方法在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IEEE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标准中找到错误的应用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案例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他们为协议建立一个精确的模型，并且验证了协议满足一些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Cache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一致性协议的性质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他们还找到了许多以前未在协议涉及时检测到的错误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019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itchFamily="2" charset="-122"/>
              </a:rPr>
              <a:t>著名模型</a:t>
            </a:r>
            <a:r>
              <a:rPr lang="zh-CN" altLang="en-US" dirty="0" smtClean="0">
                <a:ea typeface="宋体" pitchFamily="2" charset="-122"/>
              </a:rPr>
              <a:t>检测应用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752600"/>
            <a:ext cx="7696200" cy="3342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Richard </a:t>
            </a:r>
            <a:r>
              <a:rPr lang="en-US" altLang="zh-CN" sz="2400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Raimi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使用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Motorola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的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Verdict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模型检验工具来调试实验中的硬件的实验错误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在启动某个操作系统的时候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PowerPC 620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微处理器的一个初始化晶体硅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单元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崩溃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只用了几秒钟，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Verdict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就找到了原来是一个基本信息单元死锁导致上述错误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048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模型检测优势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1904999"/>
            <a:ext cx="7696200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使用数学方法遍历系统状态空间，可以证明性质，亦可找到不满足性质的一条反例执行路径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可以完全自动化验证，不需要人干预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899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模型检测缺点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5299" y="1904999"/>
            <a:ext cx="7696200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如果系统状态太多，会导致状态爆炸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问题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建模比较困难，一般人工参与，目前很少自动建模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947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2115502"/>
            <a:ext cx="7772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姓名</a:t>
            </a:r>
            <a:r>
              <a:rPr lang="zh-CN" altLang="en-US" sz="4000" dirty="0" smtClean="0"/>
              <a:t>：</a:t>
            </a:r>
            <a:r>
              <a:rPr lang="zh-CN" altLang="en-US" sz="4000" dirty="0"/>
              <a:t>孙学超</a:t>
            </a:r>
            <a:endParaRPr lang="en-US" altLang="zh-CN" sz="4000" dirty="0" smtClean="0"/>
          </a:p>
          <a:p>
            <a:endParaRPr lang="en-US" altLang="zh-CN" sz="4000" dirty="0" smtClean="0"/>
          </a:p>
          <a:p>
            <a:r>
              <a:rPr lang="zh-CN" altLang="en-US" sz="4000" dirty="0" smtClean="0"/>
              <a:t>研究方向：模型检验</a:t>
            </a:r>
            <a:endParaRPr lang="en-US" altLang="zh-CN" sz="4000" dirty="0" smtClean="0"/>
          </a:p>
          <a:p>
            <a:endParaRPr lang="en-US" altLang="zh-CN" sz="4000" dirty="0" smtClean="0"/>
          </a:p>
          <a:p>
            <a:r>
              <a:rPr lang="zh-CN" altLang="en-US" sz="4000" dirty="0" smtClean="0"/>
              <a:t>导师：张立军</a:t>
            </a:r>
            <a:endParaRPr lang="en-US" altLang="zh-CN" sz="4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90600" y="609600"/>
            <a:ext cx="2037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zh-CN" alt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自我介绍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推荐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2343135"/>
            <a:ext cx="7696200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网络数据挖掘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（徐胜君） 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， 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算法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（卜东波）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深度学习，自然语言处理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61" y="1840430"/>
            <a:ext cx="3619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课程</a:t>
            </a:r>
            <a:endParaRPr lang="zh-CN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00061" y="352425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生活</a:t>
            </a:r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52462" y="4047470"/>
            <a:ext cx="7696200" cy="127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雁栖湖，青龙峡， 百泉山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春天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，云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蒙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山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深秋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，白河漂流，慕田峪长城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学校田径场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73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8"/>
          <p:cNvSpPr>
            <a:spLocks noChangeArrowheads="1" noChangeShapeType="1" noTextEdit="1"/>
          </p:cNvSpPr>
          <p:nvPr/>
        </p:nvSpPr>
        <p:spPr bwMode="gray">
          <a:xfrm>
            <a:off x="1905000" y="1295400"/>
            <a:ext cx="51816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solidFill>
                  <a:srgbClr val="F8F8F8"/>
                </a:solidFill>
                <a:latin typeface="Arial"/>
                <a:cs typeface="Arial"/>
              </a:rPr>
              <a:t>Thank You !</a:t>
            </a:r>
            <a:endParaRPr lang="zh-CN" altLang="en-US" sz="3600" b="1" kern="10" dirty="0">
              <a:solidFill>
                <a:srgbClr val="F8F8F8"/>
              </a:solidFill>
              <a:latin typeface="Arial"/>
              <a:cs typeface="Arial"/>
            </a:endParaRPr>
          </a:p>
        </p:txBody>
      </p:sp>
      <p:sp>
        <p:nvSpPr>
          <p:cNvPr id="43011" name="副标题 3"/>
          <p:cNvSpPr>
            <a:spLocks noGrp="1"/>
          </p:cNvSpPr>
          <p:nvPr>
            <p:ph type="subTitle" idx="1"/>
          </p:nvPr>
        </p:nvSpPr>
        <p:spPr>
          <a:xfrm>
            <a:off x="914400" y="4114800"/>
            <a:ext cx="6858000" cy="1309255"/>
          </a:xfrm>
        </p:spPr>
        <p:txBody>
          <a:bodyPr/>
          <a:lstStyle/>
          <a:p>
            <a:r>
              <a:rPr lang="en-US" altLang="zh-CN" b="1" dirty="0" smtClean="0">
                <a:ea typeface="宋体" pitchFamily="2" charset="-122"/>
              </a:rPr>
              <a:t>Questions</a:t>
            </a:r>
            <a:r>
              <a:rPr lang="zh-CN" altLang="en-US" b="1" dirty="0" smtClean="0">
                <a:ea typeface="宋体" pitchFamily="2" charset="-122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研究方向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>
              <a:latin typeface="Symbol" panose="05050102010706020507" pitchFamily="18" charset="2"/>
            </a:endParaRPr>
          </a:p>
          <a:p>
            <a:endParaRPr lang="zh-CN" altLang="en-US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 bwMode="auto">
          <a:xfrm>
            <a:off x="1066800" y="2871787"/>
            <a:ext cx="68580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zh-CN" altLang="en-US" sz="4000" kern="0" dirty="0" smtClean="0"/>
              <a:t>模型检验 </a:t>
            </a:r>
            <a:r>
              <a:rPr lang="en-US" altLang="zh-CN" sz="4000" kern="0" dirty="0" smtClean="0"/>
              <a:t> Model Checking</a:t>
            </a:r>
            <a:endParaRPr lang="zh-CN" altLang="en-US" sz="4000" kern="0" dirty="0"/>
          </a:p>
        </p:txBody>
      </p:sp>
      <p:sp>
        <p:nvSpPr>
          <p:cNvPr id="4" name="矩形 3"/>
          <p:cNvSpPr/>
          <p:nvPr/>
        </p:nvSpPr>
        <p:spPr>
          <a:xfrm>
            <a:off x="1130379" y="4648200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其实我们的模型只是系统的一种抽象描述！</a:t>
            </a:r>
            <a:endParaRPr lang="zh-CN" altLang="en-US" sz="2400" kern="0" dirty="0"/>
          </a:p>
        </p:txBody>
      </p:sp>
      <p:sp>
        <p:nvSpPr>
          <p:cNvPr id="6" name="矩形 5"/>
          <p:cNvSpPr/>
          <p:nvPr/>
        </p:nvSpPr>
        <p:spPr>
          <a:xfrm>
            <a:off x="1130379" y="5204608"/>
            <a:ext cx="5109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模型都是错误的，但是往往很有用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！</a:t>
            </a:r>
            <a:endParaRPr lang="zh-CN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230665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研究方向大牛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2436" y="1831036"/>
            <a:ext cx="84581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Edmund M. Clarke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Allen Emerson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和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Joseph </a:t>
            </a:r>
            <a:r>
              <a:rPr lang="en-US" altLang="zh-CN" sz="2400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Sifakis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因为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在将</a:t>
            </a: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模型检测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发展为被硬件和软件业中所广泛采纳的高效验证技术上的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贡献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而荣获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2007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年的</a:t>
            </a: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图灵奖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(For his role in developing Model-Checking into a highly </a:t>
            </a:r>
            <a:r>
              <a:rPr lang="en-US" altLang="zh-CN" sz="2400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ffective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verification technology, widely adopted in the hardware and software industries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074" name="Picture 2" descr="C:\Users\liyong\Desktop\数值分析讨论课\Ed_Clarke_colo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034630"/>
            <a:ext cx="1524000" cy="1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liyong\Desktop\数值分析讨论课\alle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34630"/>
            <a:ext cx="1404936" cy="18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liyong\Desktop\数值分析讨论课\Joseph_Sifaki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034630"/>
            <a:ext cx="1820311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1295400" y="6172200"/>
            <a:ext cx="758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Clarke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476366" y="6187559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Emerson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319679" y="6172200"/>
            <a:ext cx="763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Sifakis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研究方向大牛得图灵奖？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22860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为什么做模型检测的几位大牛能够获得计算机界的最高荣誉</a:t>
            </a:r>
            <a:r>
              <a:rPr lang="en-US" altLang="zh-CN" sz="2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sz="28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图灵奖？</a:t>
            </a:r>
            <a:endParaRPr lang="zh-CN" alt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895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研究动机</a:t>
            </a:r>
            <a:endParaRPr lang="zh-CN" altLang="en-US" dirty="0"/>
          </a:p>
        </p:txBody>
      </p:sp>
      <p:pic>
        <p:nvPicPr>
          <p:cNvPr id="5" name="Picture 5" descr="MCj041574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037" y="3189287"/>
            <a:ext cx="16668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j02150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733925"/>
            <a:ext cx="1214438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C:\Documents and Settings\rpanesar\My Documents\My Pictures\Microsoft Clip Organizer\j043305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4645025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988" y="5572125"/>
            <a:ext cx="16430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619" y="3384549"/>
            <a:ext cx="12192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030300" y="1888289"/>
            <a:ext cx="7081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只要是设计的系统，无论是硬件的实现，还是软件的实现都有可能出现设计与实现的错误</a:t>
            </a:r>
          </a:p>
        </p:txBody>
      </p:sp>
    </p:spTree>
    <p:extLst>
      <p:ext uri="{BB962C8B-B14F-4D97-AF65-F5344CB8AC3E}">
        <p14:creationId xmlns:p14="http://schemas.microsoft.com/office/powerpoint/2010/main" val="408368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著名实例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en-US" altLang="zh-CN" dirty="0">
              <a:latin typeface="Gill Sans MT" pitchFamily="34" charset="0"/>
            </a:endParaRPr>
          </a:p>
          <a:p>
            <a:endParaRPr lang="en-US" altLang="zh-CN" dirty="0">
              <a:latin typeface="Gill Sans MT" pitchFamily="34" charset="0"/>
            </a:endParaRPr>
          </a:p>
          <a:p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457200" y="1961440"/>
            <a:ext cx="5486400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1994 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Intel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奔腾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处理器出现浮点数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除法错误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,</a:t>
            </a: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</a:pP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4195835 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– 4195835 / 3145727 * 3145727 = ? 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在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94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年奔腾处理器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,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它不返回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0,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确返回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256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.</a:t>
            </a: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浮点数除法算法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SRT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产生了信息丢失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029199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</a:pP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经济损失达</a:t>
            </a:r>
            <a:r>
              <a:rPr lang="en-US" altLang="zh-CN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4 - 5 </a:t>
            </a: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亿美金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004548"/>
            <a:ext cx="2880320" cy="2872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40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著名实例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09600" y="207008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1996 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sz="2400" dirty="0" err="1" smtClean="0">
                <a:latin typeface="华文楷体" panose="02010600040101010101" pitchFamily="2" charset="-122"/>
                <a:ea typeface="华文楷体" panose="02010600040101010101" pitchFamily="2" charset="-122"/>
              </a:rPr>
              <a:t>Ariane</a:t>
            </a:r>
            <a:r>
              <a:rPr lang="en-US" altLang="zh-CN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5 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爆炸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异常处理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的一个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bug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导致在它第一次飞行的时候自</a:t>
            </a: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解体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后来发现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64-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位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转换为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16-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位的错误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endParaRPr lang="en-US" altLang="zh-CN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altLang="zh-CN" sz="24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经济</a:t>
            </a: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损失达</a:t>
            </a:r>
            <a:r>
              <a:rPr lang="en-US" altLang="zh-CN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3.7 </a:t>
            </a:r>
            <a:r>
              <a:rPr lang="zh-CN" altLang="en-US" sz="24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亿美金</a:t>
            </a:r>
            <a:endParaRPr lang="en-US" altLang="zh-CN" sz="24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7" name="Content Placeholder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190750"/>
            <a:ext cx="23812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宋体" pitchFamily="2" charset="-122"/>
              </a:rPr>
              <a:t>著名实例</a:t>
            </a:r>
            <a:endParaRPr lang="en-US" altLang="zh-CN" dirty="0" smtClean="0">
              <a:ea typeface="宋体" pitchFamily="2" charset="-122"/>
            </a:endParaRPr>
          </a:p>
        </p:txBody>
      </p:sp>
      <p:pic>
        <p:nvPicPr>
          <p:cNvPr id="5" name="Picture 2" descr="File:CRH2-139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439888"/>
            <a:ext cx="3249216" cy="243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228600" y="3048000"/>
            <a:ext cx="5105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“从</a:t>
            </a:r>
            <a:r>
              <a:rPr lang="zh-CN" altLang="en-US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软件及系统设计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看，温州南站使用的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LKD2-T1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型列控中心保险管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F2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熔断后，采集驱动单元检测到采集电路出现故障，向列控中心主机发送故障信息，但</a:t>
            </a:r>
            <a:r>
              <a:rPr lang="zh-CN" altLang="en-US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未按“故障导向安全”原则处理采集到的信息，导致传送给主机的状态信息一直保持为故障前采集到的信息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；列控中心主机收到故障信息后，仅把故障信息转发至监测维护终端，也未采取任何防护措施，继续接收采集驱动单元送来的故障前轨道占用信息，并</a:t>
            </a:r>
            <a:r>
              <a:rPr lang="zh-CN" altLang="en-US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依据故障前最后时刻的采集状态信息控制信号显示及轨道电路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。”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r"/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-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“</a:t>
            </a: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7•23”</a:t>
            </a:r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甬温线特别重大铁路交通事故调查报告</a:t>
            </a:r>
            <a:endParaRPr lang="en-US" altLang="zh-CN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4478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2011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年温州动车相撞事件</a:t>
            </a:r>
          </a:p>
        </p:txBody>
      </p:sp>
      <p:sp>
        <p:nvSpPr>
          <p:cNvPr id="6" name="矩形 5"/>
          <p:cNvSpPr/>
          <p:nvPr/>
        </p:nvSpPr>
        <p:spPr>
          <a:xfrm>
            <a:off x="9525" y="1976437"/>
            <a:ext cx="43005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0" hangingPunct="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zh-CN" altLang="en-US" sz="24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后来发现是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列控中心设备存在严重设计缺陷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276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095TGp_psh_12_v2">
  <a:themeElements>
    <a:clrScheme name="095TGp_psh_12_v2 1">
      <a:dk1>
        <a:srgbClr val="000000"/>
      </a:dk1>
      <a:lt1>
        <a:srgbClr val="FFFFFF"/>
      </a:lt1>
      <a:dk2>
        <a:srgbClr val="000066"/>
      </a:dk2>
      <a:lt2>
        <a:srgbClr val="B2B2B2"/>
      </a:lt2>
      <a:accent1>
        <a:srgbClr val="76A7F0"/>
      </a:accent1>
      <a:accent2>
        <a:srgbClr val="0066CC"/>
      </a:accent2>
      <a:accent3>
        <a:srgbClr val="FFFFFF"/>
      </a:accent3>
      <a:accent4>
        <a:srgbClr val="000000"/>
      </a:accent4>
      <a:accent5>
        <a:srgbClr val="BDD0F6"/>
      </a:accent5>
      <a:accent6>
        <a:srgbClr val="005CB9"/>
      </a:accent6>
      <a:hlink>
        <a:srgbClr val="CC9900"/>
      </a:hlink>
      <a:folHlink>
        <a:srgbClr val="85B64A"/>
      </a:folHlink>
    </a:clrScheme>
    <a:fontScheme name="095TGp_psh_12_v2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95TGp_psh_12_v2 1">
        <a:dk1>
          <a:srgbClr val="000000"/>
        </a:dk1>
        <a:lt1>
          <a:srgbClr val="FFFFFF"/>
        </a:lt1>
        <a:dk2>
          <a:srgbClr val="000066"/>
        </a:dk2>
        <a:lt2>
          <a:srgbClr val="B2B2B2"/>
        </a:lt2>
        <a:accent1>
          <a:srgbClr val="76A7F0"/>
        </a:accent1>
        <a:accent2>
          <a:srgbClr val="0066CC"/>
        </a:accent2>
        <a:accent3>
          <a:srgbClr val="FFFFFF"/>
        </a:accent3>
        <a:accent4>
          <a:srgbClr val="000000"/>
        </a:accent4>
        <a:accent5>
          <a:srgbClr val="BDD0F6"/>
        </a:accent5>
        <a:accent6>
          <a:srgbClr val="005CB9"/>
        </a:accent6>
        <a:hlink>
          <a:srgbClr val="CC9900"/>
        </a:hlink>
        <a:folHlink>
          <a:srgbClr val="85B6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5TGp_psh_12_v2 2">
        <a:dk1>
          <a:srgbClr val="000000"/>
        </a:dk1>
        <a:lt1>
          <a:srgbClr val="FFFFFF"/>
        </a:lt1>
        <a:dk2>
          <a:srgbClr val="003366"/>
        </a:dk2>
        <a:lt2>
          <a:srgbClr val="B2B2B2"/>
        </a:lt2>
        <a:accent1>
          <a:srgbClr val="4BB814"/>
        </a:accent1>
        <a:accent2>
          <a:srgbClr val="00B686"/>
        </a:accent2>
        <a:accent3>
          <a:srgbClr val="FFFFFF"/>
        </a:accent3>
        <a:accent4>
          <a:srgbClr val="000000"/>
        </a:accent4>
        <a:accent5>
          <a:srgbClr val="B1D8AA"/>
        </a:accent5>
        <a:accent6>
          <a:srgbClr val="00A579"/>
        </a:accent6>
        <a:hlink>
          <a:srgbClr val="99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95TGp_psh_12_v2 3">
        <a:dk1>
          <a:srgbClr val="000000"/>
        </a:dk1>
        <a:lt1>
          <a:srgbClr val="FFFFFF"/>
        </a:lt1>
        <a:dk2>
          <a:srgbClr val="003399"/>
        </a:dk2>
        <a:lt2>
          <a:srgbClr val="B2B2B2"/>
        </a:lt2>
        <a:accent1>
          <a:srgbClr val="709ADE"/>
        </a:accent1>
        <a:accent2>
          <a:srgbClr val="00A8A4"/>
        </a:accent2>
        <a:accent3>
          <a:srgbClr val="FFFFFF"/>
        </a:accent3>
        <a:accent4>
          <a:srgbClr val="000000"/>
        </a:accent4>
        <a:accent5>
          <a:srgbClr val="BBCAEC"/>
        </a:accent5>
        <a:accent6>
          <a:srgbClr val="009894"/>
        </a:accent6>
        <a:hlink>
          <a:srgbClr val="FF9900"/>
        </a:hlink>
        <a:folHlink>
          <a:srgbClr val="CBA8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带状">
  <a:themeElements>
    <a:clrScheme name="带状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</TotalTime>
  <Words>1072</Words>
  <Application>Microsoft Office PowerPoint</Application>
  <PresentationFormat>全屏显示(4:3)</PresentationFormat>
  <Paragraphs>131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华文楷体</vt:lpstr>
      <vt:lpstr>宋体</vt:lpstr>
      <vt:lpstr>Arial</vt:lpstr>
      <vt:lpstr>Cambria Math</vt:lpstr>
      <vt:lpstr>Corbel</vt:lpstr>
      <vt:lpstr>Gill Sans MT</vt:lpstr>
      <vt:lpstr>Symbol</vt:lpstr>
      <vt:lpstr>Times New Roman</vt:lpstr>
      <vt:lpstr>Verdana</vt:lpstr>
      <vt:lpstr>Wingdings</vt:lpstr>
      <vt:lpstr>095TGp_psh_12_v2</vt:lpstr>
      <vt:lpstr>带状</vt:lpstr>
      <vt:lpstr>个人专业相关介绍</vt:lpstr>
      <vt:lpstr>PowerPoint 演示文稿</vt:lpstr>
      <vt:lpstr>研究方向</vt:lpstr>
      <vt:lpstr>研究方向大牛</vt:lpstr>
      <vt:lpstr>研究方向大牛得图灵奖？</vt:lpstr>
      <vt:lpstr>研究动机</vt:lpstr>
      <vt:lpstr>著名实例</vt:lpstr>
      <vt:lpstr>著名实例</vt:lpstr>
      <vt:lpstr>著名实例</vt:lpstr>
      <vt:lpstr>模型检测描述</vt:lpstr>
      <vt:lpstr>模型检测</vt:lpstr>
      <vt:lpstr>模型检测例子</vt:lpstr>
      <vt:lpstr>模型检测例子</vt:lpstr>
      <vt:lpstr>模型检测例子</vt:lpstr>
      <vt:lpstr>模型检测工具</vt:lpstr>
      <vt:lpstr>著名模型检测应用</vt:lpstr>
      <vt:lpstr>著名模型检测应用</vt:lpstr>
      <vt:lpstr>模型检测优势</vt:lpstr>
      <vt:lpstr>模型检测缺点</vt:lpstr>
      <vt:lpstr>推荐</vt:lpstr>
      <vt:lpstr>PowerPoint 演示文稿</vt:lpstr>
    </vt:vector>
  </TitlesOfParts>
  <Company>Guild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Sung Ha, Park</dc:creator>
  <cp:lastModifiedBy>xuechao</cp:lastModifiedBy>
  <cp:revision>249</cp:revision>
  <dcterms:created xsi:type="dcterms:W3CDTF">2006-10-31T01:24:49Z</dcterms:created>
  <dcterms:modified xsi:type="dcterms:W3CDTF">2019-09-06T06:35:05Z</dcterms:modified>
</cp:coreProperties>
</file>