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3"/>
  </p:notesMasterIdLst>
  <p:sldIdLst>
    <p:sldId id="2838" r:id="rId4"/>
    <p:sldId id="2759" r:id="rId5"/>
    <p:sldId id="256" r:id="rId6"/>
    <p:sldId id="2841" r:id="rId7"/>
    <p:sldId id="2842" r:id="rId8"/>
    <p:sldId id="2849" r:id="rId9"/>
    <p:sldId id="2853" r:id="rId10"/>
    <p:sldId id="2855" r:id="rId11"/>
    <p:sldId id="2856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42" autoAdjust="0"/>
  </p:normalViewPr>
  <p:slideViewPr>
    <p:cSldViewPr snapToGrid="0">
      <p:cViewPr varScale="1">
        <p:scale>
          <a:sx n="100" d="100"/>
          <a:sy n="100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EA6D4-C86F-4582-B9C7-E844264C89EA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D65CB-0B5D-43B3-9FC8-E1EA9ED0E0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9115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zh-CN" sz="12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3320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zh-CN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首先介绍研究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内容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。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81262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D65CB-0B5D-43B3-9FC8-E1EA9ED0E0B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3708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D65CB-0B5D-43B3-9FC8-E1EA9ED0E0B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428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D65CB-0B5D-43B3-9FC8-E1EA9ED0E0B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915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D65CB-0B5D-43B3-9FC8-E1EA9ED0E0B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5030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zh-CN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首先介绍研究背景。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88970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雁栖湖的一年，很大一部分时间都会在上课和作业中度过，所以选课很关键。在课程的选择上，我建议大家和自己研究方向相关的专业课一定要选而且要学好。作为研究生一年级的学生，对自己的研究方向可能并不是十分了解，面对一堆未知的课程可能并不知道哪些是将来我们会用到的。如果你有类似的迷茫，在选课时一定要征求一下导师的意见，师兄师姐的建议并一定是对的，尤其对于博士生而言打好专业基础很重要。在我科研的过程中，就经常出现这种现象，我要用到某项知识，但是我没学或者没有学好，需要现用现学。每当这个时候我都很后悔，雁栖湖明明开有相关的课程，我为啥没学？！（当然，有可能是我比较菜）。学习是科研过程中的必备环节，但是如果因为学习一些基础知识而阻碍了科研进度，就会变得很不值得。除了学好自己研究方向的课程外，当前比较火的人工智能、深度学习等课程，我也建议大家学一下，虽然可能学习起来比较难，但是对于科研和以后找工作都会很有帮助。在课程的学习上，有些课程并不是很简单，很多老师是科研大佬但不一定很会讲课，很多问题都会讲的不透彻或者讲的比较浅，所以我们要学会自学。国科大的考试题量比较大、时间比较紧，所以考试的时候要把握好时间。有些课程会考的比较难，考完甚至可能有种要挂的感觉，但是也别担心，看到成绩定会给你带来惊喜。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除了上课之外，也要慢慢接触科研。博士生的时间相对宽裕，但是硕士生回所之后的研二一年，既要达到实验室的毕业要求，又要刷题找工作，压力很大。如果完全回所之后，再开始科研，研二一年很难达到毕业要求，把达到毕业要求的任务放在研三，想象一下那时候肯定会很焦虑。所以，比较好的状态是在研一，就要选好自己的科研课题，并且开始做。最后，在研一要早早地想清楚自己硕士毕业之后的打算，是读博还是找工作。如果要找工作，这个我给不出建议。但是如果要读博，在所里转博也还好，跟着导师好好干；如果是打算出去读博，那么一定要早点开始准备英语了。回所之后，咱们实验室的科研任务还是挺重的，既要科研又要学英语，会有点忙不过来。在雁栖湖有很多学习英语的资源，外语学院的选修课是很好的练习口语、听力和写作的机会，千万不要浪费。不要觉得，把太多的任务放在了研一，要知道之后的任务还有更多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3D65CB-0B5D-43B3-9FC8-E1EA9ED0E0B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265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zh-CN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首先介绍研究背景。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86170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815389"/>
            <a:ext cx="10058400" cy="2538046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977" y="343327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192028" y="335407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83EDB120-DB47-4AFA-8145-B7406F52D344}"/>
              </a:ext>
            </a:extLst>
          </p:cNvPr>
          <p:cNvGrpSpPr/>
          <p:nvPr userDrawn="1"/>
        </p:nvGrpSpPr>
        <p:grpSpPr>
          <a:xfrm>
            <a:off x="246735" y="6302162"/>
            <a:ext cx="11651406" cy="511214"/>
            <a:chOff x="623615" y="6354691"/>
            <a:chExt cx="6849665" cy="369888"/>
          </a:xfrm>
        </p:grpSpPr>
        <p:pic>
          <p:nvPicPr>
            <p:cNvPr id="17" name="图片 14">
              <a:extLst>
                <a:ext uri="{FF2B5EF4-FFF2-40B4-BE49-F238E27FC236}">
                  <a16:creationId xmlns:a16="http://schemas.microsoft.com/office/drawing/2014/main" id="{AE2F6902-A566-4225-98F9-002E645B2E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615" y="6378504"/>
              <a:ext cx="2616994" cy="346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图片 15">
              <a:extLst>
                <a:ext uri="{FF2B5EF4-FFF2-40B4-BE49-F238E27FC236}">
                  <a16:creationId xmlns:a16="http://schemas.microsoft.com/office/drawing/2014/main" id="{8C5A6C76-B472-40A2-83D4-BCFCF40ED1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1530" y="6372154"/>
              <a:ext cx="2571750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图片 22" descr="横版组合——透明.png">
              <a:extLst>
                <a:ext uri="{FF2B5EF4-FFF2-40B4-BE49-F238E27FC236}">
                  <a16:creationId xmlns:a16="http://schemas.microsoft.com/office/drawing/2014/main" id="{8693C7F1-80F7-449C-BADE-DC4F85C81B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2404" y="6354691"/>
              <a:ext cx="1523752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" name="Picture 23" descr="软件所所徽">
            <a:extLst>
              <a:ext uri="{FF2B5EF4-FFF2-40B4-BE49-F238E27FC236}">
                <a16:creationId xmlns:a16="http://schemas.microsoft.com/office/drawing/2014/main" id="{D638BE67-FC06-48DD-9A9D-F497E038C6B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iscas-mzd">
            <a:extLst>
              <a:ext uri="{FF2B5EF4-FFF2-40B4-BE49-F238E27FC236}">
                <a16:creationId xmlns:a16="http://schemas.microsoft.com/office/drawing/2014/main" id="{9B0BA39B-A28D-4D35-89C0-687FB398835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21">
            <a:extLst>
              <a:ext uri="{FF2B5EF4-FFF2-40B4-BE49-F238E27FC236}">
                <a16:creationId xmlns:a16="http://schemas.microsoft.com/office/drawing/2014/main" id="{C2EF3CAA-34D7-4945-90E8-25FE1CB6A7D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</p:spTree>
    <p:extLst>
      <p:ext uri="{BB962C8B-B14F-4D97-AF65-F5344CB8AC3E}">
        <p14:creationId xmlns:p14="http://schemas.microsoft.com/office/powerpoint/2010/main" val="110175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6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9198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61886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5A70FA-EBF0-4FA7-8422-62CEBB2F1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A47968B-82FD-4ED7-A3A4-61C4288F5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398BA2-8AE2-4857-8997-2449B7232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3334FF0-61CA-42D0-9A04-D4EECCAC0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F2DDA8-D7CF-41CA-8DBF-4F65274C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2857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0929B2-C316-4002-9CD9-7668141F2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4E604A-6332-454B-9716-15FF2582A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77B477-7B2F-4923-93AB-6F28688D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88F5C2-1587-4BA9-A82F-1ABB749F4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10D2013-4169-4F79-A1E6-D587DDD7D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9712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9F91CE-1A25-4FD1-BD8D-C75253F0C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F71C884-3E9E-4398-A105-EE0D8144C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B4C1B7-8AC8-406D-81CE-5FBD3BDCD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BF875B7-D04A-467C-BBA1-5CC2930AA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D7D4AF7-C1AC-4276-89CD-AB729964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9965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86DE74-4FE8-4BF2-85DF-7439DC00E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85EA07-8FA4-4D5D-9935-2D32DE9AE7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2742642-3109-47E0-BF47-899166C2C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B78908E-D7A6-4CDE-87BC-DD17EFA87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38852F-B3A4-480E-9A17-A70B00D7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13B5C72-3BBB-486A-BBEE-F29070DB7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740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1A0ED2-73B2-4E84-B63F-B0CEE7D53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DBEA1F8-D7D5-4EF4-95FE-A759347C4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AC31D42-AE96-4001-8504-6413205B5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5D0E840-B965-426B-9367-CA6F3FD3A6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CD5D4B5-0EE6-4F3F-BDBE-C2649DCF8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6D2E118-30DC-4985-85E3-8C0A4AC4F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1BFF3E5-19BE-4C90-AC4D-345BD671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0FB777C-CB51-4F40-B000-4DF45958B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396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459D81-0ECB-4424-A1B6-78CF590EC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0852F5F-C81B-4360-BA98-ACA949732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A5F4822-A8F9-4D49-8220-72724BD63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B02DDFA-3565-4611-BC23-9C7BE3AEC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8727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96D20EB-6F5D-4EB4-8316-7798A416B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EDD5807-B791-412D-85C5-0A16AE681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F9DE653-32DA-403A-B84E-93F7F37FF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5520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DABE0C-E66C-40C1-8225-9248FC68E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1C4564-3B94-4D1D-8352-A6EDA13C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BEA81EC-6C6F-4C2C-BA5E-5E5FBF0B1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46C36F3-B28C-4063-A670-5B8DE966A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C17BB79-A2CA-4B04-A29B-5BD29AA25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5F976CF-8D88-484A-91ED-ACF6E59A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2480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55CC30-0E11-4108-99B3-47E4ECA8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C0829F0-ADF6-419C-8982-C82685A5F6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3EA14C6-760D-4D3C-84FE-668557CDB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3F8AFD0-28A5-4B1B-B876-E4730357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6AF702C-368F-4B47-BAAD-F752B05BE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980B9FB-ECB7-4CBD-AF11-473B39F83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680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" y="0"/>
            <a:ext cx="4050790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00601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8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8"/>
            <a:ext cx="4648201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3" name="Picture 23" descr="软件所所徽">
            <a:extLst>
              <a:ext uri="{FF2B5EF4-FFF2-40B4-BE49-F238E27FC236}">
                <a16:creationId xmlns:a16="http://schemas.microsoft.com/office/drawing/2014/main" id="{77A5A555-FFE1-46C6-823F-1E99AB95A92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2" descr="iscas-mzd">
            <a:extLst>
              <a:ext uri="{FF2B5EF4-FFF2-40B4-BE49-F238E27FC236}">
                <a16:creationId xmlns:a16="http://schemas.microsoft.com/office/drawing/2014/main" id="{7739B559-4A7F-43AF-A355-12F1659916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21">
            <a:extLst>
              <a:ext uri="{FF2B5EF4-FFF2-40B4-BE49-F238E27FC236}">
                <a16:creationId xmlns:a16="http://schemas.microsoft.com/office/drawing/2014/main" id="{1A24EC68-3BA7-4897-9170-9CA5822B890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</p:spTree>
    <p:extLst>
      <p:ext uri="{BB962C8B-B14F-4D97-AF65-F5344CB8AC3E}">
        <p14:creationId xmlns:p14="http://schemas.microsoft.com/office/powerpoint/2010/main" val="4079867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3381CB-CDE1-4AA6-B6DA-B016A98FA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7DA5C85-2518-43A9-814D-775EB34CD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322022-4013-4B2F-9AA2-5F4494B5D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F9D792A-18BB-4C43-BCC2-755F7AB2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108C5C-B733-4C9D-94F3-272A34CCF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92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7711920-BBA4-4F89-A2ED-867BE86136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FC7A8C2-0B08-4AF7-817F-1C9DADBF4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749BF34-AF2D-417B-BF43-062ECE592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B00659-9B1E-4B09-8E84-F40306A36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C08578-A474-4AF8-BBA7-1A7307239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75417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50E012-1CF7-4438-9E1F-19DBC9001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3B447BC-C229-4BCB-9C09-B0BFD848A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18BFF0-1949-40F8-B541-71DF54D6F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5400548-1642-4C80-9A39-DCAAE080C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2F23D15-7B65-4184-BBBA-A45A47520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9258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A7F8F2-D25A-4506-82FC-73810DB70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BFC9A5-E029-46F1-BCD6-C8A6FBB38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517E8B-7F83-4DD1-AF5C-C8FAB4BD9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082204-23CF-4D92-B725-E10E3B403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AC949D-B75A-4FE6-AFB3-DCC349D96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89442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DF53FD-E245-4FB8-BBC6-9BCE93697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1890EF6-4357-4250-A89E-80BFACF09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BCF17D-E688-41AA-B092-61733AB55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B2B1054-9547-4D57-9201-EA74DFF02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049D57-200B-4B00-9C7D-5A4637F58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29374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6F464D-32CA-4BEE-8795-6E823271E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6684CA-46F5-4BD0-B424-D477CA0195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66FBC77-83C7-4796-99A7-1DC3F17A80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9FD454A-D8EE-4323-B408-EFDD7F2D8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EFD3FB8-6064-43CC-A979-2FF6BF680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75F0309-1583-4CA2-BC86-B170981F7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38342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E28D51-78E0-43F8-AA3C-5A1276D00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CFD488C-099F-45A3-B439-65FBA65BB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5EF433F-0D7B-469A-8BD4-1DD5C7C29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429BFEB-C233-415C-973F-0521BAB2B5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13A981D-E6E6-4968-96A7-FD85EC54E3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6B3930F-4202-40A2-9305-631B88002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3723C41-4BF2-4223-BA9C-C5228DC6D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C2A3BB7-FD11-41A0-8182-683EF6D98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4966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DCCA74-4F97-44B9-9398-83E90858E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74391E8-3C33-427F-B4D3-0E052A801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A3106D9-EAC8-492A-B044-FD0A51F6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20256E6-E912-48B6-AA27-BF7BF0831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30591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46063E0-7532-4E59-84FD-0997D4218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28FB195-737A-44C5-B87A-606AB2E68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AEC3842-9671-4DA7-A9EC-4B76732AB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06433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0EDE46-1730-4F93-B782-D3428CB27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3DB9F4-F7A9-43AD-B8C2-861DCDDBC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F54A3FA-8800-4651-9231-96E53E3A5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4359650-7819-410F-A47F-A7B4E34A4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06EEA63-44BC-48B4-B7F9-B3F5F3AD6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E170A3D-4068-4886-8701-A8B9C4482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714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826"/>
            <a:ext cx="10058400" cy="2544445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97280" y="3481705"/>
            <a:ext cx="10058400" cy="211455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158422" y="3372485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63DB6D84-AD49-4081-87B8-AF790F785381}"/>
              </a:ext>
            </a:extLst>
          </p:cNvPr>
          <p:cNvGrpSpPr/>
          <p:nvPr userDrawn="1"/>
        </p:nvGrpSpPr>
        <p:grpSpPr>
          <a:xfrm>
            <a:off x="246735" y="6302162"/>
            <a:ext cx="11651406" cy="511214"/>
            <a:chOff x="623615" y="6354691"/>
            <a:chExt cx="6849665" cy="369888"/>
          </a:xfrm>
        </p:grpSpPr>
        <p:pic>
          <p:nvPicPr>
            <p:cNvPr id="12" name="图片 14">
              <a:extLst>
                <a:ext uri="{FF2B5EF4-FFF2-40B4-BE49-F238E27FC236}">
                  <a16:creationId xmlns:a16="http://schemas.microsoft.com/office/drawing/2014/main" id="{8AD2345A-63F1-460E-83C9-9A69C3C8DB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615" y="6378504"/>
              <a:ext cx="2616994" cy="346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图片 15">
              <a:extLst>
                <a:ext uri="{FF2B5EF4-FFF2-40B4-BE49-F238E27FC236}">
                  <a16:creationId xmlns:a16="http://schemas.microsoft.com/office/drawing/2014/main" id="{59A56893-7562-4FB4-930B-1CB5C0955D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1530" y="6372154"/>
              <a:ext cx="2571750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图片 22" descr="横版组合——透明.png">
              <a:extLst>
                <a:ext uri="{FF2B5EF4-FFF2-40B4-BE49-F238E27FC236}">
                  <a16:creationId xmlns:a16="http://schemas.microsoft.com/office/drawing/2014/main" id="{E25AF2FE-BDCC-47F3-847C-D4EDBD9AA3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2404" y="6354691"/>
              <a:ext cx="1523752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" name="Picture 23" descr="软件所所徽">
            <a:extLst>
              <a:ext uri="{FF2B5EF4-FFF2-40B4-BE49-F238E27FC236}">
                <a16:creationId xmlns:a16="http://schemas.microsoft.com/office/drawing/2014/main" id="{AD0E945B-258E-42F0-82FD-2803AD56B3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iscas-mzd">
            <a:extLst>
              <a:ext uri="{FF2B5EF4-FFF2-40B4-BE49-F238E27FC236}">
                <a16:creationId xmlns:a16="http://schemas.microsoft.com/office/drawing/2014/main" id="{51D9E9F5-02BA-4C58-B2B9-C00F534D6F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1">
            <a:extLst>
              <a:ext uri="{FF2B5EF4-FFF2-40B4-BE49-F238E27FC236}">
                <a16:creationId xmlns:a16="http://schemas.microsoft.com/office/drawing/2014/main" id="{00B45A5A-507F-4D7E-A2A4-1141D58654C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</p:spTree>
    <p:extLst>
      <p:ext uri="{BB962C8B-B14F-4D97-AF65-F5344CB8AC3E}">
        <p14:creationId xmlns:p14="http://schemas.microsoft.com/office/powerpoint/2010/main" val="30213671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DE4EBD-C4EF-4281-93EE-B73325411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4AEF05C-2704-429F-B15E-C306A7F2B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EB1CBE9-95D4-4DD6-843F-6C0997E8B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86B8439-04D4-431D-BF69-8A9BD3FE7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D49632-3261-4055-A167-5600DE77B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54D0DDB-D83D-4504-8FB5-319FC890B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93165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F73360-F63D-40E2-8971-23B863651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33FCFE1-C85F-4995-95DB-056CCD14E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152D61-989C-4BD0-A2C2-85A4D48AD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4DD2294-AD7D-42BB-AA84-AC325A487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3C78FE-E325-4699-9D25-D727E5625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80802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E917F0C-A39C-4BD6-BB25-FF4C859130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6AE0216-F31D-4056-8C96-82F76EB2B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FC8607-2E83-49C8-9A0E-920CC390C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08D82A-CBB5-4724-AB9C-E49760CEE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65C4984-D091-426E-8482-9465AAC15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098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158240" y="1285991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3" descr="软件所所徽">
            <a:extLst>
              <a:ext uri="{FF2B5EF4-FFF2-40B4-BE49-F238E27FC236}">
                <a16:creationId xmlns:a16="http://schemas.microsoft.com/office/drawing/2014/main" id="{0E5B1B36-6349-4445-AEAE-1ED40C46CA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2" descr="iscas-mzd">
            <a:extLst>
              <a:ext uri="{FF2B5EF4-FFF2-40B4-BE49-F238E27FC236}">
                <a16:creationId xmlns:a16="http://schemas.microsoft.com/office/drawing/2014/main" id="{3A505758-6DFC-4CAC-8298-F4D49324B3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21">
            <a:extLst>
              <a:ext uri="{FF2B5EF4-FFF2-40B4-BE49-F238E27FC236}">
                <a16:creationId xmlns:a16="http://schemas.microsoft.com/office/drawing/2014/main" id="{DE458625-2CC9-4C9B-A552-CFC7B0AE919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</p:spTree>
    <p:extLst>
      <p:ext uri="{BB962C8B-B14F-4D97-AF65-F5344CB8AC3E}">
        <p14:creationId xmlns:p14="http://schemas.microsoft.com/office/powerpoint/2010/main" val="310364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6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97280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70192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6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69166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2713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6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6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6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97280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07200" y="112713"/>
            <a:ext cx="1682262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755186" y="96838"/>
            <a:ext cx="2635738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8711523" y="333376"/>
            <a:ext cx="2834430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sz="1800" dirty="0">
              <a:latin typeface="Times New Roman" panose="02020603050405020304" pitchFamily="18" charset="0"/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4270050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80311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815390"/>
            <a:ext cx="10058400" cy="9219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3830" y="5072164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2733" y="5072164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717007" y="5072164"/>
            <a:ext cx="1312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3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图片 22" descr="横版组合——透明.png">
            <a:extLst>
              <a:ext uri="{FF2B5EF4-FFF2-40B4-BE49-F238E27FC236}">
                <a16:creationId xmlns:a16="http://schemas.microsoft.com/office/drawing/2014/main" id="{8A42A931-F6BE-461F-A457-61E48691872F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9160" y="76196"/>
            <a:ext cx="2591930" cy="495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8467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71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华文宋体" panose="02010600040101010101" pitchFamily="2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8F62B62-9C48-4D39-9533-94A62B5A2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DD27333-D042-4D76-840C-D88B900F1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C5F623-3981-4ED8-9853-9D62A0E77A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10F5B0D-66FA-4A4E-A634-A181002D0B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5849A8C-BDA1-4A8B-89DE-D4099DA12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63042-9DE6-42D1-BD14-A835D0BDD5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467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D5A8852-F4A0-4257-8EF8-F5F6B52F9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1581BF-5819-4828-83F0-8B380F63E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308B84-9BAB-4062-8285-13B6C138D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FF640B6-6526-48C2-9A7E-366A08C6E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7D8447-597B-4E1F-865B-D0C8F11D0A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A14F8-A03B-410C-8420-FFA901E17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9690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1885950" y="1616393"/>
            <a:ext cx="8420100" cy="1880870"/>
          </a:xfrm>
        </p:spPr>
        <p:txBody>
          <a:bodyPr vert="horz" wrap="square" lIns="288000" tIns="45720" rIns="288000" bIns="45720" rtlCol="0"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zh-CN" altLang="en-US" sz="40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迎新报告会</a:t>
            </a:r>
            <a:endParaRPr lang="zh-CN" altLang="zh-CN" sz="4000" b="1" dirty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4614019" y="4013223"/>
            <a:ext cx="3384376" cy="1152525"/>
          </a:xfrm>
        </p:spPr>
        <p:txBody>
          <a:bodyPr vert="horz" wrap="square" lIns="91440" tIns="45720" rIns="91440" bIns="45720" rtlCol="0" anchor="t">
            <a:normAutofit fontScale="85000" lnSpcReduction="20000"/>
          </a:bodyPr>
          <a:lstStyle/>
          <a:p>
            <a:pPr defTabSz="0">
              <a:buSzPct val="120000"/>
            </a:pPr>
            <a:r>
              <a:rPr lang="zh-CN" altLang="en-US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  <a:sym typeface="Arial" panose="020B0604020202020204" pitchFamily="34" charset="0"/>
              </a:rPr>
              <a:t>答辩学生：    孟瑞杰</a:t>
            </a:r>
            <a:endParaRPr lang="en-US" altLang="zh-CN" b="1" dirty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defTabSz="0">
              <a:buSzPct val="120000"/>
            </a:pPr>
            <a:r>
              <a:rPr lang="zh-CN" altLang="en-US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学位类别：  </a:t>
            </a:r>
            <a:r>
              <a:rPr lang="en-US" altLang="zh-CN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2017</a:t>
            </a:r>
            <a:r>
              <a:rPr lang="zh-CN" altLang="en-US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级硕士</a:t>
            </a:r>
            <a:endParaRPr lang="en-US" altLang="zh-CN" b="1" dirty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defTabSz="0">
              <a:buSzPct val="120000"/>
            </a:pPr>
            <a:r>
              <a:rPr lang="zh-CN" altLang="en-US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指导教师：    蔡  彦</a:t>
            </a:r>
            <a:endParaRPr lang="en-US" altLang="zh-CN" b="1" dirty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5F6A5B6-6415-40C9-89CD-B1063F5DCF4F}"/>
              </a:ext>
            </a:extLst>
          </p:cNvPr>
          <p:cNvSpPr txBox="1"/>
          <p:nvPr/>
        </p:nvSpPr>
        <p:spPr>
          <a:xfrm>
            <a:off x="4311588" y="5681709"/>
            <a:ext cx="3568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latin typeface="+mj-ea"/>
                <a:ea typeface="+mj-ea"/>
              </a:rPr>
              <a:t>2019</a:t>
            </a:r>
            <a:r>
              <a:rPr lang="zh-CN" altLang="en-US" sz="2000" dirty="0">
                <a:latin typeface="+mj-ea"/>
                <a:ea typeface="+mj-ea"/>
              </a:rPr>
              <a:t>年 </a:t>
            </a:r>
            <a:r>
              <a:rPr lang="en-US" altLang="zh-CN" sz="2000" dirty="0">
                <a:latin typeface="+mj-ea"/>
                <a:ea typeface="+mj-ea"/>
              </a:rPr>
              <a:t>9</a:t>
            </a:r>
            <a:r>
              <a:rPr lang="zh-CN" altLang="en-US" sz="2000" dirty="0">
                <a:latin typeface="+mj-ea"/>
                <a:ea typeface="+mj-ea"/>
              </a:rPr>
              <a:t>月 </a:t>
            </a:r>
            <a:r>
              <a:rPr lang="en-US" altLang="zh-CN" sz="2000" dirty="0">
                <a:latin typeface="+mj-ea"/>
                <a:ea typeface="+mj-ea"/>
              </a:rPr>
              <a:t>8</a:t>
            </a:r>
            <a:r>
              <a:rPr lang="zh-CN" altLang="en-US" sz="2000" dirty="0">
                <a:latin typeface="+mj-ea"/>
                <a:ea typeface="+mj-ea"/>
              </a:rPr>
              <a:t>日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241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1097280" y="661172"/>
            <a:ext cx="10058400" cy="2544445"/>
          </a:xfrm>
        </p:spPr>
        <p:txBody>
          <a:bodyPr/>
          <a:lstStyle/>
          <a:p>
            <a:r>
              <a:rPr lang="zh-CN" altLang="en-US" dirty="0"/>
              <a:t>研究内容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1097280" y="3610215"/>
            <a:ext cx="10058400" cy="211455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/>
              <a:t>研究背景</a:t>
            </a:r>
            <a:endParaRPr lang="en-US" altLang="zh-CN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/>
              <a:t>研究内容</a:t>
            </a:r>
            <a:endParaRPr lang="en-US" altLang="zh-CN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6"/>
    </mc:Choice>
    <mc:Fallback xmlns="">
      <p:transition spd="slow" advTm="124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9217A03-E523-43CF-93C2-6276250DB76E}"/>
              </a:ext>
            </a:extLst>
          </p:cNvPr>
          <p:cNvCxnSpPr>
            <a:cxnSpLocks/>
          </p:cNvCxnSpPr>
          <p:nvPr/>
        </p:nvCxnSpPr>
        <p:spPr>
          <a:xfrm>
            <a:off x="941218" y="1090924"/>
            <a:ext cx="943677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7F1F8D0-D722-4CCE-833A-3A090A7B52E0}"/>
              </a:ext>
            </a:extLst>
          </p:cNvPr>
          <p:cNvSpPr txBox="1"/>
          <p:nvPr/>
        </p:nvSpPr>
        <p:spPr>
          <a:xfrm>
            <a:off x="846531" y="423673"/>
            <a:ext cx="4515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研究背景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en-US" sz="28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并发缺陷危害</a:t>
            </a:r>
            <a:endParaRPr lang="zh-CN" altLang="en-US" sz="32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90C6E6E3-9EC1-420B-9E4E-05AA3EFB5224}"/>
              </a:ext>
            </a:extLst>
          </p:cNvPr>
          <p:cNvSpPr txBox="1"/>
          <p:nvPr/>
        </p:nvSpPr>
        <p:spPr>
          <a:xfrm>
            <a:off x="846531" y="4749757"/>
            <a:ext cx="11042342" cy="1864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由于程序员的顺序思考惯性，并发缺陷很容易被无意识地引入到并发程序中；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很多应用软件在发布之前的测试不完全，</a:t>
            </a: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已发布的软件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仍然遗留很多并发缺陷；</a:t>
            </a:r>
            <a:endParaRPr lang="en-US" altLang="zh-CN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并发缺陷仅在罕见的线程交错和特定的测试用例下，才会被暴露，如果没有</a:t>
            </a: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有效的检测方法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合适的测试用例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，并发缺陷很难被检测到。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br>
              <a:rPr lang="zh-CN" altLang="en-US" dirty="0"/>
            </a:br>
            <a:endParaRPr lang="zh-CN" altLang="en-US" dirty="0"/>
          </a:p>
        </p:txBody>
      </p:sp>
      <p:pic>
        <p:nvPicPr>
          <p:cNvPr id="29" name="Picture 2">
            <a:extLst>
              <a:ext uri="{FF2B5EF4-FFF2-40B4-BE49-F238E27FC236}">
                <a16:creationId xmlns:a16="http://schemas.microsoft.com/office/drawing/2014/main" id="{4F4A6FFD-40C4-48D4-8B13-E5627514B1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42900" y="2361237"/>
            <a:ext cx="3897297" cy="21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文本框 30">
            <a:extLst>
              <a:ext uri="{FF2B5EF4-FFF2-40B4-BE49-F238E27FC236}">
                <a16:creationId xmlns:a16="http://schemas.microsoft.com/office/drawing/2014/main" id="{FA4F6635-E266-421D-8D58-F1CE172E6151}"/>
              </a:ext>
            </a:extLst>
          </p:cNvPr>
          <p:cNvSpPr txBox="1"/>
          <p:nvPr/>
        </p:nvSpPr>
        <p:spPr>
          <a:xfrm>
            <a:off x="7244178" y="2230088"/>
            <a:ext cx="3897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Therac-25 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事件</a:t>
            </a:r>
            <a:endParaRPr lang="zh-CN" altLang="en-US" dirty="0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0436DA51-5FE6-4945-9822-0BE4B92325FC}"/>
              </a:ext>
            </a:extLst>
          </p:cNvPr>
          <p:cNvSpPr txBox="1"/>
          <p:nvPr/>
        </p:nvSpPr>
        <p:spPr>
          <a:xfrm>
            <a:off x="7244178" y="2751199"/>
            <a:ext cx="3133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2003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年的北美大停电事故</a:t>
            </a:r>
            <a:endParaRPr lang="zh-CN" altLang="en-US" dirty="0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D4CC6C9B-139B-430F-8179-BF20DE3DC79F}"/>
              </a:ext>
            </a:extLst>
          </p:cNvPr>
          <p:cNvSpPr txBox="1"/>
          <p:nvPr/>
        </p:nvSpPr>
        <p:spPr>
          <a:xfrm>
            <a:off x="7244178" y="3275438"/>
            <a:ext cx="3897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2016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年发现的</a:t>
            </a:r>
            <a:r>
              <a:rPr lang="en-US" altLang="zh-CN" dirty="0" err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DirtyCow</a:t>
            </a:r>
            <a:r>
              <a:rPr lang="zh-CN" altLang="en-US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权限提升漏洞</a:t>
            </a:r>
            <a:endParaRPr lang="zh-CN" altLang="en-US" dirty="0"/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1E05D80E-7E9D-4C41-9081-05ADBB12D3E0}"/>
              </a:ext>
            </a:extLst>
          </p:cNvPr>
          <p:cNvSpPr txBox="1"/>
          <p:nvPr/>
        </p:nvSpPr>
        <p:spPr>
          <a:xfrm>
            <a:off x="7332956" y="3750478"/>
            <a:ext cx="2805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835707A1-1765-4EF3-B9A8-0D003E4DB3C8}"/>
              </a:ext>
            </a:extLst>
          </p:cNvPr>
          <p:cNvSpPr txBox="1"/>
          <p:nvPr/>
        </p:nvSpPr>
        <p:spPr>
          <a:xfrm>
            <a:off x="1048348" y="1332829"/>
            <a:ext cx="2743200" cy="64633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并发程序资源利用率高、计算速度快，用户体验好</a:t>
            </a:r>
          </a:p>
        </p:txBody>
      </p:sp>
      <p:sp>
        <p:nvSpPr>
          <p:cNvPr id="85" name="文本框 84">
            <a:extLst>
              <a:ext uri="{FF2B5EF4-FFF2-40B4-BE49-F238E27FC236}">
                <a16:creationId xmlns:a16="http://schemas.microsoft.com/office/drawing/2014/main" id="{DD3F92BD-051E-4198-A90E-6C2A0D78CDE5}"/>
              </a:ext>
            </a:extLst>
          </p:cNvPr>
          <p:cNvSpPr txBox="1"/>
          <p:nvPr/>
        </p:nvSpPr>
        <p:spPr>
          <a:xfrm>
            <a:off x="4126639" y="1315229"/>
            <a:ext cx="2790548" cy="64633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由于线程调度的不确定性，并发程序正确性很难保证</a:t>
            </a:r>
          </a:p>
        </p:txBody>
      </p:sp>
      <p:sp>
        <p:nvSpPr>
          <p:cNvPr id="115" name="箭头: 右 114">
            <a:extLst>
              <a:ext uri="{FF2B5EF4-FFF2-40B4-BE49-F238E27FC236}">
                <a16:creationId xmlns:a16="http://schemas.microsoft.com/office/drawing/2014/main" id="{A0EC7FF5-3768-4213-87E2-0C310E776BF9}"/>
              </a:ext>
            </a:extLst>
          </p:cNvPr>
          <p:cNvSpPr/>
          <p:nvPr/>
        </p:nvSpPr>
        <p:spPr>
          <a:xfrm rot="5400000">
            <a:off x="3023077" y="1910062"/>
            <a:ext cx="308683" cy="6118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6" name="箭头: 右 115">
            <a:extLst>
              <a:ext uri="{FF2B5EF4-FFF2-40B4-BE49-F238E27FC236}">
                <a16:creationId xmlns:a16="http://schemas.microsoft.com/office/drawing/2014/main" id="{C324C372-5D6C-4510-9510-16ABD3F3E069}"/>
              </a:ext>
            </a:extLst>
          </p:cNvPr>
          <p:cNvSpPr/>
          <p:nvPr/>
        </p:nvSpPr>
        <p:spPr>
          <a:xfrm rot="5400000">
            <a:off x="4654678" y="1889995"/>
            <a:ext cx="348817" cy="6118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3" name="箭头: 右 122">
            <a:extLst>
              <a:ext uri="{FF2B5EF4-FFF2-40B4-BE49-F238E27FC236}">
                <a16:creationId xmlns:a16="http://schemas.microsoft.com/office/drawing/2014/main" id="{EA60F9FC-BCCC-4A0D-B575-FB300FA105D1}"/>
              </a:ext>
            </a:extLst>
          </p:cNvPr>
          <p:cNvSpPr/>
          <p:nvPr/>
        </p:nvSpPr>
        <p:spPr>
          <a:xfrm>
            <a:off x="5925062" y="2782669"/>
            <a:ext cx="1053486" cy="646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6" name="文本框 125">
            <a:extLst>
              <a:ext uri="{FF2B5EF4-FFF2-40B4-BE49-F238E27FC236}">
                <a16:creationId xmlns:a16="http://schemas.microsoft.com/office/drawing/2014/main" id="{4140919C-661A-4963-8031-6921ABB6E5A8}"/>
              </a:ext>
            </a:extLst>
          </p:cNvPr>
          <p:cNvSpPr txBox="1"/>
          <p:nvPr/>
        </p:nvSpPr>
        <p:spPr>
          <a:xfrm>
            <a:off x="4908564" y="3708726"/>
            <a:ext cx="2374871" cy="668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并发缺陷严重影响系统的可靠性和可用性</a:t>
            </a:r>
          </a:p>
        </p:txBody>
      </p:sp>
      <p:sp>
        <p:nvSpPr>
          <p:cNvPr id="127" name="对话气泡: 圆角矩形 126">
            <a:extLst>
              <a:ext uri="{FF2B5EF4-FFF2-40B4-BE49-F238E27FC236}">
                <a16:creationId xmlns:a16="http://schemas.microsoft.com/office/drawing/2014/main" id="{E21B1C90-D93D-4C05-AF44-94996CFB38BD}"/>
              </a:ext>
            </a:extLst>
          </p:cNvPr>
          <p:cNvSpPr/>
          <p:nvPr/>
        </p:nvSpPr>
        <p:spPr>
          <a:xfrm rot="10800000">
            <a:off x="4946487" y="3721947"/>
            <a:ext cx="2166153" cy="668409"/>
          </a:xfrm>
          <a:prstGeom prst="wedgeRoundRectCallout">
            <a:avLst>
              <a:gd name="adj1" fmla="val -18569"/>
              <a:gd name="adj2" fmla="val 110378"/>
              <a:gd name="adj3" fmla="val 16667"/>
            </a:avLst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1" name="Picture 23" descr="软件所所徽">
            <a:extLst>
              <a:ext uri="{FF2B5EF4-FFF2-40B4-BE49-F238E27FC236}">
                <a16:creationId xmlns:a16="http://schemas.microsoft.com/office/drawing/2014/main" id="{16FECC7D-E15B-471D-A4A3-809E0FE7A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iscas-mzd">
            <a:extLst>
              <a:ext uri="{FF2B5EF4-FFF2-40B4-BE49-F238E27FC236}">
                <a16:creationId xmlns:a16="http://schemas.microsoft.com/office/drawing/2014/main" id="{095E4E94-1E7B-455F-987A-25E14684C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1">
            <a:extLst>
              <a:ext uri="{FF2B5EF4-FFF2-40B4-BE49-F238E27FC236}">
                <a16:creationId xmlns:a16="http://schemas.microsoft.com/office/drawing/2014/main" id="{7B646DC7-B968-4497-A7EE-F8B6FBDAC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</p:spTree>
    <p:extLst>
      <p:ext uri="{BB962C8B-B14F-4D97-AF65-F5344CB8AC3E}">
        <p14:creationId xmlns:p14="http://schemas.microsoft.com/office/powerpoint/2010/main" val="567711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9217A03-E523-43CF-93C2-6276250DB76E}"/>
              </a:ext>
            </a:extLst>
          </p:cNvPr>
          <p:cNvCxnSpPr>
            <a:cxnSpLocks/>
          </p:cNvCxnSpPr>
          <p:nvPr/>
        </p:nvCxnSpPr>
        <p:spPr>
          <a:xfrm>
            <a:off x="941218" y="1090924"/>
            <a:ext cx="943677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7F1F8D0-D722-4CCE-833A-3A090A7B52E0}"/>
              </a:ext>
            </a:extLst>
          </p:cNvPr>
          <p:cNvSpPr txBox="1"/>
          <p:nvPr/>
        </p:nvSpPr>
        <p:spPr>
          <a:xfrm>
            <a:off x="846531" y="423673"/>
            <a:ext cx="4869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研究背景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en-US" sz="28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测试用例重要性</a:t>
            </a:r>
            <a:endParaRPr lang="zh-CN" altLang="en-US" sz="32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Rounded Rectangle 8">
            <a:extLst>
              <a:ext uri="{FF2B5EF4-FFF2-40B4-BE49-F238E27FC236}">
                <a16:creationId xmlns:a16="http://schemas.microsoft.com/office/drawing/2014/main" id="{30F4D9D3-0E56-43B9-85BD-4CFC3ABC204A}"/>
              </a:ext>
            </a:extLst>
          </p:cNvPr>
          <p:cNvSpPr/>
          <p:nvPr/>
        </p:nvSpPr>
        <p:spPr>
          <a:xfrm>
            <a:off x="3372981" y="2150156"/>
            <a:ext cx="5320556" cy="2052645"/>
          </a:xfrm>
          <a:prstGeom prst="roundRect">
            <a:avLst>
              <a:gd name="adj" fmla="val 7082"/>
            </a:avLst>
          </a:prstGeom>
          <a:noFill/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310C9781-FB35-45AE-9009-2AB9E9806442}"/>
              </a:ext>
            </a:extLst>
          </p:cNvPr>
          <p:cNvSpPr txBox="1"/>
          <p:nvPr/>
        </p:nvSpPr>
        <p:spPr>
          <a:xfrm>
            <a:off x="3352795" y="2602364"/>
            <a:ext cx="2172390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i="1" dirty="0" err="1">
                <a:latin typeface="Consolas" pitchFamily="49" charset="0"/>
                <a:cs typeface="Times New Roman" panose="02020603050405020304" pitchFamily="18" charset="0"/>
              </a:rPr>
              <a:t>new_file</a:t>
            </a:r>
            <a:r>
              <a:rPr lang="en-US" altLang="zh-CN" sz="1400" dirty="0">
                <a:latin typeface="Consolas" pitchFamily="49" charset="0"/>
                <a:cs typeface="Times New Roman" panose="02020603050405020304" pitchFamily="18" charset="0"/>
              </a:rPr>
              <a:t>(…)</a:t>
            </a:r>
            <a:r>
              <a:rPr lang="en-US" altLang="zh-CN" sz="1400" i="1" dirty="0">
                <a:latin typeface="Consolas" pitchFamily="49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  </a:t>
            </a:r>
            <a:r>
              <a:rPr lang="en-US" sz="1400" i="1" dirty="0" err="1">
                <a:latin typeface="Consolas" pitchFamily="49" charset="0"/>
                <a:cs typeface="Times New Roman" panose="02020603050405020304" pitchFamily="18" charset="0"/>
              </a:rPr>
              <a:t>log_type</a:t>
            </a:r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=</a:t>
            </a:r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CLOSED;</a:t>
            </a:r>
          </a:p>
          <a:p>
            <a:endParaRPr lang="en-US" sz="1400" i="1" dirty="0">
              <a:latin typeface="Consolas" pitchFamily="49" charset="0"/>
              <a:cs typeface="Times New Roman" panose="02020603050405020304" pitchFamily="18" charset="0"/>
            </a:endParaRPr>
          </a:p>
          <a:p>
            <a:endParaRPr lang="en-US" sz="1400" i="1" dirty="0">
              <a:latin typeface="Consolas" pitchFamily="49" charset="0"/>
              <a:cs typeface="Times New Roman" panose="02020603050405020304" pitchFamily="18" charset="0"/>
            </a:endParaRPr>
          </a:p>
          <a:p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  </a:t>
            </a:r>
            <a:r>
              <a:rPr lang="en-US" sz="1400" i="1" dirty="0" err="1">
                <a:latin typeface="Consolas" pitchFamily="49" charset="0"/>
                <a:cs typeface="Times New Roman" panose="02020603050405020304" pitchFamily="18" charset="0"/>
              </a:rPr>
              <a:t>log_type</a:t>
            </a:r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=</a:t>
            </a:r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…;</a:t>
            </a:r>
          </a:p>
          <a:p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22" name="TextBox 6">
            <a:extLst>
              <a:ext uri="{FF2B5EF4-FFF2-40B4-BE49-F238E27FC236}">
                <a16:creationId xmlns:a16="http://schemas.microsoft.com/office/drawing/2014/main" id="{59B0B0D5-1798-4C85-B2E1-CCC9D6B5BFE0}"/>
              </a:ext>
            </a:extLst>
          </p:cNvPr>
          <p:cNvSpPr txBox="1"/>
          <p:nvPr/>
        </p:nvSpPr>
        <p:spPr>
          <a:xfrm>
            <a:off x="3710309" y="2258586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Thread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3" name="TextBox 7">
            <a:extLst>
              <a:ext uri="{FF2B5EF4-FFF2-40B4-BE49-F238E27FC236}">
                <a16:creationId xmlns:a16="http://schemas.microsoft.com/office/drawing/2014/main" id="{6FE21643-BA28-41D0-911B-991F36FFAE32}"/>
              </a:ext>
            </a:extLst>
          </p:cNvPr>
          <p:cNvSpPr txBox="1"/>
          <p:nvPr/>
        </p:nvSpPr>
        <p:spPr>
          <a:xfrm>
            <a:off x="6051595" y="2602364"/>
            <a:ext cx="256993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i="1" dirty="0" err="1">
                <a:latin typeface="Consolas" pitchFamily="49" charset="0"/>
                <a:cs typeface="Times New Roman" panose="02020603050405020304" pitchFamily="18" charset="0"/>
              </a:rPr>
              <a:t>mysql_insert</a:t>
            </a:r>
            <a:r>
              <a:rPr lang="en-US" altLang="zh-CN" sz="1400" dirty="0">
                <a:latin typeface="Consolas" pitchFamily="49" charset="0"/>
                <a:cs typeface="Times New Roman" panose="02020603050405020304" pitchFamily="18" charset="0"/>
              </a:rPr>
              <a:t>(…)</a:t>
            </a:r>
            <a:r>
              <a:rPr lang="en-US" altLang="zh-CN" sz="1400" i="1" dirty="0">
                <a:latin typeface="Consolas" pitchFamily="49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{</a:t>
            </a:r>
          </a:p>
          <a:p>
            <a:endParaRPr lang="en-US" sz="1400" i="1" dirty="0">
              <a:latin typeface="Consolas" pitchFamily="49" charset="0"/>
              <a:cs typeface="Times New Roman" panose="02020603050405020304" pitchFamily="18" charset="0"/>
            </a:endParaRPr>
          </a:p>
          <a:p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  if</a:t>
            </a:r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(</a:t>
            </a:r>
            <a:r>
              <a:rPr lang="en-US" sz="1400" i="1" dirty="0" err="1">
                <a:latin typeface="Consolas" pitchFamily="49" charset="0"/>
                <a:cs typeface="Times New Roman" panose="02020603050405020304" pitchFamily="18" charset="0"/>
              </a:rPr>
              <a:t>log_type</a:t>
            </a:r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!= CLOSED)</a:t>
            </a:r>
          </a:p>
          <a:p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    </a:t>
            </a:r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//</a:t>
            </a:r>
            <a:r>
              <a:rPr lang="en-US" sz="1400" i="1" dirty="0">
                <a:latin typeface="Consolas" pitchFamily="49" charset="0"/>
                <a:cs typeface="Times New Roman" panose="02020603050405020304" pitchFamily="18" charset="0"/>
              </a:rPr>
              <a:t>write bin log</a:t>
            </a:r>
          </a:p>
          <a:p>
            <a:endParaRPr lang="en-US" sz="1400" i="1" dirty="0">
              <a:latin typeface="Consolas" pitchFamily="49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Consolas" pitchFamily="49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24" name="TextBox 8">
            <a:extLst>
              <a:ext uri="{FF2B5EF4-FFF2-40B4-BE49-F238E27FC236}">
                <a16:creationId xmlns:a16="http://schemas.microsoft.com/office/drawing/2014/main" id="{310283C6-5C5B-43D3-96FA-AF871EF6D9A7}"/>
              </a:ext>
            </a:extLst>
          </p:cNvPr>
          <p:cNvSpPr txBox="1"/>
          <p:nvPr/>
        </p:nvSpPr>
        <p:spPr>
          <a:xfrm>
            <a:off x="6604767" y="2258586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Thread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25" name="曲线连接符 9">
            <a:extLst>
              <a:ext uri="{FF2B5EF4-FFF2-40B4-BE49-F238E27FC236}">
                <a16:creationId xmlns:a16="http://schemas.microsoft.com/office/drawing/2014/main" id="{8E4C919F-BF6B-4D6D-8ECD-9E8EA126FB81}"/>
              </a:ext>
            </a:extLst>
          </p:cNvPr>
          <p:cNvCxnSpPr/>
          <p:nvPr/>
        </p:nvCxnSpPr>
        <p:spPr>
          <a:xfrm>
            <a:off x="5453177" y="3122682"/>
            <a:ext cx="792088" cy="28803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曲线连接符 10">
            <a:extLst>
              <a:ext uri="{FF2B5EF4-FFF2-40B4-BE49-F238E27FC236}">
                <a16:creationId xmlns:a16="http://schemas.microsoft.com/office/drawing/2014/main" id="{8F6F49A2-FCA7-4B3B-A0EA-72DA1858DCB9}"/>
              </a:ext>
            </a:extLst>
          </p:cNvPr>
          <p:cNvCxnSpPr/>
          <p:nvPr/>
        </p:nvCxnSpPr>
        <p:spPr>
          <a:xfrm rot="10800000" flipV="1">
            <a:off x="5021129" y="3626738"/>
            <a:ext cx="1224136" cy="19846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11">
            <a:extLst>
              <a:ext uri="{FF2B5EF4-FFF2-40B4-BE49-F238E27FC236}">
                <a16:creationId xmlns:a16="http://schemas.microsoft.com/office/drawing/2014/main" id="{12D4F77B-3EA1-48B6-9B6B-BFF6D440570C}"/>
              </a:ext>
            </a:extLst>
          </p:cNvPr>
          <p:cNvSpPr txBox="1"/>
          <p:nvPr/>
        </p:nvSpPr>
        <p:spPr>
          <a:xfrm>
            <a:off x="3580969" y="1322482"/>
            <a:ext cx="1872208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1800" dirty="0">
                <a:latin typeface="Comic Sans MS" pitchFamily="66" charset="0"/>
                <a:ea typeface="Cambria" pitchFamily="18" charset="0"/>
                <a:cs typeface="Calibri" pitchFamily="34" charset="0"/>
              </a:rPr>
              <a:t>flush logs</a:t>
            </a:r>
            <a:endParaRPr lang="zh-CN" altLang="en-US" sz="1800" dirty="0">
              <a:latin typeface="Comic Sans MS" pitchFamily="66" charset="0"/>
              <a:cs typeface="Calibri" pitchFamily="34" charset="0"/>
            </a:endParaRPr>
          </a:p>
        </p:txBody>
      </p:sp>
      <p:sp>
        <p:nvSpPr>
          <p:cNvPr id="30" name="线形标注 2 12">
            <a:extLst>
              <a:ext uri="{FF2B5EF4-FFF2-40B4-BE49-F238E27FC236}">
                <a16:creationId xmlns:a16="http://schemas.microsoft.com/office/drawing/2014/main" id="{670D426B-D91E-4764-B1D8-DFFF3CD9D356}"/>
              </a:ext>
            </a:extLst>
          </p:cNvPr>
          <p:cNvSpPr/>
          <p:nvPr/>
        </p:nvSpPr>
        <p:spPr bwMode="auto">
          <a:xfrm>
            <a:off x="3508961" y="1250474"/>
            <a:ext cx="1440160" cy="504056"/>
          </a:xfrm>
          <a:prstGeom prst="borderCallout2">
            <a:avLst>
              <a:gd name="adj1" fmla="val 94337"/>
              <a:gd name="adj2" fmla="val 48987"/>
              <a:gd name="adj3" fmla="val 99376"/>
              <a:gd name="adj4" fmla="val 45062"/>
              <a:gd name="adj5" fmla="val 195646"/>
              <a:gd name="adj6" fmla="val 62461"/>
            </a:avLst>
          </a:prstGeom>
          <a:noFill/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34" name="TextBox 13">
            <a:extLst>
              <a:ext uri="{FF2B5EF4-FFF2-40B4-BE49-F238E27FC236}">
                <a16:creationId xmlns:a16="http://schemas.microsoft.com/office/drawing/2014/main" id="{B52E98F5-4D2A-4D93-BF33-97588CC6F895}"/>
              </a:ext>
            </a:extLst>
          </p:cNvPr>
          <p:cNvSpPr txBox="1"/>
          <p:nvPr/>
        </p:nvSpPr>
        <p:spPr>
          <a:xfrm>
            <a:off x="6461289" y="1322482"/>
            <a:ext cx="1872208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1800" dirty="0">
                <a:latin typeface="Comic Sans MS" pitchFamily="66" charset="0"/>
                <a:ea typeface="Cambria" pitchFamily="18" charset="0"/>
                <a:cs typeface="Calibri" pitchFamily="34" charset="0"/>
              </a:rPr>
              <a:t>insert into ……</a:t>
            </a:r>
            <a:endParaRPr lang="zh-CN" altLang="en-US" sz="1800" dirty="0">
              <a:latin typeface="Comic Sans MS" pitchFamily="66" charset="0"/>
              <a:cs typeface="Calibri" pitchFamily="34" charset="0"/>
            </a:endParaRPr>
          </a:p>
        </p:txBody>
      </p:sp>
      <p:sp>
        <p:nvSpPr>
          <p:cNvPr id="35" name="线形标注 2 14">
            <a:extLst>
              <a:ext uri="{FF2B5EF4-FFF2-40B4-BE49-F238E27FC236}">
                <a16:creationId xmlns:a16="http://schemas.microsoft.com/office/drawing/2014/main" id="{F8FDA957-47AE-46F5-9A41-81303CA03317}"/>
              </a:ext>
            </a:extLst>
          </p:cNvPr>
          <p:cNvSpPr/>
          <p:nvPr/>
        </p:nvSpPr>
        <p:spPr bwMode="auto">
          <a:xfrm>
            <a:off x="6476450" y="1266952"/>
            <a:ext cx="1800200" cy="504056"/>
          </a:xfrm>
          <a:prstGeom prst="borderCallout2">
            <a:avLst>
              <a:gd name="adj1" fmla="val 94337"/>
              <a:gd name="adj2" fmla="val 48987"/>
              <a:gd name="adj3" fmla="val 99376"/>
              <a:gd name="adj4" fmla="val 50706"/>
              <a:gd name="adj5" fmla="val 195646"/>
              <a:gd name="adj6" fmla="val 44119"/>
            </a:avLst>
          </a:prstGeom>
          <a:noFill/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863EE5C-6F2D-4675-A02D-425D5E26C511}"/>
              </a:ext>
            </a:extLst>
          </p:cNvPr>
          <p:cNvSpPr txBox="1"/>
          <p:nvPr/>
        </p:nvSpPr>
        <p:spPr>
          <a:xfrm>
            <a:off x="742084" y="1276816"/>
            <a:ext cx="2499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并发缺陷</a:t>
            </a:r>
            <a:r>
              <a:rPr lang="en-US" altLang="zh-CN" sz="2000" b="1" dirty="0">
                <a:latin typeface="times" panose="02020603050405020304" pitchFamily="18" charset="0"/>
                <a:ea typeface="宋体" panose="02010600030101010101" pitchFamily="2" charset="-122"/>
                <a:cs typeface="times" panose="02020603050405020304" pitchFamily="18" charset="0"/>
              </a:rPr>
              <a:t>mysql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-791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9516537-E492-4FE6-9715-8D33C4020773}"/>
              </a:ext>
            </a:extLst>
          </p:cNvPr>
          <p:cNvSpPr txBox="1"/>
          <p:nvPr/>
        </p:nvSpPr>
        <p:spPr>
          <a:xfrm>
            <a:off x="1189608" y="4402171"/>
            <a:ext cx="9062937" cy="1689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问题</a:t>
            </a:r>
            <a:r>
              <a:rPr lang="zh-CN" altLang="en-US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若线程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对</a:t>
            </a:r>
            <a:r>
              <a:rPr lang="en-US" altLang="zh-CN" dirty="0" err="1">
                <a:latin typeface="times" panose="02020603050405020304" pitchFamily="18" charset="0"/>
                <a:ea typeface="宋体" panose="02010600030101010101" pitchFamily="2" charset="-122"/>
                <a:cs typeface="times" panose="02020603050405020304" pitchFamily="18" charset="0"/>
              </a:rPr>
              <a:t>log_type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的判断在线程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对</a:t>
            </a:r>
            <a:r>
              <a:rPr lang="en-US" altLang="zh-CN" dirty="0" err="1">
                <a:latin typeface="times" panose="02020603050405020304" pitchFamily="18" charset="0"/>
                <a:ea typeface="宋体" panose="02010600030101010101" pitchFamily="2" charset="-122"/>
                <a:cs typeface="times" panose="02020603050405020304" pitchFamily="18" charset="0"/>
              </a:rPr>
              <a:t>log_type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的两次赋值操作之间，此时线   程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会跳过写日志这个步骤，从而造成日志文件遗漏关键操作记录等安全问题。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思考</a:t>
            </a:r>
            <a:r>
              <a:rPr lang="zh-CN" altLang="en-US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 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若测试用例串行发送，该并发缺陷很难被触发         测试用例并发化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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若没有类似的测试用例，该并发缺陷很难被检测到      测试用例覆盖度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箭头: 右 5">
            <a:extLst>
              <a:ext uri="{FF2B5EF4-FFF2-40B4-BE49-F238E27FC236}">
                <a16:creationId xmlns:a16="http://schemas.microsoft.com/office/drawing/2014/main" id="{C45ACBDC-5FF0-4D17-AD29-D6A926E503FB}"/>
              </a:ext>
            </a:extLst>
          </p:cNvPr>
          <p:cNvSpPr/>
          <p:nvPr/>
        </p:nvSpPr>
        <p:spPr>
          <a:xfrm>
            <a:off x="7571206" y="5412464"/>
            <a:ext cx="550415" cy="14903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箭头: 右 35">
            <a:extLst>
              <a:ext uri="{FF2B5EF4-FFF2-40B4-BE49-F238E27FC236}">
                <a16:creationId xmlns:a16="http://schemas.microsoft.com/office/drawing/2014/main" id="{93BBE161-ACE9-40A3-9FEF-0D7EC3ABD3BA}"/>
              </a:ext>
            </a:extLst>
          </p:cNvPr>
          <p:cNvSpPr/>
          <p:nvPr/>
        </p:nvSpPr>
        <p:spPr>
          <a:xfrm>
            <a:off x="7642229" y="5820260"/>
            <a:ext cx="550415" cy="14903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2" name="Picture 23" descr="软件所所徽">
            <a:extLst>
              <a:ext uri="{FF2B5EF4-FFF2-40B4-BE49-F238E27FC236}">
                <a16:creationId xmlns:a16="http://schemas.microsoft.com/office/drawing/2014/main" id="{71C7A479-04F6-4AF7-BA88-16BD57124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 descr="iscas-mzd">
            <a:extLst>
              <a:ext uri="{FF2B5EF4-FFF2-40B4-BE49-F238E27FC236}">
                <a16:creationId xmlns:a16="http://schemas.microsoft.com/office/drawing/2014/main" id="{4ACDC60C-14D5-47C8-AAEE-44FBCF3FD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 Box 21">
            <a:extLst>
              <a:ext uri="{FF2B5EF4-FFF2-40B4-BE49-F238E27FC236}">
                <a16:creationId xmlns:a16="http://schemas.microsoft.com/office/drawing/2014/main" id="{367EAE64-78BB-42B8-BA39-5DD3656F7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</p:spTree>
    <p:extLst>
      <p:ext uri="{BB962C8B-B14F-4D97-AF65-F5344CB8AC3E}">
        <p14:creationId xmlns:p14="http://schemas.microsoft.com/office/powerpoint/2010/main" val="4121313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9217A03-E523-43CF-93C2-6276250DB76E}"/>
              </a:ext>
            </a:extLst>
          </p:cNvPr>
          <p:cNvCxnSpPr>
            <a:cxnSpLocks/>
          </p:cNvCxnSpPr>
          <p:nvPr/>
        </p:nvCxnSpPr>
        <p:spPr>
          <a:xfrm>
            <a:off x="941218" y="1090924"/>
            <a:ext cx="943677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7F1F8D0-D722-4CCE-833A-3A090A7B52E0}"/>
              </a:ext>
            </a:extLst>
          </p:cNvPr>
          <p:cNvSpPr txBox="1"/>
          <p:nvPr/>
        </p:nvSpPr>
        <p:spPr>
          <a:xfrm>
            <a:off x="846531" y="423673"/>
            <a:ext cx="45777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研究背景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en-US" sz="28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并发缺陷分类</a:t>
            </a:r>
            <a:endParaRPr lang="zh-CN" altLang="en-US" sz="32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8" name="Oval 3">
            <a:extLst>
              <a:ext uri="{FF2B5EF4-FFF2-40B4-BE49-F238E27FC236}">
                <a16:creationId xmlns:a16="http://schemas.microsoft.com/office/drawing/2014/main" id="{D37410D3-5481-4548-9B15-CA179CD957F0}"/>
              </a:ext>
            </a:extLst>
          </p:cNvPr>
          <p:cNvSpPr/>
          <p:nvPr/>
        </p:nvSpPr>
        <p:spPr>
          <a:xfrm>
            <a:off x="5787656" y="2504322"/>
            <a:ext cx="5618467" cy="2181225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24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9" name="Oval 4">
            <a:extLst>
              <a:ext uri="{FF2B5EF4-FFF2-40B4-BE49-F238E27FC236}">
                <a16:creationId xmlns:a16="http://schemas.microsoft.com/office/drawing/2014/main" id="{43383391-B8A3-420F-892C-2760617B0412}"/>
              </a:ext>
            </a:extLst>
          </p:cNvPr>
          <p:cNvSpPr/>
          <p:nvPr/>
        </p:nvSpPr>
        <p:spPr>
          <a:xfrm>
            <a:off x="7995153" y="3228430"/>
            <a:ext cx="2391337" cy="115676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并发</a:t>
            </a:r>
            <a:endParaRPr lang="en-US" altLang="zh-CN" sz="20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/>
            <a:r>
              <a:rPr lang="zh-CN" altLang="en-US" sz="20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漏洞</a:t>
            </a:r>
            <a:endParaRPr lang="en-US" sz="20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1" name="Oval 4">
            <a:extLst>
              <a:ext uri="{FF2B5EF4-FFF2-40B4-BE49-F238E27FC236}">
                <a16:creationId xmlns:a16="http://schemas.microsoft.com/office/drawing/2014/main" id="{DEECDEF5-73F9-46D1-A9D3-35BBF39862B2}"/>
              </a:ext>
            </a:extLst>
          </p:cNvPr>
          <p:cNvSpPr/>
          <p:nvPr/>
        </p:nvSpPr>
        <p:spPr>
          <a:xfrm>
            <a:off x="9337373" y="3228430"/>
            <a:ext cx="1944856" cy="1089867"/>
          </a:xfrm>
          <a:prstGeom prst="ellipse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数据 </a:t>
            </a:r>
            <a:endParaRPr lang="en-US" altLang="zh-CN" sz="20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/>
            <a:r>
              <a:rPr lang="en-US" altLang="zh-CN" sz="20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20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竞争</a:t>
            </a:r>
            <a:endParaRPr lang="en-US" sz="20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997563-D395-4FAC-A6CB-CF2AC1D05A09}"/>
              </a:ext>
            </a:extLst>
          </p:cNvPr>
          <p:cNvSpPr/>
          <p:nvPr/>
        </p:nvSpPr>
        <p:spPr>
          <a:xfrm>
            <a:off x="5882741" y="2811860"/>
            <a:ext cx="2520448" cy="1566147"/>
          </a:xfrm>
          <a:prstGeom prst="ellipse">
            <a:avLst/>
          </a:prstGeom>
          <a:solidFill>
            <a:srgbClr val="7030A0">
              <a:alpha val="50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死锁</a:t>
            </a:r>
            <a:endParaRPr lang="zh-CN" altLang="en-US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7B2F7BBC-8F70-44E3-8078-C6A2DF5B7004}"/>
              </a:ext>
            </a:extLst>
          </p:cNvPr>
          <p:cNvSpPr/>
          <p:nvPr/>
        </p:nvSpPr>
        <p:spPr>
          <a:xfrm>
            <a:off x="8275316" y="2723563"/>
            <a:ext cx="1339329" cy="627480"/>
          </a:xfrm>
          <a:prstGeom prst="ellipse">
            <a:avLst/>
          </a:prstGeom>
          <a:solidFill>
            <a:schemeClr val="accent4">
              <a:lumMod val="40000"/>
              <a:lumOff val="60000"/>
              <a:alpha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</a:rPr>
              <a:t>原子性违例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1312275-9AFA-4A5D-A43F-8AC7A49332FA}"/>
              </a:ext>
            </a:extLst>
          </p:cNvPr>
          <p:cNvSpPr txBox="1"/>
          <p:nvPr/>
        </p:nvSpPr>
        <p:spPr>
          <a:xfrm>
            <a:off x="1304569" y="1210035"/>
            <a:ext cx="597036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并发缺陷以自身代码正确性为基准划分，可以分为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类：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死锁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最常见和重要的并发缺陷，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占到并发缺陷的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30%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</a:p>
        </p:txBody>
      </p:sp>
      <p:sp>
        <p:nvSpPr>
          <p:cNvPr id="32" name="Flowchart: Connector 3">
            <a:extLst>
              <a:ext uri="{FF2B5EF4-FFF2-40B4-BE49-F238E27FC236}">
                <a16:creationId xmlns:a16="http://schemas.microsoft.com/office/drawing/2014/main" id="{488F1B38-56DD-4D21-B76B-036A6BA6D94A}"/>
              </a:ext>
            </a:extLst>
          </p:cNvPr>
          <p:cNvSpPr/>
          <p:nvPr/>
        </p:nvSpPr>
        <p:spPr>
          <a:xfrm>
            <a:off x="2887112" y="2209224"/>
            <a:ext cx="1224763" cy="653366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Lock 1</a:t>
            </a:r>
          </a:p>
        </p:txBody>
      </p:sp>
      <p:sp>
        <p:nvSpPr>
          <p:cNvPr id="33" name="Flowchart: Connector 4">
            <a:extLst>
              <a:ext uri="{FF2B5EF4-FFF2-40B4-BE49-F238E27FC236}">
                <a16:creationId xmlns:a16="http://schemas.microsoft.com/office/drawing/2014/main" id="{A3D2CA8B-5A2D-4D76-A884-A7D92C131823}"/>
              </a:ext>
            </a:extLst>
          </p:cNvPr>
          <p:cNvSpPr/>
          <p:nvPr/>
        </p:nvSpPr>
        <p:spPr>
          <a:xfrm>
            <a:off x="4427592" y="2239301"/>
            <a:ext cx="1204652" cy="653366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Lock 2</a:t>
            </a:r>
          </a:p>
        </p:txBody>
      </p:sp>
      <p:cxnSp>
        <p:nvCxnSpPr>
          <p:cNvPr id="37" name="Curved Connector 5">
            <a:extLst>
              <a:ext uri="{FF2B5EF4-FFF2-40B4-BE49-F238E27FC236}">
                <a16:creationId xmlns:a16="http://schemas.microsoft.com/office/drawing/2014/main" id="{02C8BC9B-346D-47BF-8AAD-63B2941B090C}"/>
              </a:ext>
            </a:extLst>
          </p:cNvPr>
          <p:cNvCxnSpPr>
            <a:cxnSpLocks/>
            <a:stCxn id="32" idx="0"/>
            <a:endCxn id="33" idx="0"/>
          </p:cNvCxnSpPr>
          <p:nvPr/>
        </p:nvCxnSpPr>
        <p:spPr>
          <a:xfrm rot="16200000" flipH="1">
            <a:off x="4249667" y="1459050"/>
            <a:ext cx="30077" cy="1530424"/>
          </a:xfrm>
          <a:prstGeom prst="curvedConnector3">
            <a:avLst>
              <a:gd name="adj1" fmla="val -452954"/>
            </a:avLst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6">
            <a:extLst>
              <a:ext uri="{FF2B5EF4-FFF2-40B4-BE49-F238E27FC236}">
                <a16:creationId xmlns:a16="http://schemas.microsoft.com/office/drawing/2014/main" id="{E5407D96-9B19-46FD-A4A8-A73ADA77DB43}"/>
              </a:ext>
            </a:extLst>
          </p:cNvPr>
          <p:cNvCxnSpPr>
            <a:cxnSpLocks/>
            <a:stCxn id="33" idx="4"/>
            <a:endCxn id="32" idx="4"/>
          </p:cNvCxnSpPr>
          <p:nvPr/>
        </p:nvCxnSpPr>
        <p:spPr>
          <a:xfrm rot="5400000" flipH="1">
            <a:off x="4249667" y="2112417"/>
            <a:ext cx="30077" cy="1530424"/>
          </a:xfrm>
          <a:prstGeom prst="curvedConnector3">
            <a:avLst>
              <a:gd name="adj1" fmla="val -330123"/>
            </a:avLst>
          </a:prstGeom>
          <a:ln w="38100">
            <a:solidFill>
              <a:schemeClr val="accent3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lowchart: Alternate Process 10">
            <a:extLst>
              <a:ext uri="{FF2B5EF4-FFF2-40B4-BE49-F238E27FC236}">
                <a16:creationId xmlns:a16="http://schemas.microsoft.com/office/drawing/2014/main" id="{B392CE9C-225E-47F2-B65A-6B603C3CF9E5}"/>
              </a:ext>
            </a:extLst>
          </p:cNvPr>
          <p:cNvSpPr/>
          <p:nvPr/>
        </p:nvSpPr>
        <p:spPr>
          <a:xfrm>
            <a:off x="3773540" y="3374780"/>
            <a:ext cx="1222284" cy="50363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</a:p>
        </p:txBody>
      </p:sp>
      <p:cxnSp>
        <p:nvCxnSpPr>
          <p:cNvPr id="66" name="Straight Arrow Connector 11">
            <a:extLst>
              <a:ext uri="{FF2B5EF4-FFF2-40B4-BE49-F238E27FC236}">
                <a16:creationId xmlns:a16="http://schemas.microsoft.com/office/drawing/2014/main" id="{FC4BF8E5-2F82-492C-868D-C88D834684A7}"/>
              </a:ext>
            </a:extLst>
          </p:cNvPr>
          <p:cNvCxnSpPr>
            <a:endCxn id="65" idx="1"/>
          </p:cNvCxnSpPr>
          <p:nvPr/>
        </p:nvCxnSpPr>
        <p:spPr>
          <a:xfrm>
            <a:off x="3167024" y="3222259"/>
            <a:ext cx="606516" cy="404340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12">
            <a:extLst>
              <a:ext uri="{FF2B5EF4-FFF2-40B4-BE49-F238E27FC236}">
                <a16:creationId xmlns:a16="http://schemas.microsoft.com/office/drawing/2014/main" id="{D6EC2B5C-69D5-4708-B917-B9B0BD48FBC8}"/>
              </a:ext>
            </a:extLst>
          </p:cNvPr>
          <p:cNvCxnSpPr>
            <a:endCxn id="65" idx="3"/>
          </p:cNvCxnSpPr>
          <p:nvPr/>
        </p:nvCxnSpPr>
        <p:spPr>
          <a:xfrm flipH="1">
            <a:off x="4995824" y="3626599"/>
            <a:ext cx="518852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13">
            <a:extLst>
              <a:ext uri="{FF2B5EF4-FFF2-40B4-BE49-F238E27FC236}">
                <a16:creationId xmlns:a16="http://schemas.microsoft.com/office/drawing/2014/main" id="{D437EF67-993C-4645-B654-D0CFAD467224}"/>
              </a:ext>
            </a:extLst>
          </p:cNvPr>
          <p:cNvCxnSpPr>
            <a:endCxn id="65" idx="1"/>
          </p:cNvCxnSpPr>
          <p:nvPr/>
        </p:nvCxnSpPr>
        <p:spPr>
          <a:xfrm flipV="1">
            <a:off x="3167024" y="3626599"/>
            <a:ext cx="606516" cy="399373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文本框 75">
            <a:extLst>
              <a:ext uri="{FF2B5EF4-FFF2-40B4-BE49-F238E27FC236}">
                <a16:creationId xmlns:a16="http://schemas.microsoft.com/office/drawing/2014/main" id="{BA7B8D79-68E7-45D6-AC33-3AFAD5DB4238}"/>
              </a:ext>
            </a:extLst>
          </p:cNvPr>
          <p:cNvSpPr txBox="1"/>
          <p:nvPr/>
        </p:nvSpPr>
        <p:spPr>
          <a:xfrm>
            <a:off x="1304569" y="3000610"/>
            <a:ext cx="5970368" cy="442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2.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原子性违例：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4822A1AF-894F-4171-95A2-E09E79F2A7FA}"/>
              </a:ext>
            </a:extLst>
          </p:cNvPr>
          <p:cNvSpPr txBox="1"/>
          <p:nvPr/>
        </p:nvSpPr>
        <p:spPr>
          <a:xfrm>
            <a:off x="1304569" y="4137135"/>
            <a:ext cx="6010482" cy="442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3.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数据竞争：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0" name="Flowchart: Alternate Process 7">
            <a:extLst>
              <a:ext uri="{FF2B5EF4-FFF2-40B4-BE49-F238E27FC236}">
                <a16:creationId xmlns:a16="http://schemas.microsoft.com/office/drawing/2014/main" id="{3CD9418A-FFCA-4572-B669-FD367D8762CA}"/>
              </a:ext>
            </a:extLst>
          </p:cNvPr>
          <p:cNvSpPr/>
          <p:nvPr/>
        </p:nvSpPr>
        <p:spPr>
          <a:xfrm>
            <a:off x="3747332" y="4299336"/>
            <a:ext cx="1208454" cy="503637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</a:p>
        </p:txBody>
      </p:sp>
      <p:cxnSp>
        <p:nvCxnSpPr>
          <p:cNvPr id="81" name="Straight Arrow Connector 8">
            <a:extLst>
              <a:ext uri="{FF2B5EF4-FFF2-40B4-BE49-F238E27FC236}">
                <a16:creationId xmlns:a16="http://schemas.microsoft.com/office/drawing/2014/main" id="{D26E27AD-4778-468C-9195-8FF94FA0F66B}"/>
              </a:ext>
            </a:extLst>
          </p:cNvPr>
          <p:cNvCxnSpPr>
            <a:endCxn id="80" idx="1"/>
          </p:cNvCxnSpPr>
          <p:nvPr/>
        </p:nvCxnSpPr>
        <p:spPr>
          <a:xfrm>
            <a:off x="3126986" y="4542900"/>
            <a:ext cx="620346" cy="0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9">
            <a:extLst>
              <a:ext uri="{FF2B5EF4-FFF2-40B4-BE49-F238E27FC236}">
                <a16:creationId xmlns:a16="http://schemas.microsoft.com/office/drawing/2014/main" id="{E0DE135B-92F1-4106-8073-B8F97BC22D8C}"/>
              </a:ext>
            </a:extLst>
          </p:cNvPr>
          <p:cNvCxnSpPr>
            <a:endCxn id="80" idx="3"/>
          </p:cNvCxnSpPr>
          <p:nvPr/>
        </p:nvCxnSpPr>
        <p:spPr>
          <a:xfrm flipH="1">
            <a:off x="4955786" y="4542900"/>
            <a:ext cx="457202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文本框 82">
            <a:extLst>
              <a:ext uri="{FF2B5EF4-FFF2-40B4-BE49-F238E27FC236}">
                <a16:creationId xmlns:a16="http://schemas.microsoft.com/office/drawing/2014/main" id="{A9F642F3-2070-4538-89FD-BC7D18A649E1}"/>
              </a:ext>
            </a:extLst>
          </p:cNvPr>
          <p:cNvSpPr txBox="1"/>
          <p:nvPr/>
        </p:nvSpPr>
        <p:spPr>
          <a:xfrm>
            <a:off x="1304569" y="4875040"/>
            <a:ext cx="11070654" cy="1287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并发漏洞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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是指与安全相关的并发缺陷，可被攻击和利用。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竞争条件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是其中最重要且有代表性的类型。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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并发漏洞的竞争条件和数据竞争及其相似，但两者又不是同一个概念。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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在并发漏洞中，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UAF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、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DF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、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NDP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Wingdings 2" panose="05020102010507070707" pitchFamily="18" charset="2"/>
              </a:rPr>
              <a:t>这三种漏洞都与事件发生序有关。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0" name="Picture 23" descr="软件所所徽">
            <a:extLst>
              <a:ext uri="{FF2B5EF4-FFF2-40B4-BE49-F238E27FC236}">
                <a16:creationId xmlns:a16="http://schemas.microsoft.com/office/drawing/2014/main" id="{E37C0AF5-C82A-43A3-B194-D2F82953D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2" descr="iscas-mzd">
            <a:extLst>
              <a:ext uri="{FF2B5EF4-FFF2-40B4-BE49-F238E27FC236}">
                <a16:creationId xmlns:a16="http://schemas.microsoft.com/office/drawing/2014/main" id="{605DE537-219C-40F8-B009-326CC2FD6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 Box 21">
            <a:extLst>
              <a:ext uri="{FF2B5EF4-FFF2-40B4-BE49-F238E27FC236}">
                <a16:creationId xmlns:a16="http://schemas.microsoft.com/office/drawing/2014/main" id="{63083EFE-4F7E-45A4-90EE-C3036C9BE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</p:spTree>
    <p:extLst>
      <p:ext uri="{BB962C8B-B14F-4D97-AF65-F5344CB8AC3E}">
        <p14:creationId xmlns:p14="http://schemas.microsoft.com/office/powerpoint/2010/main" val="4225913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9217A03-E523-43CF-93C2-6276250DB76E}"/>
              </a:ext>
            </a:extLst>
          </p:cNvPr>
          <p:cNvCxnSpPr>
            <a:cxnSpLocks/>
          </p:cNvCxnSpPr>
          <p:nvPr/>
        </p:nvCxnSpPr>
        <p:spPr>
          <a:xfrm>
            <a:off x="941218" y="1090924"/>
            <a:ext cx="943677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7F1F8D0-D722-4CCE-833A-3A090A7B52E0}"/>
              </a:ext>
            </a:extLst>
          </p:cNvPr>
          <p:cNvSpPr txBox="1"/>
          <p:nvPr/>
        </p:nvSpPr>
        <p:spPr>
          <a:xfrm>
            <a:off x="846531" y="423673"/>
            <a:ext cx="45777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研究内容</a:t>
            </a:r>
            <a:endParaRPr lang="zh-CN" altLang="en-US" sz="3200" dirty="0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BB337FD-B42B-4D2B-9618-B152C3A13D09}"/>
              </a:ext>
            </a:extLst>
          </p:cNvPr>
          <p:cNvSpPr txBox="1"/>
          <p:nvPr/>
        </p:nvSpPr>
        <p:spPr>
          <a:xfrm>
            <a:off x="1298822" y="1422284"/>
            <a:ext cx="9079173" cy="3883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提出新的死锁检测算法，设计并实现一个在线的潜在死锁检测工具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AirLock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，可以适用到客户端，在不影响用户体验的提前下，完成死锁检测。（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ICSE’20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）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针对于事件发生序有关的三类并发漏洞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UAF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、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DF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、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NDP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，设计并实现一个并发漏洞检测工具</a:t>
            </a:r>
            <a:r>
              <a:rPr lang="en-US" altLang="zh-CN" sz="2400" dirty="0" err="1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ConVul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。（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ESEC/FSE’19, ASE’19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）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设计并实现一个测试用例并发调度框架</a:t>
            </a:r>
            <a:r>
              <a:rPr lang="en-US" altLang="zh-CN" sz="2400" dirty="0" err="1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ConRS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，提高测试用例覆盖度，提升并发测试工具的检测效果。 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" panose="02020603050405020304" pitchFamily="18" charset="0"/>
              </a:rPr>
              <a:t>(COMPSAC’19)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" panose="02020603050405020304" pitchFamily="18" charset="0"/>
            </a:endParaRPr>
          </a:p>
        </p:txBody>
      </p:sp>
      <p:pic>
        <p:nvPicPr>
          <p:cNvPr id="11" name="Picture 23" descr="软件所所徽">
            <a:extLst>
              <a:ext uri="{FF2B5EF4-FFF2-40B4-BE49-F238E27FC236}">
                <a16:creationId xmlns:a16="http://schemas.microsoft.com/office/drawing/2014/main" id="{611090A8-5E20-4864-84FD-C0ACB1D284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2" descr="iscas-mzd">
            <a:extLst>
              <a:ext uri="{FF2B5EF4-FFF2-40B4-BE49-F238E27FC236}">
                <a16:creationId xmlns:a16="http://schemas.microsoft.com/office/drawing/2014/main" id="{E0A0C017-6231-4DBF-BB71-229E3E3E7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21">
            <a:extLst>
              <a:ext uri="{FF2B5EF4-FFF2-40B4-BE49-F238E27FC236}">
                <a16:creationId xmlns:a16="http://schemas.microsoft.com/office/drawing/2014/main" id="{2566DEC5-31FF-411F-AC02-867D6C878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</p:spTree>
    <p:extLst>
      <p:ext uri="{BB962C8B-B14F-4D97-AF65-F5344CB8AC3E}">
        <p14:creationId xmlns:p14="http://schemas.microsoft.com/office/powerpoint/2010/main" val="3624018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1097280" y="661172"/>
            <a:ext cx="10058400" cy="2544445"/>
          </a:xfrm>
        </p:spPr>
        <p:txBody>
          <a:bodyPr/>
          <a:lstStyle/>
          <a:p>
            <a:r>
              <a:rPr lang="zh-CN" altLang="en-US" dirty="0"/>
              <a:t>一点建议</a:t>
            </a:r>
          </a:p>
        </p:txBody>
      </p:sp>
    </p:spTree>
    <p:extLst>
      <p:ext uri="{BB962C8B-B14F-4D97-AF65-F5344CB8AC3E}">
        <p14:creationId xmlns:p14="http://schemas.microsoft.com/office/powerpoint/2010/main" val="416949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6"/>
    </mc:Choice>
    <mc:Fallback xmlns="">
      <p:transition spd="slow" advTm="1246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9217A03-E523-43CF-93C2-6276250DB76E}"/>
              </a:ext>
            </a:extLst>
          </p:cNvPr>
          <p:cNvCxnSpPr>
            <a:cxnSpLocks/>
          </p:cNvCxnSpPr>
          <p:nvPr/>
        </p:nvCxnSpPr>
        <p:spPr>
          <a:xfrm>
            <a:off x="729228" y="1090924"/>
            <a:ext cx="943677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27F1F8D0-D722-4CCE-833A-3A090A7B52E0}"/>
              </a:ext>
            </a:extLst>
          </p:cNvPr>
          <p:cNvSpPr txBox="1"/>
          <p:nvPr/>
        </p:nvSpPr>
        <p:spPr>
          <a:xfrm>
            <a:off x="846531" y="423673"/>
            <a:ext cx="5613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一点建议</a:t>
            </a:r>
            <a:endParaRPr lang="zh-CN" altLang="en-US" sz="3200" dirty="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6" name="矩形 135">
            <a:extLst>
              <a:ext uri="{FF2B5EF4-FFF2-40B4-BE49-F238E27FC236}">
                <a16:creationId xmlns:a16="http://schemas.microsoft.com/office/drawing/2014/main" id="{1A4B1F34-1D2C-4C0D-A69A-C201AA4DB53E}"/>
              </a:ext>
            </a:extLst>
          </p:cNvPr>
          <p:cNvSpPr/>
          <p:nvPr/>
        </p:nvSpPr>
        <p:spPr>
          <a:xfrm>
            <a:off x="2027059" y="1173401"/>
            <a:ext cx="2642599" cy="559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课程：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1" name="Picture 23" descr="软件所所徽">
            <a:extLst>
              <a:ext uri="{FF2B5EF4-FFF2-40B4-BE49-F238E27FC236}">
                <a16:creationId xmlns:a16="http://schemas.microsoft.com/office/drawing/2014/main" id="{C6C69932-C654-4E2C-92D9-2F03CF25D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477" y="114520"/>
            <a:ext cx="1349317" cy="44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2" descr="iscas-mzd">
            <a:extLst>
              <a:ext uri="{FF2B5EF4-FFF2-40B4-BE49-F238E27FC236}">
                <a16:creationId xmlns:a16="http://schemas.microsoft.com/office/drawing/2014/main" id="{4EFFE058-E8A4-4A77-8CF1-F356801AE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77" y="120998"/>
            <a:ext cx="1876206" cy="31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21">
            <a:extLst>
              <a:ext uri="{FF2B5EF4-FFF2-40B4-BE49-F238E27FC236}">
                <a16:creationId xmlns:a16="http://schemas.microsoft.com/office/drawing/2014/main" id="{38AB4ADB-BB8B-40A8-A882-942DFF9A1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826" y="340490"/>
            <a:ext cx="28575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1pPr>
            <a:lvl2pPr marL="742950" indent="-28575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2pPr>
            <a:lvl3pPr marL="11430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3pPr>
            <a:lvl4pPr marL="16002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4pPr>
            <a:lvl5pPr marL="2057400" indent="-228600" eaLnBrk="0" hangingPunct="0"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6600" b="1">
                <a:solidFill>
                  <a:srgbClr val="FF3300"/>
                </a:solidFill>
                <a:latin typeface="Times New Roman" pitchFamily="18" charset="0"/>
                <a:ea typeface="华文行楷" pitchFamily="2" charset="-122"/>
              </a:defRPr>
            </a:lvl9pPr>
          </a:lstStyle>
          <a:p>
            <a:pPr algn="ctr" eaLnBrk="1" hangingPunct="1">
              <a:defRPr/>
            </a:pPr>
            <a:r>
              <a:rPr lang="en-US" altLang="zh-CN" sz="800" b="0" dirty="0">
                <a:solidFill>
                  <a:srgbClr val="777777"/>
                </a:solidFill>
              </a:rPr>
              <a:t>Institute of Software, Chinese Academy of Sciences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0B4389B6-6EA4-483F-9052-91C4FC96F1E1}"/>
              </a:ext>
            </a:extLst>
          </p:cNvPr>
          <p:cNvSpPr txBox="1"/>
          <p:nvPr/>
        </p:nvSpPr>
        <p:spPr>
          <a:xfrm>
            <a:off x="3018410" y="1761603"/>
            <a:ext cx="3373514" cy="1405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课程选择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课程学习</a:t>
            </a:r>
            <a:endParaRPr lang="en-US" altLang="zh-CN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考试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B1DDBF5-8A0F-4A96-8995-F6A1B7C3CEE0}"/>
              </a:ext>
            </a:extLst>
          </p:cNvPr>
          <p:cNvSpPr txBox="1"/>
          <p:nvPr/>
        </p:nvSpPr>
        <p:spPr>
          <a:xfrm>
            <a:off x="2015231" y="3291083"/>
            <a:ext cx="2725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提前开始科研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A65735C-52D3-44BF-9457-72BD0A25851C}"/>
              </a:ext>
            </a:extLst>
          </p:cNvPr>
          <p:cNvSpPr txBox="1"/>
          <p:nvPr/>
        </p:nvSpPr>
        <p:spPr>
          <a:xfrm>
            <a:off x="2015240" y="3877035"/>
            <a:ext cx="2352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学好英语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6BF18F7-67ED-429F-AC50-4E20FE4885CF}"/>
              </a:ext>
            </a:extLst>
          </p:cNvPr>
          <p:cNvSpPr txBox="1"/>
          <p:nvPr/>
        </p:nvSpPr>
        <p:spPr>
          <a:xfrm>
            <a:off x="2192785" y="4811696"/>
            <a:ext cx="571721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祝大家的研究生生活，快乐又充实！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37108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1097280" y="661172"/>
            <a:ext cx="10058400" cy="2544445"/>
          </a:xfrm>
        </p:spPr>
        <p:txBody>
          <a:bodyPr/>
          <a:lstStyle/>
          <a:p>
            <a:pPr algn="ctr"/>
            <a:r>
              <a:rPr lang="zh-CN" altLang="en-US" dirty="0"/>
              <a:t>谢谢大家！</a:t>
            </a:r>
          </a:p>
        </p:txBody>
      </p:sp>
    </p:spTree>
    <p:extLst>
      <p:ext uri="{BB962C8B-B14F-4D97-AF65-F5344CB8AC3E}">
        <p14:creationId xmlns:p14="http://schemas.microsoft.com/office/powerpoint/2010/main" val="313195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6"/>
    </mc:Choice>
    <mc:Fallback xmlns="">
      <p:transition spd="slow" advTm="1246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1_回顾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回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i="1" dirty="0" smtClean="0">
            <a:solidFill>
              <a:schemeClr val="tx1"/>
            </a:solidFill>
            <a:latin typeface="times" panose="02020603050405020304" pitchFamily="18" charset="0"/>
            <a:cs typeface="times" panose="02020603050405020304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1243</Words>
  <Application>Microsoft Office PowerPoint</Application>
  <PresentationFormat>宽屏</PresentationFormat>
  <Paragraphs>91</Paragraphs>
  <Slides>9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9</vt:i4>
      </vt:variant>
    </vt:vector>
  </HeadingPairs>
  <TitlesOfParts>
    <vt:vector size="24" baseType="lpstr">
      <vt:lpstr>Gulim</vt:lpstr>
      <vt:lpstr>等线</vt:lpstr>
      <vt:lpstr>等线 Light</vt:lpstr>
      <vt:lpstr>宋体</vt:lpstr>
      <vt:lpstr>Arial</vt:lpstr>
      <vt:lpstr>Calibri</vt:lpstr>
      <vt:lpstr>Calibri Light</vt:lpstr>
      <vt:lpstr>Comic Sans MS</vt:lpstr>
      <vt:lpstr>Consolas</vt:lpstr>
      <vt:lpstr>times</vt:lpstr>
      <vt:lpstr>Times New Roman</vt:lpstr>
      <vt:lpstr>Wingdings</vt:lpstr>
      <vt:lpstr>1_回顾</vt:lpstr>
      <vt:lpstr>自定义设计方案</vt:lpstr>
      <vt:lpstr>Office 主题​​</vt:lpstr>
      <vt:lpstr>迎新报告会</vt:lpstr>
      <vt:lpstr>研究内容</vt:lpstr>
      <vt:lpstr>PowerPoint 演示文稿</vt:lpstr>
      <vt:lpstr>PowerPoint 演示文稿</vt:lpstr>
      <vt:lpstr>PowerPoint 演示文稿</vt:lpstr>
      <vt:lpstr>PowerPoint 演示文稿</vt:lpstr>
      <vt:lpstr>一点建议</vt:lpstr>
      <vt:lpstr>PowerPoint 演示文稿</vt:lpstr>
      <vt:lpstr>谢谢大家！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并发缺陷的动态检测技术研究</dc:title>
  <dc:creator>mengrj@ios.ac.cn</dc:creator>
  <cp:lastModifiedBy>mrj</cp:lastModifiedBy>
  <cp:revision>93</cp:revision>
  <dcterms:created xsi:type="dcterms:W3CDTF">2019-06-24T00:36:54Z</dcterms:created>
  <dcterms:modified xsi:type="dcterms:W3CDTF">2019-09-07T02:04:09Z</dcterms:modified>
</cp:coreProperties>
</file>