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xfrm>
            <a:off x="6283553" y="9131300"/>
            <a:ext cx="424994" cy="43667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标题文本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283553" y="9128861"/>
            <a:ext cx="424994" cy="43667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迎新报告会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迎新报告会</a:t>
            </a:r>
          </a:p>
        </p:txBody>
      </p:sp>
      <p:sp>
        <p:nvSpPr>
          <p:cNvPr id="120" name="李润东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李润东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自我介绍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自我介绍</a:t>
            </a:r>
          </a:p>
        </p:txBody>
      </p:sp>
      <p:sp>
        <p:nvSpPr>
          <p:cNvPr id="123" name="李润东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李润东</a:t>
            </a:r>
          </a:p>
          <a:p>
            <a:pPr>
              <a:buBlip>
                <a:blip r:embed="rId2"/>
              </a:buBlip>
            </a:pPr>
            <a:r>
              <a:t>2017级硕士</a:t>
            </a:r>
          </a:p>
          <a:p>
            <a:pPr>
              <a:buBlip>
                <a:blip r:embed="rId2"/>
              </a:buBlip>
            </a:pPr>
            <a:r>
              <a:t>张健研究员</a:t>
            </a:r>
          </a:p>
          <a:p>
            <a:pPr>
              <a:buBlip>
                <a:blip r:embed="rId2"/>
              </a:buBlip>
            </a:pPr>
            <a:r>
              <a:t>程序分析与软件测试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研究兴趣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研究兴趣</a:t>
            </a:r>
          </a:p>
        </p:txBody>
      </p:sp>
      <p:sp>
        <p:nvSpPr>
          <p:cNvPr id="126" name="如何自动化验证静态分析的结果？"/>
          <p:cNvSpPr txBox="1"/>
          <p:nvPr>
            <p:ph type="body" sz="quarter" idx="1"/>
          </p:nvPr>
        </p:nvSpPr>
        <p:spPr>
          <a:xfrm>
            <a:off x="838200" y="2603500"/>
            <a:ext cx="6409234" cy="1152774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如何自动化验证静态分析的结果？</a:t>
            </a:r>
          </a:p>
        </p:txBody>
      </p:sp>
      <p:pic>
        <p:nvPicPr>
          <p:cNvPr id="127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931" y="4010025"/>
            <a:ext cx="10396938" cy="413533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心脏滴血漏洞的简化版"/>
          <p:cNvSpPr txBox="1"/>
          <p:nvPr/>
        </p:nvSpPr>
        <p:spPr>
          <a:xfrm>
            <a:off x="4159249" y="8399112"/>
            <a:ext cx="46863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心脏滴血漏洞的简化版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650" y="2279650"/>
            <a:ext cx="9207500" cy="519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上述只是一个“Toy”，在真实场景中问题会非常复杂！"/>
          <p:cNvSpPr txBox="1"/>
          <p:nvPr/>
        </p:nvSpPr>
        <p:spPr>
          <a:xfrm>
            <a:off x="1098524" y="1104900"/>
            <a:ext cx="1080775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上述只是一个“Toy”，在真实场景中问题会非常复杂！</a:t>
            </a:r>
          </a:p>
        </p:txBody>
      </p:sp>
      <p:sp>
        <p:nvSpPr>
          <p:cNvPr id="132" name="现实世界中程序员编写的某个程序的调用图"/>
          <p:cNvSpPr txBox="1"/>
          <p:nvPr/>
        </p:nvSpPr>
        <p:spPr>
          <a:xfrm>
            <a:off x="2101850" y="7912100"/>
            <a:ext cx="88011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现实世界中程序员编写的某个程序的调用图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解决方案： 程序预分析+灰盒模糊测试"/>
          <p:cNvSpPr txBox="1"/>
          <p:nvPr/>
        </p:nvSpPr>
        <p:spPr>
          <a:xfrm>
            <a:off x="231089" y="622300"/>
            <a:ext cx="783092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解决方案： 程序预分析+灰盒模糊测试</a:t>
            </a:r>
          </a:p>
        </p:txBody>
      </p:sp>
      <p:sp>
        <p:nvSpPr>
          <p:cNvPr id="135" name="符号执行对局部约束审查…"/>
          <p:cNvSpPr txBox="1"/>
          <p:nvPr/>
        </p:nvSpPr>
        <p:spPr>
          <a:xfrm>
            <a:off x="622096" y="2677146"/>
            <a:ext cx="5190987" cy="5749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buSzPct val="100000"/>
              <a:buAutoNum type="arabicPeriod" startAt="1"/>
              <a:defRPr sz="2600"/>
            </a:pPr>
            <a:r>
              <a:t> 符号执行对局部约束审查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入口程序约束收集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预分析，生成调用图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生成种子队列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模糊测试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收集路径信息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种子分配权重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迭代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到达目标，保存输入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评估程序行为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得出测试用例</a:t>
            </a:r>
          </a:p>
          <a:p>
            <a:pPr marL="635000" indent="-635000" algn="l">
              <a:buSzPct val="100000"/>
              <a:buAutoNum type="arabicPeriod" startAt="1"/>
              <a:defRPr sz="2600"/>
            </a:pPr>
            <a:r>
              <a:t>确认成功</a:t>
            </a:r>
          </a:p>
        </p:txBody>
      </p:sp>
      <p:pic>
        <p:nvPicPr>
          <p:cNvPr id="13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3600" y="1568450"/>
            <a:ext cx="49149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符号执行可以较准确的指导到达目标所需种子的约束：…"/>
          <p:cNvSpPr txBox="1"/>
          <p:nvPr/>
        </p:nvSpPr>
        <p:spPr>
          <a:xfrm>
            <a:off x="6832479" y="4334980"/>
            <a:ext cx="5677141" cy="70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3400"/>
              </a:spcBef>
              <a:defRPr spc="29" sz="15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符号执行可以较准确的指导到达目标所需种子的约束：</a:t>
            </a:r>
          </a:p>
          <a:p>
            <a:pPr algn="l" defTabSz="457200">
              <a:spcBef>
                <a:spcPts val="600"/>
              </a:spcBef>
              <a:defRPr spc="29" sz="15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Π = φ(b0)∧φ(b1)∧..∧φ(bi) =&gt; Π’ = φ(b0) ∧ φ(b1) ∧ .. ∧ ¬φ(bi)</a:t>
            </a:r>
          </a:p>
        </p:txBody>
      </p:sp>
      <p:pic>
        <p:nvPicPr>
          <p:cNvPr id="138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0250" y="5470616"/>
            <a:ext cx="4914900" cy="304353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模糊测试可以在较短的时间内测试大量的输入"/>
          <p:cNvSpPr txBox="1"/>
          <p:nvPr/>
        </p:nvSpPr>
        <p:spPr>
          <a:xfrm>
            <a:off x="7537450" y="8718550"/>
            <a:ext cx="40005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3400"/>
              </a:spcBef>
              <a:defRPr spc="29" sz="15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模糊测试可以在较短的时间内测试大量的输入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一点感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一点感悟</a:t>
            </a:r>
          </a:p>
        </p:txBody>
      </p:sp>
      <p:sp>
        <p:nvSpPr>
          <p:cNvPr id="142" name="做好实验室的工作，这可能是未来简历里最值得展示的东西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做好实验室的工作，这可能是未来简历里最值得展示的东西。</a:t>
            </a:r>
          </a:p>
          <a:p>
            <a:pPr>
              <a:buBlip>
                <a:blip r:embed="rId2"/>
              </a:buBlip>
            </a:pPr>
            <a:r>
              <a:t>调研清楚再动手。</a:t>
            </a:r>
          </a:p>
          <a:p>
            <a:pPr>
              <a:buBlip>
                <a:blip r:embed="rId2"/>
              </a:buBlip>
              <a:defRPr i="1"/>
            </a:pPr>
            <a:r>
              <a:t>Talk is cheap.</a:t>
            </a:r>
          </a:p>
          <a:p>
            <a:pPr>
              <a:buBlip>
                <a:blip r:embed="rId2"/>
              </a:buBlip>
            </a:pPr>
            <a:r>
              <a:t>美丽的乐园存在于奋斗者的心里。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些建议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一些建议</a:t>
            </a:r>
          </a:p>
        </p:txBody>
      </p:sp>
      <p:sp>
        <p:nvSpPr>
          <p:cNvPr id="145" name="记着查看邮件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记着查看邮件</a:t>
            </a:r>
          </a:p>
          <a:p>
            <a:pPr>
              <a:buBlip>
                <a:blip r:embed="rId2"/>
              </a:buBlip>
            </a:pPr>
            <a:r>
              <a:t>在雁栖湖可以认识各种各样的朋友，珍惜这个机会。</a:t>
            </a:r>
          </a:p>
          <a:p>
            <a:pPr>
              <a:buBlip>
                <a:blip r:embed="rId2"/>
              </a:buBlip>
            </a:pPr>
            <a:r>
              <a:t>每天做一道题是个好策略</a:t>
            </a:r>
          </a:p>
          <a:p>
            <a:pPr>
              <a:buBlip>
                <a:blip r:embed="rId2"/>
              </a:buBlip>
            </a:pPr>
            <a:r>
              <a:t>培养些新的兴趣可以有效拓宽人脉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谢谢大家！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谢谢大家！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