
<file path=[Content_Types].xml><?xml version="1.0" encoding="utf-8"?>
<Types xmlns="http://schemas.openxmlformats.org/package/2006/content-types">
  <Default Extension="jpeg" ContentType="image/jpe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sldIdLst>
    <p:sldId id="2363" r:id="rId4"/>
    <p:sldId id="2789" r:id="rId6"/>
    <p:sldId id="2773" r:id="rId7"/>
    <p:sldId id="2803" r:id="rId8"/>
    <p:sldId id="2804" r:id="rId9"/>
    <p:sldId id="2808" r:id="rId10"/>
    <p:sldId id="2790" r:id="rId11"/>
    <p:sldId id="2805" r:id="rId12"/>
    <p:sldId id="2807" r:id="rId13"/>
    <p:sldId id="2806" r:id="rId14"/>
    <p:sldId id="2791" r:id="rId15"/>
    <p:sldId id="2794" r:id="rId16"/>
    <p:sldId id="2793" r:id="rId17"/>
    <p:sldId id="2750" r:id="rId18"/>
  </p:sldIdLst>
  <p:sldSz cx="9906000" cy="6858000" type="A4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so arabela" initials="t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CC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18" autoAdjust="0"/>
    <p:restoredTop sz="86863" autoAdjust="0"/>
  </p:normalViewPr>
  <p:slideViewPr>
    <p:cSldViewPr showGuides="1">
      <p:cViewPr varScale="1">
        <p:scale>
          <a:sx n="141" d="100"/>
          <a:sy n="141" d="100"/>
        </p:scale>
        <p:origin x="2052" y="126"/>
      </p:cViewPr>
      <p:guideLst>
        <p:guide orient="horz" pos="2205"/>
        <p:guide pos="3135"/>
        <p:guide pos="5710"/>
        <p:guide orient="horz" pos="1094"/>
        <p:guide pos="562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2" Type="http://schemas.openxmlformats.org/officeDocument/2006/relationships/commentAuthors" Target="commentAuthors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 idx="4294967295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t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t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/>
          </p:nvPr>
        </p:nvSpPr>
        <p:spPr>
          <a:xfrm>
            <a:off x="712788" y="746125"/>
            <a:ext cx="5372100" cy="372110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2053" name="Rectangle 5"/>
          <p:cNvSpPr>
            <a:spLocks noGrp="1" noRot="1" noChangeAspect="1" noTextEdit="1"/>
          </p:cNvSpPr>
          <p:nvPr/>
        </p:nvSpPr>
        <p:spPr>
          <a:xfrm>
            <a:off x="906463" y="4713288"/>
            <a:ext cx="4984750" cy="446881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indent="0"/>
            <a:endParaRPr lang="zh-CN" altLang="en-US" dirty="0">
              <a:ea typeface="华文宋体" panose="02010600040101010101" pitchFamily="2" charset="-122"/>
            </a:endParaRP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b" anchorCtr="0" compatLnSpc="1"/>
          <a:lstStyle/>
          <a:p>
            <a:pPr lvl="0" eaLnBrk="1" fontAlgn="base" hangingPunct="1"/>
            <a:endParaRPr lang="zh-CN" altLang="zh-CN" strike="noStrike" noProof="1">
              <a:ea typeface="楷体_GB2312"/>
            </a:endParaRP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3" cy="496888"/>
          </a:xfrm>
          <a:prstGeom prst="rect">
            <a:avLst/>
          </a:prstGeom>
          <a:noFill/>
          <a:ln w="9525" cmpd="sng">
            <a:noFill/>
            <a:miter lim="800000"/>
          </a:ln>
        </p:spPr>
        <p:txBody>
          <a:bodyPr vert="horz" wrap="square" lIns="91122" tIns="45561" rIns="91122" bIns="45561" numCol="1" anchor="b" anchorCtr="0" compatLnSpc="1"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en-US" altLang="zh-CN" noProof="1" smtClean="0">
                <a:latin typeface="Times New Roman" panose="02020603050405020304" pitchFamily="18" charset="0"/>
                <a:ea typeface="楷体_GB2312"/>
                <a:cs typeface="+mn-ea"/>
              </a:rPr>
            </a:fld>
            <a:endParaRPr lang="en-US" altLang="zh-CN" noProof="1">
              <a:ea typeface="楷体_GB231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zh-CN" altLang="en-US" dirty="0">
              <a:ea typeface="华文宋体" panose="02010600040101010101" pitchFamily="2" charset="-122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dirty="0"/>
              <a:t>由于以上工作之间的承接关系，所以统一介绍他们的研究背景及意义。</a:t>
            </a:r>
            <a:endParaRPr kumimoji="1" lang="zh-CN" alt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r>
              <a:rPr kumimoji="1" lang="zh-CN" altLang="en-US" dirty="0"/>
              <a:t>由于以上工作之间的承接关系，所以统一介绍他们的研究背景及意义。</a:t>
            </a:r>
            <a:endParaRPr kumimoji="1" lang="zh-CN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kumimoji="1" lang="zh-CN" alt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>
                <a:ea typeface="华文宋体" panose="02010600040101010101" pitchFamily="2" charset="-122"/>
              </a:rPr>
              <a:t>自学</a:t>
            </a:r>
            <a:endParaRPr lang="en-US" altLang="zh-CN" dirty="0">
              <a:ea typeface="华文宋体" panose="02010600040101010101" pitchFamily="2" charset="-122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sz="quarter"/>
          </p:nvPr>
        </p:nvSpPr>
        <p:spPr>
          <a:xfrm>
            <a:off x="656193" y="4268681"/>
            <a:ext cx="5249545" cy="3492557"/>
          </a:xfrm>
          <a:prstGeom prst="rect">
            <a:avLst/>
          </a:prstGeom>
        </p:spPr>
        <p:txBody>
          <a:bodyPr/>
          <a:lstStyle/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dirty="0">
                <a:ea typeface="华文宋体" panose="02010600040101010101" pitchFamily="2" charset="-122"/>
              </a:rPr>
              <a:t>自学</a:t>
            </a:r>
            <a:endParaRPr lang="en-US" altLang="zh-CN" dirty="0">
              <a:ea typeface="华文宋体" panose="02010600040101010101" pitchFamily="2" charset="-122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zh-CN" altLang="en-US" dirty="0">
              <a:ea typeface="华文宋体" panose="02010600040101010101" pitchFamily="2" charset="-122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4" Type="http://schemas.microsoft.com/office/2007/relationships/hdphoto" Target="../media/image3.wdp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4" Type="http://schemas.microsoft.com/office/2007/relationships/hdphoto" Target="../media/image3.wdp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4" Type="http://schemas.microsoft.com/office/2007/relationships/hdphoto" Target="../media/image3.wdp"/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758952"/>
            <a:ext cx="817245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5" name="Picture 105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6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7" name="Picture 1047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905988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412302"/>
            <a:ext cx="2135981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81038" y="412302"/>
            <a:ext cx="6284119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758952"/>
            <a:ext cx="817245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3" name="Picture 1047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291267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282557" y="0"/>
            <a:ext cx="5200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594359"/>
            <a:ext cx="2600325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00488" y="731520"/>
            <a:ext cx="5274945" cy="52578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71475" y="2926080"/>
            <a:ext cx="2600325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dirty="0"/>
              <a:t>编辑母版文本样式</a:t>
            </a:r>
            <a:endParaRPr lang="zh-CN" alt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8229" y="6459787"/>
            <a:ext cx="2127540" cy="365125"/>
          </a:xfrm>
        </p:spPr>
        <p:txBody>
          <a:bodyPr/>
          <a:lstStyle>
            <a:lvl1pPr algn="l">
              <a:defRPr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00487" y="6459787"/>
            <a:ext cx="3776663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56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2" name="Picture 1047"/>
          <p:cNvPicPr>
            <a:picLocks noChangeAspect="1"/>
          </p:cNvPicPr>
          <p:nvPr userDrawn="1"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758952"/>
            <a:ext cx="817245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91540" y="4453128"/>
            <a:ext cx="817245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编辑母版文本样式</a:t>
            </a:r>
            <a:endParaRPr lang="zh-CN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91540" y="1845734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52060" y="1845735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9154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9154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5206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5206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903421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074920"/>
            <a:ext cx="8217337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91540" y="5907024"/>
            <a:ext cx="822198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4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30850" y="112713"/>
            <a:ext cx="1366838" cy="412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113588" y="96838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6826250" y="333375"/>
            <a:ext cx="28067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dirty="0">
                <a:solidFill>
                  <a:srgbClr val="777777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dirty="0">
              <a:latin typeface="Times New Roman" panose="02020603050405020304" pitchFamily="18" charset="0"/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4" y="6334316"/>
            <a:ext cx="9905988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412302"/>
            <a:ext cx="2135981" cy="575989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81038" y="412302"/>
            <a:ext cx="6284119" cy="5759898"/>
          </a:xfrm>
        </p:spPr>
        <p:txBody>
          <a:bodyPr vert="eaVert" lIns="45720" tIns="0" rIns="45720" bIns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758952"/>
            <a:ext cx="817245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91540" y="4453128"/>
            <a:ext cx="817245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981223" y="4343400"/>
            <a:ext cx="80238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891540" y="1845734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052060" y="1845735"/>
            <a:ext cx="4011930" cy="402336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9154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89154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5052060" y="1846052"/>
            <a:ext cx="401193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5052060" y="2582334"/>
            <a:ext cx="4011930" cy="33782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581" y="6400800"/>
            <a:ext cx="990342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3" y="633431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5" y="0"/>
            <a:ext cx="3291267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282557" y="0"/>
            <a:ext cx="52007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475" y="594359"/>
            <a:ext cx="2600325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900488" y="731520"/>
            <a:ext cx="5274945" cy="5257800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371475" y="2926080"/>
            <a:ext cx="2600325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78229" y="6459787"/>
            <a:ext cx="2127540" cy="365125"/>
          </a:xfrm>
        </p:spPr>
        <p:txBody>
          <a:bodyPr/>
          <a:lstStyle>
            <a:lvl1pPr algn="l"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00487" y="6459787"/>
            <a:ext cx="3776663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  <a:ea typeface="华文宋体" panose="02010600040101010101" pitchFamily="2" charset="-122"/>
              </a:defRPr>
            </a:lvl1pPr>
          </a:lstStyle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903421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3" y="4915076"/>
            <a:ext cx="9903421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074920"/>
            <a:ext cx="8217337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4" y="0"/>
            <a:ext cx="9905988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91540" y="5907024"/>
            <a:ext cx="822198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pic>
        <p:nvPicPr>
          <p:cNvPr id="10" name="Picture 1047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30850" y="112713"/>
            <a:ext cx="1366838" cy="41275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113588" y="96838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6826250" y="333375"/>
            <a:ext cx="2806700" cy="2444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dirty="0">
                <a:solidFill>
                  <a:srgbClr val="777777"/>
                </a:solidFill>
                <a:latin typeface="Times New Roman" panose="020206030504050203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dirty="0">
              <a:latin typeface="Times New Roman" panose="02020603050405020304" pitchFamily="18" charset="0"/>
              <a:ea typeface="楷体_GB2312"/>
            </a:endParaRP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microsoft.com/office/2007/relationships/hdphoto" Target="../media/image3.wdp"/><Relationship Id="rId13" Type="http://schemas.openxmlformats.org/officeDocument/2006/relationships/image" Target="../media/image2.pn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5" Type="http://schemas.openxmlformats.org/officeDocument/2006/relationships/theme" Target="../theme/theme2.xml"/><Relationship Id="rId14" Type="http://schemas.microsoft.com/office/2007/relationships/hdphoto" Target="../media/image3.wdp"/><Relationship Id="rId13" Type="http://schemas.openxmlformats.org/officeDocument/2006/relationships/image" Target="../media/image2.png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906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39" y="1845734"/>
            <a:ext cx="817245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1542" y="6459787"/>
            <a:ext cx="2008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95026" y="6459787"/>
            <a:ext cx="3918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4123" y="6459787"/>
            <a:ext cx="1066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69745" y="1737845"/>
            <a:ext cx="809815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056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8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9" name="Picture 1047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9906001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6334316"/>
            <a:ext cx="9906001" cy="659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540" y="286605"/>
            <a:ext cx="817245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39" y="1845734"/>
            <a:ext cx="817245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CN" altLang="en-US" dirty="0"/>
              <a:t>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1542" y="6459787"/>
            <a:ext cx="20087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95026" y="6459787"/>
            <a:ext cx="3918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zh-CN" altLang="zh-CN" sz="1400" cap="none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44123" y="6459787"/>
            <a:ext cx="10660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  <a:ea typeface="华文宋体" panose="02010600040101010101" pitchFamily="2" charset="-122"/>
              </a:defRPr>
            </a:lvl1pPr>
          </a:lstStyle>
          <a:p>
            <a:pPr fontAlgn="base"/>
            <a:fld id="{9A0DB2DC-4C9A-4742-B13C-FB6460FD3503}" type="slidenum">
              <a:rPr lang="zh-CN" altLang="en-US" sz="1400" noProof="1" smtClean="0">
                <a:solidFill>
                  <a:srgbClr val="0000CC"/>
                </a:solidFill>
                <a:latin typeface="Times New Roman" panose="02020603050405020304" pitchFamily="18" charset="0"/>
                <a:cs typeface="+mn-ea"/>
              </a:rPr>
            </a:fld>
            <a:endParaRPr lang="zh-CN" altLang="en-US" sz="1400" noProof="1">
              <a:solidFill>
                <a:srgbClr val="0000CC"/>
              </a:solidFill>
              <a:ea typeface="楷体_GB2312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969745" y="1737845"/>
            <a:ext cx="809815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56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7473280" y="122723"/>
            <a:ext cx="2141537" cy="33496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" name="Text Box 1045"/>
          <p:cNvSpPr/>
          <p:nvPr userDrawn="1"/>
        </p:nvSpPr>
        <p:spPr>
          <a:xfrm>
            <a:off x="7348849" y="375039"/>
            <a:ext cx="2390398" cy="246221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lvl="0" indent="0" algn="ctr"/>
            <a:r>
              <a:rPr lang="en-US" altLang="zh-CN" sz="1000" b="0" i="1" dirty="0">
                <a:solidFill>
                  <a:srgbClr val="777777"/>
                </a:solidFill>
                <a:latin typeface="Californian FB" panose="0207040306080B030204" pitchFamily="18" charset="0"/>
                <a:ea typeface="华文行楷" panose="02010800040101010101" pitchFamily="2" charset="-122"/>
              </a:rPr>
              <a:t>Institute of Software,Chinese Academy of Sciences</a:t>
            </a:r>
            <a:endParaRPr lang="zh-CN" altLang="en-US" i="1" dirty="0">
              <a:latin typeface="Californian FB" panose="0207040306080B030204" pitchFamily="18" charset="0"/>
              <a:ea typeface="楷体_GB2312"/>
            </a:endParaRPr>
          </a:p>
        </p:txBody>
      </p:sp>
      <p:pic>
        <p:nvPicPr>
          <p:cNvPr id="13" name="Picture 1047"/>
          <p:cNvPicPr>
            <a:picLocks noChangeAspect="1"/>
          </p:cNvPicPr>
          <p:nvPr userDrawn="1"/>
        </p:nvPicPr>
        <p:blipFill>
          <a:blip r:embed="rId13" cstate="print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ackgroundRemoval t="0" b="100000" l="0" r="100000">
                        <a14:foregroundMark x1="9422" y1="36364" x2="9422" y2="36364"/>
                        <a14:foregroundMark x1="17629" y1="25253" x2="17629" y2="25253"/>
                        <a14:foregroundMark x1="8207" y1="77778" x2="8207" y2="77778"/>
                        <a14:foregroundMark x1="18237" y1="73737" x2="18237" y2="73737"/>
                        <a14:foregroundMark x1="40729" y1="17172" x2="40729" y2="17172"/>
                        <a14:foregroundMark x1="51976" y1="35354" x2="51976" y2="35354"/>
                        <a14:foregroundMark x1="65046" y1="15152" x2="65046" y2="15152"/>
                        <a14:foregroundMark x1="86322" y1="14141" x2="86322" y2="1414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0359" y="154703"/>
            <a:ext cx="1077862" cy="325486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华文宋体" panose="02010600040101010101" pitchFamily="2" charset="-122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1pPr>
      <a:lvl2pPr marL="38417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2pPr>
      <a:lvl3pPr marL="56705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3pPr>
      <a:lvl4pPr marL="74993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4pPr>
      <a:lvl5pPr marL="932815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华文宋体" panose="02010600040101010101" pitchFamily="2" charset="-122"/>
          <a:cs typeface="+mn-cs"/>
        </a:defRPr>
      </a:lvl5pPr>
      <a:lvl6pPr marL="109982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29984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49987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699895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anose="020F0502020204030204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image" Target="../media/image9.png"/><Relationship Id="rId1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3.xml"/><Relationship Id="rId1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/>
          </p:cNvSpPr>
          <p:nvPr>
            <p:ph type="ctrTitle"/>
          </p:nvPr>
        </p:nvSpPr>
        <p:spPr>
          <a:xfrm>
            <a:off x="742950" y="1616393"/>
            <a:ext cx="8420100" cy="1880870"/>
          </a:xfrm>
        </p:spPr>
        <p:txBody>
          <a:bodyPr wrap="square" lIns="288000" tIns="45720" rIns="288000" bIns="45720" anchor="ctr">
            <a:noAutofit/>
          </a:bodyPr>
          <a:lstStyle/>
          <a:p>
            <a:pPr algn="ctr">
              <a:lnSpc>
                <a:spcPct val="150000"/>
              </a:lnSpc>
              <a:spcBef>
                <a:spcPts val="600"/>
              </a:spcBef>
            </a:pPr>
            <a:r>
              <a:rPr lang="en-US" altLang="zh-CN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2019</a:t>
            </a:r>
            <a:r>
              <a:rPr lang="zh-CN" altLang="en-US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anose="020B0606020202030204" pitchFamily="34" charset="0"/>
              </a:rPr>
              <a:t>迎新报告</a:t>
            </a:r>
            <a:endParaRPr lang="zh-CN" altLang="zh-CN" sz="40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893791" y="4455621"/>
            <a:ext cx="8172450" cy="156566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kumimoji="1" lang="zh-CN" altLang="en-US" dirty="0"/>
              <a:t>答辩学生：林倩倩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年       级：</a:t>
            </a:r>
            <a:r>
              <a:rPr kumimoji="1" lang="en-US" altLang="zh-CN" dirty="0"/>
              <a:t>2017</a:t>
            </a:r>
            <a:r>
              <a:rPr kumimoji="1" lang="zh-CN" altLang="en-US" dirty="0"/>
              <a:t>级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学位类型：硕    士</a:t>
            </a:r>
            <a:endParaRPr kumimoji="1" lang="en-US" altLang="zh-CN" dirty="0"/>
          </a:p>
          <a:p>
            <a:pPr algn="ctr"/>
            <a:r>
              <a:rPr kumimoji="1" lang="zh-CN" altLang="en-US" dirty="0"/>
              <a:t>指导老师：詹乃军</a:t>
            </a:r>
            <a:endParaRPr kumimoji="1" lang="zh-CN" altLang="en-US" dirty="0"/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/>
              <a:t>代码生成展示</a:t>
            </a:r>
            <a:endParaRPr lang="zh-CN" altLang="en-US" sz="4400"/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276985" y="1990090"/>
            <a:ext cx="2663825" cy="402336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9300" y="1974215"/>
            <a:ext cx="4060190" cy="403923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寄语</a:t>
            </a:r>
            <a:endParaRPr lang="zh-CN" altLang="en-US" dirty="0"/>
          </a:p>
        </p:txBody>
      </p:sp>
      <p:sp>
        <p:nvSpPr>
          <p:cNvPr id="3" name="文本占位符 5"/>
          <p:cNvSpPr>
            <a:spLocks noGrp="1"/>
          </p:cNvSpPr>
          <p:nvPr>
            <p:ph type="body" idx="1"/>
          </p:nvPr>
        </p:nvSpPr>
        <p:spPr>
          <a:xfrm>
            <a:off x="891540" y="4453128"/>
            <a:ext cx="8172450" cy="1143000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/>
              <a:t>方向建议</a:t>
            </a:r>
            <a:endParaRPr lang="en-US" altLang="zh-CN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/>
              <a:t>自身感悟</a:t>
            </a:r>
            <a:endParaRPr lang="en-US" altLang="zh-CN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方向建议</a:t>
            </a:r>
            <a:endParaRPr lang="zh-CN" altLang="en-US" dirty="0"/>
          </a:p>
        </p:txBody>
      </p:sp>
      <p:sp>
        <p:nvSpPr>
          <p:cNvPr id="39" name="内容占位符 3"/>
          <p:cNvSpPr>
            <a:spLocks noGrp="1"/>
          </p:cNvSpPr>
          <p:nvPr>
            <p:ph idx="1"/>
          </p:nvPr>
        </p:nvSpPr>
        <p:spPr>
          <a:xfrm>
            <a:off x="737105" y="1916832"/>
            <a:ext cx="7920880" cy="4183085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zh-CN" altLang="en-US" sz="1900" b="1" dirty="0"/>
              <a:t>选课</a:t>
            </a:r>
            <a:r>
              <a:rPr lang="zh-CN" altLang="en-US" sz="1900" dirty="0"/>
              <a:t>：多咨询上一届师兄师姐的意见，尽量避坑</a:t>
            </a:r>
            <a:endParaRPr lang="en-US" altLang="zh-CN" sz="1900" dirty="0"/>
          </a:p>
          <a:p>
            <a:pPr lvl="1">
              <a:lnSpc>
                <a:spcPct val="150000"/>
              </a:lnSpc>
            </a:pPr>
            <a:r>
              <a:rPr lang="zh-CN" altLang="en-US" sz="1900" b="1" dirty="0"/>
              <a:t>研究方向：</a:t>
            </a:r>
            <a:r>
              <a:rPr lang="zh-CN" altLang="en-US" sz="1900" dirty="0"/>
              <a:t>尽早确定研究方向，多和导师交流探讨！！！</a:t>
            </a:r>
            <a:endParaRPr lang="zh-CN" altLang="en-US" sz="1900" dirty="0"/>
          </a:p>
          <a:p>
            <a:pPr lvl="1">
              <a:lnSpc>
                <a:spcPct val="150000"/>
              </a:lnSpc>
            </a:pPr>
            <a:r>
              <a:rPr lang="zh-CN" altLang="en-US" sz="1900" b="1" dirty="0"/>
              <a:t>自身定位：</a:t>
            </a:r>
            <a:r>
              <a:rPr lang="zh-CN" altLang="en-US" sz="1900" dirty="0"/>
              <a:t>学术</a:t>
            </a:r>
            <a:r>
              <a:rPr lang="en-US" altLang="zh-CN" sz="1900" dirty="0"/>
              <a:t>&amp;</a:t>
            </a:r>
            <a:r>
              <a:rPr lang="zh-CN" altLang="en-US" sz="1900" dirty="0"/>
              <a:t>工作</a:t>
            </a:r>
            <a:endParaRPr lang="en-US" altLang="zh-CN" sz="1900" dirty="0"/>
          </a:p>
          <a:p>
            <a:pPr lvl="1">
              <a:lnSpc>
                <a:spcPct val="150000"/>
              </a:lnSpc>
            </a:pPr>
            <a:r>
              <a:rPr lang="zh-CN" altLang="en-US" sz="1900" b="1" dirty="0"/>
              <a:t>课余休闲：</a:t>
            </a:r>
            <a:endParaRPr lang="en-US" altLang="zh-CN" sz="1900" b="1" dirty="0"/>
          </a:p>
          <a:p>
            <a:pPr lvl="2">
              <a:lnSpc>
                <a:spcPct val="150000"/>
              </a:lnSpc>
            </a:pPr>
            <a:r>
              <a:rPr lang="zh-CN" altLang="en-US" sz="1500" dirty="0"/>
              <a:t>滑雪</a:t>
            </a:r>
            <a:endParaRPr lang="en-US" altLang="zh-CN" sz="1500" dirty="0"/>
          </a:p>
          <a:p>
            <a:pPr lvl="2">
              <a:lnSpc>
                <a:spcPct val="150000"/>
              </a:lnSpc>
            </a:pPr>
            <a:r>
              <a:rPr lang="zh-CN" altLang="en-US" sz="1500" dirty="0"/>
              <a:t>交友</a:t>
            </a:r>
            <a:endParaRPr lang="en-US" altLang="zh-CN" sz="1500" dirty="0"/>
          </a:p>
          <a:p>
            <a:pPr lvl="2">
              <a:lnSpc>
                <a:spcPct val="150000"/>
              </a:lnSpc>
            </a:pPr>
            <a:r>
              <a:rPr lang="zh-CN" altLang="en-US" sz="1500" dirty="0"/>
              <a:t>运动</a:t>
            </a:r>
            <a:endParaRPr lang="en-US" altLang="zh-CN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自身感悟</a:t>
            </a:r>
            <a:endParaRPr lang="zh-CN" altLang="en-US" dirty="0"/>
          </a:p>
        </p:txBody>
      </p:sp>
      <p:sp>
        <p:nvSpPr>
          <p:cNvPr id="39" name="内容占位符 3"/>
          <p:cNvSpPr>
            <a:spLocks noGrp="1"/>
          </p:cNvSpPr>
          <p:nvPr>
            <p:ph idx="1"/>
          </p:nvPr>
        </p:nvSpPr>
        <p:spPr>
          <a:xfrm>
            <a:off x="737105" y="1916832"/>
            <a:ext cx="7920880" cy="4183085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</a:pPr>
            <a:r>
              <a:rPr lang="zh-CN" altLang="en-US" sz="1900" dirty="0"/>
              <a:t>自学能力很重要</a:t>
            </a:r>
            <a:endParaRPr lang="en-US" altLang="zh-CN" sz="1900" dirty="0"/>
          </a:p>
          <a:p>
            <a:pPr lvl="1">
              <a:lnSpc>
                <a:spcPct val="150000"/>
              </a:lnSpc>
            </a:pPr>
            <a:r>
              <a:rPr lang="zh-CN" altLang="en-US" sz="1900" dirty="0"/>
              <a:t>保持自信，不要妄自菲薄</a:t>
            </a:r>
            <a:endParaRPr lang="en-US" altLang="zh-CN" sz="1900" dirty="0"/>
          </a:p>
          <a:p>
            <a:pPr lvl="1">
              <a:lnSpc>
                <a:spcPct val="150000"/>
              </a:lnSpc>
            </a:pPr>
            <a:r>
              <a:rPr lang="zh-CN" altLang="en-US" sz="1900" dirty="0"/>
              <a:t>低调做人，高调做事</a:t>
            </a:r>
            <a:endParaRPr lang="en-US" altLang="zh-CN" sz="1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2"/>
          <p:cNvSpPr>
            <a:spLocks noGrp="1"/>
          </p:cNvSpPr>
          <p:nvPr>
            <p:ph type="ctrTitle"/>
          </p:nvPr>
        </p:nvSpPr>
        <p:spPr>
          <a:xfrm>
            <a:off x="742950" y="2068190"/>
            <a:ext cx="8420100" cy="1880870"/>
          </a:xfrm>
        </p:spPr>
        <p:txBody>
          <a:bodyPr wrap="square" lIns="288000" tIns="45720" rIns="288000" bIns="45720" anchor="ctr"/>
          <a:lstStyle/>
          <a:p>
            <a:pPr algn="ctr">
              <a:lnSpc>
                <a:spcPct val="150000"/>
              </a:lnSpc>
              <a:defRPr/>
            </a:pPr>
            <a:r>
              <a:rPr lang="zh-CN" altLang="en-US" sz="3600" dirty="0">
                <a:latin typeface="华文宋体" panose="02010600040101010101" pitchFamily="2" charset="-122"/>
              </a:rPr>
              <a:t>谢谢大家！</a:t>
            </a:r>
            <a:endParaRPr lang="zh-CN" altLang="en-US" sz="3600" dirty="0">
              <a:latin typeface="华文宋体" panose="0201060004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目录</a:t>
            </a:r>
            <a:endParaRPr kumimoji="1"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zh-CN" altLang="en-US" dirty="0"/>
              <a:t>研究内容介绍 </a:t>
            </a:r>
            <a:endParaRPr lang="zh-CN" alt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dirty="0"/>
              <a:t>研究成果展示</a:t>
            </a:r>
            <a:endParaRPr lang="zh-CN" altLang="en-US" dirty="0"/>
          </a:p>
          <a:p>
            <a:pPr>
              <a:buFont typeface="Wingdings" panose="05000000000000000000" pitchFamily="2" charset="2"/>
              <a:buChar char="v"/>
            </a:pPr>
            <a:r>
              <a:rPr lang="zh-CN" altLang="en-US" dirty="0"/>
              <a:t>寄语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研究内容介绍</a:t>
            </a:r>
            <a:endParaRPr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/>
              <a:t>背景</a:t>
            </a:r>
            <a:endParaRPr lang="en-US" altLang="zh-CN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000" dirty="0"/>
              <a:t>意义</a:t>
            </a:r>
            <a:endParaRPr lang="zh-CN" alt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91540" y="676910"/>
            <a:ext cx="8172450" cy="1123315"/>
          </a:xfrm>
        </p:spPr>
        <p:txBody>
          <a:bodyPr>
            <a:noAutofit/>
          </a:bodyPr>
          <a:p>
            <a:br>
              <a:rPr lang="zh-CN" altLang="zh-CN" sz="3200" b="1" dirty="0">
                <a:latin typeface="Arial Narrow" panose="020B0606020202030204" pitchFamily="34" charset="0"/>
                <a:sym typeface="+mn-ea"/>
              </a:rPr>
            </a:br>
            <a:br>
              <a:rPr lang="zh-CN" altLang="zh-CN" sz="3200" b="1" dirty="0">
                <a:latin typeface="Arial Narrow" panose="020B0606020202030204" pitchFamily="34" charset="0"/>
                <a:sym typeface="+mn-ea"/>
              </a:rPr>
            </a:br>
            <a:r>
              <a:rPr lang="zh-CN" altLang="zh-CN" sz="3200" b="1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zh-CN" altLang="zh-CN" sz="4000" b="1" dirty="0">
                <a:latin typeface="Arial Narrow" panose="020B0606020202030204" pitchFamily="34" charset="0"/>
                <a:sym typeface="+mn-ea"/>
              </a:rPr>
              <a:t>AADL与Simulink/Stateflow组合建模</a:t>
            </a:r>
            <a:endParaRPr lang="zh-CN" altLang="zh-CN" sz="40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959225" y="2023745"/>
            <a:ext cx="4729480" cy="37814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812800" y="2298700"/>
            <a:ext cx="3210560" cy="34150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</a:t>
            </a:r>
            <a:r>
              <a:rPr lang="zh-CN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为了应对嵌入式系统的设计挑战，基于</a:t>
            </a:r>
            <a:r>
              <a:rPr lang="en-US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AADL</a:t>
            </a:r>
            <a:r>
              <a:rPr lang="zh-CN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缺少对于软件层面上离散与连续行为的丰富表达以及</a:t>
            </a:r>
            <a:r>
              <a:rPr lang="en-US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Simulink/ Stateflow</a:t>
            </a:r>
            <a:r>
              <a:rPr lang="zh-CN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缺少架构和硬件平台建模的部分的问题，在之前的工作中我们考虑了</a:t>
            </a:r>
            <a:r>
              <a:rPr lang="en-US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AADL</a:t>
            </a:r>
            <a:r>
              <a:rPr lang="zh-CN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和</a:t>
            </a:r>
            <a:r>
              <a:rPr lang="en-US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Simulink/ StateFlow</a:t>
            </a:r>
            <a:r>
              <a:rPr lang="zh-CN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的协同建模，提供了一种统一的图形化联合建模形式，从软件、硬件和物理角度进行整体的建模仿真。</a:t>
            </a:r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zh-CN" sz="3600" b="1" dirty="0">
                <a:latin typeface="Arial Narrow" panose="020B0606020202030204" pitchFamily="34" charset="0"/>
                <a:sym typeface="+mn-ea"/>
              </a:rPr>
              <a:t>组合建模的形</a:t>
            </a:r>
            <a:r>
              <a:rPr lang="zh-CN" altLang="zh-CN" sz="3600" b="1" dirty="0">
                <a:latin typeface="Arial Narrow" panose="020B0606020202030204" pitchFamily="34" charset="0"/>
                <a:sym typeface="+mn-ea"/>
              </a:rPr>
              <a:t>式化分析与验证</a:t>
            </a:r>
            <a:endParaRPr lang="zh-CN" altLang="zh-CN" sz="36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  <a:sym typeface="+mn-ea"/>
            </a:endParaRPr>
          </a:p>
        </p:txBody>
      </p:sp>
      <p:pic>
        <p:nvPicPr>
          <p:cNvPr id="7" name="内容占位符 6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4500245" y="1914525"/>
            <a:ext cx="3549015" cy="402336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1105535" y="2248535"/>
            <a:ext cx="2644775" cy="28613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>
                <a:sym typeface="+mn-ea"/>
              </a:rPr>
              <a:t>  </a:t>
            </a:r>
            <a:r>
              <a:rPr lang="zh-CN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</a:t>
            </a:r>
            <a:r>
              <a:rPr lang="zh-CN" sz="1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该</a:t>
            </a:r>
            <a:r>
              <a:rPr lang="zh-CN" sz="1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项工作作为混成系统形式化建模与验证的工具链框架中的重要一环，主要目标是实现将AADL+ Simulink/ Stateflow组合图形模型转化为HCSP形式模型的翻译器，从而采用已开发的验证工具进行形式化验证。</a:t>
            </a:r>
            <a:endParaRPr lang="zh-CN" sz="1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zh-CN" sz="3600" b="1" dirty="0">
                <a:latin typeface="Arial Narrow" panose="020B0606020202030204" pitchFamily="34" charset="0"/>
                <a:sym typeface="+mn-ea"/>
              </a:rPr>
              <a:t>HCSP形式化验证</a:t>
            </a:r>
            <a:endParaRPr lang="zh-CN" altLang="zh-CN" sz="3600" b="1" dirty="0">
              <a:latin typeface="Arial Narrow" panose="020B0606020202030204" pitchFamily="34" charset="0"/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p>
            <a:pPr>
              <a:lnSpc>
                <a:spcPct val="140000"/>
              </a:lnSpc>
            </a:pPr>
            <a:r>
              <a:rPr lang="en-US" altLang="zh-CN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</a:t>
            </a:r>
            <a:r>
              <a:rPr lang="en-US" sz="1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HCSP</a:t>
            </a:r>
            <a:r>
              <a:rPr lang="zh-CN" sz="1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作为霍尔通信顺序过程（</a:t>
            </a:r>
            <a:r>
              <a:rPr lang="en-US" sz="1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CSP</a:t>
            </a:r>
            <a:r>
              <a:rPr lang="zh-CN" sz="1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）的一个扩展，可以用于建模混成系统。在</a:t>
            </a:r>
            <a:r>
              <a:rPr lang="en-US" sz="18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HCSP</a:t>
            </a:r>
            <a:r>
              <a:rPr lang="zh-CN" sz="1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中，引入微分方程来模拟物理过程和中断的连续演化，因此离散和连续行为仍然被建模为过程。HCSP能同时刻画系统的连续行为和控制逻辑，并具有CSP的可组合性特性，可以方便高效地对大型嵌入式系统进行形式化建模。</a:t>
            </a:r>
            <a:endParaRPr lang="en-US" altLang="zh-CN" sz="1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  <a:p>
            <a:pPr>
              <a:lnSpc>
                <a:spcPct val="140000"/>
              </a:lnSpc>
            </a:pPr>
            <a:r>
              <a:rPr lang="en-US" altLang="zh-CN" sz="1800">
                <a:latin typeface="Times New Roman" panose="02020603050405020304" pitchFamily="18" charset="0"/>
                <a:ea typeface="宋体" panose="02010600030101010101" pitchFamily="2" charset="-122"/>
                <a:sym typeface="+mn-ea"/>
              </a:rPr>
              <a:t>      将组合模型转化为HCSP语言可以解决当前模型缺乏操作语义的局限，从而采用现有开发的混成霍尔逻辑定理证明器HHL Prover，可以实现对AADL+Simulink/Sateflow描述的混成系统的验证。建立协同建模模型与形式化建模语言HCSP之间的桥梁，结合基于模型的建模仿真方法与形式化方法的优势，服务于混成系统的设计实现，对于提高安全攸关嵌入式系统的可靠性具有重要的理论与实际意义。</a:t>
            </a:r>
            <a:endParaRPr lang="en-US" altLang="zh-CN" sz="1800">
              <a:latin typeface="Times New Roman" panose="02020603050405020304" pitchFamily="18" charset="0"/>
              <a:ea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研究成果展示</a:t>
            </a:r>
            <a:endParaRPr lang="zh-CN" alt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z="4400"/>
              <a:t>并发多线程的转化机制</a:t>
            </a:r>
            <a:endParaRPr lang="zh-CN" altLang="en-US" sz="4400"/>
          </a:p>
        </p:txBody>
      </p:sp>
      <p:pic>
        <p:nvPicPr>
          <p:cNvPr id="4" name="图片 1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1013460" y="2214880"/>
            <a:ext cx="4999355" cy="294830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文本框 4"/>
          <p:cNvSpPr txBox="1"/>
          <p:nvPr/>
        </p:nvSpPr>
        <p:spPr>
          <a:xfrm>
            <a:off x="6094730" y="2493645"/>
            <a:ext cx="2778125" cy="288671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 baseline="30000" dirty="0">
                <a:solidFill>
                  <a:schemeClr val="tx1">
                    <a:lumMod val="75000"/>
                    <a:lumOff val="25000"/>
                  </a:schemeClr>
                </a:solidFill>
                <a:ea typeface="华文宋体" panose="02010600040101010101" pitchFamily="2" charset="-122"/>
                <a:sym typeface="+mn-ea"/>
              </a:rPr>
              <a:t>     </a:t>
            </a:r>
            <a:r>
              <a:rPr lang="zh-CN" altLang="en-US" sz="2800" baseline="30000" dirty="0">
                <a:solidFill>
                  <a:schemeClr val="tx1">
                    <a:lumMod val="75000"/>
                    <a:lumOff val="25000"/>
                  </a:schemeClr>
                </a:solidFill>
                <a:ea typeface="华文宋体" panose="02010600040101010101" pitchFamily="2" charset="-122"/>
                <a:sym typeface="+mn-ea"/>
              </a:rPr>
              <a:t>多线程的并发过程中涉及到各个线程在准备、运行和挂起之间的状态转换，这些转化过程依赖于外部输入，包括运行周期、资源需求等，以及互相之间的同步通信。这些过程需要分别被形式化的定义为HCSP进程，并且互相间依靠通道进行数据通信。</a:t>
            </a:r>
            <a:endParaRPr lang="zh-CN" altLang="en-US" sz="2800" baseline="30000" dirty="0">
              <a:solidFill>
                <a:schemeClr val="tx1">
                  <a:lumMod val="75000"/>
                  <a:lumOff val="25000"/>
                </a:schemeClr>
              </a:solidFill>
              <a:ea typeface="华文宋体" panose="0201060004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接口机制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3600" baseline="30000" dirty="0">
              <a:sym typeface="+mn-ea"/>
            </a:endParaRPr>
          </a:p>
          <a:p>
            <a:r>
              <a:rPr lang="zh-CN" altLang="en-US" sz="3600" baseline="30000" dirty="0">
                <a:sym typeface="+mn-ea"/>
              </a:rPr>
              <a:t>     关键性的一步在于对组合模型的接口部分的形式化转化，包括对数据接口和事件接口之间传输的通道的刻画，由于两种模型架构在转换规则和形式上都存在这差异，需要采取特殊的手段。</a:t>
            </a:r>
            <a:endParaRPr lang="zh-CN" altLang="en-US" sz="3600" baseline="30000" dirty="0">
              <a:sym typeface="+mn-ea"/>
            </a:endParaRPr>
          </a:p>
          <a:p>
            <a:r>
              <a:rPr lang="zh-CN" altLang="en-US" sz="3600" baseline="30000" dirty="0">
                <a:sym typeface="+mn-ea"/>
              </a:rPr>
              <a:t>    在前端为用户提供</a:t>
            </a:r>
            <a:r>
              <a:rPr lang="en-US" altLang="zh-CN" sz="3600" baseline="30000" dirty="0">
                <a:sym typeface="+mn-ea"/>
              </a:rPr>
              <a:t>AADL</a:t>
            </a:r>
            <a:r>
              <a:rPr lang="zh-CN" altLang="en-US" sz="3600" baseline="30000" dirty="0">
                <a:sym typeface="+mn-ea"/>
              </a:rPr>
              <a:t>与</a:t>
            </a:r>
            <a:r>
              <a:rPr lang="en-US" altLang="zh-CN" sz="3600" baseline="30000" dirty="0">
                <a:sym typeface="+mn-ea"/>
              </a:rPr>
              <a:t>Simulink/Stateflow</a:t>
            </a:r>
            <a:r>
              <a:rPr lang="zh-CN" altLang="en-US" sz="3600" baseline="30000" dirty="0">
                <a:sym typeface="+mn-ea"/>
              </a:rPr>
              <a:t>的接口界面，通过代码语言自动抽取出接口，将用户的连接自动转化为</a:t>
            </a:r>
            <a:r>
              <a:rPr lang="en-US" altLang="zh-CN" sz="3600" baseline="30000" dirty="0">
                <a:sym typeface="+mn-ea"/>
              </a:rPr>
              <a:t>HCSP</a:t>
            </a:r>
            <a:r>
              <a:rPr lang="zh-CN" altLang="en-US" sz="3600" baseline="30000" dirty="0">
                <a:sym typeface="+mn-ea"/>
              </a:rPr>
              <a:t>语言，形成设计闭环。</a:t>
            </a:r>
            <a:endParaRPr lang="zh-CN" altLang="en-US" sz="3600" baseline="30000" dirty="0"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TEMPLATE_TOPIC_ID" val="2806177"/>
  <p:tag name="KSO_WM_TEMPLATE_OUTLINE_ID" val="15"/>
  <p:tag name="KSO_WM_TEMPLATE_SCENE_ID" val="1"/>
  <p:tag name="KSO_WM_TEMPLATE_JOB_ID" val="2"/>
  <p:tag name="KSO_WM_TEMPLATE_TOPIC_DEFAULT" val="1"/>
</p:tagLst>
</file>

<file path=ppt/tags/tag2.xml><?xml version="1.0" encoding="utf-8"?>
<p:tagLst xmlns:p="http://schemas.openxmlformats.org/presentationml/2006/main">
  <p:tag name="KSO_WM_TEMPLATE_TOPIC_ID" val="2806177"/>
  <p:tag name="KSO_WM_TEMPLATE_OUTLINE_ID" val="15"/>
  <p:tag name="KSO_WM_TEMPLATE_SCENE_ID" val="1"/>
  <p:tag name="KSO_WM_TEMPLATE_JOB_ID" val="2"/>
  <p:tag name="KSO_WM_TEMPLATE_TOPIC_DEFAULT" val="1"/>
</p:tagLst>
</file>

<file path=ppt/theme/theme1.xml><?xml version="1.0" encoding="utf-8"?>
<a:theme xmlns:a="http://schemas.openxmlformats.org/drawingml/2006/main" name="回顾">
  <a:themeElements>
    <a:clrScheme name="灰度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自定义 1">
      <a:majorFont>
        <a:latin typeface="Goudy Old Style"/>
        <a:ea typeface="华文仿宋"/>
        <a:cs typeface=""/>
      </a:majorFont>
      <a:minorFont>
        <a:latin typeface="Tw Cen MT"/>
        <a:ea typeface="华文仿宋"/>
        <a:cs typeface=""/>
      </a:minorFont>
    </a:fontScheme>
    <a:fmtScheme name="带状边缘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777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回顾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回顾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">
      <a:dk1>
        <a:srgbClr val="0033CC"/>
      </a:dk1>
      <a:lt1>
        <a:srgbClr val="FFFFFF"/>
      </a:lt1>
      <a:dk2>
        <a:srgbClr val="336699"/>
      </a:dk2>
      <a:lt2>
        <a:srgbClr val="008000"/>
      </a:lt2>
      <a:accent1>
        <a:srgbClr val="3366FF"/>
      </a:accent1>
      <a:accent2>
        <a:srgbClr val="FFFF66"/>
      </a:accent2>
      <a:accent3>
        <a:srgbClr val="FFFFFF"/>
      </a:accent3>
      <a:accent4>
        <a:srgbClr val="002AAE"/>
      </a:accent4>
      <a:accent5>
        <a:srgbClr val="ADB8FF"/>
      </a:accent5>
      <a:accent6>
        <a:srgbClr val="E7E75C"/>
      </a:accent6>
      <a:hlink>
        <a:srgbClr val="FF6600"/>
      </a:hlink>
      <a:folHlink>
        <a:srgbClr val="FFCC6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1179</Words>
  <Application>WPS 演示</Application>
  <PresentationFormat>A4 纸张(210x297 毫米)</PresentationFormat>
  <Paragraphs>67</Paragraphs>
  <Slides>14</Slides>
  <Notes>7</Notes>
  <HiddenSlides>0</HiddenSlides>
  <MMClips>0</MMClips>
  <ScaleCrop>false</ScaleCrop>
  <HeadingPairs>
    <vt:vector size="6" baseType="variant">
      <vt:variant>
        <vt:lpstr>已用的字体</vt:lpstr>
      </vt:variant>
      <vt:variant>
        <vt:i4>18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14</vt:i4>
      </vt:variant>
    </vt:vector>
  </HeadingPairs>
  <TitlesOfParts>
    <vt:vector size="34" baseType="lpstr">
      <vt:lpstr>Arial</vt:lpstr>
      <vt:lpstr>宋体</vt:lpstr>
      <vt:lpstr>Wingdings</vt:lpstr>
      <vt:lpstr>华文宋体</vt:lpstr>
      <vt:lpstr>Times New Roman</vt:lpstr>
      <vt:lpstr>楷体_GB2312</vt:lpstr>
      <vt:lpstr>Californian FB</vt:lpstr>
      <vt:lpstr>华文行楷</vt:lpstr>
      <vt:lpstr>新宋体</vt:lpstr>
      <vt:lpstr>Calibri</vt:lpstr>
      <vt:lpstr>Arial Narrow</vt:lpstr>
      <vt:lpstr>Calibri Light</vt:lpstr>
      <vt:lpstr>微软雅黑</vt:lpstr>
      <vt:lpstr>Arial Unicode MS</vt:lpstr>
      <vt:lpstr>Goudy Old Style</vt:lpstr>
      <vt:lpstr>华文仿宋</vt:lpstr>
      <vt:lpstr>Tw Cen MT</vt:lpstr>
      <vt:lpstr>楷体_GB2312</vt:lpstr>
      <vt:lpstr>回顾</vt:lpstr>
      <vt:lpstr>1_回顾</vt:lpstr>
      <vt:lpstr>2019迎新报告</vt:lpstr>
      <vt:lpstr>目录</vt:lpstr>
      <vt:lpstr>研究内容介绍</vt:lpstr>
      <vt:lpstr>   AADL与Simulink/Stateflow组合建模</vt:lpstr>
      <vt:lpstr>组合建模的形式化分析与验证</vt:lpstr>
      <vt:lpstr>HCSP形式化验证</vt:lpstr>
      <vt:lpstr>研究成果展示</vt:lpstr>
      <vt:lpstr>并发多线程的转化机制</vt:lpstr>
      <vt:lpstr>接口机制</vt:lpstr>
      <vt:lpstr>代码生成展示</vt:lpstr>
      <vt:lpstr>寄语</vt:lpstr>
      <vt:lpstr>方向建议</vt:lpstr>
      <vt:lpstr>自身感悟</vt:lpstr>
      <vt:lpstr>谢谢大家！</vt:lpstr>
    </vt:vector>
  </TitlesOfParts>
  <Company>CS,HIT,P.R.China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没有幻灯片标题</dc:title>
  <dc:creator>xxf</dc:creator>
  <cp:lastModifiedBy>莫名其妙233</cp:lastModifiedBy>
  <cp:revision>4611</cp:revision>
  <dcterms:created xsi:type="dcterms:W3CDTF">2001-03-21T04:57:00Z</dcterms:created>
  <dcterms:modified xsi:type="dcterms:W3CDTF">2019-09-07T13:21:03Z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2052-11.1.0.8976</vt:lpwstr>
  </property>
  <property fmtid="{D5CDD505-2E9C-101B-9397-08002B2CF9AE}" pid="3" name="KSORubyTemplateID">
    <vt:lpwstr>2</vt:lpwstr>
  </property>
</Properties>
</file>