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  <p:sldMasterId id="2147483985" r:id="rId2"/>
  </p:sldMasterIdLst>
  <p:notesMasterIdLst>
    <p:notesMasterId r:id="rId11"/>
  </p:notesMasterIdLst>
  <p:sldIdLst>
    <p:sldId id="2363" r:id="rId3"/>
    <p:sldId id="2773" r:id="rId4"/>
    <p:sldId id="2774" r:id="rId5"/>
    <p:sldId id="2775" r:id="rId6"/>
    <p:sldId id="2795" r:id="rId7"/>
    <p:sldId id="2796" r:id="rId8"/>
    <p:sldId id="2792" r:id="rId9"/>
    <p:sldId id="2750" r:id="rId10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120">
          <p15:clr>
            <a:srgbClr val="A4A3A4"/>
          </p15:clr>
        </p15:guide>
        <p15:guide id="3" pos="5705" userDrawn="1">
          <p15:clr>
            <a:srgbClr val="A4A3A4"/>
          </p15:clr>
        </p15:guide>
        <p15:guide id="4" orient="horz" pos="1071" userDrawn="1">
          <p15:clr>
            <a:srgbClr val="A4A3A4"/>
          </p15:clr>
        </p15:guide>
        <p15:guide id="5" pos="5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o arabela" initials="t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3" autoAdjust="0"/>
    <p:restoredTop sz="86848" autoAdjust="0"/>
  </p:normalViewPr>
  <p:slideViewPr>
    <p:cSldViewPr showGuides="1">
      <p:cViewPr>
        <p:scale>
          <a:sx n="150" d="100"/>
          <a:sy n="150" d="100"/>
        </p:scale>
        <p:origin x="992" y="-240"/>
      </p:cViewPr>
      <p:guideLst>
        <p:guide orient="horz" pos="2205"/>
        <p:guide pos="3120"/>
        <p:guide pos="5705"/>
        <p:guide orient="horz" pos="1071"/>
        <p:guide pos="5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122" tIns="45561" rIns="91122" bIns="45561" numCol="1" anchor="t" anchorCtr="0" compatLnSpc="1"/>
          <a:lstStyle/>
          <a:p>
            <a:pPr lvl="0" eaLnBrk="1" fontAlgn="base" hangingPunct="1"/>
            <a:endParaRPr lang="zh-CN" altLang="zh-CN" strike="noStrike" noProof="1">
              <a:ea typeface="楷体_GB231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3" cy="496888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122" tIns="45561" rIns="91122" bIns="45561" numCol="1" anchor="t" anchorCtr="0" compatLnSpc="1"/>
          <a:lstStyle/>
          <a:p>
            <a:pPr lvl="0" eaLnBrk="1" fontAlgn="base" hangingPunct="1"/>
            <a:endParaRPr lang="zh-CN" altLang="zh-CN" strike="noStrike" noProof="1">
              <a:ea typeface="楷体_GB2312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2788" y="746125"/>
            <a:ext cx="5372100" cy="3721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spect="1" noTextEdit="1"/>
          </p:cNvSpPr>
          <p:nvPr/>
        </p:nvSpPr>
        <p:spPr>
          <a:xfrm>
            <a:off x="906463" y="4713288"/>
            <a:ext cx="4984750" cy="446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zh-CN" altLang="en-US" dirty="0">
              <a:ea typeface="华文宋体" panose="02010600040101010101" pitchFamily="2" charset="-122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6888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122" tIns="45561" rIns="91122" bIns="45561" numCol="1" anchor="b" anchorCtr="0" compatLnSpc="1"/>
          <a:lstStyle/>
          <a:p>
            <a:pPr lvl="0" eaLnBrk="1" fontAlgn="base" hangingPunct="1"/>
            <a:endParaRPr lang="zh-CN" altLang="zh-CN" strike="noStrike" noProof="1">
              <a:ea typeface="楷体_GB2312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3" cy="496888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122" tIns="45561" rIns="91122" bIns="45561" numCol="1" anchor="b" anchorCtr="0" compatLnSpc="1"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en-US" altLang="zh-CN" noProof="1" smtClean="0">
                <a:latin typeface="Times New Roman" panose="02020603050405020304" pitchFamily="18" charset="0"/>
                <a:ea typeface="楷体_GB2312"/>
                <a:cs typeface="+mn-ea"/>
              </a:rPr>
              <a:pPr fontAlgn="base"/>
              <a:t>‹#›</a:t>
            </a:fld>
            <a:endParaRPr lang="en-US" altLang="zh-CN" noProof="1"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0846553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913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 dirty="0" smtClean="0"/>
              <a:t>由于以上工作之间的承接关系，所以统一介绍他们的研究背景及意义。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000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9379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1047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6266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4305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56193" y="4268681"/>
            <a:ext cx="5249545" cy="3492557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0434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ea typeface="华文宋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893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056">
            <a:extLst>
              <a:ext uri="{FF2B5EF4-FFF2-40B4-BE49-F238E27FC236}">
                <a16:creationId xmlns:a16="http://schemas.microsoft.com/office/drawing/2014/main" xmlns="" id="{90121EA6-F80C-404A-815E-FC73522F22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73280" y="122723"/>
            <a:ext cx="2141537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 Box 1045">
            <a:extLst>
              <a:ext uri="{FF2B5EF4-FFF2-40B4-BE49-F238E27FC236}">
                <a16:creationId xmlns:a16="http://schemas.microsoft.com/office/drawing/2014/main" xmlns="" id="{59562631-4856-46A9-AEE8-88D55BF44CC1}"/>
              </a:ext>
            </a:extLst>
          </p:cNvPr>
          <p:cNvSpPr/>
          <p:nvPr userDrawn="1"/>
        </p:nvSpPr>
        <p:spPr>
          <a:xfrm>
            <a:off x="7348849" y="375039"/>
            <a:ext cx="2390398" cy="24622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i="1" dirty="0">
                <a:solidFill>
                  <a:srgbClr val="777777"/>
                </a:solidFill>
                <a:latin typeface="Californian FB" panose="0207040306080B0302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i="1" dirty="0">
              <a:latin typeface="Californian FB" panose="0207040306080B030204" pitchFamily="18" charset="0"/>
              <a:ea typeface="楷体_GB2312"/>
            </a:endParaRPr>
          </a:p>
        </p:txBody>
      </p:sp>
      <p:pic>
        <p:nvPicPr>
          <p:cNvPr id="17" name="Picture 1047">
            <a:extLst>
              <a:ext uri="{FF2B5EF4-FFF2-40B4-BE49-F238E27FC236}">
                <a16:creationId xmlns:a16="http://schemas.microsoft.com/office/drawing/2014/main" xmlns="" id="{FB65C5A6-1CDD-44A3-B793-9587755D2E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422" y1="36364" x2="9422" y2="36364"/>
                        <a14:foregroundMark x1="17629" y1="25253" x2="17629" y2="25253"/>
                        <a14:foregroundMark x1="8207" y1="77778" x2="8207" y2="77778"/>
                        <a14:foregroundMark x1="18237" y1="73737" x2="18237" y2="73737"/>
                        <a14:foregroundMark x1="40729" y1="17172" x2="40729" y2="17172"/>
                        <a14:foregroundMark x1="51976" y1="35354" x2="51976" y2="35354"/>
                        <a14:foregroundMark x1="65046" y1="15152" x2="65046" y2="15152"/>
                        <a14:foregroundMark x1="86322" y1="14141" x2="86322" y2="14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0359" y="154703"/>
            <a:ext cx="1077862" cy="32548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943208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42120219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905988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1422890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56">
            <a:extLst>
              <a:ext uri="{FF2B5EF4-FFF2-40B4-BE49-F238E27FC236}">
                <a16:creationId xmlns:a16="http://schemas.microsoft.com/office/drawing/2014/main" xmlns="" id="{14E396A9-71AC-40FF-9CD7-A18D8F80AD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73280" y="122723"/>
            <a:ext cx="2141537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045">
            <a:extLst>
              <a:ext uri="{FF2B5EF4-FFF2-40B4-BE49-F238E27FC236}">
                <a16:creationId xmlns:a16="http://schemas.microsoft.com/office/drawing/2014/main" xmlns="" id="{3FDCDECF-139A-4EC3-866B-8EBE0E268B2C}"/>
              </a:ext>
            </a:extLst>
          </p:cNvPr>
          <p:cNvSpPr/>
          <p:nvPr userDrawn="1"/>
        </p:nvSpPr>
        <p:spPr>
          <a:xfrm>
            <a:off x="7348849" y="375039"/>
            <a:ext cx="2390398" cy="24622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i="1" dirty="0">
                <a:solidFill>
                  <a:srgbClr val="777777"/>
                </a:solidFill>
                <a:latin typeface="Californian FB" panose="0207040306080B0302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i="1" dirty="0">
              <a:latin typeface="Californian FB" panose="0207040306080B030204" pitchFamily="18" charset="0"/>
              <a:ea typeface="楷体_GB2312"/>
            </a:endParaRPr>
          </a:p>
        </p:txBody>
      </p:sp>
      <p:pic>
        <p:nvPicPr>
          <p:cNvPr id="13" name="Picture 1047">
            <a:extLst>
              <a:ext uri="{FF2B5EF4-FFF2-40B4-BE49-F238E27FC236}">
                <a16:creationId xmlns:a16="http://schemas.microsoft.com/office/drawing/2014/main" xmlns="" id="{90B334EE-AEF7-40D4-8F0B-71C3D18ED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422" y1="36364" x2="9422" y2="36364"/>
                        <a14:foregroundMark x1="17629" y1="25253" x2="17629" y2="25253"/>
                        <a14:foregroundMark x1="8207" y1="77778" x2="8207" y2="77778"/>
                        <a14:foregroundMark x1="18237" y1="73737" x2="18237" y2="73737"/>
                        <a14:foregroundMark x1="40729" y1="17172" x2="40729" y2="17172"/>
                        <a14:foregroundMark x1="51976" y1="35354" x2="51976" y2="35354"/>
                        <a14:foregroundMark x1="65046" y1="15152" x2="65046" y2="15152"/>
                        <a14:foregroundMark x1="86322" y1="14141" x2="86322" y2="14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0359" y="154703"/>
            <a:ext cx="1077862" cy="32548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989557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12985857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pic>
        <p:nvPicPr>
          <p:cNvPr id="10" name="Picture 1056">
            <a:extLst>
              <a:ext uri="{FF2B5EF4-FFF2-40B4-BE49-F238E27FC236}">
                <a16:creationId xmlns:a16="http://schemas.microsoft.com/office/drawing/2014/main" xmlns="" id="{8E7318ED-F6CE-42B5-AE67-8181E0FD3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73280" y="122723"/>
            <a:ext cx="2141537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1045">
            <a:extLst>
              <a:ext uri="{FF2B5EF4-FFF2-40B4-BE49-F238E27FC236}">
                <a16:creationId xmlns:a16="http://schemas.microsoft.com/office/drawing/2014/main" xmlns="" id="{53089CC2-7C50-4765-A75D-C75B3096D31E}"/>
              </a:ext>
            </a:extLst>
          </p:cNvPr>
          <p:cNvSpPr/>
          <p:nvPr userDrawn="1"/>
        </p:nvSpPr>
        <p:spPr>
          <a:xfrm>
            <a:off x="7348849" y="375039"/>
            <a:ext cx="2390398" cy="24622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i="1" dirty="0">
                <a:solidFill>
                  <a:srgbClr val="777777"/>
                </a:solidFill>
                <a:latin typeface="Californian FB" panose="0207040306080B0302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i="1" dirty="0">
              <a:latin typeface="Californian FB" panose="0207040306080B030204" pitchFamily="18" charset="0"/>
              <a:ea typeface="楷体_GB2312"/>
            </a:endParaRPr>
          </a:p>
        </p:txBody>
      </p:sp>
      <p:pic>
        <p:nvPicPr>
          <p:cNvPr id="12" name="Picture 1047">
            <a:extLst>
              <a:ext uri="{FF2B5EF4-FFF2-40B4-BE49-F238E27FC236}">
                <a16:creationId xmlns:a16="http://schemas.microsoft.com/office/drawing/2014/main" xmlns="" id="{0B3214B7-A204-4A6C-8F03-C6D580C8C8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422" y1="36364" x2="9422" y2="36364"/>
                        <a14:foregroundMark x1="17629" y1="25253" x2="17629" y2="25253"/>
                        <a14:foregroundMark x1="8207" y1="77778" x2="8207" y2="77778"/>
                        <a14:foregroundMark x1="18237" y1="73737" x2="18237" y2="73737"/>
                        <a14:foregroundMark x1="40729" y1="17172" x2="40729" y2="17172"/>
                        <a14:foregroundMark x1="51976" y1="35354" x2="51976" y2="35354"/>
                        <a14:foregroundMark x1="65046" y1="15152" x2="65046" y2="15152"/>
                        <a14:foregroundMark x1="86322" y1="14141" x2="86322" y2="14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0359" y="154703"/>
            <a:ext cx="1077862" cy="32548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158472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810933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120225417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85633494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35808060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pic>
        <p:nvPicPr>
          <p:cNvPr id="10" name="Picture 1047">
            <a:extLst>
              <a:ext uri="{FF2B5EF4-FFF2-40B4-BE49-F238E27FC236}">
                <a16:creationId xmlns:a16="http://schemas.microsoft.com/office/drawing/2014/main" xmlns="" id="{3C668879-9915-4011-B1A8-8AD3CB617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30850" y="112713"/>
            <a:ext cx="1366838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56">
            <a:extLst>
              <a:ext uri="{FF2B5EF4-FFF2-40B4-BE49-F238E27FC236}">
                <a16:creationId xmlns:a16="http://schemas.microsoft.com/office/drawing/2014/main" xmlns="" id="{9BF8ED74-7AC2-43B2-830F-06D0902DA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13588" y="96838"/>
            <a:ext cx="2141537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045">
            <a:extLst>
              <a:ext uri="{FF2B5EF4-FFF2-40B4-BE49-F238E27FC236}">
                <a16:creationId xmlns:a16="http://schemas.microsoft.com/office/drawing/2014/main" xmlns="" id="{E904725C-6B6B-48D1-AFAA-66DF46EABFEB}"/>
              </a:ext>
            </a:extLst>
          </p:cNvPr>
          <p:cNvSpPr/>
          <p:nvPr userDrawn="1"/>
        </p:nvSpPr>
        <p:spPr>
          <a:xfrm>
            <a:off x="6826250" y="333375"/>
            <a:ext cx="280670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dirty="0">
                <a:solidFill>
                  <a:srgbClr val="777777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dirty="0">
              <a:latin typeface="Times New Roman" panose="02020603050405020304" pitchFamily="18" charset="0"/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45390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12671609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164601011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905988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333060593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458815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0710591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9976955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185468332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38748640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  <a:ea typeface="华文宋体" panose="02010600040101010101" pitchFamily="2" charset="-122"/>
              </a:defRPr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2339269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pic>
        <p:nvPicPr>
          <p:cNvPr id="10" name="Picture 1047">
            <a:extLst>
              <a:ext uri="{FF2B5EF4-FFF2-40B4-BE49-F238E27FC236}">
                <a16:creationId xmlns:a16="http://schemas.microsoft.com/office/drawing/2014/main" xmlns="" id="{10C1E736-017D-4D3D-B435-42ACEFD7D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30850" y="112713"/>
            <a:ext cx="1366838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56">
            <a:extLst>
              <a:ext uri="{FF2B5EF4-FFF2-40B4-BE49-F238E27FC236}">
                <a16:creationId xmlns:a16="http://schemas.microsoft.com/office/drawing/2014/main" xmlns="" id="{CE883BF2-72A3-4D60-8F98-AE5BF3285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13588" y="96838"/>
            <a:ext cx="2141537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045">
            <a:extLst>
              <a:ext uri="{FF2B5EF4-FFF2-40B4-BE49-F238E27FC236}">
                <a16:creationId xmlns:a16="http://schemas.microsoft.com/office/drawing/2014/main" xmlns="" id="{52D47941-3347-4E65-84D8-69C01F098120}"/>
              </a:ext>
            </a:extLst>
          </p:cNvPr>
          <p:cNvSpPr/>
          <p:nvPr userDrawn="1"/>
        </p:nvSpPr>
        <p:spPr>
          <a:xfrm>
            <a:off x="6826250" y="333375"/>
            <a:ext cx="280670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dirty="0">
                <a:solidFill>
                  <a:srgbClr val="777777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dirty="0">
              <a:latin typeface="Times New Roman" panose="02020603050405020304" pitchFamily="18" charset="0"/>
              <a:ea typeface="楷体_GB2312"/>
            </a:endParaRPr>
          </a:p>
        </p:txBody>
      </p:sp>
    </p:spTree>
    <p:extLst>
      <p:ext uri="{BB962C8B-B14F-4D97-AF65-F5344CB8AC3E}">
        <p14:creationId xmlns:p14="http://schemas.microsoft.com/office/powerpoint/2010/main" val="62850128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1.jpeg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56">
            <a:extLst>
              <a:ext uri="{FF2B5EF4-FFF2-40B4-BE49-F238E27FC236}">
                <a16:creationId xmlns:a16="http://schemas.microsoft.com/office/drawing/2014/main" xmlns="" id="{23700E1D-32D0-4679-A653-BBA3989659B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73280" y="122723"/>
            <a:ext cx="2141537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045">
            <a:extLst>
              <a:ext uri="{FF2B5EF4-FFF2-40B4-BE49-F238E27FC236}">
                <a16:creationId xmlns:a16="http://schemas.microsoft.com/office/drawing/2014/main" xmlns="" id="{8F435CB4-6C45-4F71-B917-7BD89C53746C}"/>
              </a:ext>
            </a:extLst>
          </p:cNvPr>
          <p:cNvSpPr/>
          <p:nvPr userDrawn="1"/>
        </p:nvSpPr>
        <p:spPr>
          <a:xfrm>
            <a:off x="7348849" y="375039"/>
            <a:ext cx="2390398" cy="24622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i="1" dirty="0">
                <a:solidFill>
                  <a:srgbClr val="777777"/>
                </a:solidFill>
                <a:latin typeface="Californian FB" panose="0207040306080B0302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i="1" dirty="0">
              <a:latin typeface="Californian FB" panose="0207040306080B030204" pitchFamily="18" charset="0"/>
              <a:ea typeface="楷体_GB2312"/>
            </a:endParaRPr>
          </a:p>
        </p:txBody>
      </p:sp>
      <p:pic>
        <p:nvPicPr>
          <p:cNvPr id="19" name="Picture 1047">
            <a:extLst>
              <a:ext uri="{FF2B5EF4-FFF2-40B4-BE49-F238E27FC236}">
                <a16:creationId xmlns:a16="http://schemas.microsoft.com/office/drawing/2014/main" xmlns="" id="{28E498C0-F56B-4ED2-A3D3-BC7DD293E20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422" y1="36364" x2="9422" y2="36364"/>
                        <a14:foregroundMark x1="17629" y1="25253" x2="17629" y2="25253"/>
                        <a14:foregroundMark x1="8207" y1="77778" x2="8207" y2="77778"/>
                        <a14:foregroundMark x1="18237" y1="73737" x2="18237" y2="73737"/>
                        <a14:foregroundMark x1="40729" y1="17172" x2="40729" y2="17172"/>
                        <a14:foregroundMark x1="51976" y1="35354" x2="51976" y2="35354"/>
                        <a14:foregroundMark x1="65046" y1="15152" x2="65046" y2="15152"/>
                        <a14:foregroundMark x1="86322" y1="14141" x2="86322" y2="14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0359" y="154703"/>
            <a:ext cx="1077862" cy="32548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6226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400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ea typeface="华文宋体" panose="02010600040101010101" pitchFamily="2" charset="-122"/>
              </a:defRPr>
            </a:lvl1pPr>
          </a:lstStyle>
          <a:p>
            <a:pPr fontAlgn="base"/>
            <a:fld id="{9A0DB2DC-4C9A-4742-B13C-FB6460FD3503}" type="slidenum">
              <a:rPr lang="zh-CN" altLang="en-US" sz="14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+mn-ea"/>
              </a:rPr>
              <a:pPr fontAlgn="base"/>
              <a:t>‹#›</a:t>
            </a:fld>
            <a:endParaRPr lang="zh-CN" altLang="en-US" sz="1400" noProof="1">
              <a:solidFill>
                <a:srgbClr val="0000CC"/>
              </a:solidFill>
              <a:ea typeface="楷体_GB231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56">
            <a:extLst>
              <a:ext uri="{FF2B5EF4-FFF2-40B4-BE49-F238E27FC236}">
                <a16:creationId xmlns:a16="http://schemas.microsoft.com/office/drawing/2014/main" xmlns="" id="{4A0C1BA6-A783-4D2A-869D-DE6E7760C9B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473280" y="122723"/>
            <a:ext cx="2141537" cy="33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045">
            <a:extLst>
              <a:ext uri="{FF2B5EF4-FFF2-40B4-BE49-F238E27FC236}">
                <a16:creationId xmlns:a16="http://schemas.microsoft.com/office/drawing/2014/main" xmlns="" id="{F1C45645-DD6E-4048-86A4-3D40D37C112C}"/>
              </a:ext>
            </a:extLst>
          </p:cNvPr>
          <p:cNvSpPr/>
          <p:nvPr userDrawn="1"/>
        </p:nvSpPr>
        <p:spPr>
          <a:xfrm>
            <a:off x="7348849" y="375039"/>
            <a:ext cx="2390398" cy="24622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1000" b="0" i="1" dirty="0">
                <a:solidFill>
                  <a:srgbClr val="777777"/>
                </a:solidFill>
                <a:latin typeface="Californian FB" panose="0207040306080B030204" pitchFamily="18" charset="0"/>
                <a:ea typeface="华文行楷" panose="02010800040101010101" pitchFamily="2" charset="-122"/>
              </a:rPr>
              <a:t>Institute of Software,Chinese Academy of Sciences</a:t>
            </a:r>
            <a:endParaRPr lang="zh-CN" altLang="en-US" i="1" dirty="0">
              <a:latin typeface="Californian FB" panose="0207040306080B030204" pitchFamily="18" charset="0"/>
              <a:ea typeface="楷体_GB2312"/>
            </a:endParaRPr>
          </a:p>
        </p:txBody>
      </p:sp>
      <p:pic>
        <p:nvPicPr>
          <p:cNvPr id="13" name="Picture 1047">
            <a:extLst>
              <a:ext uri="{FF2B5EF4-FFF2-40B4-BE49-F238E27FC236}">
                <a16:creationId xmlns:a16="http://schemas.microsoft.com/office/drawing/2014/main" xmlns="" id="{C5F52B82-3111-4686-83B1-534A00C11C2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9422" y1="36364" x2="9422" y2="36364"/>
                        <a14:foregroundMark x1="17629" y1="25253" x2="17629" y2="25253"/>
                        <a14:foregroundMark x1="8207" y1="77778" x2="8207" y2="77778"/>
                        <a14:foregroundMark x1="18237" y1="73737" x2="18237" y2="73737"/>
                        <a14:foregroundMark x1="40729" y1="17172" x2="40729" y2="17172"/>
                        <a14:foregroundMark x1="51976" y1="35354" x2="51976" y2="35354"/>
                        <a14:foregroundMark x1="65046" y1="15152" x2="65046" y2="15152"/>
                        <a14:foregroundMark x1="86322" y1="14141" x2="86322" y2="14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0359" y="154703"/>
            <a:ext cx="1077862" cy="32548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202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93" r:id="rId3"/>
    <p:sldLayoutId id="2147483988" r:id="rId4"/>
    <p:sldLayoutId id="2147483989" r:id="rId5"/>
    <p:sldLayoutId id="2147483990" r:id="rId6"/>
    <p:sldLayoutId id="2147483991" r:id="rId7"/>
    <p:sldLayoutId id="2147483994" r:id="rId8"/>
    <p:sldLayoutId id="2147483995" r:id="rId9"/>
    <p:sldLayoutId id="2147483996" r:id="rId10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华文宋体" panose="02010600040101010101" pitchFamily="2" charset="-122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华文宋体" panose="02010600040101010101" pitchFamily="2" charset="-122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/>
          </p:cNvSpPr>
          <p:nvPr>
            <p:ph type="ctrTitle"/>
          </p:nvPr>
        </p:nvSpPr>
        <p:spPr>
          <a:xfrm>
            <a:off x="742950" y="1616393"/>
            <a:ext cx="8420100" cy="1880870"/>
          </a:xfrm>
        </p:spPr>
        <p:txBody>
          <a:bodyPr wrap="square" lIns="288000" tIns="45720" rIns="288000" bIns="4572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迎新报告会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5656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kumimoji="1" lang="zh-CN" altLang="en-US" dirty="0" smtClean="0"/>
              <a:t>答辩学生</a:t>
            </a:r>
            <a:r>
              <a:rPr kumimoji="1" lang="zh-CN" altLang="en-US" dirty="0" smtClean="0"/>
              <a:t>：</a:t>
            </a:r>
            <a:r>
              <a:rPr kumimoji="1" lang="zh-CN" altLang="en-US" dirty="0" smtClean="0"/>
              <a:t>胡    杰</a:t>
            </a:r>
            <a:endParaRPr kumimoji="1" lang="en-US" altLang="zh-CN" dirty="0" smtClean="0"/>
          </a:p>
          <a:p>
            <a:pPr algn="ctr"/>
            <a:r>
              <a:rPr kumimoji="1" lang="zh-CN" altLang="en-US" dirty="0" smtClean="0"/>
              <a:t>年       级：</a:t>
            </a:r>
            <a:r>
              <a:rPr kumimoji="1" lang="en-US" altLang="zh-CN" dirty="0" smtClean="0"/>
              <a:t>2018</a:t>
            </a:r>
            <a:r>
              <a:rPr kumimoji="1" lang="zh-CN" altLang="en-US" dirty="0" smtClean="0"/>
              <a:t>级</a:t>
            </a:r>
            <a:endParaRPr kumimoji="1" lang="en-US" altLang="zh-CN" dirty="0" smtClean="0"/>
          </a:p>
          <a:p>
            <a:pPr algn="ctr"/>
            <a:r>
              <a:rPr kumimoji="1" lang="zh-CN" altLang="en-US" dirty="0" smtClean="0"/>
              <a:t>学位类型</a:t>
            </a:r>
            <a:r>
              <a:rPr kumimoji="1" lang="zh-CN" altLang="en-US" dirty="0" smtClean="0"/>
              <a:t>：</a:t>
            </a:r>
            <a:r>
              <a:rPr kumimoji="1" lang="zh-CN" altLang="en-US" dirty="0" smtClean="0"/>
              <a:t>博</a:t>
            </a:r>
            <a:r>
              <a:rPr kumimoji="1" lang="zh-CN" altLang="en-US" dirty="0" smtClean="0"/>
              <a:t>    </a:t>
            </a:r>
            <a:r>
              <a:rPr kumimoji="1" lang="zh-CN" altLang="en-US" dirty="0" smtClean="0"/>
              <a:t>士</a:t>
            </a:r>
            <a:endParaRPr kumimoji="1" lang="en-US" altLang="zh-CN" dirty="0" smtClean="0"/>
          </a:p>
          <a:p>
            <a:pPr algn="ctr"/>
            <a:r>
              <a:rPr kumimoji="1" lang="zh-CN" altLang="en-US" dirty="0" smtClean="0"/>
              <a:t>指导老师</a:t>
            </a:r>
            <a:r>
              <a:rPr kumimoji="1" lang="zh-CN" altLang="en-US" dirty="0" smtClean="0"/>
              <a:t>：</a:t>
            </a:r>
            <a:r>
              <a:rPr kumimoji="1" lang="zh-CN" altLang="en-US" dirty="0" smtClean="0"/>
              <a:t>吴恩华</a:t>
            </a:r>
            <a:endParaRPr kumimoji="1"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xmlns="" id="{6B660B0B-7115-4B4F-AFC0-87A2593CD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研究内容介绍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xmlns="" id="{45C04843-6DEC-401E-80E8-D38B7AFE8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方向</a:t>
            </a:r>
            <a:endParaRPr lang="zh-CN" alt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背景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意义</a:t>
            </a:r>
          </a:p>
        </p:txBody>
      </p:sp>
    </p:spTree>
    <p:extLst>
      <p:ext uri="{BB962C8B-B14F-4D97-AF65-F5344CB8AC3E}">
        <p14:creationId xmlns:p14="http://schemas.microsoft.com/office/powerpoint/2010/main" val="76173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</a:t>
            </a:r>
            <a:r>
              <a:rPr lang="zh-CN" altLang="en-US" dirty="0" smtClean="0"/>
              <a:t>方向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280592" y="2420888"/>
            <a:ext cx="8424936" cy="1860883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4000" baseline="30000" dirty="0" smtClean="0"/>
              <a:t>基于注意力机制的神经网络设计</a:t>
            </a:r>
          </a:p>
          <a:p>
            <a:pPr lvl="1">
              <a:lnSpc>
                <a:spcPct val="150000"/>
              </a:lnSpc>
            </a:pPr>
            <a:r>
              <a:rPr lang="zh-CN" altLang="en-US" sz="4000" baseline="30000" dirty="0" smtClean="0"/>
              <a:t>低比特神经网络量化技术</a:t>
            </a:r>
            <a:endParaRPr lang="zh-CN" altLang="en-US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59180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研究背景及意义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注意力机制 </a:t>
            </a:r>
            <a:r>
              <a:rPr lang="zh-CN" altLang="en-US" dirty="0" smtClean="0">
                <a:sym typeface="Wingdings"/>
              </a:rPr>
              <a:t></a:t>
            </a:r>
            <a:r>
              <a:rPr lang="en-US" altLang="zh-CN" dirty="0" smtClean="0">
                <a:sym typeface="Wingdings"/>
              </a:rPr>
              <a:t> </a:t>
            </a:r>
            <a:r>
              <a:rPr lang="zh-CN" altLang="en-US" dirty="0" smtClean="0">
                <a:sym typeface="Wingdings"/>
              </a:rPr>
              <a:t>精度更高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36" y="2277906"/>
            <a:ext cx="8559081" cy="359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研究背景及意义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神经网络量化 </a:t>
            </a:r>
            <a:r>
              <a:rPr lang="zh-CN" altLang="en-US" dirty="0" smtClean="0">
                <a:sym typeface="Wingdings"/>
              </a:rPr>
              <a:t></a:t>
            </a:r>
            <a:r>
              <a:rPr lang="en-US" altLang="zh-CN" dirty="0" smtClean="0">
                <a:sym typeface="Wingdings"/>
              </a:rPr>
              <a:t> </a:t>
            </a:r>
            <a:r>
              <a:rPr lang="zh-CN" altLang="en-US" dirty="0" smtClean="0">
                <a:sym typeface="Wingdings"/>
              </a:rPr>
              <a:t>速度更快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6" y="2273875"/>
            <a:ext cx="7113240" cy="3595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398" y="1845734"/>
            <a:ext cx="3584848" cy="3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2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</a:t>
            </a:r>
            <a:r>
              <a:rPr lang="zh-CN" altLang="en-US" dirty="0" smtClean="0"/>
              <a:t>成果</a:t>
            </a:r>
            <a:endParaRPr lang="zh-CN" altLang="en-US" dirty="0"/>
          </a:p>
        </p:txBody>
      </p:sp>
      <p:sp>
        <p:nvSpPr>
          <p:cNvPr id="5" name="内容占位符 3"/>
          <p:cNvSpPr>
            <a:spLocks noGrp="1"/>
          </p:cNvSpPr>
          <p:nvPr>
            <p:ph idx="1"/>
          </p:nvPr>
        </p:nvSpPr>
        <p:spPr>
          <a:xfrm>
            <a:off x="765297" y="1924378"/>
            <a:ext cx="8424936" cy="1860883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buFont typeface="Wingdings" charset="2"/>
              <a:buChar char="v"/>
            </a:pPr>
            <a:r>
              <a:rPr lang="en-US" sz="2000" dirty="0" err="1" smtClean="0">
                <a:solidFill>
                  <a:srgbClr val="FF0000"/>
                </a:solidFill>
              </a:rPr>
              <a:t>Jie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Hu</a:t>
            </a:r>
            <a:r>
              <a:rPr lang="en-US" sz="2000" dirty="0"/>
              <a:t>, Li Shen, Samuel </a:t>
            </a:r>
            <a:r>
              <a:rPr lang="en-US" sz="2000" dirty="0" err="1"/>
              <a:t>Albanie</a:t>
            </a:r>
            <a:r>
              <a:rPr lang="en-US" sz="2000" dirty="0"/>
              <a:t>, Gang Sun, </a:t>
            </a:r>
            <a:r>
              <a:rPr lang="en-US" sz="2000" dirty="0" err="1"/>
              <a:t>Enhua</a:t>
            </a:r>
            <a:r>
              <a:rPr lang="en-US" sz="2000" dirty="0"/>
              <a:t> Wu</a:t>
            </a:r>
            <a:r>
              <a:rPr lang="en-US" altLang="zh-CN" sz="2000" dirty="0" smtClean="0">
                <a:ea typeface="Adobe Garamond Pro" charset="0"/>
                <a:cs typeface="Adobe Garamond Pro" charset="0"/>
              </a:rPr>
              <a:t>. “</a:t>
            </a:r>
            <a:r>
              <a:rPr lang="en-US" altLang="zh-CN" sz="2000" dirty="0" smtClean="0">
                <a:ea typeface="Adobe Garamond Pro" charset="0"/>
                <a:cs typeface="Adobe Garamond Pro" charset="0"/>
              </a:rPr>
              <a:t>Squeeze-and-Excitation</a:t>
            </a:r>
            <a:r>
              <a:rPr lang="zh-CN" altLang="en-US" sz="2000" dirty="0" smtClean="0">
                <a:ea typeface="Adobe Garamond Pro" charset="0"/>
                <a:cs typeface="Adobe Garamond Pro" charset="0"/>
              </a:rPr>
              <a:t> </a:t>
            </a:r>
            <a:r>
              <a:rPr lang="en-US" altLang="zh-CN" sz="2000" dirty="0" smtClean="0">
                <a:ea typeface="Adobe Garamond Pro" charset="0"/>
                <a:cs typeface="Adobe Garamond Pro" charset="0"/>
              </a:rPr>
              <a:t>Networks</a:t>
            </a:r>
            <a:r>
              <a:rPr lang="en-US" altLang="zh-CN" sz="2000" dirty="0" smtClean="0">
                <a:ea typeface="Adobe Garamond Pro" charset="0"/>
                <a:cs typeface="Adobe Garamond Pro" charset="0"/>
              </a:rPr>
              <a:t>.”</a:t>
            </a:r>
            <a:r>
              <a:rPr lang="zh-CN" altLang="en-US" sz="2000" dirty="0" smtClean="0">
                <a:ea typeface="Adobe Garamond Pro" charset="0"/>
                <a:cs typeface="Adobe Garamond Pro" charset="0"/>
              </a:rPr>
              <a:t>  </a:t>
            </a:r>
            <a:r>
              <a:rPr lang="en-US" altLang="zh-CN" sz="2000" i="1" dirty="0" smtClean="0">
                <a:ea typeface="Adobe Garamond Pro" charset="0"/>
                <a:cs typeface="Adobe Garamond Pro" charset="0"/>
              </a:rPr>
              <a:t>TPAMI</a:t>
            </a:r>
            <a:r>
              <a:rPr lang="zh-CN" altLang="en-US" sz="2000" i="1" dirty="0" smtClean="0">
                <a:ea typeface="Adobe Garamond Pro" charset="0"/>
                <a:cs typeface="Adobe Garamond Pro" charset="0"/>
              </a:rPr>
              <a:t> </a:t>
            </a:r>
            <a:r>
              <a:rPr lang="en-US" altLang="zh-CN" sz="2000" i="1" dirty="0" smtClean="0">
                <a:ea typeface="Adobe Garamond Pro" charset="0"/>
                <a:cs typeface="Adobe Garamond Pro" charset="0"/>
              </a:rPr>
              <a:t>2019</a:t>
            </a:r>
            <a:r>
              <a:rPr lang="en-US" altLang="zh-CN" sz="2000" dirty="0" smtClean="0">
                <a:ea typeface="Adobe Garamond Pro" charset="0"/>
                <a:cs typeface="Adobe Garamond Pro" charset="0"/>
              </a:rPr>
              <a:t>. </a:t>
            </a:r>
            <a:r>
              <a:rPr lang="en-US" altLang="zh-CN" sz="2000" dirty="0">
                <a:solidFill>
                  <a:srgbClr val="FF0000"/>
                </a:solidFill>
                <a:ea typeface="Adobe Garamond Pro" charset="0"/>
                <a:cs typeface="Adobe Garamond Pro" charset="0"/>
              </a:rPr>
              <a:t>(</a:t>
            </a:r>
            <a:r>
              <a:rPr lang="en-US" altLang="zh-CN" sz="2000" dirty="0" smtClean="0">
                <a:solidFill>
                  <a:srgbClr val="FF0000"/>
                </a:solidFill>
                <a:ea typeface="Adobe Garamond Pro" charset="0"/>
                <a:cs typeface="Adobe Garamond Pro" charset="0"/>
              </a:rPr>
              <a:t>CCF-</a:t>
            </a:r>
            <a:r>
              <a:rPr lang="en-US" altLang="zh-CN" sz="2000" dirty="0" smtClean="0">
                <a:solidFill>
                  <a:srgbClr val="FF0000"/>
                </a:solidFill>
                <a:ea typeface="Adobe Garamond Pro" charset="0"/>
                <a:cs typeface="Adobe Garamond Pro" charset="0"/>
              </a:rPr>
              <a:t>A</a:t>
            </a:r>
            <a:r>
              <a:rPr lang="zh-CN" altLang="en-US" sz="2000" dirty="0" smtClean="0">
                <a:solidFill>
                  <a:srgbClr val="FF0000"/>
                </a:solidFill>
                <a:ea typeface="Adobe Garamond Pro" charset="0"/>
                <a:cs typeface="Adobe Garamond Pro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ea typeface="Adobe Garamond Pro" charset="0"/>
                <a:cs typeface="Adobe Garamond Pro" charset="0"/>
              </a:rPr>
              <a:t>Accepted</a:t>
            </a:r>
            <a:r>
              <a:rPr lang="en-US" altLang="zh-CN" sz="2000" dirty="0" smtClean="0">
                <a:solidFill>
                  <a:srgbClr val="FF0000"/>
                </a:solidFill>
                <a:ea typeface="Adobe Garamond Pro" charset="0"/>
                <a:cs typeface="Adobe Garamond Pro" charset="0"/>
              </a:rPr>
              <a:t>)</a:t>
            </a:r>
            <a:endParaRPr lang="en-US" altLang="zh-CN" sz="2000" dirty="0" smtClean="0">
              <a:solidFill>
                <a:srgbClr val="FF0000"/>
              </a:solidFill>
              <a:ea typeface="Adobe Garamond Pro" charset="0"/>
              <a:cs typeface="Adobe Garamond Pro" charset="0"/>
            </a:endParaRPr>
          </a:p>
          <a:p>
            <a:pPr lvl="1">
              <a:lnSpc>
                <a:spcPct val="100000"/>
              </a:lnSpc>
              <a:buFont typeface="Wingdings" charset="2"/>
              <a:buChar char="v"/>
            </a:pPr>
            <a:r>
              <a:rPr lang="en-US" sz="2000" dirty="0" err="1">
                <a:solidFill>
                  <a:srgbClr val="FF0000"/>
                </a:solidFill>
              </a:rPr>
              <a:t>Jie</a:t>
            </a:r>
            <a:r>
              <a:rPr lang="en-US" sz="2000" dirty="0">
                <a:solidFill>
                  <a:srgbClr val="FF0000"/>
                </a:solidFill>
              </a:rPr>
              <a:t> Hu</a:t>
            </a:r>
            <a:r>
              <a:rPr lang="en-US" sz="2000" dirty="0"/>
              <a:t>, Li Shen, Samuel </a:t>
            </a:r>
            <a:r>
              <a:rPr lang="en-US" sz="2000" dirty="0" err="1"/>
              <a:t>Albanie</a:t>
            </a:r>
            <a:r>
              <a:rPr lang="en-US" sz="2000" dirty="0"/>
              <a:t>, Gang Sun, Andrea </a:t>
            </a:r>
            <a:r>
              <a:rPr lang="en-US" sz="2000" dirty="0" err="1" smtClean="0"/>
              <a:t>Vedaldi</a:t>
            </a:r>
            <a:r>
              <a:rPr lang="en-US" sz="2000" dirty="0"/>
              <a:t>.</a:t>
            </a:r>
            <a:r>
              <a:rPr lang="en-US" sz="2000" dirty="0" smtClean="0"/>
              <a:t> “</a:t>
            </a:r>
            <a:r>
              <a:rPr lang="en-US" sz="2000" dirty="0"/>
              <a:t>Gather-excite: Exploiting feature context in convolutional neural networks</a:t>
            </a:r>
            <a:r>
              <a:rPr lang="en-US" sz="2000" dirty="0" smtClean="0"/>
              <a:t>”. </a:t>
            </a:r>
            <a:r>
              <a:rPr lang="en-US" sz="2000" i="1" dirty="0" err="1" smtClean="0"/>
              <a:t>NeurIPS</a:t>
            </a:r>
            <a:r>
              <a:rPr lang="en-US" sz="2000" i="1" dirty="0" smtClean="0"/>
              <a:t> </a:t>
            </a:r>
            <a:r>
              <a:rPr lang="en-US" sz="2000" i="1" dirty="0"/>
              <a:t>2018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CCF-A</a:t>
            </a:r>
            <a:r>
              <a:rPr lang="en-US" altLang="zh-CN" sz="2000" dirty="0" smtClean="0">
                <a:solidFill>
                  <a:srgbClr val="FF0000"/>
                </a:solidFill>
              </a:rPr>
              <a:t>,</a:t>
            </a:r>
            <a:r>
              <a:rPr lang="zh-CN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P</a:t>
            </a:r>
            <a:r>
              <a:rPr lang="en-US" altLang="zh-CN" sz="2000" dirty="0" smtClean="0">
                <a:solidFill>
                  <a:srgbClr val="FF0000"/>
                </a:solidFill>
              </a:rPr>
              <a:t>ublished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zh-CN" altLang="en-US" sz="2000" dirty="0" smtClean="0">
                <a:solidFill>
                  <a:srgbClr val="FF0000"/>
                </a:solidFill>
              </a:rPr>
              <a:t> 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buFont typeface="Wingdings" charset="2"/>
              <a:buChar char="v"/>
            </a:pPr>
            <a:r>
              <a:rPr lang="en-US" sz="2000" dirty="0" err="1" smtClean="0">
                <a:solidFill>
                  <a:srgbClr val="FF0000"/>
                </a:solidFill>
              </a:rPr>
              <a:t>Jie</a:t>
            </a:r>
            <a:r>
              <a:rPr lang="en-US" sz="2000" dirty="0" smtClean="0">
                <a:solidFill>
                  <a:srgbClr val="FF0000"/>
                </a:solidFill>
              </a:rPr>
              <a:t> Hu</a:t>
            </a:r>
            <a:r>
              <a:rPr lang="en-US" sz="2000" dirty="0" smtClean="0"/>
              <a:t>, “</a:t>
            </a:r>
            <a:r>
              <a:rPr lang="en-US" sz="2000" dirty="0" err="1" smtClean="0"/>
              <a:t>MicroNet</a:t>
            </a:r>
            <a:r>
              <a:rPr lang="en-US" sz="2000" dirty="0"/>
              <a:t>: Large-Scale Model Compression </a:t>
            </a:r>
            <a:r>
              <a:rPr lang="en-US" sz="2000" dirty="0" smtClean="0"/>
              <a:t>Competition”. </a:t>
            </a:r>
            <a:r>
              <a:rPr lang="en-US" sz="2000" i="1" dirty="0" err="1"/>
              <a:t>NeurIPS</a:t>
            </a:r>
            <a:r>
              <a:rPr lang="en-US" sz="2000" i="1" dirty="0"/>
              <a:t> </a:t>
            </a:r>
            <a:r>
              <a:rPr lang="en-US" sz="2000" i="1" dirty="0" smtClean="0"/>
              <a:t>2019 Workshop </a:t>
            </a:r>
            <a:r>
              <a:rPr lang="en-US" sz="2000" i="1" dirty="0"/>
              <a:t>C</a:t>
            </a:r>
            <a:r>
              <a:rPr lang="en-US" sz="2000" i="1" dirty="0" smtClean="0"/>
              <a:t>hallenge.</a:t>
            </a:r>
            <a:endParaRPr lang="en-US" sz="2000" dirty="0"/>
          </a:p>
          <a:p>
            <a:pPr lvl="1">
              <a:lnSpc>
                <a:spcPct val="100000"/>
              </a:lnSpc>
              <a:buFont typeface="Wingdings" charset="2"/>
              <a:buChar char="v"/>
            </a:pPr>
            <a:endParaRPr lang="en-US" altLang="zh-CN" sz="2000" dirty="0">
              <a:solidFill>
                <a:srgbClr val="FF0000"/>
              </a:solidFill>
              <a:ea typeface="Adobe Garamond Pro" charset="0"/>
              <a:cs typeface="Adobe Garamond Pro" charset="0"/>
            </a:endParaRPr>
          </a:p>
          <a:p>
            <a:pPr lvl="1">
              <a:lnSpc>
                <a:spcPct val="100000"/>
              </a:lnSpc>
            </a:pPr>
            <a:endParaRPr lang="en-US" altLang="zh-CN" sz="2000" dirty="0"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感悟</a:t>
            </a:r>
            <a:r>
              <a:rPr lang="zh-CN" altLang="en-US" dirty="0" smtClean="0"/>
              <a:t>寄语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39" name="内容占位符 3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7F1AA25B-0D2E-42F4-8FBB-553D87715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105" y="1916832"/>
            <a:ext cx="7920880" cy="4183085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150000"/>
              </a:lnSpc>
            </a:pPr>
            <a:r>
              <a:rPr lang="zh-CN" altLang="en-US" sz="1900" dirty="0" smtClean="0"/>
              <a:t>选择</a:t>
            </a:r>
            <a:r>
              <a:rPr lang="en-US" altLang="zh-CN" sz="1900" dirty="0" smtClean="0"/>
              <a:t> </a:t>
            </a:r>
            <a:r>
              <a:rPr lang="en-US" altLang="zh-CN" sz="1900" dirty="0" smtClean="0"/>
              <a:t>&gt; </a:t>
            </a:r>
            <a:r>
              <a:rPr lang="zh-CN" altLang="en-US" sz="1900" dirty="0" smtClean="0"/>
              <a:t>努力 </a:t>
            </a:r>
            <a:r>
              <a:rPr lang="en-US" altLang="zh-CN" sz="1900" dirty="0" smtClean="0"/>
              <a:t>&gt; </a:t>
            </a:r>
            <a:r>
              <a:rPr lang="zh-CN" altLang="en-US" sz="1900" dirty="0" smtClean="0"/>
              <a:t>天赋</a:t>
            </a:r>
            <a:endParaRPr lang="en-US" altLang="zh-CN" sz="1900" dirty="0" smtClean="0"/>
          </a:p>
          <a:p>
            <a:pPr lvl="1">
              <a:lnSpc>
                <a:spcPct val="150000"/>
              </a:lnSpc>
            </a:pPr>
            <a:r>
              <a:rPr lang="zh-CN" altLang="en-US" sz="1900" dirty="0" smtClean="0"/>
              <a:t>定阶段目标：每个月给自己设立一个可期的目标并完成</a:t>
            </a:r>
          </a:p>
          <a:p>
            <a:pPr lvl="1">
              <a:lnSpc>
                <a:spcPct val="150000"/>
              </a:lnSpc>
            </a:pPr>
            <a:r>
              <a:rPr lang="zh-CN" altLang="en-US" sz="1900" dirty="0" smtClean="0"/>
              <a:t>关于发表学术论文：</a:t>
            </a:r>
          </a:p>
          <a:p>
            <a:pPr lvl="2">
              <a:lnSpc>
                <a:spcPct val="150000"/>
              </a:lnSpc>
            </a:pPr>
            <a:r>
              <a:rPr lang="zh-CN" altLang="en-US" sz="1500" dirty="0" smtClean="0"/>
              <a:t>永远不要为了毕业发表学术论文，而是找到感兴趣的方向，找到能够贡献想法产生的成就感。</a:t>
            </a:r>
          </a:p>
          <a:p>
            <a:pPr lvl="2">
              <a:lnSpc>
                <a:spcPct val="150000"/>
              </a:lnSpc>
            </a:pPr>
            <a:r>
              <a:rPr lang="zh-CN" altLang="en-US" sz="1500" dirty="0" smtClean="0"/>
              <a:t>不要害怕写作，要多练多写。对于会议论文来说，中式英语是可以的，但是逻辑表达和语法不能有漏洞。</a:t>
            </a:r>
          </a:p>
          <a:p>
            <a:pPr lvl="2">
              <a:lnSpc>
                <a:spcPct val="150000"/>
              </a:lnSpc>
            </a:pPr>
            <a:r>
              <a:rPr lang="zh-CN" altLang="en-US" sz="1500" dirty="0" smtClean="0"/>
              <a:t>每天抽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小时刷自己领域的</a:t>
            </a:r>
            <a:r>
              <a:rPr lang="en-US" altLang="zh-CN" sz="1500" dirty="0" err="1" smtClean="0"/>
              <a:t>Arxiv</a:t>
            </a:r>
            <a:r>
              <a:rPr lang="zh-CN" altLang="en-US" sz="1500" dirty="0" smtClean="0"/>
              <a:t>论文并精读至少</a:t>
            </a:r>
            <a:r>
              <a:rPr lang="en-US" altLang="zh-CN" sz="1500" dirty="0" smtClean="0"/>
              <a:t>1</a:t>
            </a:r>
            <a:r>
              <a:rPr lang="zh-CN" altLang="en-US" sz="1500" dirty="0" smtClean="0"/>
              <a:t>篇。长期以往，对研究方向的把握和论文的写作有非常大的帮助。</a:t>
            </a:r>
          </a:p>
          <a:p>
            <a:pPr lvl="2">
              <a:lnSpc>
                <a:spcPct val="150000"/>
              </a:lnSpc>
            </a:pPr>
            <a:r>
              <a:rPr lang="zh-CN" altLang="en-US" sz="1500" dirty="0" smtClean="0"/>
              <a:t>想个简单办法快速验证</a:t>
            </a:r>
            <a:r>
              <a:rPr lang="en-US" altLang="zh-CN" sz="1500" dirty="0" smtClean="0"/>
              <a:t>idea</a:t>
            </a:r>
            <a:r>
              <a:rPr lang="zh-CN" altLang="en-US" sz="1500" dirty="0" smtClean="0"/>
              <a:t>的有效性，不要一上来就用特别复杂的方法开始实现。</a:t>
            </a:r>
          </a:p>
          <a:p>
            <a:pPr lvl="2">
              <a:lnSpc>
                <a:spcPct val="150000"/>
              </a:lnSpc>
            </a:pPr>
            <a:r>
              <a:rPr lang="zh-CN" altLang="en-US" sz="1500" dirty="0" smtClean="0"/>
              <a:t>对于不合理的实验结果一定要追究到底，往往会发现新的内容，离真相更近一步。</a:t>
            </a:r>
          </a:p>
          <a:p>
            <a:pPr lvl="2">
              <a:lnSpc>
                <a:spcPct val="150000"/>
              </a:lnSpc>
            </a:pPr>
            <a:r>
              <a:rPr lang="zh-CN" altLang="en-US" sz="1500" dirty="0" smtClean="0"/>
              <a:t>美好的事物都是简洁直接的。对于复杂的方法卜丝抽茧，找到最核心的点进行放大。</a:t>
            </a:r>
          </a:p>
          <a:p>
            <a:pPr lvl="2">
              <a:lnSpc>
                <a:spcPct val="150000"/>
              </a:lnSpc>
            </a:pPr>
            <a:r>
              <a:rPr lang="zh-CN" altLang="en-US" sz="1500" dirty="0" smtClean="0"/>
              <a:t>可以怀疑实验结果，但请务必尊重实验结果，切忌篡改实验结果。脚踏实地才能走得更远。</a:t>
            </a:r>
            <a:endParaRPr lang="zh-CN" altLang="en-US" sz="1500" dirty="0"/>
          </a:p>
          <a:p>
            <a:pPr lvl="1">
              <a:lnSpc>
                <a:spcPct val="150000"/>
              </a:lnSpc>
            </a:pPr>
            <a:r>
              <a:rPr lang="zh-CN" altLang="en-US" sz="1900" dirty="0" smtClean="0"/>
              <a:t>关于找工作：希望大家都能成为被工作找的人！</a:t>
            </a:r>
          </a:p>
        </p:txBody>
      </p:sp>
    </p:spTree>
    <p:extLst>
      <p:ext uri="{BB962C8B-B14F-4D97-AF65-F5344CB8AC3E}">
        <p14:creationId xmlns:p14="http://schemas.microsoft.com/office/powerpoint/2010/main" val="202696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/>
          </p:cNvSpPr>
          <p:nvPr>
            <p:ph type="ctrTitle"/>
          </p:nvPr>
        </p:nvSpPr>
        <p:spPr>
          <a:xfrm>
            <a:off x="742950" y="2068190"/>
            <a:ext cx="8420100" cy="1880870"/>
          </a:xfrm>
        </p:spPr>
        <p:txBody>
          <a:bodyPr wrap="square" lIns="288000" tIns="45720" rIns="288000" bIns="45720"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600" dirty="0">
                <a:latin typeface="华文宋体" panose="02010600040101010101" pitchFamily="2" charset="-122"/>
              </a:rPr>
              <a:t>谢谢大家</a:t>
            </a:r>
            <a:r>
              <a:rPr lang="zh-CN" altLang="en-US" sz="3600" dirty="0" smtClean="0">
                <a:latin typeface="华文宋体" panose="02010600040101010101" pitchFamily="2" charset="-122"/>
              </a:rPr>
              <a:t>！</a:t>
            </a:r>
            <a:endParaRPr lang="zh-CN" altLang="en-US" sz="3600" dirty="0">
              <a:latin typeface="华文宋体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32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回顾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自定义 1">
      <a:majorFont>
        <a:latin typeface="Goudy Old Style"/>
        <a:ea typeface="华文仿宋"/>
        <a:cs typeface=""/>
      </a:majorFont>
      <a:minorFont>
        <a:latin typeface="Tw Cen MT"/>
        <a:ea typeface="华文仿宋"/>
        <a:cs typeface=""/>
      </a:minorFont>
    </a:fontScheme>
    <a:fmtScheme name="带状边缘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1_回顾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33CC"/>
      </a:dk1>
      <a:lt1>
        <a:srgbClr val="FFFFFF"/>
      </a:lt1>
      <a:dk2>
        <a:srgbClr val="336699"/>
      </a:dk2>
      <a:lt2>
        <a:srgbClr val="008000"/>
      </a:lt2>
      <a:accent1>
        <a:srgbClr val="3366FF"/>
      </a:accent1>
      <a:accent2>
        <a:srgbClr val="FFFF66"/>
      </a:accent2>
      <a:accent3>
        <a:srgbClr val="FFFFFF"/>
      </a:accent3>
      <a:accent4>
        <a:srgbClr val="002AAE"/>
      </a:accent4>
      <a:accent5>
        <a:srgbClr val="ADB8FF"/>
      </a:accent5>
      <a:accent6>
        <a:srgbClr val="E7E75C"/>
      </a:accent6>
      <a:hlink>
        <a:srgbClr val="FF6600"/>
      </a:hlink>
      <a:folHlink>
        <a:srgbClr val="FFC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6637</TotalTime>
  <Words>394</Words>
  <Application>Microsoft Macintosh PowerPoint</Application>
  <PresentationFormat>A4 Paper (210x297 mm)</PresentationFormat>
  <Paragraphs>34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Adobe Garamond Pro</vt:lpstr>
      <vt:lpstr>Arial Narrow</vt:lpstr>
      <vt:lpstr>Calibri</vt:lpstr>
      <vt:lpstr>Calibri Light</vt:lpstr>
      <vt:lpstr>Californian FB</vt:lpstr>
      <vt:lpstr>Goudy Old Style</vt:lpstr>
      <vt:lpstr>Times New Roman</vt:lpstr>
      <vt:lpstr>Tw Cen MT</vt:lpstr>
      <vt:lpstr>Wingdings</vt:lpstr>
      <vt:lpstr>华文仿宋</vt:lpstr>
      <vt:lpstr>华文宋体</vt:lpstr>
      <vt:lpstr>华文行楷</vt:lpstr>
      <vt:lpstr>宋体</vt:lpstr>
      <vt:lpstr>楷体_GB2312</vt:lpstr>
      <vt:lpstr>Arial</vt:lpstr>
      <vt:lpstr>回顾</vt:lpstr>
      <vt:lpstr>1_回顾</vt:lpstr>
      <vt:lpstr>迎新报告会</vt:lpstr>
      <vt:lpstr>研究内容介绍</vt:lpstr>
      <vt:lpstr>研究方向</vt:lpstr>
      <vt:lpstr>研究背景及意义</vt:lpstr>
      <vt:lpstr>研究背景及意义</vt:lpstr>
      <vt:lpstr>研究成果</vt:lpstr>
      <vt:lpstr>感悟寄语 </vt:lpstr>
      <vt:lpstr>谢谢大家！</vt:lpstr>
    </vt:vector>
  </TitlesOfParts>
  <Company>CS,HIT,P.R.China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xxf</dc:creator>
  <cp:lastModifiedBy>杰 胡</cp:lastModifiedBy>
  <cp:revision>4563</cp:revision>
  <dcterms:created xsi:type="dcterms:W3CDTF">2001-03-21T04:57:00Z</dcterms:created>
  <dcterms:modified xsi:type="dcterms:W3CDTF">2019-09-07T09:51:53Z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  <property fmtid="{D5CDD505-2E9C-101B-9397-08002B2CF9AE}" pid="3" name="KSORubyTemplateID">
    <vt:lpwstr>2</vt:lpwstr>
  </property>
</Properties>
</file>