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71" autoAdjust="0"/>
  </p:normalViewPr>
  <p:slideViewPr>
    <p:cSldViewPr snapToGrid="0">
      <p:cViewPr varScale="1">
        <p:scale>
          <a:sx n="72" d="100"/>
          <a:sy n="72" d="100"/>
        </p:scale>
        <p:origin x="9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2701D-019E-4587-BBA2-625D69744210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ED713-E4DC-4EA8-93CF-6B340687AE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5730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首先，欢迎学弟学妹们加入国重实验室，我叫褚新宇，现在读研三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zh-CN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ED713-E4DC-4EA8-93CF-6B340687AE5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42788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852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所以不用</a:t>
            </a:r>
            <a:r>
              <a:rPr lang="en-US" altLang="zh-CN" dirty="0" smtClean="0"/>
              <a:t>1993</a:t>
            </a:r>
            <a:r>
              <a:rPr lang="zh-CN" altLang="en-US" dirty="0" smtClean="0"/>
              <a:t>年方法，先计算概率表？</a:t>
            </a:r>
            <a:endParaRPr lang="en-US" altLang="zh-CN" dirty="0" smtClean="0"/>
          </a:p>
          <a:p>
            <a:r>
              <a:rPr lang="zh-CN" altLang="en-US" dirty="0" smtClean="0"/>
              <a:t>上次组会讲过：</a:t>
            </a:r>
            <a:endParaRPr lang="en-US" altLang="zh-CN" dirty="0" smtClean="0"/>
          </a:p>
          <a:p>
            <a:r>
              <a:rPr lang="zh-CN" altLang="en-US" dirty="0" smtClean="0"/>
              <a:t>字母表</a:t>
            </a:r>
            <a:r>
              <a:rPr lang="en-US" altLang="zh-CN" dirty="0" smtClean="0"/>
              <a:t>size,</a:t>
            </a:r>
            <a:r>
              <a:rPr lang="zh-CN" altLang="en-US" dirty="0" smtClean="0"/>
              <a:t>每个</a:t>
            </a:r>
            <a:r>
              <a:rPr lang="en-US" altLang="zh-CN" dirty="0" smtClean="0"/>
              <a:t>size</a:t>
            </a:r>
            <a:r>
              <a:rPr lang="zh-CN" altLang="en-US" dirty="0" smtClean="0"/>
              <a:t>生成的句子的个数，句子长度上限</a:t>
            </a:r>
            <a:r>
              <a:rPr lang="en-US" altLang="zh-CN" dirty="0" smtClean="0"/>
              <a:t>N</a:t>
            </a:r>
            <a:r>
              <a:rPr lang="zh-CN" altLang="en-US" dirty="0" smtClean="0"/>
              <a:t>，是否包含空字符，是否启用长度控制，文法的起始字符是否为空如果为空需要在字母表中随机初始化。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符号栈</a:t>
            </a:r>
            <a:endParaRPr lang="en-US" altLang="zh-CN" dirty="0" smtClean="0"/>
          </a:p>
          <a:p>
            <a:r>
              <a:rPr lang="en-US" altLang="zh-CN" dirty="0" smtClean="0"/>
              <a:t>5-25</a:t>
            </a:r>
            <a:r>
              <a:rPr lang="zh-CN" altLang="en-US" dirty="0" smtClean="0"/>
              <a:t>处理每个栈顶元素，直到栈为空或者当前生成句子长度大于上限。</a:t>
            </a:r>
            <a:endParaRPr lang="en-US" altLang="zh-CN" dirty="0" smtClean="0"/>
          </a:p>
          <a:p>
            <a:r>
              <a:rPr lang="en-US" altLang="zh-CN" dirty="0" smtClean="0"/>
              <a:t>7 </a:t>
            </a:r>
            <a:r>
              <a:rPr lang="zh-CN" altLang="en-US" dirty="0" smtClean="0"/>
              <a:t>若为非终结符，则直接连接在当前句子后面。</a:t>
            </a:r>
            <a:endParaRPr lang="en-US" altLang="zh-CN" dirty="0" smtClean="0"/>
          </a:p>
          <a:p>
            <a:r>
              <a:rPr lang="en-US" altLang="zh-CN" dirty="0" smtClean="0"/>
              <a:t>10 </a:t>
            </a:r>
            <a:r>
              <a:rPr lang="zh-CN" altLang="en-US" dirty="0" smtClean="0"/>
              <a:t>否则，估计一个可能的最小长度，并与当前长度相加，和上限比较，触发长度控制机制，不再生成超出长度的句子。</a:t>
            </a:r>
            <a:endParaRPr lang="en-US" altLang="zh-CN" dirty="0" smtClean="0"/>
          </a:p>
          <a:p>
            <a:r>
              <a:rPr lang="en-US" altLang="zh-CN" dirty="0" smtClean="0"/>
              <a:t>23 </a:t>
            </a:r>
            <a:r>
              <a:rPr lang="zh-CN" altLang="en-US" dirty="0" smtClean="0"/>
              <a:t>将</a:t>
            </a:r>
            <a:r>
              <a:rPr lang="en-US" altLang="zh-CN" dirty="0" smtClean="0"/>
              <a:t>P</a:t>
            </a:r>
            <a:r>
              <a:rPr lang="zh-CN" altLang="en-US" dirty="0" smtClean="0"/>
              <a:t>的右部入栈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不保证长度等于</a:t>
            </a:r>
            <a:r>
              <a:rPr lang="en-US" altLang="zh-CN" dirty="0" smtClean="0"/>
              <a:t>n</a:t>
            </a:r>
            <a:r>
              <a:rPr lang="zh-CN" altLang="en-US" dirty="0" smtClean="0"/>
              <a:t>，也不保证均匀，因为：</a:t>
            </a:r>
            <a:endParaRPr lang="en-US" altLang="zh-CN" dirty="0" smtClean="0"/>
          </a:p>
          <a:p>
            <a:r>
              <a:rPr lang="zh-CN" altLang="en-US" dirty="0" smtClean="0"/>
              <a:t>自顶向下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sz="1200" dirty="0" smtClean="0">
                <a:solidFill>
                  <a:schemeClr val="bg1"/>
                </a:solidFill>
              </a:rPr>
              <a:t>触发长度控制程序的时机</a:t>
            </a:r>
            <a:endParaRPr lang="en-US" altLang="zh-CN" sz="1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zh-CN" altLang="en-US" sz="1200" dirty="0" smtClean="0">
                <a:solidFill>
                  <a:schemeClr val="bg1"/>
                </a:solidFill>
              </a:rPr>
              <a:t>长度估计函数</a:t>
            </a:r>
            <a:r>
              <a:rPr lang="en-US" altLang="zh-CN" sz="1200" dirty="0" err="1" smtClean="0">
                <a:solidFill>
                  <a:schemeClr val="bg1"/>
                </a:solidFill>
              </a:rPr>
              <a:t>estLen</a:t>
            </a:r>
            <a:r>
              <a:rPr lang="en-US" altLang="zh-CN" sz="1200" dirty="0" smtClean="0">
                <a:solidFill>
                  <a:schemeClr val="bg1"/>
                </a:solidFill>
              </a:rPr>
              <a:t>()</a:t>
            </a:r>
            <a:r>
              <a:rPr lang="zh-CN" altLang="en-US" sz="1200" dirty="0" smtClean="0">
                <a:solidFill>
                  <a:schemeClr val="bg1"/>
                </a:solidFill>
              </a:rPr>
              <a:t>的准确性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360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06977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5494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1943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在研一集中教学期间。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课程选择上，首先是参考导师的意见，在此基础上，最好再选几门自己感兴趣课程旁听，推荐大家研一上学期不要把自己的方向限制住，放开眼界多接触各个领域，能够更好的找到自己的兴趣所在，像我研一和同学一起去听了几节数学学院的运筹学，讲的就很好。在课程中多和同学们交流，有些专业课是需要组队完成设计的，大家一起讨论的过程中你会感受到自己进步很快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当然，在丰富多彩的校园生活里，留出一个人的时间也是很好的，雁栖湖的包容性很强，无论你是早上自己去图书馆，还是晚上自己夜跑，都不会感到违和。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关于人文讲座，学分要求是让我们专业的同学去听人文类的讲座，听后盖章，可以不把这个当作任务去完成，有些讲座本身就很有趣，而且其实有些自然科学类的讲座讲的也很好，主讲人有的是很棒的教授，有精力的话可以去听听。总之，在雁栖湖，你可以过得很充实，可以认识身边很多志同道合的小伙伴，一起学习一起玩耍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玩的话，那边很多自然景观，怀柔滑雪场也挺好，冬天可以去。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劳逸结合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回所后，所里有瑜伽、羽毛球各种协会，还会为大家充值健身卡，可以多参加这些活动，好好锻炼身体，而且运动还可以减压。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科研方面，最好在前期打好基础，这就需要研一的时候多学习，通过课程、各种渠道自学、或者和同学讨论实践都可以，在学习的过程中思考能否将知识应用到实际中。一个建议是，研一上扩宽自己的知识面，研一下逐渐确定自己的方向，自己通过知识积累确定方向或者和导师、师兄师姐讨论确定，可以先从本领域的某个小问题入手，找资料、看论文、做实验，去解决它，也许在过程中就会发现另外一个待解决的问题，这样后续研究思路就打开了。建议大家尽早接触自己导师组内的工作，多和导师交流，定下自己感兴趣的研究课题，尽早展开工作，争取在研二下学期之前有一些不错的成果。</a:t>
            </a: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国重实验室的学术氛围很好，大家在回所或者研二进入实验室以后，也可以多和实验室的师兄师姐们交流，会有很多收获。回到实验室之后，基本上就是做自己的方向相关的项目或者研究。我的研究方向是形式文法，最近在做确定性正则表达式及其子类的随机生成问题，有感兴趣或者想研究相关方向的同学欢迎交流。</a:t>
            </a: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关于读博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 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工作，其实在学习和科研工作的过程中，就会慢慢明确，想清楚自己适合做什么。早一点发现自己的兴趣所在最好，但是晚一点也没关系。</a:t>
            </a:r>
          </a:p>
          <a:p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总之，国科大和软件所为我们提供了很好的平台和资源，你只需要相信自己，最后祝大家都拥有美好的研究生生活，谢谢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~</a:t>
            </a:r>
            <a:endParaRPr lang="zh-CN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ED713-E4DC-4EA8-93CF-6B340687AE56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583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报告分为两部分，个人的研究方向和与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大家分享一下我研究生阶段到现在的学习与生活感想，希望能对你们所帮助。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ED713-E4DC-4EA8-93CF-6B340687AE5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275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err="1" smtClean="0"/>
              <a:t>dCHARE</a:t>
            </a:r>
            <a:r>
              <a:rPr lang="zh-CN" altLang="en-US" dirty="0" smtClean="0"/>
              <a:t>定义中的</a:t>
            </a:r>
            <a:r>
              <a:rPr lang="en-US" altLang="zh-CN" dirty="0" smtClean="0"/>
              <a:t>DRE</a:t>
            </a:r>
            <a:r>
              <a:rPr lang="zh-CN" altLang="en-US" dirty="0" smtClean="0"/>
              <a:t>是指确定性的正则表达式。</a:t>
            </a:r>
            <a:r>
              <a:rPr lang="en-US" altLang="zh-CN" dirty="0" smtClean="0"/>
              <a:t>DRE</a:t>
            </a:r>
            <a:r>
              <a:rPr lang="zh-CN" altLang="en-US" dirty="0" smtClean="0"/>
              <a:t>的概念可以从参考文献里看到，这里简单用个例子说一下，</a:t>
            </a:r>
            <a:r>
              <a:rPr lang="en-US" altLang="zh-CN" dirty="0" smtClean="0"/>
              <a:t>a*a</a:t>
            </a:r>
            <a:r>
              <a:rPr lang="zh-CN" altLang="en-US" dirty="0" smtClean="0"/>
              <a:t>，加上标号后是</a:t>
            </a:r>
            <a:r>
              <a:rPr lang="en-US" altLang="zh-CN" dirty="0" smtClean="0"/>
              <a:t>a1*a2</a:t>
            </a:r>
            <a:r>
              <a:rPr lang="zh-CN" altLang="en-US" dirty="0" smtClean="0"/>
              <a:t>，对于</a:t>
            </a:r>
            <a:r>
              <a:rPr lang="en-US" altLang="zh-CN" dirty="0" smtClean="0"/>
              <a:t>a1a2</a:t>
            </a:r>
            <a:r>
              <a:rPr lang="zh-CN" altLang="en-US" dirty="0" smtClean="0"/>
              <a:t>和</a:t>
            </a:r>
            <a:r>
              <a:rPr lang="en-US" altLang="zh-CN" dirty="0" smtClean="0"/>
              <a:t>a2</a:t>
            </a:r>
            <a:r>
              <a:rPr lang="zh-CN" altLang="en-US" dirty="0" smtClean="0"/>
              <a:t>这两个字符串来说，共同前缀取空串，</a:t>
            </a:r>
            <a:r>
              <a:rPr lang="en-US" altLang="zh-CN" dirty="0" smtClean="0"/>
              <a:t>a1</a:t>
            </a:r>
            <a:r>
              <a:rPr lang="zh-CN" altLang="en-US" dirty="0" smtClean="0"/>
              <a:t>和</a:t>
            </a:r>
            <a:r>
              <a:rPr lang="en-US" altLang="zh-CN" dirty="0" smtClean="0"/>
              <a:t>a2</a:t>
            </a:r>
            <a:r>
              <a:rPr lang="zh-CN" altLang="en-US" dirty="0" smtClean="0"/>
              <a:t>去标号之后相等，都是</a:t>
            </a:r>
            <a:r>
              <a:rPr lang="en-US" altLang="zh-CN" dirty="0" smtClean="0"/>
              <a:t>a</a:t>
            </a:r>
            <a:r>
              <a:rPr lang="zh-CN" altLang="en-US" dirty="0" smtClean="0"/>
              <a:t>，但</a:t>
            </a:r>
            <a:r>
              <a:rPr lang="en-US" altLang="zh-CN" dirty="0" smtClean="0"/>
              <a:t>a1</a:t>
            </a:r>
            <a:r>
              <a:rPr lang="zh-CN" altLang="en-US" dirty="0" smtClean="0"/>
              <a:t>不等于</a:t>
            </a:r>
            <a:r>
              <a:rPr lang="en-US" altLang="zh-CN" dirty="0" smtClean="0"/>
              <a:t>a2</a:t>
            </a:r>
            <a:r>
              <a:rPr lang="zh-CN" altLang="en-US" dirty="0" smtClean="0"/>
              <a:t>，也就是说匹配的是不同位置的</a:t>
            </a:r>
            <a:r>
              <a:rPr lang="en-US" altLang="zh-CN" dirty="0" smtClean="0"/>
              <a:t>a</a:t>
            </a:r>
            <a:r>
              <a:rPr lang="zh-CN" altLang="en-US" dirty="0" smtClean="0"/>
              <a:t>，</a:t>
            </a:r>
            <a:r>
              <a:rPr lang="zh-CN" altLang="en-U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所以原表达式不是</a:t>
            </a:r>
            <a:r>
              <a:rPr lang="en-US" altLang="zh-CN" sz="1200" dirty="0" smtClean="0"/>
              <a:t>D</a:t>
            </a:r>
            <a:r>
              <a:rPr lang="en-US" altLang="zh-CN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</a:t>
            </a:r>
            <a:r>
              <a:rPr lang="zh-CN" altLang="en-U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。再比如</a:t>
            </a:r>
            <a:r>
              <a:rPr lang="en-US" altLang="zh-CN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aa</a:t>
            </a:r>
            <a:r>
              <a:rPr lang="zh-CN" altLang="en-U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*就是</a:t>
            </a:r>
            <a:r>
              <a:rPr lang="en-US" altLang="zh-CN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DRE</a:t>
            </a:r>
            <a:r>
              <a:rPr lang="zh-CN" altLang="en-U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，因为从</a:t>
            </a:r>
            <a:r>
              <a:rPr lang="en-US" altLang="zh-CN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a1a2*</a:t>
            </a:r>
            <a:r>
              <a:rPr lang="zh-CN" altLang="en-U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表示的字符串集合中任意选两个，当前缀相同时，</a:t>
            </a:r>
            <a:r>
              <a:rPr lang="en-US" altLang="zh-CN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a1=a1,a2=a2</a:t>
            </a:r>
            <a:r>
              <a:rPr lang="zh-CN" altLang="en-US" sz="1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。</a:t>
            </a:r>
            <a:endParaRPr lang="en-US" altLang="zh-CN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1091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蓝：链式</a:t>
            </a:r>
            <a:endParaRPr lang="en-US" altLang="zh-CN" dirty="0" smtClean="0"/>
          </a:p>
          <a:p>
            <a:r>
              <a:rPr lang="zh-CN" altLang="en-US" dirty="0" smtClean="0"/>
              <a:t>紫：单次出现的确定性的链式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7289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参考</a:t>
            </a:r>
            <a:r>
              <a:rPr lang="en-US" altLang="zh-CN" dirty="0" smtClean="0"/>
              <a:t>\\192.168.2.207\Documents\</a:t>
            </a:r>
            <a:r>
              <a:rPr lang="zh-CN" altLang="en-US" dirty="0" smtClean="0"/>
              <a:t>小组讨论论文汇总</a:t>
            </a:r>
            <a:r>
              <a:rPr lang="en-US" altLang="zh-CN" dirty="0" smtClean="0"/>
              <a:t>\</a:t>
            </a:r>
            <a:r>
              <a:rPr lang="zh-CN" altLang="en-US" dirty="0" smtClean="0"/>
              <a:t>褚新宇</a:t>
            </a:r>
            <a:r>
              <a:rPr lang="en-US" altLang="zh-CN" dirty="0" smtClean="0"/>
              <a:t>\20190116\</a:t>
            </a:r>
            <a:r>
              <a:rPr lang="zh-CN" altLang="en-US" dirty="0" smtClean="0"/>
              <a:t>子类</a:t>
            </a:r>
            <a:r>
              <a:rPr lang="en-US" altLang="zh-CN" dirty="0" smtClean="0"/>
              <a:t>CHAREs</a:t>
            </a:r>
            <a:r>
              <a:rPr lang="zh-CN" altLang="en-US" dirty="0" smtClean="0"/>
              <a:t>的文法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定理引理证明、推导规则、文法得出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err="1" smtClean="0"/>
              <a:t>lamada</a:t>
            </a:r>
            <a:r>
              <a:rPr lang="en-US" altLang="zh-CN" dirty="0" smtClean="0"/>
              <a:t>(r) = true if r</a:t>
            </a:r>
            <a:r>
              <a:rPr lang="zh-CN" altLang="en-US" dirty="0" smtClean="0"/>
              <a:t>表示的语言包含空串，若</a:t>
            </a:r>
            <a:r>
              <a:rPr lang="en-US" altLang="zh-CN" dirty="0" smtClean="0"/>
              <a:t>L</a:t>
            </a:r>
            <a:r>
              <a:rPr lang="zh-CN" altLang="en-US" dirty="0" smtClean="0"/>
              <a:t>（</a:t>
            </a:r>
            <a:r>
              <a:rPr lang="en-US" altLang="zh-CN" dirty="0" smtClean="0"/>
              <a:t>r</a:t>
            </a:r>
            <a:r>
              <a:rPr lang="zh-CN" altLang="en-US" dirty="0" smtClean="0"/>
              <a:t>）不包含空串则</a:t>
            </a:r>
            <a:r>
              <a:rPr lang="en-US" altLang="zh-CN" dirty="0" err="1" smtClean="0"/>
              <a:t>lamada</a:t>
            </a:r>
            <a:r>
              <a:rPr lang="en-US" altLang="zh-CN" dirty="0" smtClean="0"/>
              <a:t>(r)=false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引理</a:t>
            </a:r>
            <a:r>
              <a:rPr lang="en-US" altLang="zh-CN" dirty="0" smtClean="0"/>
              <a:t>4</a:t>
            </a:r>
            <a:r>
              <a:rPr lang="zh-CN" altLang="en-US" dirty="0" smtClean="0"/>
              <a:t>：如果可以用一个三元组表示 </a:t>
            </a:r>
            <a:r>
              <a:rPr lang="en-US" altLang="zh-CN" dirty="0" smtClean="0"/>
              <a:t>r</a:t>
            </a:r>
            <a:r>
              <a:rPr lang="zh-CN" altLang="en-US" dirty="0" smtClean="0"/>
              <a:t>，当内层操作符或外层操作符为？或*时，</a:t>
            </a:r>
            <a:r>
              <a:rPr lang="en-US" altLang="zh-CN" dirty="0" smtClean="0"/>
              <a:t>r</a:t>
            </a:r>
            <a:r>
              <a:rPr lang="zh-CN" altLang="en-US" dirty="0" smtClean="0"/>
              <a:t>的语言包含空串。</a:t>
            </a:r>
            <a:endParaRPr lang="en-US" altLang="zh-CN" dirty="0" smtClean="0"/>
          </a:p>
          <a:p>
            <a:r>
              <a:rPr lang="zh-CN" altLang="en-US" dirty="0" smtClean="0"/>
              <a:t>引理</a:t>
            </a:r>
            <a:r>
              <a:rPr lang="en-US" altLang="zh-CN" dirty="0" smtClean="0"/>
              <a:t>5</a:t>
            </a:r>
            <a:r>
              <a:rPr lang="zh-CN" altLang="en-US" dirty="0" smtClean="0"/>
              <a:t>：如果可以用一个三元组表示 </a:t>
            </a:r>
            <a:r>
              <a:rPr lang="en-US" altLang="zh-CN" dirty="0" smtClean="0"/>
              <a:t>r</a:t>
            </a:r>
            <a:r>
              <a:rPr lang="zh-CN" altLang="en-US" dirty="0" smtClean="0"/>
              <a:t>，那么</a:t>
            </a:r>
            <a:r>
              <a:rPr lang="en-US" altLang="zh-CN" dirty="0" smtClean="0"/>
              <a:t>r</a:t>
            </a:r>
            <a:r>
              <a:rPr lang="zh-CN" altLang="en-US" dirty="0" smtClean="0"/>
              <a:t>的</a:t>
            </a:r>
            <a:r>
              <a:rPr lang="en-US" altLang="zh-CN" dirty="0" smtClean="0"/>
              <a:t>first</a:t>
            </a:r>
            <a:r>
              <a:rPr lang="zh-CN" altLang="en-US" dirty="0" smtClean="0"/>
              <a:t>集为</a:t>
            </a:r>
            <a:r>
              <a:rPr lang="en-US" altLang="zh-CN" dirty="0" smtClean="0"/>
              <a:t>S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引理</a:t>
            </a:r>
            <a:r>
              <a:rPr lang="en-US" altLang="zh-CN" dirty="0" smtClean="0"/>
              <a:t>6</a:t>
            </a:r>
            <a:r>
              <a:rPr lang="zh-CN" altLang="en-US" dirty="0" smtClean="0"/>
              <a:t>：如果一个</a:t>
            </a:r>
            <a:r>
              <a:rPr lang="en-US" altLang="zh-CN" dirty="0" smtClean="0"/>
              <a:t>CHARE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r</a:t>
            </a:r>
            <a:r>
              <a:rPr lang="zh-CN" altLang="en-US" dirty="0" smtClean="0"/>
              <a:t>，可以表示为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个三元组的连接，它是确定性的，并且最后一个链式因子的内层和外层操作符都为空，那么</a:t>
            </a:r>
            <a:r>
              <a:rPr lang="en-US" altLang="zh-CN" dirty="0" smtClean="0"/>
              <a:t>r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followlast</a:t>
            </a:r>
            <a:r>
              <a:rPr lang="zh-CN" altLang="en-US" dirty="0" smtClean="0"/>
              <a:t>集为空集。</a:t>
            </a:r>
            <a:endParaRPr lang="en-US" altLang="zh-CN" dirty="0" smtClean="0"/>
          </a:p>
          <a:p>
            <a:r>
              <a:rPr lang="zh-CN" altLang="en-US" dirty="0" smtClean="0"/>
              <a:t>引理</a:t>
            </a:r>
            <a:r>
              <a:rPr lang="en-US" altLang="zh-CN" dirty="0" smtClean="0"/>
              <a:t>7</a:t>
            </a:r>
            <a:r>
              <a:rPr lang="zh-CN" altLang="en-US" dirty="0" smtClean="0"/>
              <a:t>：如果一个</a:t>
            </a:r>
            <a:r>
              <a:rPr lang="en-US" altLang="zh-CN" dirty="0" smtClean="0"/>
              <a:t>CHARE</a:t>
            </a:r>
            <a:r>
              <a:rPr lang="zh-CN" altLang="en-US" dirty="0" smtClean="0"/>
              <a:t>表达式</a:t>
            </a:r>
            <a:r>
              <a:rPr lang="en-US" altLang="zh-CN" dirty="0" smtClean="0"/>
              <a:t>r</a:t>
            </a:r>
            <a:r>
              <a:rPr lang="zh-CN" altLang="en-US" dirty="0" smtClean="0"/>
              <a:t>，可以表示为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个三元组的连接，它是确定性的，并且最后一个链式因子的内层或外层操作符为</a:t>
            </a:r>
            <a:r>
              <a:rPr lang="en-US" altLang="zh-CN" dirty="0" smtClean="0"/>
              <a:t>+</a:t>
            </a:r>
            <a:r>
              <a:rPr lang="zh-CN" altLang="en-US" dirty="0" smtClean="0"/>
              <a:t>或空，那么</a:t>
            </a:r>
            <a:r>
              <a:rPr lang="en-US" altLang="zh-CN" dirty="0" smtClean="0"/>
              <a:t>r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followlast</a:t>
            </a:r>
            <a:r>
              <a:rPr lang="zh-CN" altLang="en-US" dirty="0" smtClean="0"/>
              <a:t>集为</a:t>
            </a:r>
            <a:r>
              <a:rPr lang="en-US" altLang="zh-CN" dirty="0" smtClean="0"/>
              <a:t>Sn</a:t>
            </a:r>
          </a:p>
          <a:p>
            <a:r>
              <a:rPr lang="zh-CN" altLang="en-US" dirty="0" smtClean="0"/>
              <a:t>确定性：</a:t>
            </a:r>
            <a:endParaRPr lang="en-US" altLang="zh-CN" dirty="0" smtClean="0"/>
          </a:p>
          <a:p>
            <a:r>
              <a:rPr lang="en-US" altLang="zh-CN" dirty="0" smtClean="0"/>
              <a:t>E</a:t>
            </a:r>
            <a:r>
              <a:rPr lang="zh-CN" altLang="en-US" dirty="0" smtClean="0"/>
              <a:t>是一个正则表达式，</a:t>
            </a:r>
            <a:r>
              <a:rPr lang="en-US" altLang="zh-CN" dirty="0" smtClean="0"/>
              <a:t>L</a:t>
            </a:r>
            <a:r>
              <a:rPr lang="zh-CN" altLang="en-US" dirty="0" smtClean="0"/>
              <a:t>是表达式的语言。</a:t>
            </a:r>
            <a:endParaRPr lang="en-US" altLang="zh-CN" dirty="0" smtClean="0"/>
          </a:p>
          <a:p>
            <a:r>
              <a:rPr lang="zh-CN" altLang="en-US" dirty="0" smtClean="0"/>
              <a:t>如果表达式</a:t>
            </a:r>
            <a:r>
              <a:rPr lang="en-US" altLang="zh-CN" dirty="0" smtClean="0"/>
              <a:t>E</a:t>
            </a:r>
            <a:r>
              <a:rPr lang="zh-CN" altLang="en-US" dirty="0" smtClean="0"/>
              <a:t>表示的语言为空集：则</a:t>
            </a:r>
            <a:r>
              <a:rPr lang="en-US" altLang="zh-CN" dirty="0" smtClean="0"/>
              <a:t>E</a:t>
            </a:r>
            <a:r>
              <a:rPr lang="zh-CN" altLang="en-US" dirty="0" smtClean="0"/>
              <a:t>是确定性的；</a:t>
            </a:r>
            <a:endParaRPr lang="en-US" altLang="zh-CN" dirty="0" smtClean="0"/>
          </a:p>
          <a:p>
            <a:r>
              <a:rPr lang="zh-CN" altLang="en-US" dirty="0" smtClean="0"/>
              <a:t>如果</a:t>
            </a:r>
            <a:r>
              <a:rPr lang="en-US" altLang="zh-CN" dirty="0" smtClean="0"/>
              <a:t>E</a:t>
            </a:r>
            <a:r>
              <a:rPr lang="zh-CN" altLang="en-US" dirty="0" smtClean="0"/>
              <a:t>的语言集不为空，并且</a:t>
            </a:r>
            <a:r>
              <a:rPr lang="en-US" altLang="zh-CN" dirty="0" smtClean="0"/>
              <a:t>E1</a:t>
            </a:r>
            <a:r>
              <a:rPr lang="zh-CN" altLang="en-US" dirty="0" smtClean="0"/>
              <a:t>的语言中包含空串：那么</a:t>
            </a:r>
            <a:r>
              <a:rPr lang="en-US" altLang="zh-CN" dirty="0" smtClean="0"/>
              <a:t>E</a:t>
            </a:r>
            <a:r>
              <a:rPr lang="zh-CN" altLang="en-US" dirty="0" smtClean="0"/>
              <a:t>是确定性的充分必要条件就是：</a:t>
            </a:r>
            <a:r>
              <a:rPr lang="en-US" altLang="zh-CN" dirty="0" smtClean="0"/>
              <a:t>E1</a:t>
            </a:r>
            <a:r>
              <a:rPr lang="zh-CN" altLang="en-US" dirty="0" smtClean="0"/>
              <a:t>和</a:t>
            </a:r>
            <a:r>
              <a:rPr lang="en-US" altLang="zh-CN" dirty="0" smtClean="0"/>
              <a:t>E2</a:t>
            </a:r>
            <a:r>
              <a:rPr lang="zh-CN" altLang="en-US" dirty="0" smtClean="0"/>
              <a:t>都是确定性的，</a:t>
            </a:r>
            <a:r>
              <a:rPr lang="en-US" altLang="zh-CN" dirty="0" smtClean="0"/>
              <a:t>E1</a:t>
            </a:r>
            <a:r>
              <a:rPr lang="zh-CN" altLang="en-US" dirty="0" smtClean="0"/>
              <a:t>和</a:t>
            </a:r>
            <a:r>
              <a:rPr lang="en-US" altLang="zh-CN" dirty="0" smtClean="0"/>
              <a:t>E2</a:t>
            </a:r>
            <a:r>
              <a:rPr lang="zh-CN" altLang="en-US" dirty="0" smtClean="0"/>
              <a:t>的</a:t>
            </a:r>
            <a:r>
              <a:rPr lang="en-US" altLang="zh-CN" dirty="0" smtClean="0"/>
              <a:t>first</a:t>
            </a:r>
            <a:r>
              <a:rPr lang="zh-CN" altLang="en-US" dirty="0" smtClean="0"/>
              <a:t>集相交为空，并且</a:t>
            </a:r>
            <a:r>
              <a:rPr lang="en-US" altLang="zh-CN" dirty="0" smtClean="0"/>
              <a:t>E1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followlast</a:t>
            </a:r>
            <a:r>
              <a:rPr lang="zh-CN" altLang="en-US" dirty="0" smtClean="0"/>
              <a:t>集与</a:t>
            </a:r>
            <a:r>
              <a:rPr lang="en-US" altLang="zh-CN" dirty="0" smtClean="0"/>
              <a:t>E2</a:t>
            </a:r>
            <a:r>
              <a:rPr lang="zh-CN" altLang="en-US" dirty="0" smtClean="0"/>
              <a:t>的</a:t>
            </a:r>
            <a:r>
              <a:rPr lang="en-US" altLang="zh-CN" dirty="0" smtClean="0"/>
              <a:t>first</a:t>
            </a:r>
            <a:r>
              <a:rPr lang="zh-CN" altLang="en-US" dirty="0" smtClean="0"/>
              <a:t>集相交为空。</a:t>
            </a:r>
            <a:endParaRPr lang="en-US" altLang="zh-CN" dirty="0" smtClean="0"/>
          </a:p>
          <a:p>
            <a:r>
              <a:rPr lang="zh-CN" altLang="en-US" dirty="0" smtClean="0"/>
              <a:t>如果</a:t>
            </a:r>
            <a:r>
              <a:rPr lang="en-US" altLang="zh-CN" dirty="0" smtClean="0"/>
              <a:t>E</a:t>
            </a:r>
            <a:r>
              <a:rPr lang="zh-CN" altLang="en-US" dirty="0" smtClean="0"/>
              <a:t>的语言集不为空，</a:t>
            </a:r>
            <a:r>
              <a:rPr lang="en-US" altLang="zh-CN" dirty="0" smtClean="0"/>
              <a:t>E1</a:t>
            </a:r>
            <a:r>
              <a:rPr lang="zh-CN" altLang="en-US" dirty="0" smtClean="0"/>
              <a:t>的语言中也不包含空串：那么</a:t>
            </a:r>
            <a:r>
              <a:rPr lang="en-US" altLang="zh-CN" dirty="0" smtClean="0"/>
              <a:t>E</a:t>
            </a:r>
            <a:r>
              <a:rPr lang="zh-CN" altLang="en-US" dirty="0" smtClean="0"/>
              <a:t>是确定性的充分必要条件就是：</a:t>
            </a:r>
            <a:r>
              <a:rPr lang="en-US" altLang="zh-CN" dirty="0" smtClean="0"/>
              <a:t>E1</a:t>
            </a:r>
            <a:r>
              <a:rPr lang="zh-CN" altLang="en-US" dirty="0" smtClean="0"/>
              <a:t>和</a:t>
            </a:r>
            <a:r>
              <a:rPr lang="en-US" altLang="zh-CN" dirty="0" smtClean="0"/>
              <a:t>E2</a:t>
            </a:r>
            <a:r>
              <a:rPr lang="zh-CN" altLang="en-US" dirty="0" smtClean="0"/>
              <a:t>都是确定性的，并且</a:t>
            </a:r>
            <a:r>
              <a:rPr lang="en-US" altLang="zh-CN" dirty="0" smtClean="0"/>
              <a:t>E1</a:t>
            </a:r>
            <a:r>
              <a:rPr lang="zh-CN" altLang="en-US" dirty="0" smtClean="0"/>
              <a:t>的</a:t>
            </a:r>
            <a:r>
              <a:rPr lang="en-US" altLang="zh-CN" dirty="0" err="1" smtClean="0"/>
              <a:t>followlast</a:t>
            </a:r>
            <a:r>
              <a:rPr lang="zh-CN" altLang="en-US" dirty="0" smtClean="0"/>
              <a:t>集与</a:t>
            </a:r>
            <a:r>
              <a:rPr lang="en-US" altLang="zh-CN" dirty="0" smtClean="0"/>
              <a:t>E2</a:t>
            </a:r>
            <a:r>
              <a:rPr lang="zh-CN" altLang="en-US" dirty="0" smtClean="0"/>
              <a:t>的</a:t>
            </a:r>
            <a:r>
              <a:rPr lang="en-US" altLang="zh-CN" dirty="0" smtClean="0"/>
              <a:t>first</a:t>
            </a:r>
            <a:r>
              <a:rPr lang="zh-CN" altLang="en-US" dirty="0" smtClean="0"/>
              <a:t>集相交为空。</a:t>
            </a:r>
          </a:p>
          <a:p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根据操作符和链式因子的不同，定义了</a:t>
            </a:r>
            <a:r>
              <a:rPr lang="en-US" altLang="zh-CN" dirty="0" smtClean="0"/>
              <a:t>4</a:t>
            </a:r>
            <a:r>
              <a:rPr lang="zh-CN" altLang="en-US" dirty="0" smtClean="0"/>
              <a:t>种</a:t>
            </a:r>
            <a:r>
              <a:rPr lang="en-US" altLang="zh-CN" dirty="0" smtClean="0"/>
              <a:t>chare</a:t>
            </a:r>
            <a:r>
              <a:rPr lang="zh-CN" altLang="en-US" dirty="0" smtClean="0"/>
              <a:t>的书写形式，根据这个</a:t>
            </a:r>
            <a:r>
              <a:rPr lang="en-US" altLang="zh-CN" dirty="0" smtClean="0"/>
              <a:t>typing system</a:t>
            </a:r>
            <a:r>
              <a:rPr lang="zh-CN" altLang="en-US" dirty="0" smtClean="0"/>
              <a:t>可以得到确定性的符合</a:t>
            </a:r>
            <a:r>
              <a:rPr lang="en-US" altLang="zh-CN" dirty="0" smtClean="0"/>
              <a:t>CHARE</a:t>
            </a:r>
            <a:r>
              <a:rPr lang="zh-CN" altLang="en-US" dirty="0" smtClean="0"/>
              <a:t>形式的表达式，下面我们来一一解释。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err="1" smtClean="0"/>
              <a:t>Fac</a:t>
            </a:r>
            <a:r>
              <a:rPr lang="zh-CN" altLang="en-US" dirty="0" smtClean="0"/>
              <a:t>：表达式</a:t>
            </a:r>
            <a:r>
              <a:rPr lang="en-US" altLang="zh-CN" dirty="0" smtClean="0"/>
              <a:t>r=(</a:t>
            </a:r>
            <a:r>
              <a:rPr lang="en-US" altLang="zh-CN" dirty="0" err="1" smtClean="0"/>
              <a:t>S,a,b</a:t>
            </a:r>
            <a:r>
              <a:rPr lang="en-US" altLang="zh-CN" dirty="0" smtClean="0"/>
              <a:t>)</a:t>
            </a:r>
            <a:r>
              <a:rPr lang="zh-CN" altLang="en-US" dirty="0" smtClean="0"/>
              <a:t>是确定性的。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A</a:t>
            </a:r>
            <a:r>
              <a:rPr lang="zh-CN" altLang="en-US" dirty="0" smtClean="0"/>
              <a:t>：由引理</a:t>
            </a:r>
            <a:r>
              <a:rPr lang="en-US" altLang="zh-CN" dirty="0" smtClean="0"/>
              <a:t>6</a:t>
            </a:r>
            <a:r>
              <a:rPr lang="zh-CN" altLang="en-US" dirty="0" smtClean="0"/>
              <a:t>，得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=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空集，所以不用再去看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lamada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，因为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与谁都是交集为空，根据引理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r·(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S,a,b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是确定性的。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B</a:t>
            </a:r>
            <a:r>
              <a:rPr lang="zh-CN" altLang="en-US" dirty="0" smtClean="0"/>
              <a:t>：分情况讨论：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① 当</a:t>
            </a:r>
            <a:r>
              <a:rPr lang="en-US" altLang="zh-CN" dirty="0" smtClean="0"/>
              <a:t>am</a:t>
            </a:r>
            <a:r>
              <a:rPr lang="zh-CN" altLang="en-US" dirty="0" smtClean="0"/>
              <a:t>为</a:t>
            </a:r>
            <a:r>
              <a:rPr lang="en-US" altLang="zh-CN" dirty="0" smtClean="0"/>
              <a:t>+</a:t>
            </a:r>
            <a:r>
              <a:rPr lang="zh-CN" altLang="en-US" dirty="0" smtClean="0"/>
              <a:t>时，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=Sm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。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∩ First((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b))=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空集，所以根据引理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中的（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）得到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r·(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S,a,b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是确定性的。</a:t>
            </a:r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② </a:t>
            </a:r>
            <a:r>
              <a:rPr lang="zh-CN" altLang="en-US" dirty="0" smtClean="0"/>
              <a:t>当</a:t>
            </a:r>
            <a:r>
              <a:rPr lang="en-US" altLang="zh-CN" dirty="0" err="1" smtClean="0"/>
              <a:t>bm</a:t>
            </a:r>
            <a:r>
              <a:rPr lang="zh-CN" altLang="en-US" dirty="0" smtClean="0"/>
              <a:t>为</a:t>
            </a:r>
            <a:r>
              <a:rPr lang="en-US" altLang="zh-CN" dirty="0" smtClean="0"/>
              <a:t>+</a:t>
            </a:r>
            <a:r>
              <a:rPr lang="zh-CN" altLang="en-US" dirty="0" smtClean="0"/>
              <a:t>时，同上</a:t>
            </a:r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C</a:t>
            </a:r>
            <a:r>
              <a:rPr lang="zh-CN" altLang="en-US" dirty="0" smtClean="0"/>
              <a:t>：分情况讨论：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① 当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=1</a:t>
            </a:r>
            <a:r>
              <a:rPr lang="zh-CN" altLang="en-US" dirty="0" smtClean="0"/>
              <a:t>时，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lamada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(r)=true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中的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(3)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∩ First((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b))=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空集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first(r) ∩ First((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b))=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空集，得到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r·(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S,a,b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是确定性的。</a:t>
            </a:r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② </a:t>
            </a:r>
            <a:r>
              <a:rPr lang="zh-CN" altLang="en-US" dirty="0" smtClean="0"/>
              <a:t>当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&gt;1</a:t>
            </a:r>
            <a:r>
              <a:rPr lang="zh-CN" altLang="en-US" dirty="0" smtClean="0"/>
              <a:t>且</a:t>
            </a:r>
            <a:r>
              <a:rPr lang="en-US" altLang="zh-CN" dirty="0" smtClean="0"/>
              <a:t>ai-1</a:t>
            </a:r>
            <a:r>
              <a:rPr lang="zh-CN" altLang="en-US" dirty="0" smtClean="0"/>
              <a:t>和</a:t>
            </a:r>
            <a:r>
              <a:rPr lang="en-US" altLang="zh-CN" dirty="0" smtClean="0"/>
              <a:t>bi-1</a:t>
            </a:r>
            <a:r>
              <a:rPr lang="zh-CN" altLang="en-US" dirty="0" smtClean="0"/>
              <a:t>等于空操作符时，引理</a:t>
            </a:r>
            <a:r>
              <a:rPr lang="en-US" altLang="zh-CN" dirty="0" smtClean="0"/>
              <a:t>6</a:t>
            </a:r>
            <a:r>
              <a:rPr lang="zh-CN" altLang="en-US" dirty="0" smtClean="0"/>
              <a:t>，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=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空集，所以不用再去看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lamada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，因为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与谁都是交集为空，根据引理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r·(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S,a,b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是确定性的。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D</a:t>
            </a:r>
            <a:r>
              <a:rPr lang="zh-CN" altLang="en-US" dirty="0" smtClean="0"/>
              <a:t>：注意</a:t>
            </a:r>
            <a:r>
              <a:rPr lang="en-US" altLang="zh-CN" dirty="0" smtClean="0"/>
              <a:t>t</a:t>
            </a:r>
            <a:r>
              <a:rPr lang="zh-CN" altLang="en-US" dirty="0" smtClean="0"/>
              <a:t>的取值时从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到</a:t>
            </a:r>
            <a:r>
              <a:rPr lang="en-US" altLang="zh-CN" dirty="0" smtClean="0"/>
              <a:t>m</a:t>
            </a:r>
            <a:r>
              <a:rPr lang="zh-CN" altLang="en-US" dirty="0" smtClean="0"/>
              <a:t>，条件成立，并且</a:t>
            </a:r>
            <a:r>
              <a:rPr lang="en-US" altLang="zh-CN" dirty="0" smtClean="0"/>
              <a:t>r</a:t>
            </a:r>
            <a:r>
              <a:rPr lang="zh-CN" altLang="en-US" dirty="0" smtClean="0"/>
              <a:t>是确定性的。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分情况讨论：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① 当</a:t>
            </a:r>
            <a:r>
              <a:rPr lang="en-US" altLang="zh-CN" dirty="0" smtClean="0"/>
              <a:t>ai-1</a:t>
            </a:r>
            <a:r>
              <a:rPr lang="zh-CN" altLang="en-US" dirty="0" smtClean="0"/>
              <a:t>为</a:t>
            </a:r>
            <a:r>
              <a:rPr lang="en-US" altLang="zh-CN" dirty="0" smtClean="0"/>
              <a:t>+</a:t>
            </a:r>
            <a:r>
              <a:rPr lang="zh-CN" altLang="en-US" dirty="0" smtClean="0"/>
              <a:t>时，由于</a:t>
            </a:r>
            <a:r>
              <a:rPr lang="en-US" altLang="zh-CN" dirty="0" smtClean="0"/>
              <a:t>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 ∈ {?, ∗} ∨ 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∈ {?, ∗} 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≤ t ≤ m)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并且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bi−1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不属于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{?, ∗},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所以根据引理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lamada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= false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，即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的语言不包含空串，根据引理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=St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的连乘（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i−1≤t≤m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）。因为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是确定性的、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lamada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= false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、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followLast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(r) ∩ First((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b))=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空集，所以根据引理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中的（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）得到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r·(</a:t>
            </a:r>
            <a:r>
              <a:rPr lang="en-US" altLang="zh-CN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S,a,b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是确定性的。</a:t>
            </a:r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② </a:t>
            </a:r>
            <a:r>
              <a:rPr lang="zh-CN" altLang="en-US" dirty="0" smtClean="0"/>
              <a:t>当</a:t>
            </a:r>
            <a:r>
              <a:rPr lang="en-US" altLang="zh-CN" dirty="0" smtClean="0"/>
              <a:t>bi-1</a:t>
            </a:r>
            <a:r>
              <a:rPr lang="zh-CN" altLang="en-US" dirty="0" smtClean="0"/>
              <a:t>为</a:t>
            </a:r>
            <a:r>
              <a:rPr lang="en-US" altLang="zh-CN" dirty="0" smtClean="0"/>
              <a:t>+</a:t>
            </a:r>
            <a:r>
              <a:rPr lang="zh-CN" altLang="en-US" dirty="0" smtClean="0"/>
              <a:t>时，同上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可以看到，这些规则都是通过子表达式的形式给出的，类似数学归纳法，所以这个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typing system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可以帮助我们设计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chare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表达式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4054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非终结符中用到的</a:t>
            </a:r>
            <a:r>
              <a:rPr lang="en-US" altLang="zh-CN" dirty="0" err="1" smtClean="0"/>
              <a:t>followLast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fl</a:t>
            </a:r>
            <a:r>
              <a:rPr lang="zh-CN" altLang="en-US" dirty="0" smtClean="0"/>
              <a:t>函数，是为了简化文法产生式的构建，具体的定义和计算请看上次组会讲的内容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574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如何构建，举例：</a:t>
            </a:r>
            <a:r>
              <a:rPr lang="en-US" altLang="zh-CN" dirty="0" smtClean="0"/>
              <a:t>n=2</a:t>
            </a:r>
            <a:r>
              <a:rPr lang="zh-CN" altLang="en-US" dirty="0" smtClean="0"/>
              <a:t>，∑</a:t>
            </a:r>
            <a:r>
              <a:rPr lang="en-US" altLang="zh-CN" dirty="0" smtClean="0"/>
              <a:t>={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}</a:t>
            </a:r>
            <a:r>
              <a:rPr lang="zh-CN" altLang="en-US" dirty="0" smtClean="0"/>
              <a:t>，</a:t>
            </a:r>
            <a:r>
              <a:rPr lang="en-US" altLang="zh-CN" dirty="0" smtClean="0"/>
              <a:t>factor</a:t>
            </a:r>
            <a:r>
              <a:rPr lang="zh-CN" altLang="en-US" dirty="0" smtClean="0"/>
              <a:t>有</a:t>
            </a:r>
            <a:r>
              <a:rPr lang="en-US" altLang="zh-CN" dirty="0" smtClean="0"/>
              <a:t>16</a:t>
            </a:r>
            <a:r>
              <a:rPr lang="zh-CN" altLang="en-US" dirty="0" smtClean="0"/>
              <a:t>*∑（</a:t>
            </a:r>
            <a:r>
              <a:rPr lang="en-US" altLang="zh-CN" dirty="0" smtClean="0"/>
              <a:t>C</a:t>
            </a:r>
            <a:r>
              <a:rPr lang="zh-CN" altLang="en-US" dirty="0" smtClean="0"/>
              <a:t>（</a:t>
            </a:r>
            <a:r>
              <a:rPr lang="en-US" altLang="zh-CN" dirty="0" smtClean="0"/>
              <a:t>n</a:t>
            </a:r>
            <a:r>
              <a:rPr lang="zh-CN" altLang="en-US" dirty="0" smtClean="0"/>
              <a:t>，</a:t>
            </a:r>
            <a:r>
              <a:rPr lang="en-US" altLang="zh-CN" dirty="0" smtClean="0"/>
              <a:t>i</a:t>
            </a:r>
            <a:r>
              <a:rPr lang="zh-CN" altLang="en-US" dirty="0" smtClean="0"/>
              <a:t>））种，有</a:t>
            </a:r>
            <a:r>
              <a:rPr lang="en-US" altLang="zh-CN" dirty="0" smtClean="0"/>
              <a:t>576</a:t>
            </a:r>
            <a:r>
              <a:rPr lang="zh-CN" altLang="en-US" dirty="0" smtClean="0"/>
              <a:t>条有效产生式，就不都写了</a:t>
            </a:r>
            <a:endParaRPr lang="en-US" altLang="zh-CN" dirty="0" smtClean="0"/>
          </a:p>
          <a:p>
            <a:r>
              <a:rPr lang="zh-CN" altLang="en-US" dirty="0" smtClean="0"/>
              <a:t>∑的所有非空子集</a:t>
            </a:r>
            <a:r>
              <a:rPr lang="en-US" altLang="zh-CN" dirty="0" smtClean="0"/>
              <a:t>{{a},{b},{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}}</a:t>
            </a:r>
            <a:r>
              <a:rPr lang="zh-CN" altLang="en-US" dirty="0" smtClean="0"/>
              <a:t>作为</a:t>
            </a:r>
            <a:r>
              <a:rPr lang="en-US" altLang="zh-CN" dirty="0" smtClean="0"/>
              <a:t>S</a:t>
            </a:r>
            <a:r>
              <a:rPr lang="zh-CN" altLang="en-US" dirty="0" smtClean="0"/>
              <a:t>，先生成第一种产生式，再生成第二种产生式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9571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1.</a:t>
            </a:r>
            <a:r>
              <a:rPr lang="zh-CN" altLang="zh-CN" dirty="0" smtClean="0"/>
              <a:t>解析器的复杂性通常表示为被解析字符串长度的函数</a:t>
            </a:r>
            <a:r>
              <a:rPr lang="zh-CN" altLang="en-US" dirty="0" smtClean="0"/>
              <a:t>，</a:t>
            </a:r>
            <a:r>
              <a:rPr lang="zh-CN" altLang="zh-CN" dirty="0" smtClean="0"/>
              <a:t>因此均匀随机生成器</a:t>
            </a:r>
            <a:r>
              <a:rPr lang="zh-CN" altLang="en-US" dirty="0" smtClean="0"/>
              <a:t>可以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生成大量的字符串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，作为解析器输入，通过实验评估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命题演算中的公式可以由上下文无关文法生成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可以用均匀随机生成器来估计给定长度的重言式的数目、使用某些运算符的百分比等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应用于模糊语法时，生成模糊字符串的概率与字符串的解析数成正比。 通过生成长度为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的字符串，可以用一个关于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的函数估计语言中的歧义程度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525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n</a:t>
            </a:r>
            <a:r>
              <a:rPr lang="zh-CN" altLang="en-US" dirty="0" smtClean="0"/>
              <a:t>字符串长度</a:t>
            </a:r>
            <a:endParaRPr lang="en-US" altLang="zh-CN" dirty="0" smtClean="0"/>
          </a:p>
          <a:p>
            <a:r>
              <a:rPr lang="en-US" altLang="zh-CN" dirty="0" smtClean="0"/>
              <a:t>r</a:t>
            </a:r>
            <a:r>
              <a:rPr lang="zh-CN" altLang="en-US" dirty="0" smtClean="0"/>
              <a:t>非终结符个数</a:t>
            </a:r>
            <a:endParaRPr lang="en-US" altLang="zh-CN" dirty="0" smtClean="0"/>
          </a:p>
          <a:p>
            <a:r>
              <a:rPr lang="en-US" altLang="zh-CN" dirty="0" smtClean="0"/>
              <a:t>m</a:t>
            </a:r>
            <a:r>
              <a:rPr lang="zh-CN" altLang="en-US" dirty="0" smtClean="0"/>
              <a:t>长度为</a:t>
            </a:r>
            <a:r>
              <a:rPr lang="en-US" altLang="zh-CN" dirty="0" smtClean="0"/>
              <a:t>n</a:t>
            </a:r>
            <a:r>
              <a:rPr lang="zh-CN" altLang="en-US" dirty="0" smtClean="0"/>
              <a:t>的字符串个数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如果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是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中最左边的非终结符，则对应于产生式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</a:t>
            </a:r>
            <a:r>
              <a:rPr lang="en-US" altLang="zh-CN" sz="1200" kern="1200" baseline="-25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 = 1,2,…,Si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）的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en-US" altLang="zh-CN" sz="1200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+ 1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有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种不同的选择。 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产生式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</a:t>
            </a:r>
            <a:r>
              <a:rPr lang="en-US" altLang="zh-CN" sz="1200" kern="1200" baseline="-25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应该应用于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的概率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</a:t>
            </a:r>
            <a:r>
              <a:rPr lang="en-US" altLang="zh-CN" sz="1200" kern="1200" baseline="-250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(b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n)</a:t>
            </a:r>
          </a:p>
          <a:p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gb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）表示可以从句子形式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导出的长度为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的终端字符串的数量，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是将产生式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应用于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的重写最左边的非终极符后的结果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）可以通过首先应用π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从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导出的长度为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的终端串的数量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如何计算：函数卷积和傅里叶变换，先不讲，如果感兴趣可以下次讲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因为是无法用到我们的文法上的，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why?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非终结符的个数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、产生式数目都是随字母表大小指数增长的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71899C-4A2A-4E4D-9449-08511767EF78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0739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67340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1955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642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8348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46278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480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7071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08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7256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911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8352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7F42CD0-6F7A-4994-A16A-C3B519C5D281}" type="datetimeFigureOut">
              <a:rPr lang="zh-CN" altLang="en-US" smtClean="0"/>
              <a:t>2019/9/6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3A0265C-90B6-4564-B45E-754E12E5613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921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gi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15127" y="1656521"/>
            <a:ext cx="8361229" cy="1527793"/>
          </a:xfrm>
        </p:spPr>
        <p:txBody>
          <a:bodyPr/>
          <a:lstStyle/>
          <a:p>
            <a:r>
              <a:rPr lang="zh-CN" altLang="en-US" dirty="0" smtClean="0"/>
              <a:t>迎新报告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679906" y="3684104"/>
            <a:ext cx="6831673" cy="1669773"/>
          </a:xfrm>
        </p:spPr>
        <p:txBody>
          <a:bodyPr>
            <a:normAutofit/>
          </a:bodyPr>
          <a:lstStyle/>
          <a:p>
            <a:r>
              <a:rPr lang="zh-CN" altLang="en-US" b="1" dirty="0" smtClean="0"/>
              <a:t>褚新宇</a:t>
            </a:r>
            <a:endParaRPr lang="en-US" altLang="zh-CN" b="1" dirty="0" smtClean="0"/>
          </a:p>
          <a:p>
            <a:r>
              <a:rPr lang="zh-CN" altLang="en-US" b="1" dirty="0" smtClean="0"/>
              <a:t>导师：陈海明</a:t>
            </a:r>
            <a:endParaRPr lang="en-US" altLang="zh-CN" b="1" dirty="0" smtClean="0"/>
          </a:p>
          <a:p>
            <a:endParaRPr lang="en-US" altLang="zh-CN" b="1" dirty="0" smtClean="0"/>
          </a:p>
          <a:p>
            <a:pPr algn="r"/>
            <a:r>
              <a:rPr lang="en-US" altLang="zh-CN" sz="1800" dirty="0" smtClean="0"/>
              <a:t>2019.09.08</a:t>
            </a:r>
          </a:p>
          <a:p>
            <a:endParaRPr lang="en-US" altLang="zh-CN" b="1" dirty="0"/>
          </a:p>
          <a:p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13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随机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生成</a:t>
            </a:r>
            <a:r>
              <a:rPr lang="en-US" altLang="zh-CN" dirty="0">
                <a:latin typeface="+mn-ea"/>
              </a:rPr>
              <a:t/>
            </a:r>
            <a:br>
              <a:rPr lang="en-US" altLang="zh-CN" dirty="0">
                <a:latin typeface="+mn-ea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695700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解决算法（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1993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）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+mn-ea"/>
              </a:rPr>
              <a:t>[4]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tx1"/>
                </a:solidFill>
                <a:latin typeface="+mn-ea"/>
              </a:rPr>
              <a:t>解</a:t>
            </a:r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空间：确定的无循环的上下文无关语言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G(∑,N,S,P)</a:t>
            </a:r>
            <a:endParaRPr lang="en-US" altLang="zh-CN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/>
                </a:solidFill>
                <a:latin typeface="+mn-ea"/>
              </a:rPr>
              <a:t>时间</a:t>
            </a:r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复杂度：</a:t>
            </a:r>
            <a:r>
              <a:rPr lang="en-US" altLang="zh-CN" dirty="0" smtClean="0"/>
              <a:t>O(n</a:t>
            </a:r>
            <a:r>
              <a:rPr lang="en-US" altLang="zh-CN" baseline="30000" dirty="0" smtClean="0"/>
              <a:t>r+1</a:t>
            </a:r>
            <a:r>
              <a:rPr lang="en-US" altLang="zh-CN" dirty="0" smtClean="0"/>
              <a:t>+nm)  </a:t>
            </a:r>
            <a:r>
              <a:rPr lang="zh-CN" altLang="zh-CN" dirty="0" smtClean="0"/>
              <a:t>空间</a:t>
            </a:r>
            <a:r>
              <a:rPr lang="zh-CN" altLang="en-US" dirty="0"/>
              <a:t>复杂</a:t>
            </a:r>
            <a:r>
              <a:rPr lang="zh-CN" altLang="en-US" dirty="0" smtClean="0"/>
              <a:t>度：</a:t>
            </a:r>
            <a:r>
              <a:rPr lang="en-US" altLang="zh-CN" dirty="0" smtClean="0"/>
              <a:t>O(n</a:t>
            </a:r>
            <a:r>
              <a:rPr lang="en-US" altLang="zh-CN" baseline="30000" dirty="0" smtClean="0"/>
              <a:t>r+1</a:t>
            </a:r>
            <a:r>
              <a:rPr lang="en-US" altLang="zh-CN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zh-CN" dirty="0" smtClean="0"/>
              <a:t>通过</a:t>
            </a:r>
            <a:r>
              <a:rPr lang="zh-CN" altLang="zh-CN" dirty="0"/>
              <a:t>最左边的派生生成</a:t>
            </a:r>
            <a:r>
              <a:rPr lang="zh-CN" altLang="zh-CN" dirty="0" smtClean="0"/>
              <a:t>字符串</a:t>
            </a:r>
            <a:r>
              <a:rPr lang="zh-CN" altLang="en-US" dirty="0" smtClean="0"/>
              <a:t>，</a:t>
            </a:r>
            <a:r>
              <a:rPr lang="zh-CN" altLang="zh-CN" dirty="0" smtClean="0"/>
              <a:t>使用</a:t>
            </a:r>
            <a:r>
              <a:rPr lang="zh-CN" altLang="en-US" dirty="0"/>
              <a:t>某</a:t>
            </a:r>
            <a:r>
              <a:rPr lang="zh-CN" altLang="zh-CN" dirty="0" smtClean="0"/>
              <a:t>产生</a:t>
            </a:r>
            <a:r>
              <a:rPr lang="zh-CN" altLang="zh-CN" dirty="0"/>
              <a:t>式的概率取决于派生的</a:t>
            </a:r>
            <a:r>
              <a:rPr lang="zh-CN" altLang="zh-CN" dirty="0" smtClean="0"/>
              <a:t>历史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zh-CN" dirty="0"/>
              <a:t>计算产生给定长度</a:t>
            </a:r>
            <a:r>
              <a:rPr lang="zh-CN" altLang="en-US" dirty="0"/>
              <a:t>为</a:t>
            </a:r>
            <a:r>
              <a:rPr lang="en-US" altLang="zh-CN" dirty="0"/>
              <a:t>n</a:t>
            </a:r>
            <a:r>
              <a:rPr lang="zh-CN" altLang="zh-CN" dirty="0"/>
              <a:t>的字符串可能需要的所有</a:t>
            </a:r>
            <a:r>
              <a:rPr lang="zh-CN" altLang="en-US" dirty="0"/>
              <a:t>产生式的</a:t>
            </a:r>
            <a:r>
              <a:rPr lang="zh-CN" altLang="zh-CN" dirty="0"/>
              <a:t>概率</a:t>
            </a:r>
            <a:r>
              <a:rPr lang="zh-CN" altLang="en-US" dirty="0" smtClean="0"/>
              <a:t>表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zh-CN" dirty="0"/>
              <a:t>句子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w=b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…b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zh-CN" altLang="en-US" dirty="0"/>
              <a:t>，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zh-CN" altLang="zh-CN" dirty="0"/>
              <a:t>开始</a:t>
            </a:r>
            <a:r>
              <a:rPr lang="zh-CN" altLang="zh-CN" dirty="0" smtClean="0"/>
              <a:t>符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zh-CN" altLang="zh-CN" dirty="0" smtClean="0"/>
              <a:t>，</a:t>
            </a:r>
            <a:r>
              <a:rPr lang="en-US" altLang="zh-CN" dirty="0" smtClean="0"/>
              <a:t>b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zh-CN" dirty="0" smtClean="0"/>
              <a:t>=w</a:t>
            </a:r>
            <a:r>
              <a:rPr lang="zh-CN" altLang="en-US" dirty="0" smtClean="0"/>
              <a:t>，</a:t>
            </a:r>
            <a:r>
              <a:rPr lang="en-US" altLang="zh-CN" dirty="0" smtClean="0"/>
              <a:t>b</a:t>
            </a:r>
            <a:r>
              <a:rPr lang="en-US" altLang="zh-CN" baseline="-25000" dirty="0" smtClean="0"/>
              <a:t>k+1</a:t>
            </a:r>
            <a:r>
              <a:rPr lang="en-US" altLang="zh-CN" dirty="0"/>
              <a:t>=</a:t>
            </a:r>
            <a:r>
              <a:rPr lang="zh-CN" altLang="zh-CN" dirty="0"/>
              <a:t>将</a:t>
            </a:r>
            <a:r>
              <a:rPr lang="en-US" altLang="zh-CN" dirty="0" err="1"/>
              <a:t>b</a:t>
            </a:r>
            <a:r>
              <a:rPr lang="en-US" altLang="zh-CN" baseline="-25000" dirty="0" err="1"/>
              <a:t>k</a:t>
            </a:r>
            <a:r>
              <a:rPr lang="zh-CN" altLang="zh-CN" dirty="0" smtClean="0"/>
              <a:t>中最</a:t>
            </a:r>
            <a:r>
              <a:rPr lang="zh-CN" altLang="zh-CN" dirty="0"/>
              <a:t>左边的</a:t>
            </a:r>
            <a:r>
              <a:rPr lang="zh-CN" altLang="zh-CN" dirty="0" smtClean="0"/>
              <a:t>非终</a:t>
            </a:r>
            <a:r>
              <a:rPr lang="zh-CN" altLang="en-US" dirty="0" smtClean="0"/>
              <a:t>结</a:t>
            </a:r>
            <a:r>
              <a:rPr lang="zh-CN" altLang="zh-CN" dirty="0" smtClean="0"/>
              <a:t>符</a:t>
            </a:r>
            <a:r>
              <a:rPr lang="zh-CN" altLang="zh-CN" dirty="0"/>
              <a:t>用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zh-CN" altLang="zh-CN" dirty="0"/>
              <a:t>中的一条产生式</a:t>
            </a:r>
            <a:r>
              <a:rPr lang="zh-CN" altLang="zh-CN" dirty="0" smtClean="0"/>
              <a:t>重写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zh-CN" dirty="0" smtClean="0"/>
              <a:t>3</a:t>
            </a:r>
            <a:r>
              <a:rPr lang="zh-CN" altLang="en-US" dirty="0" smtClean="0"/>
              <a:t>中选择产生式的概率</a:t>
            </a:r>
            <a:r>
              <a:rPr lang="en-US" altLang="zh-CN" dirty="0" smtClean="0"/>
              <a:t>=gr(n)/</a:t>
            </a:r>
            <a:r>
              <a:rPr lang="en-US" altLang="zh-CN" dirty="0" err="1" smtClean="0"/>
              <a:t>gb</a:t>
            </a:r>
            <a:r>
              <a:rPr lang="en-US" altLang="zh-CN" dirty="0" smtClean="0"/>
              <a:t>(n)</a:t>
            </a:r>
            <a:endParaRPr lang="zh-CN" altLang="zh-CN" dirty="0" smtClean="0"/>
          </a:p>
          <a:p>
            <a:pPr marL="457200" indent="-457200"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endParaRPr lang="zh-CN" altLang="en-US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2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举例</a:t>
            </a:r>
            <a:r>
              <a:rPr lang="en-US" altLang="zh-CN" dirty="0">
                <a:latin typeface="+mn-ea"/>
              </a:rPr>
              <a:t/>
            </a:r>
            <a:br>
              <a:rPr lang="en-US" altLang="zh-CN" dirty="0">
                <a:latin typeface="+mn-ea"/>
              </a:rPr>
            </a:b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500" y="886859"/>
            <a:ext cx="7353300" cy="56673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810" y="2449294"/>
            <a:ext cx="1895475" cy="112395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547810" y="1525369"/>
            <a:ext cx="1895475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G = ( {N</a:t>
            </a:r>
            <a:r>
              <a:rPr lang="en-US" altLang="zh-CN" sz="2000" i="1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N</a:t>
            </a:r>
            <a:r>
              <a:rPr lang="en-US" altLang="zh-CN" sz="2000" i="1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(, )},</a:t>
            </a:r>
          </a:p>
          <a:p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000" i="1" dirty="0">
                <a:latin typeface="Calibri" panose="020F0502020204030204" pitchFamily="34" charset="0"/>
                <a:cs typeface="Calibri" panose="020F0502020204030204" pitchFamily="34" charset="0"/>
              </a:rPr>
              <a:t>{(, )}, P, </a:t>
            </a:r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zh-CN" sz="2000" i="1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endParaRPr lang="zh-CN" altLang="en-US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8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随机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生成</a:t>
            </a:r>
            <a:r>
              <a:rPr lang="en-US" altLang="zh-CN" dirty="0">
                <a:latin typeface="+mn-ea"/>
              </a:rPr>
              <a:t/>
            </a:r>
            <a:br>
              <a:rPr lang="en-US" altLang="zh-CN" dirty="0">
                <a:latin typeface="+mn-ea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325217"/>
            <a:ext cx="9601200" cy="4542183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解决算法（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2018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）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+mn-ea"/>
              </a:rPr>
              <a:t>[1]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tx1"/>
                </a:solidFill>
                <a:latin typeface="+mn-ea"/>
              </a:rPr>
              <a:t>解空间</a:t>
            </a:r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DREs</a:t>
            </a:r>
            <a:endParaRPr lang="en-US" altLang="zh-CN" sz="2400" baseline="30000" dirty="0" smtClean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4" name="内容占位符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2171700"/>
            <a:ext cx="5096756" cy="439856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356" y="2171700"/>
            <a:ext cx="5198306" cy="439856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92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随机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生成</a:t>
            </a:r>
            <a:r>
              <a:rPr lang="en-US" altLang="zh-CN" dirty="0">
                <a:latin typeface="+mn-ea"/>
              </a:rPr>
              <a:t/>
            </a:r>
            <a:br>
              <a:rPr lang="en-US" altLang="zh-CN" dirty="0">
                <a:latin typeface="+mn-ea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603513"/>
            <a:ext cx="9601200" cy="5155096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解决算法（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2019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）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/>
                </a:solidFill>
                <a:latin typeface="+mn-ea"/>
              </a:rPr>
              <a:t>解空间</a:t>
            </a:r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zh-CN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dCHAREs</a:t>
            </a:r>
            <a:endParaRPr lang="en-US" altLang="zh-CN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时间复杂度：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BR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(|</a:t>
            </a:r>
            <a:r>
              <a:rPr lang="pt-BR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Σ|</a:t>
            </a:r>
            <a:r>
              <a:rPr lang="pt-BR" altLang="zh-CN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</a:t>
            </a:r>
            <a:r>
              <a:rPr lang="pt-BR" altLang="zh-CN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)) </a:t>
            </a:r>
            <a:r>
              <a:rPr lang="zh-CN" altLang="zh-CN" dirty="0" smtClean="0"/>
              <a:t>空间</a:t>
            </a:r>
            <a:r>
              <a:rPr lang="zh-CN" altLang="en-US" dirty="0" smtClean="0"/>
              <a:t>复杂度：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</a:t>
            </a:r>
            <a:r>
              <a:rPr lang="pt-BR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(|</a:t>
            </a:r>
            <a:r>
              <a:rPr lang="pt-BR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Σ|log(N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))</a:t>
            </a:r>
          </a:p>
          <a:p>
            <a:pPr marL="0" indent="0">
              <a:buNone/>
            </a:pPr>
            <a:r>
              <a:rPr lang="zh-CN" altLang="en-US" dirty="0" smtClean="0"/>
              <a:t>思想：自底向上，首先考虑终结符、字符串层次的随机性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随机划分字符串长度</a:t>
            </a:r>
            <a:r>
              <a:rPr lang="en-US" altLang="zh-CN" dirty="0" smtClean="0"/>
              <a:t>n</a:t>
            </a:r>
            <a:r>
              <a:rPr lang="zh-CN" altLang="en-US" dirty="0" smtClean="0"/>
              <a:t>，得到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factors</a:t>
            </a:r>
            <a:r>
              <a:rPr lang="zh-CN" altLang="en-US" dirty="0" smtClean="0"/>
              <a:t>长度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divide[]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随机生成第一个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factor(S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,α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,β</a:t>
            </a:r>
            <a:r>
              <a:rPr lang="en-US" altLang="zh-CN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zh-CN" altLang="en-US" dirty="0" smtClean="0"/>
              <a:t>，根据文法构建规则，反推产生式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在文法限制后的解空间中，随机生成下一个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  <a:r>
              <a:rPr lang="zh-CN" altLang="en-US" dirty="0" smtClean="0"/>
              <a:t>，根据当前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  <a:r>
              <a:rPr lang="zh-CN" altLang="en-US" dirty="0" smtClean="0"/>
              <a:t>和上一步的产生式，计算当前产生式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循环</a:t>
            </a:r>
            <a:r>
              <a:rPr lang="zh-CN" altLang="en-US" dirty="0" smtClean="0"/>
              <a:t>执行</a:t>
            </a:r>
            <a:r>
              <a:rPr lang="en-US" altLang="zh-CN" dirty="0" smtClean="0"/>
              <a:t>3.</a:t>
            </a:r>
            <a:r>
              <a:rPr lang="zh-CN" altLang="en-US" dirty="0" smtClean="0"/>
              <a:t>直到生成完全部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factors</a:t>
            </a:r>
          </a:p>
          <a:p>
            <a:pPr marL="0" indent="0">
              <a:buNone/>
            </a:pPr>
            <a:r>
              <a:rPr lang="zh-CN" altLang="en-US" dirty="0" smtClean="0"/>
              <a:t>举例</a:t>
            </a:r>
            <a:r>
              <a:rPr lang="zh-CN" altLang="en-US" dirty="0" smtClean="0">
                <a:sym typeface="Wingdings" panose="05000000000000000000" pitchFamily="2" charset="2"/>
              </a:rPr>
              <a:t>：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|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∑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|=4, n=5</a:t>
            </a:r>
            <a:r>
              <a:rPr lang="zh-CN" altLang="en-US" dirty="0" smtClean="0">
                <a:sym typeface="Wingdings" panose="05000000000000000000" pitchFamily="2" charset="2"/>
              </a:rPr>
              <a:t>随机生成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3</a:t>
            </a:r>
            <a:r>
              <a:rPr lang="zh-CN" altLang="en-US" dirty="0" smtClean="0">
                <a:sym typeface="Wingdings" panose="05000000000000000000" pitchFamily="2" charset="2"/>
              </a:rPr>
              <a:t>个句子：</a:t>
            </a:r>
            <a:endParaRPr lang="en-US" altLang="zh-CN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en-US" altLang="zh-CN" dirty="0" err="1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c|a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*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(b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)(a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|c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*		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|a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(c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)(a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*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|d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*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	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(a)(c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|b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*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(a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|d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)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?</a:t>
            </a:r>
            <a:endParaRPr lang="en-US" altLang="zh-CN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随机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生成</a:t>
            </a:r>
            <a:r>
              <a:rPr lang="en-US" altLang="zh-CN" dirty="0">
                <a:latin typeface="+mn-ea"/>
              </a:rPr>
              <a:t/>
            </a:r>
            <a:br>
              <a:rPr lang="en-US" altLang="zh-CN" dirty="0">
                <a:latin typeface="+mn-ea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550504"/>
            <a:ext cx="9601200" cy="4850296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算法分析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zh-CN" altLang="en-US" sz="2400" dirty="0">
              <a:latin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B384ED7-2C1B-414C-91D2-038518126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193" y="191353"/>
            <a:ext cx="4633607" cy="316061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1D5A1307-D49A-4E29-902A-7A7C80D228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9192" y="3351972"/>
            <a:ext cx="4633607" cy="337615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D72984A5-07AB-43E9-9B0C-A0CDFC1ED2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6295" y="2506441"/>
            <a:ext cx="4318201" cy="2938421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03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随机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生成</a:t>
            </a:r>
            <a:r>
              <a:rPr lang="en-US" altLang="zh-CN" dirty="0">
                <a:latin typeface="+mn-ea"/>
              </a:rPr>
              <a:t/>
            </a:r>
            <a:br>
              <a:rPr lang="en-US" altLang="zh-CN" dirty="0">
                <a:latin typeface="+mn-ea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550504"/>
            <a:ext cx="9601200" cy="4850296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结果分析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  <a:latin typeface="+mn-ea"/>
              </a:rPr>
              <a:t>   </a:t>
            </a:r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随机生成表达式的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个数及长度分布，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|</a:t>
            </a:r>
            <a:r>
              <a:rPr lang="zh-CN" alt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∑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|=10</a:t>
            </a:r>
            <a:r>
              <a:rPr lang="zh-CN" alt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n=10,15,20,25,30</a:t>
            </a:r>
          </a:p>
          <a:p>
            <a:pPr marL="0" indent="0">
              <a:buNone/>
            </a:pPr>
            <a:endParaRPr lang="zh-CN" altLang="en-US" sz="2400" dirty="0">
              <a:latin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1205948" y="2610678"/>
            <a:ext cx="5215198" cy="3548552"/>
            <a:chOff x="1246989" y="2423132"/>
            <a:chExt cx="5402331" cy="3745961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46989" y="2423132"/>
              <a:ext cx="5402331" cy="3745961"/>
            </a:xfrm>
            <a:prstGeom prst="rect">
              <a:avLst/>
            </a:prstGeom>
          </p:spPr>
        </p:pic>
        <p:sp>
          <p:nvSpPr>
            <p:cNvPr id="8" name="文本框 7"/>
            <p:cNvSpPr txBox="1"/>
            <p:nvPr/>
          </p:nvSpPr>
          <p:spPr>
            <a:xfrm>
              <a:off x="2309774" y="5708262"/>
              <a:ext cx="43007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3117513" y="5708262"/>
              <a:ext cx="43156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15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3948154" y="5708262"/>
              <a:ext cx="491200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20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4747335" y="5708262"/>
              <a:ext cx="40495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25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5637166" y="5708262"/>
              <a:ext cx="40584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30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6437284" y="2610678"/>
            <a:ext cx="5237881" cy="3548552"/>
            <a:chOff x="6437285" y="2413269"/>
            <a:chExt cx="5440986" cy="3745961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37285" y="2413269"/>
              <a:ext cx="5440986" cy="3745961"/>
            </a:xfrm>
            <a:prstGeom prst="rect">
              <a:avLst/>
            </a:prstGeom>
          </p:spPr>
        </p:pic>
        <p:sp>
          <p:nvSpPr>
            <p:cNvPr id="16" name="文本框 15"/>
            <p:cNvSpPr txBox="1"/>
            <p:nvPr/>
          </p:nvSpPr>
          <p:spPr>
            <a:xfrm>
              <a:off x="7474382" y="5772184"/>
              <a:ext cx="430074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8386971" y="5772184"/>
              <a:ext cx="43156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15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9232251" y="5772184"/>
              <a:ext cx="491200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20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0118035" y="5772184"/>
              <a:ext cx="40495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25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0958709" y="5772184"/>
              <a:ext cx="40584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30</a:t>
              </a:r>
              <a:endParaRPr lang="zh-CN" alt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2" name="图片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分享 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934817"/>
            <a:ext cx="9601200" cy="4492487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zh-CN" altLang="en-US" sz="2400" dirty="0">
                <a:latin typeface="+mn-ea"/>
              </a:rPr>
              <a:t>课程选择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400" dirty="0" smtClean="0">
                <a:latin typeface="+mn-ea"/>
              </a:rPr>
              <a:t>交流与自我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400" dirty="0">
                <a:latin typeface="+mn-ea"/>
              </a:rPr>
              <a:t>人文</a:t>
            </a:r>
            <a:r>
              <a:rPr lang="zh-CN" altLang="en-US" sz="2400" dirty="0" smtClean="0">
                <a:latin typeface="+mn-ea"/>
              </a:rPr>
              <a:t>讲座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400" dirty="0">
                <a:latin typeface="+mn-ea"/>
              </a:rPr>
              <a:t>学习</a:t>
            </a:r>
            <a:r>
              <a:rPr lang="zh-CN" altLang="en-US" sz="2400" dirty="0" smtClean="0">
                <a:latin typeface="+mn-ea"/>
              </a:rPr>
              <a:t>之外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400" dirty="0" smtClean="0">
                <a:latin typeface="+mn-ea"/>
              </a:rPr>
              <a:t>科研与方向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400" dirty="0">
                <a:latin typeface="+mn-ea"/>
              </a:rPr>
              <a:t>读</a:t>
            </a:r>
            <a:r>
              <a:rPr lang="zh-CN" altLang="en-US" sz="2400" dirty="0" smtClean="0">
                <a:latin typeface="+mn-ea"/>
              </a:rPr>
              <a:t>博 </a:t>
            </a:r>
            <a:r>
              <a:rPr lang="en-US" altLang="zh-CN" sz="2400" dirty="0" smtClean="0">
                <a:latin typeface="+mn-ea"/>
              </a:rPr>
              <a:t>or </a:t>
            </a:r>
            <a:r>
              <a:rPr lang="zh-CN" altLang="en-US" sz="2400" dirty="0" smtClean="0">
                <a:latin typeface="+mn-ea"/>
              </a:rPr>
              <a:t>工作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ct val="130000"/>
              </a:lnSpc>
            </a:pP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4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15127" y="1656521"/>
            <a:ext cx="8361229" cy="2027583"/>
          </a:xfrm>
        </p:spPr>
        <p:txBody>
          <a:bodyPr/>
          <a:lstStyle/>
          <a:p>
            <a:r>
              <a:rPr lang="en-US" altLang="zh-CN" dirty="0" smtClean="0"/>
              <a:t>Best wishes~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679906" y="3684104"/>
            <a:ext cx="6831673" cy="1669773"/>
          </a:xfrm>
        </p:spPr>
        <p:txBody>
          <a:bodyPr>
            <a:normAutofit/>
          </a:bodyPr>
          <a:lstStyle/>
          <a:p>
            <a:endParaRPr lang="en-US" altLang="zh-CN" b="1" dirty="0"/>
          </a:p>
          <a:p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85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目录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zh-CN" altLang="en-US" sz="2400" dirty="0">
                <a:latin typeface="+mn-ea"/>
              </a:rPr>
              <a:t>个人研究方向介绍</a:t>
            </a:r>
            <a:endParaRPr lang="en-US" altLang="zh-CN" sz="2400" dirty="0">
              <a:latin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400" dirty="0" smtClean="0">
                <a:latin typeface="+mn-ea"/>
              </a:rPr>
              <a:t>学习、生活感想分享</a:t>
            </a: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25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确定性正则表达式的子类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定义</a:t>
            </a:r>
            <a:endParaRPr lang="en-US" altLang="zh-CN" sz="2400" dirty="0">
              <a:solidFill>
                <a:schemeClr val="tx1"/>
              </a:solidFill>
              <a:latin typeface="+mn-ea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+mn-ea"/>
              </a:rPr>
              <a:t>文法</a:t>
            </a:r>
            <a:endParaRPr lang="en-US" altLang="zh-CN" sz="2400" dirty="0">
              <a:solidFill>
                <a:schemeClr val="tx1"/>
              </a:solidFill>
              <a:latin typeface="+mn-ea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+mn-ea"/>
              </a:rPr>
              <a:t>随机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生成</a:t>
            </a:r>
            <a:endParaRPr lang="en-US" altLang="zh-CN" sz="240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39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定义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749287"/>
            <a:ext cx="9601200" cy="4996070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形式定义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endParaRPr lang="en-US" altLang="zh-CN" sz="2400" dirty="0">
              <a:solidFill>
                <a:schemeClr val="tx1"/>
              </a:solidFill>
              <a:latin typeface="+mn-ea"/>
            </a:endParaRPr>
          </a:p>
          <a:p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endParaRPr lang="en-US" altLang="zh-CN" sz="2400" dirty="0">
              <a:solidFill>
                <a:schemeClr val="tx1"/>
              </a:solidFill>
              <a:latin typeface="+mn-ea"/>
            </a:endParaRPr>
          </a:p>
          <a:p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endParaRPr lang="en-US" altLang="zh-CN" sz="2400" dirty="0">
              <a:solidFill>
                <a:schemeClr val="tx1"/>
              </a:solidFill>
              <a:latin typeface="+mn-ea"/>
            </a:endParaRPr>
          </a:p>
          <a:p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Deterministic 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 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[1]   </a:t>
            </a:r>
            <a:r>
              <a:rPr lang="zh-CN" altLang="en-US" sz="2400" dirty="0" smtClean="0">
                <a:solidFill>
                  <a:srgbClr val="2C2C2C"/>
                </a:solidFill>
                <a:latin typeface="宋体" panose="02010600030101010101" pitchFamily="2" charset="-122"/>
              </a:rPr>
              <a:t>例</a:t>
            </a:r>
            <a:r>
              <a:rPr lang="en-US" altLang="zh-CN" sz="2400" dirty="0" smtClean="0">
                <a:solidFill>
                  <a:srgbClr val="2C2C2C"/>
                </a:solidFill>
                <a:latin typeface="宋体" panose="02010600030101010101" pitchFamily="2" charset="-122"/>
              </a:rPr>
              <a:t>: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zh-CN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∈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L(a</a:t>
            </a:r>
            <a:r>
              <a:rPr lang="en-US" altLang="zh-CN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,b</a:t>
            </a:r>
            <a:r>
              <a:rPr lang="en-US" altLang="zh-CN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,a</a:t>
            </a:r>
            <a:r>
              <a:rPr lang="en-US" altLang="zh-CN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zh-C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altLang="zh-CN" sz="2400" dirty="0" smtClean="0">
                <a:solidFill>
                  <a:srgbClr val="2C2C2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zh-CN" sz="2400" dirty="0" err="1" smtClean="0">
                <a:solidFill>
                  <a:srgbClr val="2C2C2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altLang="zh-CN" sz="2400" baseline="30000" dirty="0" err="1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en-US" altLang="zh-CN" sz="2400" dirty="0" err="1" smtClean="0">
                <a:solidFill>
                  <a:srgbClr val="2C2C2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zh-CN" alt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∉</a:t>
            </a:r>
            <a:r>
              <a:rPr lang="en-US" altLang="zh-CN" sz="2400" dirty="0" smtClean="0">
                <a:solidFill>
                  <a:srgbClr val="2C2C2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DRE</a:t>
            </a:r>
          </a:p>
          <a:p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  <a:r>
              <a:rPr lang="zh-CN" alt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由三元组形式表示：</a:t>
            </a:r>
            <a:endParaRPr lang="en-US" altLang="zh-CN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(S,α,β) = (a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|…|a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S = {a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|a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zh-CN" alt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∈∑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,1</a:t>
            </a:r>
            <a:r>
              <a:rPr lang="zh-CN" alt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≤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zh-CN" alt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≤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n}, α, β</a:t>
            </a:r>
            <a:r>
              <a:rPr lang="zh-CN" alt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∈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zh-CN" sz="2800" baseline="20000" dirty="0" smtClean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} , 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= a</a:t>
            </a:r>
            <a:r>
              <a:rPr lang="en-US" altLang="zh-CN" sz="2400" baseline="-25000" dirty="0" smtClean="0">
                <a:latin typeface="Calibri" panose="020F0502020204030204" pitchFamily="34" charset="0"/>
                <a:cs typeface="Calibri" panose="020F0502020204030204" pitchFamily="34" charset="0"/>
              </a:rPr>
              <a:t>i.</a:t>
            </a:r>
            <a:endParaRPr lang="en-US" altLang="zh-CN" sz="2400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9842" y="2290970"/>
            <a:ext cx="9304716" cy="2297596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14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定义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352547"/>
            <a:ext cx="9601200" cy="5505453"/>
          </a:xfrm>
        </p:spPr>
        <p:txBody>
          <a:bodyPr>
            <a:normAutofit/>
          </a:bodyPr>
          <a:lstStyle/>
          <a:p>
            <a:r>
              <a:rPr lang="en-US" altLang="zh-CN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dCHAREs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与其他子类区别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simple regular 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expressions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 [2]</a:t>
            </a:r>
          </a:p>
          <a:p>
            <a:pPr marL="0" indent="0">
              <a:buNone/>
            </a:pP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zh-CN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dCHAREs</a:t>
            </a:r>
            <a:r>
              <a:rPr lang="zh-CN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增加</a:t>
            </a:r>
            <a:r>
              <a:rPr lang="zh-CN" altLang="en-US" dirty="0">
                <a:latin typeface="Calibri" panose="020F0502020204030204" pitchFamily="34" charset="0"/>
                <a:cs typeface="Calibri" panose="020F0502020204030204" pitchFamily="34" charset="0"/>
              </a:rPr>
              <a:t>了</a:t>
            </a:r>
            <a:r>
              <a:rPr lang="zh-CN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一元操作符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CN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、确定性限制</a:t>
            </a:r>
            <a:endParaRPr lang="en-US" altLang="zh-CN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chain </a:t>
            </a:r>
            <a:r>
              <a:rPr lang="en-US" altLang="zh-CN" sz="2400" dirty="0">
                <a:latin typeface="Calibri" panose="020F0502020204030204" pitchFamily="34" charset="0"/>
                <a:cs typeface="Calibri" panose="020F0502020204030204" pitchFamily="34" charset="0"/>
              </a:rPr>
              <a:t>regular </a:t>
            </a:r>
            <a:r>
              <a:rPr lang="en-US" altLang="zh-CN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expressions </a:t>
            </a:r>
            <a:r>
              <a:rPr lang="en-US" altLang="zh-CN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[3]</a:t>
            </a:r>
          </a:p>
          <a:p>
            <a:pPr marL="0" indent="0">
              <a:buNone/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zh-CN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dCHAREs</a:t>
            </a:r>
            <a:r>
              <a:rPr lang="zh-CN" alt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允许终结符多次出现</a:t>
            </a:r>
            <a:endParaRPr lang="en-US" altLang="zh-C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zh-CN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子类</a:t>
            </a:r>
            <a:r>
              <a:rPr lang="zh-CN" alt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关系图及实际数据占比</a:t>
            </a:r>
            <a:endParaRPr lang="en-US" altLang="zh-CN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绿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simple regular 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expressions</a:t>
            </a:r>
            <a:r>
              <a:rPr lang="en-US" altLang="zh-CN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[2]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蓝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CHAREs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[5]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黑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(DREs</a:t>
            </a:r>
            <a:r>
              <a:rPr lang="en-US" altLang="zh-CN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[1]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黄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(SOREs</a:t>
            </a:r>
            <a:r>
              <a:rPr lang="en-US" altLang="zh-CN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[3]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紫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chain regular expressions 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</a:rPr>
              <a:t>[3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		   </a:t>
            </a:r>
            <a:r>
              <a:rPr lang="zh-CN" alt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红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dCHAREs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CN" altLang="en-US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蓝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CHAREs</a:t>
            </a:r>
            <a:r>
              <a:rPr lang="en-US" altLang="zh-CN" baseline="30000" dirty="0">
                <a:latin typeface="Calibri" panose="020F0502020204030204" pitchFamily="34" charset="0"/>
                <a:cs typeface="Calibri" panose="020F0502020204030204" pitchFamily="34" charset="0"/>
              </a:rPr>
              <a:t>[5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= 99.69%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红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dCHAREs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				   </a:t>
            </a:r>
            <a:r>
              <a:rPr lang="zh-CN" alt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红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dCHAREs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CN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黑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DREs</a:t>
            </a:r>
            <a:r>
              <a:rPr lang="en-US" altLang="zh-CN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[1]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zh-C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altLang="zh-CN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79.54%</a:t>
            </a:r>
            <a:endParaRPr lang="en-US" altLang="zh-C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7503212" y="4679051"/>
            <a:ext cx="618300" cy="9318"/>
          </a:xfrm>
          <a:prstGeom prst="line">
            <a:avLst/>
          </a:prstGeom>
          <a:ln w="57150">
            <a:solidFill>
              <a:srgbClr val="7030A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7485193" y="4344223"/>
            <a:ext cx="657646" cy="0"/>
          </a:xfrm>
          <a:prstGeom prst="line">
            <a:avLst/>
          </a:prstGeom>
          <a:ln w="76200">
            <a:solidFill>
              <a:srgbClr val="7030A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7507248" y="4795523"/>
            <a:ext cx="568603" cy="0"/>
          </a:xfrm>
          <a:prstGeom prst="line">
            <a:avLst/>
          </a:prstGeom>
          <a:ln w="57150">
            <a:solidFill>
              <a:srgbClr val="7030A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7522884" y="4105273"/>
            <a:ext cx="404400" cy="0"/>
          </a:xfrm>
          <a:prstGeom prst="line">
            <a:avLst/>
          </a:prstGeom>
          <a:ln w="57150">
            <a:solidFill>
              <a:srgbClr val="7030A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521639" y="4231677"/>
            <a:ext cx="599873" cy="0"/>
          </a:xfrm>
          <a:prstGeom prst="line">
            <a:avLst/>
          </a:prstGeom>
          <a:ln w="57150">
            <a:solidFill>
              <a:srgbClr val="7030A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7544622" y="4892537"/>
            <a:ext cx="404400" cy="0"/>
          </a:xfrm>
          <a:prstGeom prst="line">
            <a:avLst/>
          </a:prstGeom>
          <a:ln w="38100">
            <a:solidFill>
              <a:srgbClr val="7030A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直接连接符 28"/>
          <p:cNvCxnSpPr>
            <a:endCxn id="9" idx="6"/>
          </p:cNvCxnSpPr>
          <p:nvPr/>
        </p:nvCxnSpPr>
        <p:spPr>
          <a:xfrm>
            <a:off x="7485193" y="4514849"/>
            <a:ext cx="719560" cy="1243"/>
          </a:xfrm>
          <a:prstGeom prst="line">
            <a:avLst/>
          </a:prstGeom>
          <a:ln w="76200">
            <a:solidFill>
              <a:srgbClr val="7030A0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直接连接符 31"/>
          <p:cNvCxnSpPr>
            <a:endCxn id="8" idx="3"/>
          </p:cNvCxnSpPr>
          <p:nvPr/>
        </p:nvCxnSpPr>
        <p:spPr>
          <a:xfrm flipH="1">
            <a:off x="7772927" y="3691972"/>
            <a:ext cx="18622" cy="16439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8186643" y="3498574"/>
            <a:ext cx="12711" cy="19915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 flipH="1">
            <a:off x="8309421" y="3591339"/>
            <a:ext cx="567" cy="18379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8402135" y="3591339"/>
            <a:ext cx="26248" cy="18379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>
            <a:stCxn id="7" idx="7"/>
            <a:endCxn id="7" idx="5"/>
          </p:cNvCxnSpPr>
          <p:nvPr/>
        </p:nvCxnSpPr>
        <p:spPr>
          <a:xfrm>
            <a:off x="8528903" y="3693743"/>
            <a:ext cx="0" cy="16422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7544622" y="4020376"/>
            <a:ext cx="0" cy="9516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组合 81"/>
          <p:cNvGrpSpPr/>
          <p:nvPr/>
        </p:nvGrpSpPr>
        <p:grpSpPr>
          <a:xfrm>
            <a:off x="6546574" y="3353628"/>
            <a:ext cx="3208682" cy="2322444"/>
            <a:chOff x="6546574" y="3353628"/>
            <a:chExt cx="3208682" cy="2322444"/>
          </a:xfrm>
        </p:grpSpPr>
        <p:grpSp>
          <p:nvGrpSpPr>
            <p:cNvPr id="11" name="组合 10"/>
            <p:cNvGrpSpPr/>
            <p:nvPr/>
          </p:nvGrpSpPr>
          <p:grpSpPr>
            <a:xfrm>
              <a:off x="6546574" y="3353628"/>
              <a:ext cx="3208682" cy="2322444"/>
              <a:chOff x="6877878" y="685799"/>
              <a:chExt cx="3208682" cy="2322444"/>
            </a:xfrm>
          </p:grpSpPr>
          <p:sp>
            <p:nvSpPr>
              <p:cNvPr id="7" name="椭圆 6"/>
              <p:cNvSpPr/>
              <p:nvPr/>
            </p:nvSpPr>
            <p:spPr>
              <a:xfrm>
                <a:off x="6877878" y="685800"/>
                <a:ext cx="2322443" cy="2322443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椭圆 7"/>
              <p:cNvSpPr/>
              <p:nvPr/>
            </p:nvSpPr>
            <p:spPr>
              <a:xfrm>
                <a:off x="7764117" y="685799"/>
                <a:ext cx="2322443" cy="2322443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7544626" y="1352547"/>
                <a:ext cx="991431" cy="991431"/>
              </a:xfrm>
              <a:prstGeom prst="ellipse">
                <a:avLst/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8258588" y="1180270"/>
                <a:ext cx="1333500" cy="133350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cxnSp>
          <p:nvCxnSpPr>
            <p:cNvPr id="33" name="直接连接符 32"/>
            <p:cNvCxnSpPr/>
            <p:nvPr/>
          </p:nvCxnSpPr>
          <p:spPr>
            <a:xfrm>
              <a:off x="7927284" y="3591339"/>
              <a:ext cx="12372" cy="183791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8075851" y="3498574"/>
              <a:ext cx="22983" cy="199155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7707795" y="3814967"/>
              <a:ext cx="0" cy="136663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>
              <a:off x="7604052" y="3934238"/>
              <a:ext cx="15006" cy="115500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直接连接符 68"/>
          <p:cNvCxnSpPr/>
          <p:nvPr/>
        </p:nvCxnSpPr>
        <p:spPr>
          <a:xfrm flipH="1">
            <a:off x="8594035" y="3814967"/>
            <a:ext cx="21948" cy="13666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 flipH="1">
            <a:off x="8696634" y="4020376"/>
            <a:ext cx="22255" cy="106887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flipH="1">
            <a:off x="8785877" y="4231677"/>
            <a:ext cx="13663" cy="56384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图片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86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文法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470990"/>
            <a:ext cx="9601200" cy="4396409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推导规则（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deterministic &amp; chain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）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797" y="1908313"/>
            <a:ext cx="6153294" cy="464219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3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文法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470991"/>
            <a:ext cx="9601200" cy="4396409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定义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终结符集：</a:t>
            </a:r>
            <a:r>
              <a:rPr lang="zh-CN" alt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∑ 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{</a:t>
            </a:r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zh-CN" sz="24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. . . , a</a:t>
            </a:r>
            <a:r>
              <a:rPr lang="en-US" altLang="zh-CN" sz="24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pPr marL="0" indent="0"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非终结符集：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R,F,</a:t>
            </a:r>
            <a:r>
              <a:rPr lang="el-GR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α,β</a:t>
            </a:r>
            <a:r>
              <a:rPr lang="zh-CN" alt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的有限集</a:t>
            </a:r>
            <a:endParaRPr lang="en-US" altLang="zh-CN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开始符：</a:t>
            </a:r>
            <a:r>
              <a:rPr lang="en-US" altLang="zh-CN" sz="24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R_0,F_0,</a:t>
            </a:r>
            <a:r>
              <a:rPr lang="el-GR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_0</a:t>
            </a:r>
            <a:r>
              <a:rPr lang="el-GR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,β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_0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tx1"/>
                </a:solidFill>
                <a:latin typeface="+mn-ea"/>
              </a:rPr>
              <a:t>产生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式：见下一页构建过程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endParaRPr lang="en-US" altLang="zh-CN" sz="2400" dirty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R, F ⊆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∑，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α, β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∈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{</a:t>
            </a:r>
            <a:r>
              <a:rPr lang="en-US" altLang="zh-CN" sz="2400" dirty="0">
                <a:solidFill>
                  <a:schemeClr val="tx1"/>
                </a:solidFill>
                <a:latin typeface="+mn-ea"/>
              </a:rPr>
              <a:t>◦,</a:t>
            </a:r>
            <a:r>
              <a:rPr lang="en-US" altLang="zh-CN" sz="2400" baseline="30000" dirty="0">
                <a:solidFill>
                  <a:schemeClr val="tx1"/>
                </a:solidFill>
                <a:latin typeface="+mn-ea"/>
              </a:rPr>
              <a:t>+</a:t>
            </a:r>
            <a:r>
              <a:rPr lang="en-US" altLang="zh-CN" sz="2400" dirty="0">
                <a:solidFill>
                  <a:schemeClr val="tx1"/>
                </a:solidFill>
                <a:latin typeface="+mn-ea"/>
              </a:rPr>
              <a:t>, </a:t>
            </a:r>
            <a:r>
              <a:rPr lang="en-US" altLang="zh-CN" sz="2400" baseline="30000" dirty="0">
                <a:solidFill>
                  <a:schemeClr val="tx1"/>
                </a:solidFill>
                <a:latin typeface="+mn-ea"/>
              </a:rPr>
              <a:t>?</a:t>
            </a:r>
            <a:r>
              <a:rPr lang="en-US" altLang="zh-CN" sz="2400" dirty="0">
                <a:solidFill>
                  <a:schemeClr val="tx1"/>
                </a:solidFill>
                <a:latin typeface="+mn-ea"/>
              </a:rPr>
              <a:t>, </a:t>
            </a:r>
            <a:r>
              <a:rPr lang="en-US" altLang="zh-CN" sz="2400" baseline="30000" dirty="0">
                <a:solidFill>
                  <a:schemeClr val="tx1"/>
                </a:solidFill>
                <a:latin typeface="+mn-ea"/>
              </a:rPr>
              <a:t>∗</a:t>
            </a:r>
            <a:r>
              <a:rPr lang="en-US" altLang="zh-CN" sz="2400" dirty="0" smtClean="0">
                <a:solidFill>
                  <a:schemeClr val="tx1"/>
                </a:solidFill>
                <a:latin typeface="+mn-ea"/>
              </a:rPr>
              <a:t>}</a:t>
            </a: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，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R,F,</a:t>
            </a:r>
            <a:r>
              <a:rPr lang="el-GR" altLang="zh-CN" sz="24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α,β </a:t>
            </a:r>
            <a:r>
              <a:rPr lang="zh-CN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对应的语言</a:t>
            </a:r>
            <a:r>
              <a:rPr lang="zh-CN" alt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是</a:t>
            </a:r>
            <a:r>
              <a:rPr lang="en-US" altLang="zh-CN" sz="2400" dirty="0" smtClean="0"/>
              <a:t>L(</a:t>
            </a:r>
            <a:r>
              <a:rPr lang="en-US" altLang="zh-C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zh-CN" sz="24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R,F,</a:t>
            </a:r>
            <a:r>
              <a:rPr lang="el-GR" altLang="zh-CN" sz="24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α,β </a:t>
            </a:r>
            <a:r>
              <a:rPr lang="el-GR" altLang="zh-CN" sz="2400" dirty="0" smtClean="0"/>
              <a:t>) </a:t>
            </a:r>
            <a:r>
              <a:rPr lang="el-GR" altLang="zh-CN" sz="2400" dirty="0"/>
              <a:t>= {</a:t>
            </a:r>
            <a:r>
              <a:rPr lang="en-US" altLang="zh-CN" sz="2400" dirty="0"/>
              <a:t>r ∈ dCHAREs | </a:t>
            </a:r>
            <a:r>
              <a:rPr lang="en-US" altLang="zh-CN" sz="2400" i="1" dirty="0" err="1"/>
              <a:t>followLast</a:t>
            </a:r>
            <a:r>
              <a:rPr lang="en-US" altLang="zh-CN" sz="2400" dirty="0"/>
              <a:t>(r) = R, </a:t>
            </a:r>
            <a:r>
              <a:rPr lang="en-US" altLang="zh-CN" sz="2400" i="1" dirty="0" err="1"/>
              <a:t>fl</a:t>
            </a:r>
            <a:r>
              <a:rPr lang="en-US" altLang="zh-CN" sz="2400" dirty="0"/>
              <a:t>(r) = F, r = r1 · (S, </a:t>
            </a:r>
            <a:r>
              <a:rPr lang="el-GR" altLang="zh-CN" sz="2400" dirty="0"/>
              <a:t>α, β), </a:t>
            </a:r>
            <a:r>
              <a:rPr lang="en-US" altLang="zh-CN" sz="2400" dirty="0"/>
              <a:t>r1 ∈ dCHAREs} 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86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文法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1470991"/>
            <a:ext cx="9601200" cy="4396409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构建文法产生式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0639" y="2027583"/>
            <a:ext cx="9063122" cy="420922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42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+mn-ea"/>
              </a:rPr>
              <a:t>随机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生成</a:t>
            </a:r>
            <a:r>
              <a:rPr lang="en-US" altLang="zh-CN" dirty="0">
                <a:latin typeface="+mn-ea"/>
              </a:rPr>
              <a:t/>
            </a:r>
            <a:br>
              <a:rPr lang="en-US" altLang="zh-CN" dirty="0">
                <a:latin typeface="+mn-ea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624470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均匀随机生成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0" indent="0">
              <a:buNone/>
            </a:pPr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对于一个确定的文法</a:t>
            </a:r>
            <a:r>
              <a:rPr lang="en-US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G(∑,N,S,P)</a:t>
            </a:r>
            <a:r>
              <a:rPr lang="zh-CN" alt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，在其表示的语言中</a:t>
            </a:r>
            <a:r>
              <a:rPr lang="zh-CN" altLang="zh-CN" sz="2400" dirty="0" smtClean="0"/>
              <a:t>长度</a:t>
            </a:r>
            <a:r>
              <a:rPr lang="zh-CN" altLang="zh-CN" sz="2400" dirty="0"/>
              <a:t>为</a:t>
            </a:r>
            <a:r>
              <a:rPr lang="en-US" altLang="zh-CN" sz="2400" dirty="0"/>
              <a:t>n</a:t>
            </a:r>
            <a:r>
              <a:rPr lang="zh-CN" altLang="zh-CN" sz="2400" dirty="0"/>
              <a:t>的字符串的</a:t>
            </a:r>
            <a:r>
              <a:rPr lang="zh-CN" altLang="zh-CN" sz="2400" dirty="0" smtClean="0"/>
              <a:t>集合</a:t>
            </a:r>
            <a:r>
              <a:rPr lang="zh-CN" altLang="en-US" sz="2400" dirty="0" smtClean="0"/>
              <a:t>记作</a:t>
            </a:r>
            <a:r>
              <a:rPr lang="en-US" altLang="zh-CN" sz="2400" dirty="0" smtClean="0"/>
              <a:t>S</a:t>
            </a:r>
            <a:r>
              <a:rPr lang="en-US" altLang="zh-CN" sz="2400" baseline="-25000" dirty="0" smtClean="0"/>
              <a:t>n</a:t>
            </a:r>
            <a:r>
              <a:rPr lang="zh-CN" altLang="en-US" sz="2400" dirty="0" smtClean="0"/>
              <a:t>，</a:t>
            </a:r>
            <a:r>
              <a:rPr lang="zh-CN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均匀</a:t>
            </a:r>
            <a:r>
              <a:rPr lang="zh-CN" altLang="zh-C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随机</a:t>
            </a:r>
            <a:r>
              <a:rPr lang="zh-CN" alt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生成是指</a:t>
            </a:r>
            <a:r>
              <a:rPr lang="zh-CN" altLang="zh-C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是</a:t>
            </a:r>
            <a:r>
              <a:rPr lang="zh-CN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从</a:t>
            </a:r>
            <a:r>
              <a:rPr lang="en-US" altLang="zh-CN" sz="2400" dirty="0"/>
              <a:t>S</a:t>
            </a:r>
            <a:r>
              <a:rPr lang="en-US" altLang="zh-CN" sz="2400" baseline="-25000" dirty="0"/>
              <a:t>n</a:t>
            </a:r>
            <a:r>
              <a:rPr lang="zh-CN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中</a:t>
            </a:r>
            <a:r>
              <a:rPr lang="zh-CN" altLang="zh-CN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以相等的</a:t>
            </a:r>
            <a:r>
              <a:rPr lang="zh-CN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概率</a:t>
            </a:r>
            <a:r>
              <a:rPr lang="zh-CN" altLang="en-U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生成</a:t>
            </a:r>
            <a:r>
              <a:rPr lang="zh-CN" altLang="zh-CN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字符串。</a:t>
            </a:r>
            <a:r>
              <a:rPr lang="en-US" altLang="zh-CN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[4]</a:t>
            </a:r>
            <a:endParaRPr lang="en-US" altLang="zh-CN" sz="2800" baseline="30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zh-CN" altLang="en-US" sz="2400" dirty="0" smtClean="0">
                <a:solidFill>
                  <a:schemeClr val="tx1"/>
                </a:solidFill>
                <a:latin typeface="+mn-ea"/>
              </a:rPr>
              <a:t>问题意义</a:t>
            </a:r>
            <a:endParaRPr lang="en-US" altLang="zh-CN" sz="2400" dirty="0" smtClean="0">
              <a:solidFill>
                <a:schemeClr val="tx1"/>
              </a:solidFill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评估</a:t>
            </a:r>
            <a:r>
              <a:rPr lang="zh-CN" altLang="zh-CN" dirty="0" smtClean="0"/>
              <a:t>解析</a:t>
            </a:r>
            <a:r>
              <a:rPr lang="zh-CN" altLang="zh-CN" dirty="0"/>
              <a:t>器的</a:t>
            </a:r>
            <a:r>
              <a:rPr lang="zh-CN" altLang="zh-CN" dirty="0" smtClean="0"/>
              <a:t>复杂性</a:t>
            </a:r>
            <a:r>
              <a:rPr lang="zh-CN" altLang="en-US" dirty="0" smtClean="0"/>
              <a:t>和</a:t>
            </a:r>
            <a:r>
              <a:rPr lang="zh-CN" altLang="zh-CN" dirty="0" smtClean="0"/>
              <a:t>效率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估计命题演算公式中</a:t>
            </a:r>
            <a:r>
              <a:rPr lang="zh-CN" altLang="en-US" dirty="0" smtClean="0"/>
              <a:t>的重言式数目、运算符占比等</a:t>
            </a:r>
            <a:endParaRPr lang="en-US" altLang="zh-CN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dirty="0" smtClean="0"/>
              <a:t>估计非确定性文法中语言的歧义程度</a:t>
            </a:r>
            <a:endParaRPr lang="en-US" alt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0"/>
            <a:ext cx="15049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46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裁剪</Template>
  <TotalTime>20</TotalTime>
  <Words>2824</Words>
  <Application>Microsoft Office PowerPoint</Application>
  <PresentationFormat>宽屏</PresentationFormat>
  <Paragraphs>201</Paragraphs>
  <Slides>17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等线</vt:lpstr>
      <vt:lpstr>华文楷体</vt:lpstr>
      <vt:lpstr>宋体</vt:lpstr>
      <vt:lpstr>Calibri</vt:lpstr>
      <vt:lpstr>Franklin Gothic Book</vt:lpstr>
      <vt:lpstr>Wingdings</vt:lpstr>
      <vt:lpstr>Crop</vt:lpstr>
      <vt:lpstr>迎新报告</vt:lpstr>
      <vt:lpstr>目录</vt:lpstr>
      <vt:lpstr>确定性正则表达式的子类</vt:lpstr>
      <vt:lpstr>定义</vt:lpstr>
      <vt:lpstr>定义</vt:lpstr>
      <vt:lpstr>文法</vt:lpstr>
      <vt:lpstr>文法</vt:lpstr>
      <vt:lpstr>文法</vt:lpstr>
      <vt:lpstr>随机生成 </vt:lpstr>
      <vt:lpstr>随机生成 </vt:lpstr>
      <vt:lpstr>举例 </vt:lpstr>
      <vt:lpstr>随机生成 </vt:lpstr>
      <vt:lpstr>随机生成 </vt:lpstr>
      <vt:lpstr>随机生成 </vt:lpstr>
      <vt:lpstr>随机生成 </vt:lpstr>
      <vt:lpstr>分享 </vt:lpstr>
      <vt:lpstr>Best wishes~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迎新报告</dc:title>
  <dc:creator>User</dc:creator>
  <cp:lastModifiedBy>User</cp:lastModifiedBy>
  <cp:revision>7</cp:revision>
  <dcterms:created xsi:type="dcterms:W3CDTF">2019-09-06T14:26:02Z</dcterms:created>
  <dcterms:modified xsi:type="dcterms:W3CDTF">2019-09-06T14:46:11Z</dcterms:modified>
</cp:coreProperties>
</file>