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3985" r:id="rId2"/>
  </p:sldMasterIdLst>
  <p:notesMasterIdLst>
    <p:notesMasterId r:id="rId13"/>
  </p:notesMasterIdLst>
  <p:sldIdLst>
    <p:sldId id="2363" r:id="rId3"/>
    <p:sldId id="2789" r:id="rId4"/>
    <p:sldId id="2773" r:id="rId5"/>
    <p:sldId id="2774" r:id="rId6"/>
    <p:sldId id="2775" r:id="rId7"/>
    <p:sldId id="2790" r:id="rId8"/>
    <p:sldId id="2779" r:id="rId9"/>
    <p:sldId id="2791" r:id="rId10"/>
    <p:sldId id="2793" r:id="rId11"/>
    <p:sldId id="2750" r:id="rId12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pos="5705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5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 arabela" initials="t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8" autoAdjust="0"/>
    <p:restoredTop sz="86863" autoAdjust="0"/>
  </p:normalViewPr>
  <p:slideViewPr>
    <p:cSldViewPr showGuides="1">
      <p:cViewPr varScale="1">
        <p:scale>
          <a:sx n="141" d="100"/>
          <a:sy n="141" d="100"/>
        </p:scale>
        <p:origin x="2052" y="126"/>
      </p:cViewPr>
      <p:guideLst>
        <p:guide orient="horz" pos="2205"/>
        <p:guide pos="3120"/>
        <p:guide pos="5705"/>
        <p:guide orient="horz" pos="1071"/>
        <p:guide pos="5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t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t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spect="1" noTextEdit="1"/>
          </p:cNvSpPr>
          <p:nvPr/>
        </p:nvSpPr>
        <p:spPr>
          <a:xfrm>
            <a:off x="906463" y="4713288"/>
            <a:ext cx="4984750" cy="446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ea typeface="华文宋体" panose="02010600040101010101" pitchFamily="2" charset="-122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b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b" anchorCtr="0" compatLnSpc="1"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en-US" altLang="zh-CN" noProof="1" smtClean="0">
                <a:latin typeface="Times New Roman" panose="02020603050405020304" pitchFamily="18" charset="0"/>
                <a:ea typeface="楷体_GB2312"/>
                <a:cs typeface="+mn-ea"/>
              </a:rPr>
              <a:pPr fontAlgn="base"/>
              <a:t>‹#›</a:t>
            </a:fld>
            <a:endParaRPr lang="en-US" altLang="zh-CN" noProof="1"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084655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13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dirty="0"/>
              <a:t>由于以上工作之间的承接关系，所以统一介绍他们的研究背景及意义。</a:t>
            </a:r>
          </a:p>
        </p:txBody>
      </p:sp>
    </p:spTree>
    <p:extLst>
      <p:ext uri="{BB962C8B-B14F-4D97-AF65-F5344CB8AC3E}">
        <p14:creationId xmlns:p14="http://schemas.microsoft.com/office/powerpoint/2010/main" val="126000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显著目标检测模型</a:t>
            </a:r>
            <a:r>
              <a:rPr lang="en-US" altLang="zh-CN" sz="1200" kern="1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[5,6,18]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关注于将整个显著目标区域从背景中提取出来，如图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第三行所示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其将图像显著性检测提升到更高层的应用上。</a:t>
            </a:r>
            <a:endParaRPr lang="en-US" altLang="zh-CN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眼动点预测模型只需预测出人类在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～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秒的凝视中所关注的点；显著性物体检测的目标是检测出最显著的物体。其中显著性物体作为一个整体被检测出来，需要精确到像素级别。</a:t>
            </a:r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937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04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dirty="0"/>
              <a:t>由于以上工作之间的承接关系，所以统一介绍他们的研究背景及意义。</a:t>
            </a:r>
          </a:p>
        </p:txBody>
      </p:sp>
    </p:spTree>
    <p:extLst>
      <p:ext uri="{BB962C8B-B14F-4D97-AF65-F5344CB8AC3E}">
        <p14:creationId xmlns:p14="http://schemas.microsoft.com/office/powerpoint/2010/main" val="65410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ea typeface="华文宋体" panose="02010600040101010101" pitchFamily="2" charset="-122"/>
              </a:rPr>
              <a:t>发了一篇论文，是图形对称性工作，这里就不介绍了。</a:t>
            </a:r>
            <a:endParaRPr lang="en-US" altLang="zh-CN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35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52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ea typeface="华文宋体" panose="02010600040101010101" pitchFamily="2" charset="-122"/>
              </a:rPr>
              <a:t>自学</a:t>
            </a:r>
            <a:endParaRPr lang="en-US" altLang="zh-CN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548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893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056">
            <a:extLst>
              <a:ext uri="{FF2B5EF4-FFF2-40B4-BE49-F238E27FC236}">
                <a16:creationId xmlns:a16="http://schemas.microsoft.com/office/drawing/2014/main" id="{90121EA6-F80C-404A-815E-FC73522F2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1045">
            <a:extLst>
              <a:ext uri="{FF2B5EF4-FFF2-40B4-BE49-F238E27FC236}">
                <a16:creationId xmlns:a16="http://schemas.microsoft.com/office/drawing/2014/main" id="{59562631-4856-46A9-AEE8-88D55BF44CC1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7" name="Picture 1047">
            <a:extLst>
              <a:ext uri="{FF2B5EF4-FFF2-40B4-BE49-F238E27FC236}">
                <a16:creationId xmlns:a16="http://schemas.microsoft.com/office/drawing/2014/main" id="{FB65C5A6-1CDD-44A3-B793-9587755D2E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43208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42120219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5988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1422890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56">
            <a:extLst>
              <a:ext uri="{FF2B5EF4-FFF2-40B4-BE49-F238E27FC236}">
                <a16:creationId xmlns:a16="http://schemas.microsoft.com/office/drawing/2014/main" id="{14E396A9-71AC-40FF-9CD7-A18D8F80A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id="{3FDCDECF-139A-4EC3-866B-8EBE0E268B2C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>
            <a:extLst>
              <a:ext uri="{FF2B5EF4-FFF2-40B4-BE49-F238E27FC236}">
                <a16:creationId xmlns:a16="http://schemas.microsoft.com/office/drawing/2014/main" id="{90B334EE-AEF7-40D4-8F0B-71C3D18ED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89557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298585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56">
            <a:extLst>
              <a:ext uri="{FF2B5EF4-FFF2-40B4-BE49-F238E27FC236}">
                <a16:creationId xmlns:a16="http://schemas.microsoft.com/office/drawing/2014/main" id="{8E7318ED-F6CE-42B5-AE67-8181E0FD3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045">
            <a:extLst>
              <a:ext uri="{FF2B5EF4-FFF2-40B4-BE49-F238E27FC236}">
                <a16:creationId xmlns:a16="http://schemas.microsoft.com/office/drawing/2014/main" id="{53089CC2-7C50-4765-A75D-C75B3096D31E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2" name="Picture 1047">
            <a:extLst>
              <a:ext uri="{FF2B5EF4-FFF2-40B4-BE49-F238E27FC236}">
                <a16:creationId xmlns:a16="http://schemas.microsoft.com/office/drawing/2014/main" id="{0B3214B7-A204-4A6C-8F03-C6D580C8C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158472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1093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2022541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8563349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5808060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47">
            <a:extLst>
              <a:ext uri="{FF2B5EF4-FFF2-40B4-BE49-F238E27FC236}">
                <a16:creationId xmlns:a16="http://schemas.microsoft.com/office/drawing/2014/main" id="{3C668879-9915-4011-B1A8-8AD3CB617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0850" y="112713"/>
            <a:ext cx="13668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56">
            <a:extLst>
              <a:ext uri="{FF2B5EF4-FFF2-40B4-BE49-F238E27FC236}">
                <a16:creationId xmlns:a16="http://schemas.microsoft.com/office/drawing/2014/main" id="{9BF8ED74-7AC2-43B2-830F-06D0902DA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3588" y="96838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id="{E904725C-6B6B-48D1-AFAA-66DF46EABFEB}"/>
              </a:ext>
            </a:extLst>
          </p:cNvPr>
          <p:cNvSpPr/>
          <p:nvPr userDrawn="1"/>
        </p:nvSpPr>
        <p:spPr>
          <a:xfrm>
            <a:off x="6826250" y="333375"/>
            <a:ext cx="280670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dirty="0">
                <a:solidFill>
                  <a:srgbClr val="777777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dirty="0">
              <a:latin typeface="Times New Roman" panose="02020603050405020304" pitchFamily="18" charset="0"/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4539067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12671609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6460101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5988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3306059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45881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0710591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997695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8546833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8748640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ea typeface="华文宋体" panose="02010600040101010101" pitchFamily="2" charset="-122"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339269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47">
            <a:extLst>
              <a:ext uri="{FF2B5EF4-FFF2-40B4-BE49-F238E27FC236}">
                <a16:creationId xmlns:a16="http://schemas.microsoft.com/office/drawing/2014/main" id="{10C1E736-017D-4D3D-B435-42ACEFD7D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0850" y="112713"/>
            <a:ext cx="13668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56">
            <a:extLst>
              <a:ext uri="{FF2B5EF4-FFF2-40B4-BE49-F238E27FC236}">
                <a16:creationId xmlns:a16="http://schemas.microsoft.com/office/drawing/2014/main" id="{CE883BF2-72A3-4D60-8F98-AE5BF3285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3588" y="96838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id="{52D47941-3347-4E65-84D8-69C01F098120}"/>
              </a:ext>
            </a:extLst>
          </p:cNvPr>
          <p:cNvSpPr/>
          <p:nvPr userDrawn="1"/>
        </p:nvSpPr>
        <p:spPr>
          <a:xfrm>
            <a:off x="6826250" y="333375"/>
            <a:ext cx="280670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dirty="0">
                <a:solidFill>
                  <a:srgbClr val="777777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dirty="0">
              <a:latin typeface="Times New Roman" panose="02020603050405020304" pitchFamily="18" charset="0"/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6285012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56">
            <a:extLst>
              <a:ext uri="{FF2B5EF4-FFF2-40B4-BE49-F238E27FC236}">
                <a16:creationId xmlns:a16="http://schemas.microsoft.com/office/drawing/2014/main" id="{23700E1D-32D0-4679-A653-BBA3989659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45">
            <a:extLst>
              <a:ext uri="{FF2B5EF4-FFF2-40B4-BE49-F238E27FC236}">
                <a16:creationId xmlns:a16="http://schemas.microsoft.com/office/drawing/2014/main" id="{8F435CB4-6C45-4F71-B917-7BD89C53746C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9" name="Picture 1047">
            <a:extLst>
              <a:ext uri="{FF2B5EF4-FFF2-40B4-BE49-F238E27FC236}">
                <a16:creationId xmlns:a16="http://schemas.microsoft.com/office/drawing/2014/main" id="{28E498C0-F56B-4ED2-A3D3-BC7DD293E2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226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56">
            <a:extLst>
              <a:ext uri="{FF2B5EF4-FFF2-40B4-BE49-F238E27FC236}">
                <a16:creationId xmlns:a16="http://schemas.microsoft.com/office/drawing/2014/main" id="{4A0C1BA6-A783-4D2A-869D-DE6E7760C9B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id="{F1C45645-DD6E-4048-86A4-3D40D37C112C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>
            <a:extLst>
              <a:ext uri="{FF2B5EF4-FFF2-40B4-BE49-F238E27FC236}">
                <a16:creationId xmlns:a16="http://schemas.microsoft.com/office/drawing/2014/main" id="{C5F52B82-3111-4686-83B1-534A00C11C2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202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93" r:id="rId3"/>
    <p:sldLayoutId id="2147483988" r:id="rId4"/>
    <p:sldLayoutId id="2147483989" r:id="rId5"/>
    <p:sldLayoutId id="2147483990" r:id="rId6"/>
    <p:sldLayoutId id="2147483991" r:id="rId7"/>
    <p:sldLayoutId id="2147483994" r:id="rId8"/>
    <p:sldLayoutId id="2147483995" r:id="rId9"/>
    <p:sldLayoutId id="2147483996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华文宋体" panose="02010600040101010101" pitchFamily="2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742950" y="1616393"/>
            <a:ext cx="8420100" cy="1880870"/>
          </a:xfrm>
        </p:spPr>
        <p:txBody>
          <a:bodyPr wrap="square" lIns="288000" tIns="45720" rIns="288000" bIns="4572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迎新报告会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56566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kumimoji="1" lang="zh-CN" altLang="en-US" dirty="0"/>
              <a:t>答辩学生：马俊辉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年       级：</a:t>
            </a:r>
            <a:r>
              <a:rPr kumimoji="1" lang="en-US" altLang="zh-CN" dirty="0"/>
              <a:t>2017</a:t>
            </a:r>
            <a:r>
              <a:rPr kumimoji="1" lang="zh-CN" altLang="en-US" dirty="0"/>
              <a:t>级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学位类型：硕    士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指导老师：王文成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742950" y="2068190"/>
            <a:ext cx="8420100" cy="1880870"/>
          </a:xfrm>
        </p:spPr>
        <p:txBody>
          <a:bodyPr wrap="square" lIns="288000" tIns="45720" rIns="288000" bIns="45720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dirty="0">
                <a:latin typeface="华文宋体" panose="02010600040101010101" pitchFamily="2" charset="-122"/>
              </a:rPr>
              <a:t>谢谢大家！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32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zh-CN" altLang="en-US" dirty="0"/>
              <a:t>研究内容介绍 </a:t>
            </a:r>
          </a:p>
          <a:p>
            <a:pPr>
              <a:buFont typeface="Wingdings" charset="2"/>
              <a:buChar char="v"/>
            </a:pPr>
            <a:r>
              <a:rPr lang="zh-CN" altLang="en-US" dirty="0"/>
              <a:t>研究成果展示</a:t>
            </a:r>
          </a:p>
          <a:p>
            <a:pPr>
              <a:buFont typeface="Wingdings" charset="2"/>
              <a:buChar char="v"/>
            </a:pPr>
            <a:r>
              <a:rPr lang="zh-CN" altLang="en-US" dirty="0"/>
              <a:t>寄语</a:t>
            </a:r>
          </a:p>
        </p:txBody>
      </p:sp>
    </p:spTree>
    <p:extLst>
      <p:ext uri="{BB962C8B-B14F-4D97-AF65-F5344CB8AC3E}">
        <p14:creationId xmlns:p14="http://schemas.microsoft.com/office/powerpoint/2010/main" val="152638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B660B0B-7115-4B4F-AFC0-87A2593C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研究内容介绍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5C04843-6DEC-401E-80E8-D38B7AFE8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背景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意义</a:t>
            </a:r>
          </a:p>
        </p:txBody>
      </p:sp>
    </p:spTree>
    <p:extLst>
      <p:ext uri="{BB962C8B-B14F-4D97-AF65-F5344CB8AC3E}">
        <p14:creationId xmlns:p14="http://schemas.microsoft.com/office/powerpoint/2010/main" val="76173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研究背景及意义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65297" y="1924378"/>
            <a:ext cx="8424936" cy="192532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CN" altLang="en-US" b="1" dirty="0"/>
              <a:t>显著性检测</a:t>
            </a:r>
            <a:r>
              <a:rPr lang="zh-CN" altLang="zh-CN" dirty="0"/>
              <a:t>是计算机视觉预处理阶段的一项重要工作，其通过建立数学模型模拟人类视觉机制，从而在一个场景中快速获取人类感兴趣信息，有利于进行计算机视觉相关工作。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zh-CN" b="1" dirty="0"/>
              <a:t>显著性检测模型</a:t>
            </a:r>
            <a:r>
              <a:rPr lang="zh-CN" altLang="zh-CN" dirty="0"/>
              <a:t>可分为眼动点预测模型和显著目标检测模型。</a:t>
            </a:r>
            <a:endParaRPr lang="zh-CN" altLang="en-US" sz="2000" baseline="30000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63ACFE0-D9C2-4E21-8D4B-F35D055ADE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93526" y="3789040"/>
            <a:ext cx="6718948" cy="21274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69F920-7B8F-47D3-8D59-4D91123CF47B}"/>
              </a:ext>
            </a:extLst>
          </p:cNvPr>
          <p:cNvSpPr/>
          <p:nvPr/>
        </p:nvSpPr>
        <p:spPr>
          <a:xfrm>
            <a:off x="3873217" y="592663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cs typeface="Times New Roman" panose="02020603050405020304" pitchFamily="18" charset="0"/>
              </a:rPr>
              <a:t>不同显著性模型结果对比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9180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研究背景及意义</a:t>
            </a:r>
          </a:p>
        </p:txBody>
      </p:sp>
      <p:sp>
        <p:nvSpPr>
          <p:cNvPr id="39" name="内容占位符 3">
            <a:extLst>
              <a:ext uri="{FF2B5EF4-FFF2-40B4-BE49-F238E27FC236}">
                <a16:creationId xmlns:a16="http://schemas.microsoft.com/office/drawing/2014/main" id="{7F1AA25B-0D2E-42F4-8FBB-553D8771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05" y="1916832"/>
            <a:ext cx="7920880" cy="418308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900" b="1" dirty="0"/>
              <a:t>目标</a:t>
            </a:r>
            <a:r>
              <a:rPr lang="zh-CN" altLang="en-US" sz="1900" dirty="0"/>
              <a:t>：</a:t>
            </a:r>
            <a:r>
              <a:rPr lang="zh-CN" altLang="zh-CN" dirty="0"/>
              <a:t>关注于将整个显著目标区域从背景中提取出来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sz="1900" b="1" dirty="0"/>
              <a:t>方法</a:t>
            </a:r>
            <a:r>
              <a:rPr lang="zh-CN" altLang="en-US" sz="1900" dirty="0"/>
              <a:t>：自上而下、自下而上</a:t>
            </a:r>
            <a:endParaRPr lang="en-US" altLang="zh-CN" sz="1900" dirty="0"/>
          </a:p>
          <a:p>
            <a:pPr lvl="1">
              <a:lnSpc>
                <a:spcPct val="150000"/>
              </a:lnSpc>
            </a:pPr>
            <a:r>
              <a:rPr lang="zh-CN" altLang="en-US" sz="1900" b="1" dirty="0"/>
              <a:t>难点</a:t>
            </a:r>
            <a:r>
              <a:rPr lang="zh-CN" altLang="en-US" sz="1900" dirty="0"/>
              <a:t>：多尺度目标、小物体检测、边缘拟合、实时性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55EE36-6DA2-43B1-8907-2D3E6875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3573016"/>
            <a:ext cx="70294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B660B0B-7115-4B4F-AFC0-87A2593C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研究成果展示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91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所发论文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65297" y="1924378"/>
            <a:ext cx="8424936" cy="186088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Font typeface="Wingdings" charset="2"/>
              <a:buChar char="v"/>
            </a:pPr>
            <a:r>
              <a:rPr lang="en-US" altLang="zh-CN" sz="2000" dirty="0" err="1">
                <a:solidFill>
                  <a:schemeClr val="tx1"/>
                </a:solidFill>
                <a:ea typeface="Adobe Garamond Pro" charset="0"/>
                <a:cs typeface="Adobe Garamond Pro" charset="0"/>
              </a:rPr>
              <a:t>Wencheng</a:t>
            </a:r>
            <a:r>
              <a:rPr lang="en-US" altLang="zh-CN" sz="2000" dirty="0">
                <a:solidFill>
                  <a:schemeClr val="tx1"/>
                </a:solidFill>
                <a:ea typeface="Adobe Garamond Pro" charset="0"/>
                <a:cs typeface="Adobe Garamond Pro" charset="0"/>
              </a:rPr>
              <a:t> Wang*, </a:t>
            </a:r>
            <a:r>
              <a:rPr lang="en-US" altLang="zh-CN" sz="2000" dirty="0" err="1">
                <a:solidFill>
                  <a:srgbClr val="FF0000"/>
                </a:solidFill>
                <a:ea typeface="Adobe Garamond Pro" charset="0"/>
                <a:cs typeface="Adobe Garamond Pro" charset="0"/>
              </a:rPr>
              <a:t>Junhui</a:t>
            </a:r>
            <a:r>
              <a:rPr lang="en-US" altLang="zh-CN" sz="2000" dirty="0">
                <a:solidFill>
                  <a:srgbClr val="FF0000"/>
                </a:solidFill>
                <a:ea typeface="Adobe Garamond Pro" charset="0"/>
                <a:cs typeface="Adobe Garamond Pro" charset="0"/>
              </a:rPr>
              <a:t> Ma</a:t>
            </a:r>
            <a:r>
              <a:rPr lang="en-US" altLang="zh-CN" sz="2000" dirty="0">
                <a:solidFill>
                  <a:schemeClr val="tx1"/>
                </a:solidFill>
                <a:ea typeface="Adobe Garamond Pro" charset="0"/>
                <a:cs typeface="Adobe Garamond Pro" charset="0"/>
              </a:rPr>
              <a:t> et al, Intrinsic Symmetry Detection on 3D Models with Skeleton-guided Combination of Extrinsic Symmetries [C], PG 2019 </a:t>
            </a:r>
            <a:r>
              <a:rPr lang="en-US" altLang="zh-CN" sz="2000" dirty="0">
                <a:solidFill>
                  <a:srgbClr val="FF0000"/>
                </a:solidFill>
                <a:ea typeface="Adobe Garamond Pro" charset="0"/>
                <a:cs typeface="Adobe Garamond Pro" charset="0"/>
              </a:rPr>
              <a:t>(CCF-B)</a:t>
            </a:r>
          </a:p>
          <a:p>
            <a:pPr lvl="1">
              <a:lnSpc>
                <a:spcPct val="100000"/>
              </a:lnSpc>
            </a:pPr>
            <a:endParaRPr lang="en-US" altLang="zh-CN" sz="2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C40936-D473-40E0-8EE6-771763D94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906000" cy="24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B660B0B-7115-4B4F-AFC0-87A2593C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寄语</a:t>
            </a:r>
          </a:p>
        </p:txBody>
      </p:sp>
    </p:spTree>
    <p:extLst>
      <p:ext uri="{BB962C8B-B14F-4D97-AF65-F5344CB8AC3E}">
        <p14:creationId xmlns:p14="http://schemas.microsoft.com/office/powerpoint/2010/main" val="33173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给学弟学妹的寄语</a:t>
            </a:r>
          </a:p>
        </p:txBody>
      </p:sp>
      <p:sp>
        <p:nvSpPr>
          <p:cNvPr id="39" name="内容占位符 3">
            <a:extLst>
              <a:ext uri="{FF2B5EF4-FFF2-40B4-BE49-F238E27FC236}">
                <a16:creationId xmlns:a16="http://schemas.microsoft.com/office/drawing/2014/main" id="{7F1AA25B-0D2E-42F4-8FBB-553D8771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05" y="1916832"/>
            <a:ext cx="7920880" cy="418308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900" b="1" dirty="0"/>
              <a:t>选课</a:t>
            </a:r>
            <a:r>
              <a:rPr lang="zh-CN" altLang="en-US" sz="1900" dirty="0"/>
              <a:t>：</a:t>
            </a:r>
            <a:endParaRPr lang="en-US" altLang="zh-CN" sz="1900" dirty="0"/>
          </a:p>
          <a:p>
            <a:pPr lvl="1">
              <a:lnSpc>
                <a:spcPct val="150000"/>
              </a:lnSpc>
            </a:pPr>
            <a:r>
              <a:rPr lang="zh-CN" altLang="en-US" sz="1900" b="1" dirty="0"/>
              <a:t>研究方向</a:t>
            </a:r>
            <a:r>
              <a:rPr lang="zh-CN" altLang="en-US" sz="1900" dirty="0"/>
              <a:t>：选择比努力更重要</a:t>
            </a:r>
            <a:endParaRPr lang="en-US" altLang="zh-CN" sz="1900" dirty="0"/>
          </a:p>
          <a:p>
            <a:pPr lvl="1">
              <a:lnSpc>
                <a:spcPct val="150000"/>
              </a:lnSpc>
            </a:pPr>
            <a:r>
              <a:rPr lang="zh-CN" altLang="en-US" sz="1900" b="1" dirty="0"/>
              <a:t>学术</a:t>
            </a:r>
            <a:r>
              <a:rPr lang="en-US" altLang="zh-CN" sz="1900" b="1" dirty="0"/>
              <a:t>&amp;</a:t>
            </a:r>
            <a:r>
              <a:rPr lang="zh-CN" altLang="en-US" sz="1900" b="1" dirty="0"/>
              <a:t>工作</a:t>
            </a:r>
            <a:endParaRPr lang="en-US" altLang="zh-CN" sz="1900" b="1" dirty="0"/>
          </a:p>
          <a:p>
            <a:pPr lvl="1">
              <a:lnSpc>
                <a:spcPct val="150000"/>
              </a:lnSpc>
            </a:pPr>
            <a:r>
              <a:rPr lang="zh-CN" altLang="en-US" sz="1900" b="1" dirty="0"/>
              <a:t>课余休闲：</a:t>
            </a:r>
            <a:endParaRPr lang="en-US" altLang="zh-CN" sz="1900" b="1" dirty="0"/>
          </a:p>
          <a:p>
            <a:pPr lvl="2">
              <a:lnSpc>
                <a:spcPct val="150000"/>
              </a:lnSpc>
            </a:pPr>
            <a:r>
              <a:rPr lang="zh-CN" altLang="en-US" sz="1500" dirty="0"/>
              <a:t>红螺寺、野长城</a:t>
            </a:r>
            <a:endParaRPr lang="en-US" altLang="zh-CN" sz="1500" dirty="0"/>
          </a:p>
          <a:p>
            <a:pPr lvl="2">
              <a:lnSpc>
                <a:spcPct val="150000"/>
              </a:lnSpc>
            </a:pPr>
            <a:r>
              <a:rPr lang="zh-CN" altLang="en-US" sz="1500" dirty="0"/>
              <a:t>运动</a:t>
            </a:r>
            <a:endParaRPr lang="en-US" altLang="zh-CN" sz="1900" dirty="0"/>
          </a:p>
        </p:txBody>
      </p:sp>
    </p:spTree>
    <p:extLst>
      <p:ext uri="{BB962C8B-B14F-4D97-AF65-F5344CB8AC3E}">
        <p14:creationId xmlns:p14="http://schemas.microsoft.com/office/powerpoint/2010/main" val="1738479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回顾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Goudy Old Style"/>
        <a:ea typeface="华文仿宋"/>
        <a:cs typeface=""/>
      </a:majorFont>
      <a:minorFont>
        <a:latin typeface="Tw Cen MT"/>
        <a:ea typeface="华文仿宋"/>
        <a:cs typeface=""/>
      </a:minorFont>
    </a:fontScheme>
    <a:fmtScheme name="带状边缘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1_回顾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33CC"/>
      </a:dk1>
      <a:lt1>
        <a:srgbClr val="FFFFFF"/>
      </a:lt1>
      <a:dk2>
        <a:srgbClr val="336699"/>
      </a:dk2>
      <a:lt2>
        <a:srgbClr val="008000"/>
      </a:lt2>
      <a:accent1>
        <a:srgbClr val="3366FF"/>
      </a:accent1>
      <a:accent2>
        <a:srgbClr val="FFFF66"/>
      </a:accent2>
      <a:accent3>
        <a:srgbClr val="FFFFFF"/>
      </a:accent3>
      <a:accent4>
        <a:srgbClr val="002AAE"/>
      </a:accent4>
      <a:accent5>
        <a:srgbClr val="ADB8FF"/>
      </a:accent5>
      <a:accent6>
        <a:srgbClr val="E7E75C"/>
      </a:accent6>
      <a:hlink>
        <a:srgbClr val="FF6600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6780</TotalTime>
  <Words>356</Words>
  <Application>Microsoft Office PowerPoint</Application>
  <PresentationFormat>A4 纸张(210x297 毫米)</PresentationFormat>
  <Paragraphs>38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Adobe Garamond Pro</vt:lpstr>
      <vt:lpstr>华文宋体</vt:lpstr>
      <vt:lpstr>Arial</vt:lpstr>
      <vt:lpstr>Arial Narrow</vt:lpstr>
      <vt:lpstr>Calibri</vt:lpstr>
      <vt:lpstr>Calibri Light</vt:lpstr>
      <vt:lpstr>Californian FB</vt:lpstr>
      <vt:lpstr>Goudy Old Style</vt:lpstr>
      <vt:lpstr>Times New Roman</vt:lpstr>
      <vt:lpstr>Tw Cen MT</vt:lpstr>
      <vt:lpstr>Wingdings</vt:lpstr>
      <vt:lpstr>回顾</vt:lpstr>
      <vt:lpstr>1_回顾</vt:lpstr>
      <vt:lpstr>迎新报告会</vt:lpstr>
      <vt:lpstr>目录</vt:lpstr>
      <vt:lpstr>研究内容介绍</vt:lpstr>
      <vt:lpstr>研究背景及意义</vt:lpstr>
      <vt:lpstr>研究背景及意义</vt:lpstr>
      <vt:lpstr>研究成果展示</vt:lpstr>
      <vt:lpstr>所发论文</vt:lpstr>
      <vt:lpstr>寄语</vt:lpstr>
      <vt:lpstr>给学弟学妹的寄语</vt:lpstr>
      <vt:lpstr>谢谢大家！</vt:lpstr>
    </vt:vector>
  </TitlesOfParts>
  <Company>CS,HIT,P.R.China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xxf</dc:creator>
  <cp:lastModifiedBy>majh@ios.ac.cn</cp:lastModifiedBy>
  <cp:revision>4586</cp:revision>
  <dcterms:created xsi:type="dcterms:W3CDTF">2001-03-21T04:57:00Z</dcterms:created>
  <dcterms:modified xsi:type="dcterms:W3CDTF">2019-09-04T13:07:03Z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  <property fmtid="{D5CDD505-2E9C-101B-9397-08002B2CF9AE}" pid="3" name="KSORubyTemplateID">
    <vt:lpwstr>2</vt:lpwstr>
  </property>
</Properties>
</file>