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0" r:id="rId2"/>
    <p:sldId id="257" r:id="rId3"/>
    <p:sldId id="258" r:id="rId4"/>
    <p:sldId id="265" r:id="rId5"/>
    <p:sldId id="2594" r:id="rId6"/>
    <p:sldId id="264" r:id="rId7"/>
    <p:sldId id="2577" r:id="rId8"/>
    <p:sldId id="2585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7F7F7F"/>
    <a:srgbClr val="4472C4"/>
    <a:srgbClr val="A6A6A6"/>
    <a:srgbClr val="00B050"/>
    <a:srgbClr val="FFC000"/>
    <a:srgbClr val="385723"/>
    <a:srgbClr val="BF9000"/>
    <a:srgbClr val="FF0000"/>
    <a:srgbClr val="703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度样式 4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49" autoAdjust="0"/>
    <p:restoredTop sz="65717" autoAdjust="0"/>
  </p:normalViewPr>
  <p:slideViewPr>
    <p:cSldViewPr snapToGrid="0">
      <p:cViewPr varScale="1">
        <p:scale>
          <a:sx n="75" d="100"/>
          <a:sy n="75" d="100"/>
        </p:scale>
        <p:origin x="166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22199C-05DB-43B1-86DD-8E89B24E5261}" type="datetimeFigureOut">
              <a:rPr lang="zh-CN" altLang="en-US" smtClean="0"/>
              <a:t>2020/9/17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A00D89-53AF-432E-91DC-50CBAF24B88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6424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各位评委老师好，我是云昊，我的导师是蔡彦，我今天答辩的题目是，并发缺陷检测技术的研究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A00D89-53AF-432E-91DC-50CBAF24B88C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88799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首先是研究背景。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A00D89-53AF-432E-91DC-50CBAF24B88C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576173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并发程序因为资源利用率高、计算速度快等优势，被广泛应用。但是由于线程交错不确定，造成的事故屡见不鲜。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比如火星探路者号系统故障、北美大停电事故、</a:t>
            </a:r>
            <a:r>
              <a:rPr lang="en-US" altLang="zh-CN" dirty="0" err="1"/>
              <a:t>Therac</a:t>
            </a:r>
            <a:r>
              <a:rPr lang="zh-CN" altLang="en-US" dirty="0"/>
              <a:t>医疗事故等。并且近年来</a:t>
            </a:r>
            <a:r>
              <a:rPr lang="en-US" altLang="zh-CN" dirty="0"/>
              <a:t>CVE</a:t>
            </a:r>
            <a:r>
              <a:rPr lang="zh-CN" altLang="en-US" dirty="0"/>
              <a:t>收录的并发漏洞数量也呈逐年上升趋势。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这些问题的原因在于并发程序与串行程序的结构不同，线程交错空间大。而且并发缺陷仅在特定交错下才会暴露出来，很难被检测到。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3D65CB-0B5D-43B3-9FC8-E1EA9ED0E0BA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237089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并发缺陷可以划分为</a:t>
            </a:r>
            <a:r>
              <a:rPr lang="en-US" altLang="zh-CN" dirty="0"/>
              <a:t>3</a:t>
            </a:r>
            <a:r>
              <a:rPr lang="zh-CN" altLang="en-US" dirty="0"/>
              <a:t>类。</a:t>
            </a:r>
            <a:endParaRPr lang="en-US" altLang="zh-CN" dirty="0"/>
          </a:p>
          <a:p>
            <a:r>
              <a:rPr lang="zh-CN" altLang="en-US" dirty="0"/>
              <a:t>第一类是死锁，死锁是指多个线程因为请求资源相互等待，进入一种僵持状态。</a:t>
            </a:r>
            <a:endParaRPr lang="en-US" altLang="zh-CN" dirty="0"/>
          </a:p>
          <a:p>
            <a:r>
              <a:rPr lang="zh-CN" altLang="en-US" dirty="0"/>
              <a:t>第二类是原子性违背，它要求在一系列原子操作之间，不能有其他线程访问共享内存。</a:t>
            </a:r>
            <a:endParaRPr lang="en-US" altLang="zh-CN" dirty="0"/>
          </a:p>
          <a:p>
            <a:r>
              <a:rPr lang="zh-CN" altLang="en-US" dirty="0"/>
              <a:t>第三类是数据竞争，他是指对共享内存的多个访问之间，没有先后的约束，这些操作中至少有一个写操作。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从右图我们可以看到，在并发缺陷中，死锁和数据竞争占很大的比例。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3D65CB-0B5D-43B3-9FC8-E1EA9ED0E0BA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237089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我的研究内容主要是通过动态检测的方式，提出一种偏序模型，能够适用于数据竞争和死锁检测。可以在近线性时间内检测出结果，相比现有的技术在检测效率上、检测能力上作出提升。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大体可以分为两阶段。</a:t>
            </a:r>
            <a:endParaRPr lang="en-US" altLang="zh-CN" dirty="0"/>
          </a:p>
          <a:p>
            <a:r>
              <a:rPr lang="zh-CN" altLang="en-US" dirty="0"/>
              <a:t>第一阶段是程序运行时信息收集阶段。主要是利用</a:t>
            </a:r>
            <a:r>
              <a:rPr lang="en-US" altLang="zh-CN" dirty="0"/>
              <a:t>Java Agent</a:t>
            </a:r>
            <a:r>
              <a:rPr lang="zh-CN" altLang="en-US" dirty="0"/>
              <a:t>技术对</a:t>
            </a:r>
            <a:r>
              <a:rPr lang="en-US" altLang="zh-CN" dirty="0"/>
              <a:t>Java</a:t>
            </a:r>
            <a:r>
              <a:rPr lang="zh-CN" altLang="en-US" dirty="0"/>
              <a:t>字节码插桩，在</a:t>
            </a:r>
            <a:r>
              <a:rPr lang="en-US" altLang="zh-CN" dirty="0"/>
              <a:t>JVM</a:t>
            </a:r>
            <a:r>
              <a:rPr lang="zh-CN" altLang="en-US" dirty="0"/>
              <a:t>运行后得到</a:t>
            </a:r>
            <a:r>
              <a:rPr lang="en-US" altLang="zh-CN" dirty="0"/>
              <a:t>Trace</a:t>
            </a:r>
            <a:r>
              <a:rPr lang="zh-CN" altLang="en-US" dirty="0"/>
              <a:t>文件。</a:t>
            </a:r>
            <a:endParaRPr lang="en-US" altLang="zh-CN" dirty="0"/>
          </a:p>
          <a:p>
            <a:r>
              <a:rPr lang="zh-CN" altLang="en-US" dirty="0"/>
              <a:t>第二阶段是检测阶段。</a:t>
            </a:r>
            <a:r>
              <a:rPr lang="en-US" altLang="zh-CN" dirty="0"/>
              <a:t>Trace</a:t>
            </a:r>
            <a:r>
              <a:rPr lang="zh-CN" altLang="en-US" dirty="0"/>
              <a:t>文件先经过</a:t>
            </a:r>
            <a:r>
              <a:rPr lang="en-US" altLang="zh-CN" dirty="0"/>
              <a:t>Trace Filter</a:t>
            </a:r>
            <a:r>
              <a:rPr lang="zh-CN" altLang="en-US" dirty="0"/>
              <a:t>过滤，约减</a:t>
            </a:r>
            <a:r>
              <a:rPr lang="en-US" altLang="zh-CN" dirty="0"/>
              <a:t>Trace</a:t>
            </a:r>
            <a:r>
              <a:rPr lang="zh-CN" altLang="en-US" dirty="0"/>
              <a:t>文件的大小。之后经过数据竞争和死锁检测的偏序模型，得到偏序约束集，然后通过偏序约束集构建并求解，最后得到检测报告。</a:t>
            </a:r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3D65CB-0B5D-43B3-9FC8-E1EA9ED0E0BA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94974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下面是自我感悟部分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A00D89-53AF-432E-91DC-50CBAF24B88C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91522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3D65CB-0B5D-43B3-9FC8-E1EA9ED0E0BA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20097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谢谢大家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A00D89-53AF-432E-91DC-50CBAF24B88C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35894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8A89672-4437-40F8-9270-DA7CB07D90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DDADB6C3-1736-4163-B847-4405E6198C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D3898C8-FFA9-4B81-B6A5-3CB686A0A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F99CD-E998-435B-8465-ED9A12060706}" type="datetimeFigureOut">
              <a:rPr lang="zh-CN" altLang="en-US" smtClean="0"/>
              <a:t>2020/9/17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D031F7A-4F21-48E4-9EDA-9FCEA1141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9E3BA6A-D775-41A4-9833-C1782D578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91FEC-DDD6-4F45-8C76-596031C399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6180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710C3AC-5EBC-45AD-A551-C5D15FB5F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867D1E28-7376-4F13-AA33-B5107575BB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4B1911B-54AA-4298-843C-E1B7766CF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F99CD-E998-435B-8465-ED9A12060706}" type="datetimeFigureOut">
              <a:rPr lang="zh-CN" altLang="en-US" smtClean="0"/>
              <a:t>2020/9/17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1E50BA9-BF0B-498F-A823-875EF2A13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391AAE5-DD86-428A-8898-B252E0593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91FEC-DDD6-4F45-8C76-596031C399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8395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54D82ED5-721B-43DB-85DB-DF5DA027C8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C83BB78-DA9B-4592-9F0D-555EFF1BC9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DBBEEB4-89E0-4EE9-BF68-3A50A8D89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F99CD-E998-435B-8465-ED9A12060706}" type="datetimeFigureOut">
              <a:rPr lang="zh-CN" altLang="en-US" smtClean="0"/>
              <a:t>2020/9/17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4B264FE-E38B-4B94-93B8-BEACD78A7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AC85969-5DC4-43E7-B9F3-A49619E09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91FEC-DDD6-4F45-8C76-596031C399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11988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BCFFBFF-5BC0-4ECD-81D7-9D215A1F9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CADD970-864E-44ED-80C1-30BEDA8FDE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50F6924-3344-471F-A9D1-155897840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F99CD-E998-435B-8465-ED9A12060706}" type="datetimeFigureOut">
              <a:rPr lang="zh-CN" altLang="en-US" smtClean="0"/>
              <a:t>2020/9/17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F8A9A80-511F-4576-B50E-C061B08C9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47CFA27-A09F-4EE1-9DB0-C000A24AE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91FEC-DDD6-4F45-8C76-596031C399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91403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EE9A28B-384F-4246-9175-194337CC6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A45EE4B-D150-4C6C-A266-EAD1DE51BD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5F66580-59D5-4246-A7E1-5CE282CD6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F99CD-E998-435B-8465-ED9A12060706}" type="datetimeFigureOut">
              <a:rPr lang="zh-CN" altLang="en-US" smtClean="0"/>
              <a:t>2020/9/17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DB8A364-D007-41C9-B3BD-34A949EB7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F77B81-5267-4960-B826-FE3465DFF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91FEC-DDD6-4F45-8C76-596031C399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5642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05CEB5E-2B57-4470-B5D9-4B4F2107E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B6B6FE7-C732-49C0-ACF1-0665E1040F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FA22771-413E-4360-BF19-B43F608370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95BF7E2-91E0-46F4-8EBF-51F15DCB5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F99CD-E998-435B-8465-ED9A12060706}" type="datetimeFigureOut">
              <a:rPr lang="zh-CN" altLang="en-US" smtClean="0"/>
              <a:t>2020/9/17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D492A4E-741E-4887-B435-B4253C597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E4F19F3-B4C2-41BC-8AD0-DB45C9A5A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91FEC-DDD6-4F45-8C76-596031C399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764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DB549E1-0D7A-4CE1-A268-E6580DF1A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6875E13-6E87-41A6-8AD5-7ACCEE5010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E1158E2-3727-4F16-9A92-485FF27F2B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FCD44A2D-7C2B-4C5F-9CAA-2830DA0D9C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ECD49E3C-9CE3-4EB7-8B6E-AB5DEE4491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FD3513CD-BCAC-41F6-86CB-3BBC98AF1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F99CD-E998-435B-8465-ED9A12060706}" type="datetimeFigureOut">
              <a:rPr lang="zh-CN" altLang="en-US" smtClean="0"/>
              <a:t>2020/9/17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06805EBC-F40A-4B28-9A10-F0EE9D3E9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FAB8F59E-4A25-463C-B492-DE2F16419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91FEC-DDD6-4F45-8C76-596031C399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78250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AB33B53-EB94-4645-95AA-40E3414AF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C257DA0E-D220-4D62-9598-D51FFF960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F99CD-E998-435B-8465-ED9A12060706}" type="datetimeFigureOut">
              <a:rPr lang="zh-CN" altLang="en-US" smtClean="0"/>
              <a:t>2020/9/17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B7E1C362-3E7B-4266-BF9E-84C0DA268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9FD6F749-BB9B-4C05-8655-10DA48F0C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91FEC-DDD6-4F45-8C76-596031C399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95036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B9CF92A7-8FFC-4D9B-81BD-7DCA95409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F99CD-E998-435B-8465-ED9A12060706}" type="datetimeFigureOut">
              <a:rPr lang="zh-CN" altLang="en-US" smtClean="0"/>
              <a:t>2020/9/17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9E48E970-1E06-4E0D-880A-F88881E08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6D540A11-75E8-4DE1-9B7D-3D64BEF97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91FEC-DDD6-4F45-8C76-596031C399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9570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3B35241-217C-4F02-A924-DD7527243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427E20D-C59B-4F24-BD2E-CF7FBDAE71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2166083F-AA85-4432-A6B6-80EBF46458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A7DFF1F-C10C-42F7-B70E-0EC59BC58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F99CD-E998-435B-8465-ED9A12060706}" type="datetimeFigureOut">
              <a:rPr lang="zh-CN" altLang="en-US" smtClean="0"/>
              <a:t>2020/9/17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6AD47DB-68F8-4050-8B14-85B19805A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B71801D-3266-478C-9368-1C98C2C30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91FEC-DDD6-4F45-8C76-596031C399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79549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22EB2D9-C7D5-431E-94AE-FC6E7777ED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8C97DE28-2337-4786-B419-25EC4360A0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88A642D2-DB3C-472D-995D-036DBE18E0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A7F9BA4-5CF4-4126-9582-A0681E032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F99CD-E998-435B-8465-ED9A12060706}" type="datetimeFigureOut">
              <a:rPr lang="zh-CN" altLang="en-US" smtClean="0"/>
              <a:t>2020/9/17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1C41187-6128-4266-A165-753B4DBD1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ED113FE-14D0-4804-9211-62144829A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91FEC-DDD6-4F45-8C76-596031C399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75514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E017C8D6-DDB9-434C-9427-5BC54FCA1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65F9CA5-BADE-4994-9225-36F5D360A2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6DAAAB4-7C3D-4C6B-AA37-CB3F30F10F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8F99CD-E998-435B-8465-ED9A12060706}" type="datetimeFigureOut">
              <a:rPr lang="zh-CN" altLang="en-US" smtClean="0"/>
              <a:t>2020/9/17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91F4A17-429A-4783-A6E3-9D04997F46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E4C3685-E3A1-408F-8B7B-58B91E7B0A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91FEC-DDD6-4F45-8C76-596031C399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6583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2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D6CC6ED-F5F2-4C9C-B99E-4F23E59D1574}"/>
              </a:ext>
            </a:extLst>
          </p:cNvPr>
          <p:cNvSpPr txBox="1">
            <a:spLocks/>
          </p:cNvSpPr>
          <p:nvPr/>
        </p:nvSpPr>
        <p:spPr>
          <a:xfrm>
            <a:off x="1885950" y="1616393"/>
            <a:ext cx="8420100" cy="1880870"/>
          </a:xfrm>
          <a:prstGeom prst="rect">
            <a:avLst/>
          </a:prstGeom>
        </p:spPr>
        <p:txBody>
          <a:bodyPr vert="horz" wrap="square" lIns="288000" tIns="45720" rIns="28800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  <a:spcBef>
                <a:spcPts val="600"/>
              </a:spcBef>
            </a:pPr>
            <a:r>
              <a:rPr lang="zh-CN" altLang="en-US" sz="48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迎 新 报 告 会</a:t>
            </a:r>
            <a:endParaRPr lang="zh-CN" altLang="zh-CN" sz="4800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E7D3E5A-D67A-4BA2-ADED-0EA97D637D43}"/>
              </a:ext>
            </a:extLst>
          </p:cNvPr>
          <p:cNvSpPr txBox="1">
            <a:spLocks/>
          </p:cNvSpPr>
          <p:nvPr/>
        </p:nvSpPr>
        <p:spPr>
          <a:xfrm>
            <a:off x="4403812" y="3791017"/>
            <a:ext cx="3384376" cy="1152525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0">
              <a:buSzPct val="120000"/>
              <a:buNone/>
            </a:pP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Arial" panose="020B0604020202020204" pitchFamily="34" charset="0"/>
              </a:rPr>
              <a:t>学生姓名：云 昊</a:t>
            </a:r>
            <a:endParaRPr lang="en-US" altLang="zh-CN" sz="2400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 algn="ctr" defTabSz="0">
              <a:buSzPct val="120000"/>
              <a:buNone/>
            </a:pP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指导教师：蔡 彦</a:t>
            </a:r>
            <a:endParaRPr lang="en-US" altLang="zh-CN" sz="2400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F40D905B-9F6D-4B47-B753-2CCFA9E81AA6}"/>
              </a:ext>
            </a:extLst>
          </p:cNvPr>
          <p:cNvSpPr txBox="1"/>
          <p:nvPr/>
        </p:nvSpPr>
        <p:spPr>
          <a:xfrm>
            <a:off x="4311588" y="5499844"/>
            <a:ext cx="3568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2020 </a:t>
            </a:r>
            <a:r>
              <a:rPr lang="zh-CN" altLang="en-US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年 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9 </a:t>
            </a:r>
            <a:r>
              <a:rPr lang="zh-CN" altLang="en-US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月 </a:t>
            </a: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13 </a:t>
            </a:r>
            <a:r>
              <a:rPr lang="zh-CN" altLang="en-US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日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AD494499-6B88-41E8-99F9-E10F74C1400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00886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标题 4">
            <a:extLst>
              <a:ext uri="{FF2B5EF4-FFF2-40B4-BE49-F238E27FC236}">
                <a16:creationId xmlns:a16="http://schemas.microsoft.com/office/drawing/2014/main" id="{B0A5228F-BADA-4B31-8738-CD8DFBE02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661172"/>
            <a:ext cx="10058400" cy="2544445"/>
          </a:xfrm>
        </p:spPr>
        <p:txBody>
          <a:bodyPr/>
          <a:lstStyle/>
          <a:p>
            <a:b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</a:br>
            <a:b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</a:br>
            <a:b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</a:b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研究内容</a:t>
            </a:r>
          </a:p>
        </p:txBody>
      </p:sp>
      <p:sp>
        <p:nvSpPr>
          <p:cNvPr id="18" name="文本占位符 5">
            <a:extLst>
              <a:ext uri="{FF2B5EF4-FFF2-40B4-BE49-F238E27FC236}">
                <a16:creationId xmlns:a16="http://schemas.microsoft.com/office/drawing/2014/main" id="{436FA37B-10AA-430A-84D6-EFABDEA62456}"/>
              </a:ext>
            </a:extLst>
          </p:cNvPr>
          <p:cNvSpPr txBox="1">
            <a:spLocks/>
          </p:cNvSpPr>
          <p:nvPr/>
        </p:nvSpPr>
        <p:spPr>
          <a:xfrm>
            <a:off x="1097280" y="3610215"/>
            <a:ext cx="10058400" cy="21145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/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研究背景</a:t>
            </a:r>
            <a:endParaRPr lang="en-US" altLang="zh-CN" sz="20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342900" indent="-342900"/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研究内容</a:t>
            </a:r>
            <a:endParaRPr lang="en-US" altLang="zh-CN" sz="20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FF2885D1-79FA-4E6C-940F-EA722FA43ED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5037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8">
            <a:extLst>
              <a:ext uri="{FF2B5EF4-FFF2-40B4-BE49-F238E27FC236}">
                <a16:creationId xmlns:a16="http://schemas.microsoft.com/office/drawing/2014/main" id="{89217A03-E523-43CF-93C2-6276250DB76E}"/>
              </a:ext>
            </a:extLst>
          </p:cNvPr>
          <p:cNvCxnSpPr>
            <a:cxnSpLocks/>
          </p:cNvCxnSpPr>
          <p:nvPr/>
        </p:nvCxnSpPr>
        <p:spPr>
          <a:xfrm>
            <a:off x="941218" y="1090924"/>
            <a:ext cx="10102603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>
            <a:extLst>
              <a:ext uri="{FF2B5EF4-FFF2-40B4-BE49-F238E27FC236}">
                <a16:creationId xmlns:a16="http://schemas.microsoft.com/office/drawing/2014/main" id="{27F1F8D0-D722-4CCE-833A-3A090A7B52E0}"/>
              </a:ext>
            </a:extLst>
          </p:cNvPr>
          <p:cNvSpPr txBox="1"/>
          <p:nvPr/>
        </p:nvSpPr>
        <p:spPr>
          <a:xfrm>
            <a:off x="846531" y="485964"/>
            <a:ext cx="45155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研究背景 </a:t>
            </a:r>
            <a:r>
              <a:rPr lang="en-US" altLang="zh-CN" sz="28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- </a:t>
            </a:r>
            <a:r>
              <a:rPr lang="zh-CN" altLang="en-US" sz="2800" b="1" dirty="0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并发缺陷危害</a:t>
            </a:r>
            <a:endParaRPr lang="zh-CN" altLang="en-US" sz="4000" b="1" dirty="0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29" name="灯片编号占位符 128">
            <a:extLst>
              <a:ext uri="{FF2B5EF4-FFF2-40B4-BE49-F238E27FC236}">
                <a16:creationId xmlns:a16="http://schemas.microsoft.com/office/drawing/2014/main" id="{2C1F76A2-CD1A-4711-83C5-5C11CFA6E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A14F8-A03B-410C-8420-FFA901E17130}" type="slidenum">
              <a:rPr lang="zh-CN" altLang="en-US" smtClean="0"/>
              <a:t>3</a:t>
            </a:fld>
            <a:endParaRPr lang="zh-CN" altLang="en-US" dirty="0"/>
          </a:p>
        </p:txBody>
      </p:sp>
      <p:pic>
        <p:nvPicPr>
          <p:cNvPr id="21" name="Picture 23" descr="软件所所徽">
            <a:extLst>
              <a:ext uri="{FF2B5EF4-FFF2-40B4-BE49-F238E27FC236}">
                <a16:creationId xmlns:a16="http://schemas.microsoft.com/office/drawing/2014/main" id="{16FECC7D-E15B-471D-A4A3-809E0FE7A2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2477" y="114520"/>
            <a:ext cx="1349317" cy="441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32" descr="iscas-mzd">
            <a:extLst>
              <a:ext uri="{FF2B5EF4-FFF2-40B4-BE49-F238E27FC236}">
                <a16:creationId xmlns:a16="http://schemas.microsoft.com/office/drawing/2014/main" id="{095E4E94-1E7B-455F-987A-25E14684CD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277" y="120998"/>
            <a:ext cx="1876206" cy="317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Text Box 21">
            <a:extLst>
              <a:ext uri="{FF2B5EF4-FFF2-40B4-BE49-F238E27FC236}">
                <a16:creationId xmlns:a16="http://schemas.microsoft.com/office/drawing/2014/main" id="{7B646DC7-B968-4497-A7EE-F8B6FBDAC9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31826" y="340490"/>
            <a:ext cx="285759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1pPr>
            <a:lvl2pPr marL="742950" indent="-28575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2pPr>
            <a:lvl3pPr marL="1143000" indent="-22860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3pPr>
            <a:lvl4pPr marL="1600200" indent="-22860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4pPr>
            <a:lvl5pPr marL="2057400" indent="-22860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9pPr>
          </a:lstStyle>
          <a:p>
            <a:pPr algn="ctr" eaLnBrk="1" hangingPunct="1">
              <a:defRPr/>
            </a:pPr>
            <a:r>
              <a:rPr lang="en-US" altLang="zh-CN" sz="800" b="0" dirty="0">
                <a:solidFill>
                  <a:srgbClr val="777777"/>
                </a:solidFill>
              </a:rPr>
              <a:t>Institute of Software, Chinese Academy of Sciences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E29BC913-305E-4557-A186-0A72C0B8DC5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40081" y="1377783"/>
            <a:ext cx="1990725" cy="2124075"/>
          </a:xfrm>
          <a:prstGeom prst="rect">
            <a:avLst/>
          </a:prstGeom>
        </p:spPr>
      </p:pic>
      <p:sp>
        <p:nvSpPr>
          <p:cNvPr id="8" name="矩形: 圆角 7">
            <a:extLst>
              <a:ext uri="{FF2B5EF4-FFF2-40B4-BE49-F238E27FC236}">
                <a16:creationId xmlns:a16="http://schemas.microsoft.com/office/drawing/2014/main" id="{350889AF-5A6A-4A63-85CD-EC057BF5CB6A}"/>
              </a:ext>
            </a:extLst>
          </p:cNvPr>
          <p:cNvSpPr/>
          <p:nvPr/>
        </p:nvSpPr>
        <p:spPr>
          <a:xfrm>
            <a:off x="941218" y="1523810"/>
            <a:ext cx="4225585" cy="1832023"/>
          </a:xfrm>
          <a:prstGeom prst="roundRect">
            <a:avLst>
              <a:gd name="adj" fmla="val 7851"/>
            </a:avLst>
          </a:prstGeom>
          <a:solidFill>
            <a:schemeClr val="bg1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dirty="0">
                <a:solidFill>
                  <a:srgbClr val="00B05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并发程序广泛应用</a:t>
            </a:r>
            <a:endParaRPr lang="en-US" altLang="zh-CN" dirty="0">
              <a:solidFill>
                <a:srgbClr val="00B05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dirty="0">
                <a:solidFill>
                  <a:srgbClr val="00B05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资源利用率高、计算速度快</a:t>
            </a:r>
            <a:endParaRPr lang="en-US" altLang="zh-CN" dirty="0">
              <a:solidFill>
                <a:srgbClr val="00B05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----------------------------------</a:t>
            </a:r>
          </a:p>
          <a:p>
            <a:r>
              <a:rPr lang="zh-CN" altLang="en-US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线程交错不确定，程序正确性难以保证</a:t>
            </a:r>
            <a:endParaRPr lang="en-US" altLang="zh-CN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并发缺陷严重影响系统的稳定性</a:t>
            </a: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981AE210-E89D-45FC-A428-271220D27299}"/>
              </a:ext>
            </a:extLst>
          </p:cNvPr>
          <p:cNvSpPr txBox="1"/>
          <p:nvPr/>
        </p:nvSpPr>
        <p:spPr>
          <a:xfrm>
            <a:off x="7954498" y="1377783"/>
            <a:ext cx="2954655" cy="21200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latin typeface="Times New Roman" panose="02020603050405020304" pitchFamily="18" charset="0"/>
                <a:ea typeface="宋体" panose="02010600030101010101" pitchFamily="2" charset="-122"/>
              </a:rPr>
              <a:t>火星探路者号系统故障</a:t>
            </a:r>
            <a:endParaRPr lang="en-US" altLang="zh-CN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latin typeface="Times New Roman" panose="02020603050405020304" pitchFamily="18" charset="0"/>
                <a:ea typeface="宋体" panose="02010600030101010101" pitchFamily="2" charset="-122"/>
              </a:rPr>
              <a:t>北美大停电事件</a:t>
            </a:r>
            <a:endParaRPr lang="en-US" altLang="zh-CN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</a:rPr>
              <a:t>Therac-25</a:t>
            </a:r>
            <a:r>
              <a:rPr lang="zh-CN" altLang="en-US" dirty="0">
                <a:latin typeface="Times New Roman" panose="02020603050405020304" pitchFamily="18" charset="0"/>
                <a:ea typeface="宋体" panose="02010600030101010101" pitchFamily="2" charset="-122"/>
              </a:rPr>
              <a:t>医疗事故</a:t>
            </a:r>
            <a:endParaRPr lang="en-US" altLang="zh-CN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</a:rPr>
              <a:t>CVE</a:t>
            </a:r>
            <a:r>
              <a:rPr lang="zh-CN" altLang="en-US" dirty="0">
                <a:latin typeface="Times New Roman" panose="02020603050405020304" pitchFamily="18" charset="0"/>
                <a:ea typeface="宋体" panose="02010600030101010101" pitchFamily="2" charset="-122"/>
              </a:rPr>
              <a:t>并发漏洞数量逐年上升</a:t>
            </a:r>
            <a:endParaRPr lang="en-US" altLang="zh-CN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</a:rPr>
              <a:t>…</a:t>
            </a:r>
            <a:endParaRPr lang="zh-CN" altLang="en-US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33CF9B6A-F19E-480A-A942-0F6523B994E8}"/>
              </a:ext>
            </a:extLst>
          </p:cNvPr>
          <p:cNvSpPr txBox="1"/>
          <p:nvPr/>
        </p:nvSpPr>
        <p:spPr>
          <a:xfrm>
            <a:off x="846531" y="3833338"/>
            <a:ext cx="10117390" cy="2561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并发程序与串行程序的</a:t>
            </a:r>
            <a:r>
              <a:rPr lang="zh-CN" altLang="en-US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程序结构不同</a:t>
            </a: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，线程</a:t>
            </a:r>
            <a:r>
              <a:rPr lang="zh-CN" altLang="en-US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交错空间大。</a:t>
            </a: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开发、测试、重现等过程都面临挑战。</a:t>
            </a:r>
            <a:endParaRPr lang="en-US" altLang="zh-CN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endParaRPr lang="en-US" altLang="zh-CN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285750" indent="-285750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开发者的</a:t>
            </a:r>
            <a:r>
              <a:rPr lang="zh-CN" altLang="en-US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思考习惯</a:t>
            </a: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难以覆盖到所有情况，无意识引入并发缺陷</a:t>
            </a:r>
            <a:endParaRPr lang="en-US" altLang="zh-CN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285750" indent="-285750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很多软件在发布前</a:t>
            </a:r>
            <a:r>
              <a:rPr lang="zh-CN" altLang="en-US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测试不完全</a:t>
            </a: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，已发布的软件中仍然遗留很多并发缺陷</a:t>
            </a:r>
          </a:p>
          <a:p>
            <a:pPr marL="285750" indent="-285750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并发缺陷仅在特定的线程交错顺序下，才会暴露出来。如果没有</a:t>
            </a:r>
            <a:r>
              <a:rPr lang="zh-CN" altLang="en-US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有效的检测方法，</a:t>
            </a: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并发缺陷很难被检测到。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endParaRPr lang="zh-CN" altLang="en-US" dirty="0"/>
          </a:p>
          <a:p>
            <a:pPr marL="285750" indent="-285750">
              <a:lnSpc>
                <a:spcPct val="130000"/>
              </a:lnSpc>
              <a:buFont typeface="Wingdings" panose="05000000000000000000" pitchFamily="2" charset="2"/>
              <a:buChar char="Ø"/>
            </a:pPr>
            <a:endParaRPr lang="en-US" altLang="zh-CN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16E8ACA8-3802-4EF0-AD02-72E36AE582C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7711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8">
            <a:extLst>
              <a:ext uri="{FF2B5EF4-FFF2-40B4-BE49-F238E27FC236}">
                <a16:creationId xmlns:a16="http://schemas.microsoft.com/office/drawing/2014/main" id="{89217A03-E523-43CF-93C2-6276250DB76E}"/>
              </a:ext>
            </a:extLst>
          </p:cNvPr>
          <p:cNvCxnSpPr>
            <a:cxnSpLocks/>
          </p:cNvCxnSpPr>
          <p:nvPr/>
        </p:nvCxnSpPr>
        <p:spPr>
          <a:xfrm>
            <a:off x="941218" y="1090924"/>
            <a:ext cx="10102603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>
            <a:extLst>
              <a:ext uri="{FF2B5EF4-FFF2-40B4-BE49-F238E27FC236}">
                <a16:creationId xmlns:a16="http://schemas.microsoft.com/office/drawing/2014/main" id="{27F1F8D0-D722-4CCE-833A-3A090A7B52E0}"/>
              </a:ext>
            </a:extLst>
          </p:cNvPr>
          <p:cNvSpPr txBox="1"/>
          <p:nvPr/>
        </p:nvSpPr>
        <p:spPr>
          <a:xfrm>
            <a:off x="846531" y="485964"/>
            <a:ext cx="45155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研究背景 </a:t>
            </a:r>
            <a:r>
              <a:rPr lang="en-US" altLang="zh-CN" sz="28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- </a:t>
            </a:r>
            <a:r>
              <a:rPr lang="zh-CN" altLang="en-US" sz="2800" b="1" dirty="0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并发缺陷分类</a:t>
            </a:r>
            <a:endParaRPr lang="zh-CN" altLang="en-US" sz="4000" b="1" dirty="0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29" name="灯片编号占位符 128">
            <a:extLst>
              <a:ext uri="{FF2B5EF4-FFF2-40B4-BE49-F238E27FC236}">
                <a16:creationId xmlns:a16="http://schemas.microsoft.com/office/drawing/2014/main" id="{2C1F76A2-CD1A-4711-83C5-5C11CFA6E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A14F8-A03B-410C-8420-FFA901E17130}" type="slidenum">
              <a:rPr lang="zh-CN" altLang="en-US" smtClean="0"/>
              <a:t>4</a:t>
            </a:fld>
            <a:endParaRPr lang="zh-CN" altLang="en-US" dirty="0"/>
          </a:p>
        </p:txBody>
      </p:sp>
      <p:pic>
        <p:nvPicPr>
          <p:cNvPr id="21" name="Picture 23" descr="软件所所徽">
            <a:extLst>
              <a:ext uri="{FF2B5EF4-FFF2-40B4-BE49-F238E27FC236}">
                <a16:creationId xmlns:a16="http://schemas.microsoft.com/office/drawing/2014/main" id="{16FECC7D-E15B-471D-A4A3-809E0FE7A2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2477" y="114520"/>
            <a:ext cx="1349317" cy="441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32" descr="iscas-mzd">
            <a:extLst>
              <a:ext uri="{FF2B5EF4-FFF2-40B4-BE49-F238E27FC236}">
                <a16:creationId xmlns:a16="http://schemas.microsoft.com/office/drawing/2014/main" id="{095E4E94-1E7B-455F-987A-25E14684CD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277" y="120998"/>
            <a:ext cx="1876206" cy="317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Text Box 21">
            <a:extLst>
              <a:ext uri="{FF2B5EF4-FFF2-40B4-BE49-F238E27FC236}">
                <a16:creationId xmlns:a16="http://schemas.microsoft.com/office/drawing/2014/main" id="{7B646DC7-B968-4497-A7EE-F8B6FBDAC9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31826" y="340490"/>
            <a:ext cx="285759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1pPr>
            <a:lvl2pPr marL="742950" indent="-28575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2pPr>
            <a:lvl3pPr marL="1143000" indent="-22860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3pPr>
            <a:lvl4pPr marL="1600200" indent="-22860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4pPr>
            <a:lvl5pPr marL="2057400" indent="-22860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9pPr>
          </a:lstStyle>
          <a:p>
            <a:pPr algn="ctr" eaLnBrk="1" hangingPunct="1">
              <a:defRPr/>
            </a:pPr>
            <a:r>
              <a:rPr lang="en-US" altLang="zh-CN" sz="800" b="0" dirty="0">
                <a:solidFill>
                  <a:srgbClr val="777777"/>
                </a:solidFill>
              </a:rPr>
              <a:t>Institute of Software, Chinese Academy of Sciences</a:t>
            </a: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3E298F87-1F56-4A40-81D6-12835B943EAE}"/>
              </a:ext>
            </a:extLst>
          </p:cNvPr>
          <p:cNvSpPr txBox="1"/>
          <p:nvPr/>
        </p:nvSpPr>
        <p:spPr>
          <a:xfrm>
            <a:off x="941219" y="1203227"/>
            <a:ext cx="4862864" cy="3922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endParaRPr lang="en-US" altLang="zh-CN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285750" indent="-285750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死锁</a:t>
            </a: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：多个线程相互等待</a:t>
            </a:r>
            <a:endParaRPr lang="en-US" altLang="zh-CN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285750" indent="-285750">
              <a:lnSpc>
                <a:spcPct val="130000"/>
              </a:lnSpc>
              <a:buFont typeface="Wingdings" panose="05000000000000000000" pitchFamily="2" charset="2"/>
              <a:buChar char="Ø"/>
            </a:pPr>
            <a:endParaRPr lang="en-US" altLang="zh-CN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285750" indent="-285750">
              <a:lnSpc>
                <a:spcPct val="130000"/>
              </a:lnSpc>
              <a:buFont typeface="Wingdings" panose="05000000000000000000" pitchFamily="2" charset="2"/>
              <a:buChar char="Ø"/>
            </a:pPr>
            <a:endParaRPr lang="en-US" altLang="zh-CN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285750" indent="-285750">
              <a:lnSpc>
                <a:spcPct val="130000"/>
              </a:lnSpc>
              <a:buFont typeface="Wingdings" panose="05000000000000000000" pitchFamily="2" charset="2"/>
              <a:buChar char="Ø"/>
            </a:pPr>
            <a:endParaRPr lang="en-US" altLang="zh-CN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285750" indent="-285750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原子性违背</a:t>
            </a: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：破坏操作的原子性</a:t>
            </a:r>
            <a:endParaRPr lang="en-US" altLang="zh-CN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285750" indent="-285750">
              <a:lnSpc>
                <a:spcPct val="130000"/>
              </a:lnSpc>
              <a:buFont typeface="Wingdings" panose="05000000000000000000" pitchFamily="2" charset="2"/>
              <a:buChar char="Ø"/>
            </a:pPr>
            <a:endParaRPr lang="en-US" altLang="zh-CN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285750" indent="-285750">
              <a:lnSpc>
                <a:spcPct val="130000"/>
              </a:lnSpc>
              <a:buFont typeface="Wingdings" panose="05000000000000000000" pitchFamily="2" charset="2"/>
              <a:buChar char="Ø"/>
            </a:pPr>
            <a:endParaRPr lang="en-US" altLang="zh-CN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285750" indent="-285750">
              <a:lnSpc>
                <a:spcPct val="130000"/>
              </a:lnSpc>
              <a:buFont typeface="Wingdings" panose="05000000000000000000" pitchFamily="2" charset="2"/>
              <a:buChar char="Ø"/>
            </a:pPr>
            <a:endParaRPr lang="en-US" altLang="zh-CN" sz="700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285750" indent="-285750">
              <a:lnSpc>
                <a:spcPct val="130000"/>
              </a:lnSpc>
              <a:buFont typeface="Wingdings" panose="05000000000000000000" pitchFamily="2" charset="2"/>
              <a:buChar char="Ø"/>
            </a:pPr>
            <a:endParaRPr lang="en-US" altLang="zh-CN" sz="700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285750" indent="-285750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数据竞争</a:t>
            </a: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：写操作与读写操作间没有约束</a:t>
            </a:r>
            <a:endParaRPr lang="en-US" altLang="zh-CN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285750" indent="-285750">
              <a:lnSpc>
                <a:spcPct val="130000"/>
              </a:lnSpc>
              <a:buFont typeface="Wingdings" panose="05000000000000000000" pitchFamily="2" charset="2"/>
              <a:buChar char="Ø"/>
            </a:pPr>
            <a:endParaRPr lang="en-US" altLang="zh-CN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pSp>
        <p:nvGrpSpPr>
          <p:cNvPr id="135" name="组合 134">
            <a:extLst>
              <a:ext uri="{FF2B5EF4-FFF2-40B4-BE49-F238E27FC236}">
                <a16:creationId xmlns:a16="http://schemas.microsoft.com/office/drawing/2014/main" id="{3D32A7AA-4D99-8D4F-B81F-2BC07FE363C3}"/>
              </a:ext>
            </a:extLst>
          </p:cNvPr>
          <p:cNvGrpSpPr/>
          <p:nvPr/>
        </p:nvGrpSpPr>
        <p:grpSpPr>
          <a:xfrm>
            <a:off x="1309760" y="3506185"/>
            <a:ext cx="3627479" cy="720139"/>
            <a:chOff x="1309760" y="3743252"/>
            <a:chExt cx="3627479" cy="720139"/>
          </a:xfrm>
        </p:grpSpPr>
        <p:sp>
          <p:nvSpPr>
            <p:cNvPr id="42" name="矩形 41">
              <a:extLst>
                <a:ext uri="{FF2B5EF4-FFF2-40B4-BE49-F238E27FC236}">
                  <a16:creationId xmlns:a16="http://schemas.microsoft.com/office/drawing/2014/main" id="{CC0F406C-1001-574B-9327-6D7BD40301AB}"/>
                </a:ext>
              </a:extLst>
            </p:cNvPr>
            <p:cNvSpPr/>
            <p:nvPr/>
          </p:nvSpPr>
          <p:spPr>
            <a:xfrm>
              <a:off x="3441516" y="3849591"/>
              <a:ext cx="1495723" cy="513971"/>
            </a:xfrm>
            <a:prstGeom prst="rect">
              <a:avLst/>
            </a:prstGeom>
            <a:solidFill>
              <a:srgbClr val="7F7F7F">
                <a:alpha val="20000"/>
              </a:srgbClr>
            </a:solidFill>
            <a:ln w="190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dirty="0"/>
            </a:p>
          </p:txBody>
        </p:sp>
        <p:sp>
          <p:nvSpPr>
            <p:cNvPr id="43" name="文本框 42">
              <a:extLst>
                <a:ext uri="{FF2B5EF4-FFF2-40B4-BE49-F238E27FC236}">
                  <a16:creationId xmlns:a16="http://schemas.microsoft.com/office/drawing/2014/main" id="{1E975346-0C53-0A4C-AD5F-C4142BD2FB0E}"/>
                </a:ext>
              </a:extLst>
            </p:cNvPr>
            <p:cNvSpPr txBox="1"/>
            <p:nvPr/>
          </p:nvSpPr>
          <p:spPr>
            <a:xfrm>
              <a:off x="3746820" y="3952686"/>
              <a:ext cx="843501" cy="3096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zh-CN" sz="1400" b="1" dirty="0">
                  <a:solidFill>
                    <a:schemeClr val="bg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Memory</a:t>
              </a:r>
              <a:endParaRPr kumimoji="1" lang="zh-CN" altLang="en-US" sz="1400" b="1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4" name="直线箭头连接符 43">
              <a:extLst>
                <a:ext uri="{FF2B5EF4-FFF2-40B4-BE49-F238E27FC236}">
                  <a16:creationId xmlns:a16="http://schemas.microsoft.com/office/drawing/2014/main" id="{2CE5E044-CFCF-974E-8663-2290317D4479}"/>
                </a:ext>
              </a:extLst>
            </p:cNvPr>
            <p:cNvCxnSpPr>
              <a:cxnSpLocks/>
            </p:cNvCxnSpPr>
            <p:nvPr/>
          </p:nvCxnSpPr>
          <p:spPr>
            <a:xfrm>
              <a:off x="2312174" y="3894747"/>
              <a:ext cx="893870" cy="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线箭头连接符 46">
              <a:extLst>
                <a:ext uri="{FF2B5EF4-FFF2-40B4-BE49-F238E27FC236}">
                  <a16:creationId xmlns:a16="http://schemas.microsoft.com/office/drawing/2014/main" id="{E50558FD-7FED-3649-B67F-7CD452E878AF}"/>
                </a:ext>
              </a:extLst>
            </p:cNvPr>
            <p:cNvCxnSpPr>
              <a:cxnSpLocks/>
            </p:cNvCxnSpPr>
            <p:nvPr/>
          </p:nvCxnSpPr>
          <p:spPr>
            <a:xfrm>
              <a:off x="2312174" y="4305620"/>
              <a:ext cx="893870" cy="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线箭头连接符 47">
              <a:extLst>
                <a:ext uri="{FF2B5EF4-FFF2-40B4-BE49-F238E27FC236}">
                  <a16:creationId xmlns:a16="http://schemas.microsoft.com/office/drawing/2014/main" id="{53CD18D5-5028-7146-BD71-655E0704A31B}"/>
                </a:ext>
              </a:extLst>
            </p:cNvPr>
            <p:cNvCxnSpPr>
              <a:cxnSpLocks/>
            </p:cNvCxnSpPr>
            <p:nvPr/>
          </p:nvCxnSpPr>
          <p:spPr>
            <a:xfrm>
              <a:off x="2312174" y="4092302"/>
              <a:ext cx="893870" cy="0"/>
            </a:xfrm>
            <a:prstGeom prst="straightConnector1">
              <a:avLst/>
            </a:prstGeom>
            <a:ln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文本框 48">
              <a:extLst>
                <a:ext uri="{FF2B5EF4-FFF2-40B4-BE49-F238E27FC236}">
                  <a16:creationId xmlns:a16="http://schemas.microsoft.com/office/drawing/2014/main" id="{63BDE072-A246-4344-A82B-88DF455CA84F}"/>
                </a:ext>
              </a:extLst>
            </p:cNvPr>
            <p:cNvSpPr txBox="1"/>
            <p:nvPr/>
          </p:nvSpPr>
          <p:spPr>
            <a:xfrm>
              <a:off x="1309760" y="3743252"/>
              <a:ext cx="82747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zh-CN" sz="1400" dirty="0">
                  <a:solidFill>
                    <a:schemeClr val="bg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Thread 1</a:t>
              </a:r>
              <a:endParaRPr kumimoji="1" lang="zh-CN" altLang="en-US" sz="14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文本框 49">
              <a:extLst>
                <a:ext uri="{FF2B5EF4-FFF2-40B4-BE49-F238E27FC236}">
                  <a16:creationId xmlns:a16="http://schemas.microsoft.com/office/drawing/2014/main" id="{2DB373A3-4478-FE4D-AEC1-38936C2B2730}"/>
                </a:ext>
              </a:extLst>
            </p:cNvPr>
            <p:cNvSpPr txBox="1"/>
            <p:nvPr/>
          </p:nvSpPr>
          <p:spPr>
            <a:xfrm>
              <a:off x="1309760" y="3938413"/>
              <a:ext cx="82747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zh-CN" sz="1400" dirty="0">
                  <a:solidFill>
                    <a:schemeClr val="accent4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Thread 2</a:t>
              </a:r>
              <a:endParaRPr kumimoji="1" lang="zh-CN" altLang="en-US" sz="14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" name="文本框 50">
              <a:extLst>
                <a:ext uri="{FF2B5EF4-FFF2-40B4-BE49-F238E27FC236}">
                  <a16:creationId xmlns:a16="http://schemas.microsoft.com/office/drawing/2014/main" id="{C83A29D8-414F-E540-BB9F-F6CE0274BD21}"/>
                </a:ext>
              </a:extLst>
            </p:cNvPr>
            <p:cNvSpPr txBox="1"/>
            <p:nvPr/>
          </p:nvSpPr>
          <p:spPr>
            <a:xfrm>
              <a:off x="1324442" y="4155614"/>
              <a:ext cx="82747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zh-CN" sz="1400" dirty="0">
                  <a:solidFill>
                    <a:schemeClr val="bg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Thread 1</a:t>
              </a:r>
              <a:endParaRPr kumimoji="1" lang="zh-CN" altLang="en-US" sz="14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36" name="组合 135">
            <a:extLst>
              <a:ext uri="{FF2B5EF4-FFF2-40B4-BE49-F238E27FC236}">
                <a16:creationId xmlns:a16="http://schemas.microsoft.com/office/drawing/2014/main" id="{A33BB491-E912-CF40-840F-E33F0774B69E}"/>
              </a:ext>
            </a:extLst>
          </p:cNvPr>
          <p:cNvGrpSpPr/>
          <p:nvPr/>
        </p:nvGrpSpPr>
        <p:grpSpPr>
          <a:xfrm>
            <a:off x="1305952" y="4843738"/>
            <a:ext cx="3631286" cy="626882"/>
            <a:chOff x="1319689" y="5242581"/>
            <a:chExt cx="3631286" cy="626882"/>
          </a:xfrm>
        </p:grpSpPr>
        <p:sp>
          <p:nvSpPr>
            <p:cNvPr id="52" name="矩形 51">
              <a:extLst>
                <a:ext uri="{FF2B5EF4-FFF2-40B4-BE49-F238E27FC236}">
                  <a16:creationId xmlns:a16="http://schemas.microsoft.com/office/drawing/2014/main" id="{F6AA9F7B-4B0E-7A47-A635-D0D3F95FC965}"/>
                </a:ext>
              </a:extLst>
            </p:cNvPr>
            <p:cNvSpPr/>
            <p:nvPr/>
          </p:nvSpPr>
          <p:spPr>
            <a:xfrm>
              <a:off x="3455252" y="5295728"/>
              <a:ext cx="1495723" cy="513971"/>
            </a:xfrm>
            <a:prstGeom prst="rect">
              <a:avLst/>
            </a:prstGeom>
            <a:solidFill>
              <a:srgbClr val="7F7F7F">
                <a:alpha val="20000"/>
              </a:srgbClr>
            </a:solidFill>
            <a:ln w="190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dirty="0"/>
            </a:p>
          </p:txBody>
        </p:sp>
        <p:sp>
          <p:nvSpPr>
            <p:cNvPr id="53" name="文本框 52">
              <a:extLst>
                <a:ext uri="{FF2B5EF4-FFF2-40B4-BE49-F238E27FC236}">
                  <a16:creationId xmlns:a16="http://schemas.microsoft.com/office/drawing/2014/main" id="{A44EA385-B85C-B44D-9E96-73EC5AF8167D}"/>
                </a:ext>
              </a:extLst>
            </p:cNvPr>
            <p:cNvSpPr txBox="1"/>
            <p:nvPr/>
          </p:nvSpPr>
          <p:spPr>
            <a:xfrm>
              <a:off x="3767626" y="5384394"/>
              <a:ext cx="84350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zh-CN" sz="1400" b="1" dirty="0">
                  <a:solidFill>
                    <a:schemeClr val="bg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Memory</a:t>
              </a:r>
              <a:endParaRPr kumimoji="1" lang="zh-CN" altLang="en-US" sz="1400" b="1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4" name="直线箭头连接符 53">
              <a:extLst>
                <a:ext uri="{FF2B5EF4-FFF2-40B4-BE49-F238E27FC236}">
                  <a16:creationId xmlns:a16="http://schemas.microsoft.com/office/drawing/2014/main" id="{E6612824-A561-084F-8F41-6862248E9C5E}"/>
                </a:ext>
              </a:extLst>
            </p:cNvPr>
            <p:cNvCxnSpPr>
              <a:cxnSpLocks/>
            </p:cNvCxnSpPr>
            <p:nvPr/>
          </p:nvCxnSpPr>
          <p:spPr>
            <a:xfrm>
              <a:off x="2648835" y="5406972"/>
              <a:ext cx="636090" cy="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线箭头连接符 54">
              <a:extLst>
                <a:ext uri="{FF2B5EF4-FFF2-40B4-BE49-F238E27FC236}">
                  <a16:creationId xmlns:a16="http://schemas.microsoft.com/office/drawing/2014/main" id="{163F7512-8F12-3842-B845-CBB1D0364D25}"/>
                </a:ext>
              </a:extLst>
            </p:cNvPr>
            <p:cNvCxnSpPr>
              <a:cxnSpLocks/>
            </p:cNvCxnSpPr>
            <p:nvPr/>
          </p:nvCxnSpPr>
          <p:spPr>
            <a:xfrm>
              <a:off x="3022017" y="5714829"/>
              <a:ext cx="240330" cy="0"/>
            </a:xfrm>
            <a:prstGeom prst="straightConnector1">
              <a:avLst/>
            </a:prstGeom>
            <a:ln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文本框 55">
              <a:extLst>
                <a:ext uri="{FF2B5EF4-FFF2-40B4-BE49-F238E27FC236}">
                  <a16:creationId xmlns:a16="http://schemas.microsoft.com/office/drawing/2014/main" id="{EE39BA0A-39F9-0948-A3BB-8A182A88E824}"/>
                </a:ext>
              </a:extLst>
            </p:cNvPr>
            <p:cNvSpPr txBox="1"/>
            <p:nvPr/>
          </p:nvSpPr>
          <p:spPr>
            <a:xfrm>
              <a:off x="1319689" y="5242581"/>
              <a:ext cx="124104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zh-CN" sz="1400" dirty="0">
                  <a:solidFill>
                    <a:schemeClr val="bg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Thread</a:t>
              </a:r>
              <a:r>
                <a:rPr kumimoji="1" lang="zh-CN" altLang="en-US" sz="1400" dirty="0">
                  <a:solidFill>
                    <a:schemeClr val="bg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1" lang="en-US" altLang="zh-CN" sz="1400" dirty="0">
                  <a:solidFill>
                    <a:schemeClr val="bg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kumimoji="1" lang="zh-CN" altLang="en-US" sz="1400" dirty="0">
                  <a:solidFill>
                    <a:schemeClr val="bg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1" lang="en-US" altLang="zh-CN" sz="1400" dirty="0">
                  <a:solidFill>
                    <a:schemeClr val="bg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write</a:t>
              </a:r>
              <a:endParaRPr kumimoji="1" lang="zh-CN" altLang="en-US" sz="14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7" name="文本框 56">
              <a:extLst>
                <a:ext uri="{FF2B5EF4-FFF2-40B4-BE49-F238E27FC236}">
                  <a16:creationId xmlns:a16="http://schemas.microsoft.com/office/drawing/2014/main" id="{77CA25EF-1054-CC41-BF93-78196FD7CC35}"/>
                </a:ext>
              </a:extLst>
            </p:cNvPr>
            <p:cNvSpPr txBox="1"/>
            <p:nvPr/>
          </p:nvSpPr>
          <p:spPr>
            <a:xfrm>
              <a:off x="1319689" y="5561686"/>
              <a:ext cx="160011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zh-CN" sz="1400" dirty="0">
                  <a:solidFill>
                    <a:schemeClr val="accent4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Thread</a:t>
              </a:r>
              <a:r>
                <a:rPr kumimoji="1" lang="zh-CN" altLang="en-US" sz="1400" dirty="0">
                  <a:solidFill>
                    <a:schemeClr val="accent4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1" lang="en-US" altLang="zh-CN" sz="1400" dirty="0">
                  <a:solidFill>
                    <a:schemeClr val="accent4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kumimoji="1" lang="zh-CN" altLang="en-US" sz="1400" dirty="0">
                  <a:solidFill>
                    <a:schemeClr val="accent4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1" lang="en-US" altLang="zh-CN" sz="1400" dirty="0">
                  <a:solidFill>
                    <a:schemeClr val="accent4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read/write</a:t>
              </a:r>
              <a:endParaRPr kumimoji="1" lang="zh-CN" altLang="en-US" sz="14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8" name="组合 7">
            <a:extLst>
              <a:ext uri="{FF2B5EF4-FFF2-40B4-BE49-F238E27FC236}">
                <a16:creationId xmlns:a16="http://schemas.microsoft.com/office/drawing/2014/main" id="{8D02A6EB-B640-4F48-8CBF-7C6EDFB253D6}"/>
              </a:ext>
            </a:extLst>
          </p:cNvPr>
          <p:cNvGrpSpPr/>
          <p:nvPr/>
        </p:nvGrpSpPr>
        <p:grpSpPr>
          <a:xfrm>
            <a:off x="1319689" y="2231291"/>
            <a:ext cx="3600113" cy="513971"/>
            <a:chOff x="1319689" y="2231291"/>
            <a:chExt cx="3600113" cy="513971"/>
          </a:xfrm>
        </p:grpSpPr>
        <p:sp>
          <p:nvSpPr>
            <p:cNvPr id="36" name="矩形 35">
              <a:extLst>
                <a:ext uri="{FF2B5EF4-FFF2-40B4-BE49-F238E27FC236}">
                  <a16:creationId xmlns:a16="http://schemas.microsoft.com/office/drawing/2014/main" id="{A485F4E6-F988-1942-879C-446CB273A69C}"/>
                </a:ext>
              </a:extLst>
            </p:cNvPr>
            <p:cNvSpPr/>
            <p:nvPr/>
          </p:nvSpPr>
          <p:spPr>
            <a:xfrm>
              <a:off x="3424079" y="2231291"/>
              <a:ext cx="1495723" cy="513971"/>
            </a:xfrm>
            <a:prstGeom prst="rect">
              <a:avLst/>
            </a:prstGeom>
            <a:solidFill>
              <a:schemeClr val="accent4">
                <a:lumMod val="75000"/>
                <a:alpha val="20000"/>
              </a:schemeClr>
            </a:solidFill>
            <a:ln w="19050">
              <a:solidFill>
                <a:schemeClr val="accent4">
                  <a:lumMod val="75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dirty="0"/>
            </a:p>
          </p:txBody>
        </p:sp>
        <p:pic>
          <p:nvPicPr>
            <p:cNvPr id="25" name="图形 24" descr="锁">
              <a:extLst>
                <a:ext uri="{FF2B5EF4-FFF2-40B4-BE49-F238E27FC236}">
                  <a16:creationId xmlns:a16="http://schemas.microsoft.com/office/drawing/2014/main" id="{3B2541F8-A852-F84B-B4B2-BB43DB5B5DD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2317597" y="2304777"/>
              <a:ext cx="344420" cy="344420"/>
            </a:xfrm>
            <a:prstGeom prst="rect">
              <a:avLst/>
            </a:prstGeom>
          </p:spPr>
        </p:pic>
        <p:sp>
          <p:nvSpPr>
            <p:cNvPr id="2" name="矩形 1">
              <a:extLst>
                <a:ext uri="{FF2B5EF4-FFF2-40B4-BE49-F238E27FC236}">
                  <a16:creationId xmlns:a16="http://schemas.microsoft.com/office/drawing/2014/main" id="{57467E6A-82DC-224B-81E0-1419A66C4FD7}"/>
                </a:ext>
              </a:extLst>
            </p:cNvPr>
            <p:cNvSpPr/>
            <p:nvPr/>
          </p:nvSpPr>
          <p:spPr>
            <a:xfrm>
              <a:off x="1319689" y="2231291"/>
              <a:ext cx="1495723" cy="513971"/>
            </a:xfrm>
            <a:prstGeom prst="rect">
              <a:avLst/>
            </a:prstGeom>
            <a:solidFill>
              <a:srgbClr val="7F7F7F">
                <a:alpha val="20000"/>
              </a:srgbClr>
            </a:solidFill>
            <a:ln w="190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dirty="0"/>
            </a:p>
          </p:txBody>
        </p:sp>
        <p:sp>
          <p:nvSpPr>
            <p:cNvPr id="4" name="文本框 3">
              <a:extLst>
                <a:ext uri="{FF2B5EF4-FFF2-40B4-BE49-F238E27FC236}">
                  <a16:creationId xmlns:a16="http://schemas.microsoft.com/office/drawing/2014/main" id="{C49DD26F-AAE0-7C4C-8833-57190B94EB9F}"/>
                </a:ext>
              </a:extLst>
            </p:cNvPr>
            <p:cNvSpPr txBox="1"/>
            <p:nvPr/>
          </p:nvSpPr>
          <p:spPr>
            <a:xfrm>
              <a:off x="1404465" y="2324503"/>
              <a:ext cx="82747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zh-CN" sz="1400" dirty="0">
                  <a:solidFill>
                    <a:schemeClr val="bg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Thread 1</a:t>
              </a:r>
              <a:endParaRPr kumimoji="1" lang="zh-CN" altLang="en-US" sz="14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35" name="图形 34" descr="锁">
              <a:extLst>
                <a:ext uri="{FF2B5EF4-FFF2-40B4-BE49-F238E27FC236}">
                  <a16:creationId xmlns:a16="http://schemas.microsoft.com/office/drawing/2014/main" id="{D147405A-6D07-5940-9DC1-257CCF348FD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4421987" y="2304777"/>
              <a:ext cx="344420" cy="344420"/>
            </a:xfrm>
            <a:prstGeom prst="rect">
              <a:avLst/>
            </a:prstGeom>
          </p:spPr>
        </p:pic>
        <p:sp>
          <p:nvSpPr>
            <p:cNvPr id="37" name="文本框 36">
              <a:extLst>
                <a:ext uri="{FF2B5EF4-FFF2-40B4-BE49-F238E27FC236}">
                  <a16:creationId xmlns:a16="http://schemas.microsoft.com/office/drawing/2014/main" id="{AEED8072-D3E5-4646-B869-293CFD49884A}"/>
                </a:ext>
              </a:extLst>
            </p:cNvPr>
            <p:cNvSpPr txBox="1"/>
            <p:nvPr/>
          </p:nvSpPr>
          <p:spPr>
            <a:xfrm>
              <a:off x="3508855" y="2324503"/>
              <a:ext cx="82747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zh-CN" sz="1400" dirty="0">
                  <a:solidFill>
                    <a:schemeClr val="accent4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Thread 2</a:t>
              </a:r>
              <a:endParaRPr kumimoji="1" lang="zh-CN" altLang="en-US" sz="14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30" name="肘形连接符 129">
              <a:extLst>
                <a:ext uri="{FF2B5EF4-FFF2-40B4-BE49-F238E27FC236}">
                  <a16:creationId xmlns:a16="http://schemas.microsoft.com/office/drawing/2014/main" id="{408AA378-0991-D44F-8934-42AA8AACC1F0}"/>
                </a:ext>
              </a:extLst>
            </p:cNvPr>
            <p:cNvCxnSpPr>
              <a:stCxn id="2" idx="0"/>
              <a:endCxn id="35" idx="0"/>
            </p:cNvCxnSpPr>
            <p:nvPr/>
          </p:nvCxnSpPr>
          <p:spPr>
            <a:xfrm rot="16200000" flipH="1">
              <a:off x="3294131" y="1004711"/>
              <a:ext cx="73486" cy="2526646"/>
            </a:xfrm>
            <a:prstGeom prst="bentConnector3">
              <a:avLst>
                <a:gd name="adj1" fmla="val -142099"/>
              </a:avLst>
            </a:prstGeom>
            <a:ln w="19050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肘形连接符 131">
              <a:extLst>
                <a:ext uri="{FF2B5EF4-FFF2-40B4-BE49-F238E27FC236}">
                  <a16:creationId xmlns:a16="http://schemas.microsoft.com/office/drawing/2014/main" id="{47D12157-4621-4E4D-B9B5-C4B4C3E7856F}"/>
                </a:ext>
              </a:extLst>
            </p:cNvPr>
            <p:cNvCxnSpPr>
              <a:stCxn id="36" idx="2"/>
              <a:endCxn id="25" idx="2"/>
            </p:cNvCxnSpPr>
            <p:nvPr/>
          </p:nvCxnSpPr>
          <p:spPr>
            <a:xfrm rot="5400000" flipH="1">
              <a:off x="3282841" y="1856163"/>
              <a:ext cx="96065" cy="1682134"/>
            </a:xfrm>
            <a:prstGeom prst="bentConnector3">
              <a:avLst>
                <a:gd name="adj1" fmla="val -120451"/>
              </a:avLst>
            </a:prstGeom>
            <a:ln w="1905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5" name="文本框 74">
            <a:extLst>
              <a:ext uri="{FF2B5EF4-FFF2-40B4-BE49-F238E27FC236}">
                <a16:creationId xmlns:a16="http://schemas.microsoft.com/office/drawing/2014/main" id="{6CA24FA6-2639-5E40-8726-0604FAA2AEDE}"/>
              </a:ext>
            </a:extLst>
          </p:cNvPr>
          <p:cNvSpPr txBox="1"/>
          <p:nvPr/>
        </p:nvSpPr>
        <p:spPr>
          <a:xfrm>
            <a:off x="941218" y="5563401"/>
            <a:ext cx="10102603" cy="401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并发漏洞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：指与安全相关的并发缺陷，可被恶意的利用，并进行攻击和破坏。</a:t>
            </a:r>
            <a:endParaRPr lang="en-US" altLang="zh-CN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pSp>
        <p:nvGrpSpPr>
          <p:cNvPr id="140" name="组合 139">
            <a:extLst>
              <a:ext uri="{FF2B5EF4-FFF2-40B4-BE49-F238E27FC236}">
                <a16:creationId xmlns:a16="http://schemas.microsoft.com/office/drawing/2014/main" id="{31263FD8-F165-3A4E-A2DE-3C126BFBF074}"/>
              </a:ext>
            </a:extLst>
          </p:cNvPr>
          <p:cNvGrpSpPr/>
          <p:nvPr/>
        </p:nvGrpSpPr>
        <p:grpSpPr>
          <a:xfrm>
            <a:off x="6096000" y="2187857"/>
            <a:ext cx="4935986" cy="2791805"/>
            <a:chOff x="6088504" y="1952048"/>
            <a:chExt cx="4935986" cy="2791805"/>
          </a:xfrm>
        </p:grpSpPr>
        <p:grpSp>
          <p:nvGrpSpPr>
            <p:cNvPr id="30" name="组合 29">
              <a:extLst>
                <a:ext uri="{FF2B5EF4-FFF2-40B4-BE49-F238E27FC236}">
                  <a16:creationId xmlns:a16="http://schemas.microsoft.com/office/drawing/2014/main" id="{1D360113-E23C-4B4D-8A28-3E1FCBF2179F}"/>
                </a:ext>
              </a:extLst>
            </p:cNvPr>
            <p:cNvGrpSpPr/>
            <p:nvPr/>
          </p:nvGrpSpPr>
          <p:grpSpPr>
            <a:xfrm>
              <a:off x="6088504" y="1952048"/>
              <a:ext cx="4935986" cy="2373904"/>
              <a:chOff x="5237824" y="1310330"/>
              <a:chExt cx="4935986" cy="2373904"/>
            </a:xfrm>
          </p:grpSpPr>
          <p:sp>
            <p:nvSpPr>
              <p:cNvPr id="3" name="矩形 2">
                <a:extLst>
                  <a:ext uri="{FF2B5EF4-FFF2-40B4-BE49-F238E27FC236}">
                    <a16:creationId xmlns:a16="http://schemas.microsoft.com/office/drawing/2014/main" id="{36E4B317-E6E3-4ECB-8733-15FEC0478A30}"/>
                  </a:ext>
                </a:extLst>
              </p:cNvPr>
              <p:cNvSpPr/>
              <p:nvPr/>
            </p:nvSpPr>
            <p:spPr>
              <a:xfrm>
                <a:off x="5237824" y="1310330"/>
                <a:ext cx="4935986" cy="2373904"/>
              </a:xfrm>
              <a:prstGeom prst="rect">
                <a:avLst/>
              </a:prstGeom>
              <a:solidFill>
                <a:srgbClr val="0070C0">
                  <a:alpha val="29804"/>
                </a:srgbClr>
              </a:solidFill>
              <a:ln w="1905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572B8440-4800-4EA8-8936-122DE3A0DBF0}"/>
                  </a:ext>
                </a:extLst>
              </p:cNvPr>
              <p:cNvSpPr txBox="1"/>
              <p:nvPr/>
            </p:nvSpPr>
            <p:spPr>
              <a:xfrm>
                <a:off x="9270999" y="1386639"/>
                <a:ext cx="90281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sz="1400" b="1" dirty="0">
                    <a:solidFill>
                      <a:srgbClr val="0070C0"/>
                    </a:solidFill>
                  </a:rPr>
                  <a:t>并发缺陷</a:t>
                </a:r>
                <a:endParaRPr lang="zh-CN" altLang="en-US" b="1" dirty="0">
                  <a:solidFill>
                    <a:srgbClr val="0070C0"/>
                  </a:solidFill>
                </a:endParaRPr>
              </a:p>
            </p:txBody>
          </p:sp>
          <p:grpSp>
            <p:nvGrpSpPr>
              <p:cNvPr id="27" name="组合 26">
                <a:extLst>
                  <a:ext uri="{FF2B5EF4-FFF2-40B4-BE49-F238E27FC236}">
                    <a16:creationId xmlns:a16="http://schemas.microsoft.com/office/drawing/2014/main" id="{B2C78BFD-DF26-41CB-B0E5-3DEA5B52B28C}"/>
                  </a:ext>
                </a:extLst>
              </p:cNvPr>
              <p:cNvGrpSpPr/>
              <p:nvPr/>
            </p:nvGrpSpPr>
            <p:grpSpPr>
              <a:xfrm>
                <a:off x="7208282" y="1955709"/>
                <a:ext cx="1803364" cy="1052330"/>
                <a:chOff x="1344280" y="2074854"/>
                <a:chExt cx="1803364" cy="1052330"/>
              </a:xfrm>
            </p:grpSpPr>
            <p:sp>
              <p:nvSpPr>
                <p:cNvPr id="6" name="椭圆 5">
                  <a:extLst>
                    <a:ext uri="{FF2B5EF4-FFF2-40B4-BE49-F238E27FC236}">
                      <a16:creationId xmlns:a16="http://schemas.microsoft.com/office/drawing/2014/main" id="{08FE0C9D-021B-4568-B7E3-C201F1A1F603}"/>
                    </a:ext>
                  </a:extLst>
                </p:cNvPr>
                <p:cNvSpPr/>
                <p:nvPr/>
              </p:nvSpPr>
              <p:spPr>
                <a:xfrm>
                  <a:off x="1344280" y="2074854"/>
                  <a:ext cx="1803364" cy="1052330"/>
                </a:xfrm>
                <a:prstGeom prst="ellipse">
                  <a:avLst/>
                </a:prstGeom>
                <a:solidFill>
                  <a:srgbClr val="C00000">
                    <a:alpha val="29804"/>
                  </a:srgbClr>
                </a:solidFill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7" name="文本框 6">
                  <a:extLst>
                    <a:ext uri="{FF2B5EF4-FFF2-40B4-BE49-F238E27FC236}">
                      <a16:creationId xmlns:a16="http://schemas.microsoft.com/office/drawing/2014/main" id="{DA72DC80-04D2-441D-B8E8-E36B96822612}"/>
                    </a:ext>
                  </a:extLst>
                </p:cNvPr>
                <p:cNvSpPr txBox="1"/>
                <p:nvPr/>
              </p:nvSpPr>
              <p:spPr>
                <a:xfrm>
                  <a:off x="1743260" y="2338752"/>
                  <a:ext cx="1005403" cy="338554"/>
                </a:xfrm>
                <a:prstGeom prst="rect">
                  <a:avLst/>
                </a:prstGeom>
                <a:noFill/>
              </p:spPr>
              <p:txBody>
                <a:bodyPr wrap="none" rtlCol="0" anchor="b">
                  <a:spAutoFit/>
                </a:bodyPr>
                <a:lstStyle/>
                <a:p>
                  <a:pPr algn="ctr"/>
                  <a:r>
                    <a:rPr lang="zh-CN" altLang="en-US" sz="1600" b="1" dirty="0">
                      <a:solidFill>
                        <a:srgbClr val="C00000"/>
                      </a:solidFill>
                    </a:rPr>
                    <a:t>并发漏洞</a:t>
                  </a:r>
                </a:p>
              </p:txBody>
            </p:sp>
          </p:grpSp>
          <p:sp>
            <p:nvSpPr>
              <p:cNvPr id="15" name="椭圆 14">
                <a:extLst>
                  <a:ext uri="{FF2B5EF4-FFF2-40B4-BE49-F238E27FC236}">
                    <a16:creationId xmlns:a16="http://schemas.microsoft.com/office/drawing/2014/main" id="{1D45FF7E-5D38-450F-935B-A284F3908AAD}"/>
                  </a:ext>
                </a:extLst>
              </p:cNvPr>
              <p:cNvSpPr/>
              <p:nvPr/>
            </p:nvSpPr>
            <p:spPr>
              <a:xfrm>
                <a:off x="5344419" y="2045428"/>
                <a:ext cx="2295190" cy="1342397"/>
              </a:xfrm>
              <a:prstGeom prst="ellipse">
                <a:avLst/>
              </a:prstGeom>
              <a:solidFill>
                <a:srgbClr val="7030A0">
                  <a:alpha val="29804"/>
                </a:srgbClr>
              </a:solidFill>
              <a:ln w="19050"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文本框 15">
                <a:extLst>
                  <a:ext uri="{FF2B5EF4-FFF2-40B4-BE49-F238E27FC236}">
                    <a16:creationId xmlns:a16="http://schemas.microsoft.com/office/drawing/2014/main" id="{BF855CC4-D02E-48B0-9A72-8E8F0CE0AD7A}"/>
                  </a:ext>
                </a:extLst>
              </p:cNvPr>
              <p:cNvSpPr txBox="1"/>
              <p:nvPr/>
            </p:nvSpPr>
            <p:spPr>
              <a:xfrm>
                <a:off x="6168848" y="2535937"/>
                <a:ext cx="59503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sz="1600" b="1" dirty="0">
                    <a:solidFill>
                      <a:srgbClr val="7030A0"/>
                    </a:solidFill>
                  </a:rPr>
                  <a:t>死锁</a:t>
                </a:r>
                <a:endParaRPr lang="zh-CN" altLang="en-US" sz="1400" b="1" dirty="0">
                  <a:solidFill>
                    <a:srgbClr val="7030A0"/>
                  </a:solidFill>
                </a:endParaRPr>
              </a:p>
            </p:txBody>
          </p:sp>
          <p:grpSp>
            <p:nvGrpSpPr>
              <p:cNvPr id="29" name="组合 28">
                <a:extLst>
                  <a:ext uri="{FF2B5EF4-FFF2-40B4-BE49-F238E27FC236}">
                    <a16:creationId xmlns:a16="http://schemas.microsoft.com/office/drawing/2014/main" id="{9A3BE94F-8C26-4487-BF2F-68266931F9B1}"/>
                  </a:ext>
                </a:extLst>
              </p:cNvPr>
              <p:cNvGrpSpPr/>
              <p:nvPr/>
            </p:nvGrpSpPr>
            <p:grpSpPr>
              <a:xfrm>
                <a:off x="7460123" y="1448424"/>
                <a:ext cx="1247770" cy="625977"/>
                <a:chOff x="1229491" y="1732439"/>
                <a:chExt cx="1247770" cy="625977"/>
              </a:xfrm>
            </p:grpSpPr>
            <p:sp>
              <p:nvSpPr>
                <p:cNvPr id="17" name="椭圆 16">
                  <a:extLst>
                    <a:ext uri="{FF2B5EF4-FFF2-40B4-BE49-F238E27FC236}">
                      <a16:creationId xmlns:a16="http://schemas.microsoft.com/office/drawing/2014/main" id="{41630D58-6FFD-478A-B80D-B5B42EFD0F2E}"/>
                    </a:ext>
                  </a:extLst>
                </p:cNvPr>
                <p:cNvSpPr/>
                <p:nvPr/>
              </p:nvSpPr>
              <p:spPr>
                <a:xfrm>
                  <a:off x="1229491" y="1732439"/>
                  <a:ext cx="1247770" cy="625977"/>
                </a:xfrm>
                <a:prstGeom prst="ellipse">
                  <a:avLst/>
                </a:prstGeom>
                <a:solidFill>
                  <a:schemeClr val="accent2">
                    <a:lumMod val="75000"/>
                    <a:alpha val="29804"/>
                  </a:schemeClr>
                </a:solidFill>
                <a:ln w="190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18" name="文本框 17">
                  <a:extLst>
                    <a:ext uri="{FF2B5EF4-FFF2-40B4-BE49-F238E27FC236}">
                      <a16:creationId xmlns:a16="http://schemas.microsoft.com/office/drawing/2014/main" id="{1A082209-D9AF-4263-BC62-F27216DD9F73}"/>
                    </a:ext>
                  </a:extLst>
                </p:cNvPr>
                <p:cNvSpPr txBox="1"/>
                <p:nvPr/>
              </p:nvSpPr>
              <p:spPr>
                <a:xfrm>
                  <a:off x="1314055" y="1891539"/>
                  <a:ext cx="1082348" cy="307777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r>
                    <a:rPr lang="zh-CN" altLang="en-US" sz="1400" b="1" dirty="0">
                      <a:solidFill>
                        <a:schemeClr val="accent4">
                          <a:lumMod val="50000"/>
                        </a:schemeClr>
                      </a:solidFill>
                    </a:rPr>
                    <a:t>原子性违背</a:t>
                  </a:r>
                  <a:endParaRPr lang="zh-CN" altLang="en-US" b="1" dirty="0">
                    <a:solidFill>
                      <a:schemeClr val="accent4">
                        <a:lumMod val="50000"/>
                      </a:schemeClr>
                    </a:solidFill>
                  </a:endParaRPr>
                </a:p>
              </p:txBody>
            </p:sp>
          </p:grpSp>
          <p:grpSp>
            <p:nvGrpSpPr>
              <p:cNvPr id="28" name="组合 27">
                <a:extLst>
                  <a:ext uri="{FF2B5EF4-FFF2-40B4-BE49-F238E27FC236}">
                    <a16:creationId xmlns:a16="http://schemas.microsoft.com/office/drawing/2014/main" id="{57B1D83F-3E7F-43D9-882B-E8A6F8D63AFE}"/>
                  </a:ext>
                </a:extLst>
              </p:cNvPr>
              <p:cNvGrpSpPr/>
              <p:nvPr/>
            </p:nvGrpSpPr>
            <p:grpSpPr>
              <a:xfrm>
                <a:off x="8170477" y="2446794"/>
                <a:ext cx="1868394" cy="1085399"/>
                <a:chOff x="1337078" y="1767279"/>
                <a:chExt cx="1868394" cy="1085399"/>
              </a:xfrm>
            </p:grpSpPr>
            <p:sp>
              <p:nvSpPr>
                <p:cNvPr id="19" name="椭圆 18">
                  <a:extLst>
                    <a:ext uri="{FF2B5EF4-FFF2-40B4-BE49-F238E27FC236}">
                      <a16:creationId xmlns:a16="http://schemas.microsoft.com/office/drawing/2014/main" id="{513DAED2-4685-4287-B8AC-6F166949EF8C}"/>
                    </a:ext>
                  </a:extLst>
                </p:cNvPr>
                <p:cNvSpPr/>
                <p:nvPr/>
              </p:nvSpPr>
              <p:spPr>
                <a:xfrm>
                  <a:off x="1337078" y="1767279"/>
                  <a:ext cx="1868394" cy="1085399"/>
                </a:xfrm>
                <a:prstGeom prst="ellipse">
                  <a:avLst/>
                </a:prstGeom>
                <a:solidFill>
                  <a:srgbClr val="385723">
                    <a:alpha val="29804"/>
                  </a:srgbClr>
                </a:solidFill>
                <a:ln w="19050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24" name="文本框 23">
                  <a:extLst>
                    <a:ext uri="{FF2B5EF4-FFF2-40B4-BE49-F238E27FC236}">
                      <a16:creationId xmlns:a16="http://schemas.microsoft.com/office/drawing/2014/main" id="{D91E5CFF-DDEB-4D5F-BB17-995E5DBA1DDF}"/>
                    </a:ext>
                  </a:extLst>
                </p:cNvPr>
                <p:cNvSpPr txBox="1"/>
                <p:nvPr/>
              </p:nvSpPr>
              <p:spPr>
                <a:xfrm>
                  <a:off x="1760316" y="2122485"/>
                  <a:ext cx="1105486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zh-CN" altLang="en-US" sz="1600" b="1" dirty="0">
                      <a:solidFill>
                        <a:schemeClr val="accent6">
                          <a:lumMod val="50000"/>
                        </a:schemeClr>
                      </a:solidFill>
                    </a:rPr>
                    <a:t>数据竞争</a:t>
                  </a:r>
                </a:p>
              </p:txBody>
            </p:sp>
          </p:grpSp>
        </p:grpSp>
        <p:sp>
          <p:nvSpPr>
            <p:cNvPr id="139" name="文本框 138">
              <a:extLst>
                <a:ext uri="{FF2B5EF4-FFF2-40B4-BE49-F238E27FC236}">
                  <a16:creationId xmlns:a16="http://schemas.microsoft.com/office/drawing/2014/main" id="{3C4804D2-2CF3-7C42-A72A-1E277AD42FC3}"/>
                </a:ext>
              </a:extLst>
            </p:cNvPr>
            <p:cNvSpPr txBox="1"/>
            <p:nvPr/>
          </p:nvSpPr>
          <p:spPr>
            <a:xfrm>
              <a:off x="7733916" y="4405299"/>
              <a:ext cx="162095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zh-CN" altLang="en-US" sz="1600" dirty="0">
                  <a:latin typeface="SimSun" panose="02010600030101010101" pitchFamily="2" charset="-122"/>
                  <a:ea typeface="SimSun" panose="02010600030101010101" pitchFamily="2" charset="-122"/>
                </a:rPr>
                <a:t>并发缺陷关系图</a:t>
              </a:r>
              <a:endParaRPr kumimoji="1" lang="zh-CN" altLang="en-US" dirty="0">
                <a:latin typeface="SimSun" panose="02010600030101010101" pitchFamily="2" charset="-122"/>
                <a:ea typeface="SimSun" panose="02010600030101010101" pitchFamily="2" charset="-122"/>
              </a:endParaRPr>
            </a:p>
          </p:txBody>
        </p:sp>
      </p:grpSp>
      <p:sp>
        <p:nvSpPr>
          <p:cNvPr id="77" name="文本框 76">
            <a:extLst>
              <a:ext uri="{FF2B5EF4-FFF2-40B4-BE49-F238E27FC236}">
                <a16:creationId xmlns:a16="http://schemas.microsoft.com/office/drawing/2014/main" id="{DC2DCFBC-CAC5-8745-8929-E0E95F7F4132}"/>
              </a:ext>
            </a:extLst>
          </p:cNvPr>
          <p:cNvSpPr txBox="1"/>
          <p:nvPr/>
        </p:nvSpPr>
        <p:spPr>
          <a:xfrm>
            <a:off x="941218" y="1202791"/>
            <a:ext cx="10102603" cy="413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并发缺陷以自身代码正确性为基准划分，可以分为</a:t>
            </a:r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类：</a:t>
            </a:r>
            <a:endParaRPr lang="en-US" altLang="zh-CN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C43C6641-CCBD-406C-B464-0A5E1D1DD41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5771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8">
            <a:extLst>
              <a:ext uri="{FF2B5EF4-FFF2-40B4-BE49-F238E27FC236}">
                <a16:creationId xmlns:a16="http://schemas.microsoft.com/office/drawing/2014/main" id="{89217A03-E523-43CF-93C2-6276250DB76E}"/>
              </a:ext>
            </a:extLst>
          </p:cNvPr>
          <p:cNvCxnSpPr>
            <a:cxnSpLocks/>
          </p:cNvCxnSpPr>
          <p:nvPr/>
        </p:nvCxnSpPr>
        <p:spPr>
          <a:xfrm>
            <a:off x="941218" y="1090924"/>
            <a:ext cx="10102603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>
            <a:extLst>
              <a:ext uri="{FF2B5EF4-FFF2-40B4-BE49-F238E27FC236}">
                <a16:creationId xmlns:a16="http://schemas.microsoft.com/office/drawing/2014/main" id="{27F1F8D0-D722-4CCE-833A-3A090A7B52E0}"/>
              </a:ext>
            </a:extLst>
          </p:cNvPr>
          <p:cNvSpPr txBox="1"/>
          <p:nvPr/>
        </p:nvSpPr>
        <p:spPr>
          <a:xfrm>
            <a:off x="846531" y="485964"/>
            <a:ext cx="45155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研究内容</a:t>
            </a:r>
            <a:endParaRPr lang="zh-CN" altLang="en-US" sz="4000" b="1" dirty="0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29" name="灯片编号占位符 128">
            <a:extLst>
              <a:ext uri="{FF2B5EF4-FFF2-40B4-BE49-F238E27FC236}">
                <a16:creationId xmlns:a16="http://schemas.microsoft.com/office/drawing/2014/main" id="{2C1F76A2-CD1A-4711-83C5-5C11CFA6E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A14F8-A03B-410C-8420-FFA901E17130}" type="slidenum">
              <a:rPr lang="zh-CN" altLang="en-US" smtClean="0"/>
              <a:t>5</a:t>
            </a:fld>
            <a:endParaRPr lang="zh-CN" altLang="en-US" dirty="0"/>
          </a:p>
        </p:txBody>
      </p:sp>
      <p:pic>
        <p:nvPicPr>
          <p:cNvPr id="21" name="Picture 23" descr="软件所所徽">
            <a:extLst>
              <a:ext uri="{FF2B5EF4-FFF2-40B4-BE49-F238E27FC236}">
                <a16:creationId xmlns:a16="http://schemas.microsoft.com/office/drawing/2014/main" id="{16FECC7D-E15B-471D-A4A3-809E0FE7A2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2477" y="114520"/>
            <a:ext cx="1349317" cy="441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32" descr="iscas-mzd">
            <a:extLst>
              <a:ext uri="{FF2B5EF4-FFF2-40B4-BE49-F238E27FC236}">
                <a16:creationId xmlns:a16="http://schemas.microsoft.com/office/drawing/2014/main" id="{095E4E94-1E7B-455F-987A-25E14684CD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277" y="120998"/>
            <a:ext cx="1876206" cy="317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Text Box 21">
            <a:extLst>
              <a:ext uri="{FF2B5EF4-FFF2-40B4-BE49-F238E27FC236}">
                <a16:creationId xmlns:a16="http://schemas.microsoft.com/office/drawing/2014/main" id="{7B646DC7-B968-4497-A7EE-F8B6FBDAC9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31826" y="340490"/>
            <a:ext cx="285759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1pPr>
            <a:lvl2pPr marL="742950" indent="-28575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2pPr>
            <a:lvl3pPr marL="1143000" indent="-22860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3pPr>
            <a:lvl4pPr marL="1600200" indent="-22860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4pPr>
            <a:lvl5pPr marL="2057400" indent="-22860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9pPr>
          </a:lstStyle>
          <a:p>
            <a:pPr algn="ctr" eaLnBrk="1" hangingPunct="1">
              <a:defRPr/>
            </a:pPr>
            <a:r>
              <a:rPr lang="en-US" altLang="zh-CN" sz="800" b="0" dirty="0">
                <a:solidFill>
                  <a:srgbClr val="777777"/>
                </a:solidFill>
              </a:rPr>
              <a:t>Institute of Software, Chinese Academy of Sciences</a:t>
            </a: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33CF9B6A-F19E-480A-A942-0F6523B994E8}"/>
              </a:ext>
            </a:extLst>
          </p:cNvPr>
          <p:cNvSpPr txBox="1"/>
          <p:nvPr/>
        </p:nvSpPr>
        <p:spPr>
          <a:xfrm>
            <a:off x="846531" y="1278767"/>
            <a:ext cx="10117390" cy="1121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采用动态检测方式，提出一种偏序模型</a:t>
            </a:r>
            <a:endParaRPr lang="en-US" altLang="zh-CN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742950" lvl="1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在近线性时间</a:t>
            </a:r>
            <a:r>
              <a:rPr lang="en-US" altLang="zh-CN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Nlog</a:t>
            </a:r>
            <a:r>
              <a:rPr lang="en-US" altLang="zh-CN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N</a:t>
            </a:r>
            <a:r>
              <a:rPr lang="en-US" altLang="zh-CN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)</a:t>
            </a: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内检测出结果。比现有技术</a:t>
            </a:r>
            <a:r>
              <a:rPr lang="zh-CN" altLang="en-US" b="1" dirty="0">
                <a:solidFill>
                  <a:srgbClr val="00B05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检测效率提升</a:t>
            </a:r>
            <a:endParaRPr lang="en-US" altLang="zh-CN" b="1" dirty="0">
              <a:solidFill>
                <a:srgbClr val="00B05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742950" lvl="1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能够检测到更多的缺陷。比现有技术</a:t>
            </a:r>
            <a:r>
              <a:rPr lang="zh-CN" altLang="en-US" b="1" dirty="0">
                <a:solidFill>
                  <a:srgbClr val="00B05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检测能力提升</a:t>
            </a:r>
            <a:endParaRPr lang="en-US" altLang="zh-CN" b="1" dirty="0">
              <a:solidFill>
                <a:srgbClr val="00B05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F435BE04-655D-47AC-B0FE-6AD36FE4862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18951" y="2400292"/>
            <a:ext cx="8972550" cy="4238625"/>
          </a:xfrm>
          <a:prstGeom prst="rect">
            <a:avLst/>
          </a:prstGeom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536C4DFD-0714-4F26-A4A5-3686EFCEFC9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22180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标题 4">
            <a:extLst>
              <a:ext uri="{FF2B5EF4-FFF2-40B4-BE49-F238E27FC236}">
                <a16:creationId xmlns:a16="http://schemas.microsoft.com/office/drawing/2014/main" id="{B0A5228F-BADA-4B31-8738-CD8DFBE02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661172"/>
            <a:ext cx="10058400" cy="2544445"/>
          </a:xfrm>
        </p:spPr>
        <p:txBody>
          <a:bodyPr/>
          <a:lstStyle/>
          <a:p>
            <a:b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</a:br>
            <a:b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</a:br>
            <a:b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</a:b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自我感悟</a:t>
            </a:r>
          </a:p>
        </p:txBody>
      </p:sp>
      <p:sp>
        <p:nvSpPr>
          <p:cNvPr id="18" name="文本占位符 5">
            <a:extLst>
              <a:ext uri="{FF2B5EF4-FFF2-40B4-BE49-F238E27FC236}">
                <a16:creationId xmlns:a16="http://schemas.microsoft.com/office/drawing/2014/main" id="{436FA37B-10AA-430A-84D6-EFABDEA62456}"/>
              </a:ext>
            </a:extLst>
          </p:cNvPr>
          <p:cNvSpPr txBox="1">
            <a:spLocks/>
          </p:cNvSpPr>
          <p:nvPr/>
        </p:nvSpPr>
        <p:spPr>
          <a:xfrm>
            <a:off x="1097280" y="3610215"/>
            <a:ext cx="10058400" cy="21145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/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个人思考</a:t>
            </a:r>
            <a:endParaRPr lang="en-US" altLang="zh-CN" sz="20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342900" indent="-342900"/>
            <a:endParaRPr lang="en-US" altLang="zh-CN" sz="20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E8AC703D-A7C2-4F25-817B-058B1BC3BDF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200498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8">
            <a:extLst>
              <a:ext uri="{FF2B5EF4-FFF2-40B4-BE49-F238E27FC236}">
                <a16:creationId xmlns:a16="http://schemas.microsoft.com/office/drawing/2014/main" id="{89217A03-E523-43CF-93C2-6276250DB76E}"/>
              </a:ext>
            </a:extLst>
          </p:cNvPr>
          <p:cNvCxnSpPr>
            <a:cxnSpLocks/>
          </p:cNvCxnSpPr>
          <p:nvPr/>
        </p:nvCxnSpPr>
        <p:spPr>
          <a:xfrm>
            <a:off x="941218" y="1090924"/>
            <a:ext cx="10102603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>
            <a:extLst>
              <a:ext uri="{FF2B5EF4-FFF2-40B4-BE49-F238E27FC236}">
                <a16:creationId xmlns:a16="http://schemas.microsoft.com/office/drawing/2014/main" id="{27F1F8D0-D722-4CCE-833A-3A090A7B52E0}"/>
              </a:ext>
            </a:extLst>
          </p:cNvPr>
          <p:cNvSpPr txBox="1"/>
          <p:nvPr/>
        </p:nvSpPr>
        <p:spPr>
          <a:xfrm>
            <a:off x="846531" y="485964"/>
            <a:ext cx="45155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自我感悟 </a:t>
            </a:r>
            <a:r>
              <a:rPr lang="en-US" altLang="zh-CN" sz="28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– </a:t>
            </a:r>
            <a:r>
              <a:rPr lang="zh-CN" altLang="en-US" sz="2800" b="1" dirty="0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个人思考</a:t>
            </a:r>
            <a:endParaRPr lang="zh-CN" altLang="en-US" sz="4000" b="1" dirty="0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29" name="灯片编号占位符 128">
            <a:extLst>
              <a:ext uri="{FF2B5EF4-FFF2-40B4-BE49-F238E27FC236}">
                <a16:creationId xmlns:a16="http://schemas.microsoft.com/office/drawing/2014/main" id="{2C1F76A2-CD1A-4711-83C5-5C11CFA6E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A14F8-A03B-410C-8420-FFA901E17130}" type="slidenum">
              <a:rPr lang="zh-CN" altLang="en-US" smtClean="0"/>
              <a:t>7</a:t>
            </a:fld>
            <a:endParaRPr lang="zh-CN" altLang="en-US" dirty="0"/>
          </a:p>
        </p:txBody>
      </p:sp>
      <p:pic>
        <p:nvPicPr>
          <p:cNvPr id="21" name="Picture 23" descr="软件所所徽">
            <a:extLst>
              <a:ext uri="{FF2B5EF4-FFF2-40B4-BE49-F238E27FC236}">
                <a16:creationId xmlns:a16="http://schemas.microsoft.com/office/drawing/2014/main" id="{16FECC7D-E15B-471D-A4A3-809E0FE7A2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2477" y="114520"/>
            <a:ext cx="1349317" cy="441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32" descr="iscas-mzd">
            <a:extLst>
              <a:ext uri="{FF2B5EF4-FFF2-40B4-BE49-F238E27FC236}">
                <a16:creationId xmlns:a16="http://schemas.microsoft.com/office/drawing/2014/main" id="{095E4E94-1E7B-455F-987A-25E14684CD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277" y="120998"/>
            <a:ext cx="1876206" cy="317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Text Box 21">
            <a:extLst>
              <a:ext uri="{FF2B5EF4-FFF2-40B4-BE49-F238E27FC236}">
                <a16:creationId xmlns:a16="http://schemas.microsoft.com/office/drawing/2014/main" id="{7B646DC7-B968-4497-A7EE-F8B6FBDAC9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31826" y="340490"/>
            <a:ext cx="285759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1pPr>
            <a:lvl2pPr marL="742950" indent="-28575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2pPr>
            <a:lvl3pPr marL="1143000" indent="-22860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3pPr>
            <a:lvl4pPr marL="1600200" indent="-22860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4pPr>
            <a:lvl5pPr marL="2057400" indent="-22860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9pPr>
          </a:lstStyle>
          <a:p>
            <a:pPr algn="ctr" eaLnBrk="1" hangingPunct="1">
              <a:defRPr/>
            </a:pPr>
            <a:r>
              <a:rPr lang="en-US" altLang="zh-CN" sz="800" b="0" dirty="0">
                <a:solidFill>
                  <a:srgbClr val="777777"/>
                </a:solidFill>
              </a:rPr>
              <a:t>Institute of Software, Chinese Academy of Sciences</a:t>
            </a: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33CF9B6A-F19E-480A-A942-0F6523B994E8}"/>
              </a:ext>
            </a:extLst>
          </p:cNvPr>
          <p:cNvSpPr txBox="1"/>
          <p:nvPr/>
        </p:nvSpPr>
        <p:spPr>
          <a:xfrm>
            <a:off x="846531" y="1735111"/>
            <a:ext cx="10117390" cy="3642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课程学习</a:t>
            </a:r>
            <a:endParaRPr lang="en-US" altLang="zh-CN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742950" lvl="1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zh-CN" altLang="zh-CN" sz="1800" dirty="0">
                <a:effectLst/>
                <a:ea typeface="宋体" panose="02010600030101010101" pitchFamily="2" charset="-122"/>
                <a:cs typeface="Times New Roman" panose="02020603050405020304" pitchFamily="18" charset="0"/>
              </a:rPr>
              <a:t>和自己的导师沟通</a:t>
            </a:r>
            <a:endParaRPr lang="en-US" altLang="zh-CN" sz="1800" dirty="0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zh-CN" altLang="zh-CN" sz="1800" dirty="0">
                <a:effectLst/>
                <a:ea typeface="宋体" panose="02010600030101010101" pitchFamily="2" charset="-122"/>
                <a:cs typeface="Times New Roman" panose="02020603050405020304" pitchFamily="18" charset="0"/>
              </a:rPr>
              <a:t>自己感兴趣的</a:t>
            </a:r>
            <a:endParaRPr lang="en-US" altLang="zh-CN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285750" indent="-285750">
              <a:lnSpc>
                <a:spcPct val="130000"/>
              </a:lnSpc>
              <a:buFont typeface="Wingdings" panose="05000000000000000000" pitchFamily="2" charset="2"/>
              <a:buChar char="Ø"/>
            </a:pPr>
            <a:endParaRPr lang="en-US" altLang="zh-CN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285750" indent="-285750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课余活动</a:t>
            </a:r>
            <a:endParaRPr lang="en-US" altLang="zh-CN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285750" indent="-285750">
              <a:lnSpc>
                <a:spcPct val="130000"/>
              </a:lnSpc>
              <a:buFont typeface="Wingdings" panose="05000000000000000000" pitchFamily="2" charset="2"/>
              <a:buChar char="Ø"/>
            </a:pPr>
            <a:endParaRPr lang="zh-CN" altLang="en-US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285750" indent="-285750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科研任务</a:t>
            </a:r>
            <a:endParaRPr lang="en-US" altLang="zh-CN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742950" lvl="1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zh-CN" altLang="zh-CN" dirty="0">
                <a:effectLst/>
                <a:ea typeface="宋体" panose="02010600030101010101" pitchFamily="2" charset="-122"/>
                <a:cs typeface="Times New Roman" panose="02020603050405020304" pitchFamily="18" charset="0"/>
              </a:rPr>
              <a:t>在</a:t>
            </a:r>
            <a:r>
              <a:rPr lang="zh-CN" altLang="en-US" dirty="0">
                <a:effectLst/>
                <a:ea typeface="宋体" panose="02010600030101010101" pitchFamily="2" charset="-122"/>
                <a:cs typeface="Times New Roman" panose="02020603050405020304" pitchFamily="18" charset="0"/>
              </a:rPr>
              <a:t>研一期间</a:t>
            </a:r>
            <a:r>
              <a:rPr lang="zh-CN" altLang="zh-CN" dirty="0">
                <a:effectLst/>
                <a:ea typeface="宋体" panose="02010600030101010101" pitchFamily="2" charset="-122"/>
                <a:cs typeface="Times New Roman" panose="02020603050405020304" pitchFamily="18" charset="0"/>
              </a:rPr>
              <a:t>，提前进入科研状态</a:t>
            </a:r>
            <a:endParaRPr lang="en-US" altLang="zh-CN" dirty="0">
              <a:effectLst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30000"/>
              </a:lnSpc>
              <a:buFont typeface="Wingdings" panose="05000000000000000000" pitchFamily="2" charset="2"/>
              <a:buChar char="Ø"/>
            </a:pPr>
            <a:endParaRPr lang="en-US" altLang="zh-CN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285750" indent="-285750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转博与工作</a:t>
            </a:r>
            <a:endParaRPr lang="en-US" altLang="zh-CN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968567B4-BDB0-4331-BB3C-BEE06D5398C6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943823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83255D56-A32B-A442-904B-00E1869D3392}"/>
              </a:ext>
            </a:extLst>
          </p:cNvPr>
          <p:cNvSpPr/>
          <p:nvPr/>
        </p:nvSpPr>
        <p:spPr>
          <a:xfrm>
            <a:off x="1036320" y="3041650"/>
            <a:ext cx="10558780" cy="7747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7" name="标题 4">
            <a:extLst>
              <a:ext uri="{FF2B5EF4-FFF2-40B4-BE49-F238E27FC236}">
                <a16:creationId xmlns:a16="http://schemas.microsoft.com/office/drawing/2014/main" id="{B0A5228F-BADA-4B31-8738-CD8DFBE02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156777"/>
            <a:ext cx="10058400" cy="2544445"/>
          </a:xfrm>
        </p:spPr>
        <p:txBody>
          <a:bodyPr>
            <a:normAutofit/>
          </a:bodyPr>
          <a:lstStyle/>
          <a:p>
            <a:pPr algn="ctr"/>
            <a:r>
              <a:rPr lang="en-US" altLang="zh-CN" sz="4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THANKS</a:t>
            </a:r>
            <a:br>
              <a:rPr lang="en-US" altLang="zh-CN" sz="4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br>
              <a:rPr lang="en-US" altLang="zh-CN" sz="4800" b="1" dirty="0">
                <a:latin typeface="宋体" panose="02010600030101010101" pitchFamily="2" charset="-122"/>
                <a:ea typeface="宋体" panose="02010600030101010101" pitchFamily="2" charset="-122"/>
              </a:rPr>
            </a:br>
            <a:r>
              <a:rPr lang="en-US" altLang="zh-CN" sz="40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Q&amp;A</a:t>
            </a:r>
            <a:endParaRPr lang="zh-CN" altLang="en-US" sz="48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C9DB6958-EC36-4AD6-B20D-FECBD338C31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75790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3716</TotalTime>
  <Words>788</Words>
  <Application>Microsoft Office PowerPoint</Application>
  <PresentationFormat>宽屏</PresentationFormat>
  <Paragraphs>106</Paragraphs>
  <Slides>8</Slides>
  <Notes>8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6" baseType="lpstr">
      <vt:lpstr>等线</vt:lpstr>
      <vt:lpstr>等线 Light</vt:lpstr>
      <vt:lpstr>SimSun</vt:lpstr>
      <vt:lpstr>SimSun</vt:lpstr>
      <vt:lpstr>Arial</vt:lpstr>
      <vt:lpstr>Times New Roman</vt:lpstr>
      <vt:lpstr>Wingdings</vt:lpstr>
      <vt:lpstr>Office 主题​​</vt:lpstr>
      <vt:lpstr>PowerPoint 演示文稿</vt:lpstr>
      <vt:lpstr>   研究内容</vt:lpstr>
      <vt:lpstr>PowerPoint 演示文稿</vt:lpstr>
      <vt:lpstr>PowerPoint 演示文稿</vt:lpstr>
      <vt:lpstr>PowerPoint 演示文稿</vt:lpstr>
      <vt:lpstr>   自我感悟</vt:lpstr>
      <vt:lpstr>PowerPoint 演示文稿</vt:lpstr>
      <vt:lpstr>THANKS  Q&amp;A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云 昊</dc:creator>
  <cp:lastModifiedBy>云 昊</cp:lastModifiedBy>
  <cp:revision>1839</cp:revision>
  <dcterms:created xsi:type="dcterms:W3CDTF">2020-07-16T04:15:20Z</dcterms:created>
  <dcterms:modified xsi:type="dcterms:W3CDTF">2020-09-17T02:33:42Z</dcterms:modified>
</cp:coreProperties>
</file>