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标题与副标题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线条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标题文本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标题文本</a:t>
            </a:r>
          </a:p>
        </p:txBody>
      </p:sp>
      <p:sp>
        <p:nvSpPr>
          <p:cNvPr id="14" name="正文级别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" name="幻灯片编号"/>
          <p:cNvSpPr txBox="1"/>
          <p:nvPr>
            <p:ph type="sldNum" sz="quarter" idx="2"/>
          </p:nvPr>
        </p:nvSpPr>
        <p:spPr>
          <a:xfrm>
            <a:off x="23044894" y="609600"/>
            <a:ext cx="571501" cy="622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"/>
          <p:cNvSpPr txBox="1"/>
          <p:nvPr>
            <p:ph type="body" sz="quarter" idx="21"/>
          </p:nvPr>
        </p:nvSpPr>
        <p:spPr>
          <a:xfrm>
            <a:off x="762000" y="533400"/>
            <a:ext cx="20955000" cy="7366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cap="all" spc="180" sz="3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文本</a:t>
            </a:r>
          </a:p>
        </p:txBody>
      </p:sp>
      <p:sp>
        <p:nvSpPr>
          <p:cNvPr id="103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 - 3 联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图像"/>
          <p:cNvSpPr/>
          <p:nvPr>
            <p:ph type="pic" sz="half" idx="21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图像"/>
          <p:cNvSpPr/>
          <p:nvPr>
            <p:ph type="pic" sz="half" idx="22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图像"/>
          <p:cNvSpPr/>
          <p:nvPr>
            <p:ph type="pic" idx="2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矩形标注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b="1"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22" name="在此键入引文。"/>
          <p:cNvSpPr txBox="1"/>
          <p:nvPr>
            <p:ph type="body" sz="quarter" idx="21"/>
          </p:nvPr>
        </p:nvSpPr>
        <p:spPr>
          <a:xfrm>
            <a:off x="1676400" y="4089400"/>
            <a:ext cx="21056600" cy="2489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在此键入引文。</a:t>
            </a:r>
          </a:p>
        </p:txBody>
      </p:sp>
      <p:sp>
        <p:nvSpPr>
          <p:cNvPr id="123" name="苏子柔"/>
          <p:cNvSpPr txBox="1"/>
          <p:nvPr>
            <p:ph type="body" sz="quarter" idx="22"/>
          </p:nvPr>
        </p:nvSpPr>
        <p:spPr>
          <a:xfrm>
            <a:off x="762000" y="10731499"/>
            <a:ext cx="22860000" cy="16510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sz="87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苏子柔</a:t>
            </a:r>
          </a:p>
        </p:txBody>
      </p:sp>
      <p:sp>
        <p:nvSpPr>
          <p:cNvPr id="124" name="文本"/>
          <p:cNvSpPr txBox="1"/>
          <p:nvPr>
            <p:ph type="body" sz="quarter" idx="23"/>
          </p:nvPr>
        </p:nvSpPr>
        <p:spPr>
          <a:xfrm>
            <a:off x="762000" y="533400"/>
            <a:ext cx="20955000" cy="7366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cap="all" spc="180" sz="3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文本</a:t>
            </a:r>
          </a:p>
        </p:txBody>
      </p:sp>
      <p:sp>
        <p:nvSpPr>
          <p:cNvPr id="1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引文（备选）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在此键入引文。"/>
          <p:cNvSpPr txBox="1"/>
          <p:nvPr>
            <p:ph type="body" sz="quarter" idx="21"/>
          </p:nvPr>
        </p:nvSpPr>
        <p:spPr>
          <a:xfrm>
            <a:off x="11049000" y="3721100"/>
            <a:ext cx="12573000" cy="2489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在此键入引文。</a:t>
            </a:r>
          </a:p>
        </p:txBody>
      </p:sp>
      <p:sp>
        <p:nvSpPr>
          <p:cNvPr id="133" name="图像"/>
          <p:cNvSpPr/>
          <p:nvPr>
            <p:ph type="pic" idx="22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苏子柔"/>
          <p:cNvSpPr txBox="1"/>
          <p:nvPr>
            <p:ph type="body" sz="quarter" idx="23"/>
          </p:nvPr>
        </p:nvSpPr>
        <p:spPr>
          <a:xfrm>
            <a:off x="11049000" y="10731499"/>
            <a:ext cx="12573000" cy="16510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b="1" sz="8700">
                <a:solidFill>
                  <a:srgbClr val="232323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苏子柔</a:t>
            </a:r>
          </a:p>
        </p:txBody>
      </p:sp>
      <p:sp>
        <p:nvSpPr>
          <p:cNvPr id="13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图像"/>
          <p:cNvSpPr/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 - 水平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像"/>
          <p:cNvSpPr/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线条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标题文本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标题文本</a:t>
            </a:r>
          </a:p>
        </p:txBody>
      </p:sp>
      <p:sp>
        <p:nvSpPr>
          <p:cNvPr id="25" name="正文级别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幻灯片编号"/>
          <p:cNvSpPr txBox="1"/>
          <p:nvPr>
            <p:ph type="sldNum" sz="quarter" idx="2"/>
          </p:nvPr>
        </p:nvSpPr>
        <p:spPr>
          <a:xfrm>
            <a:off x="23044894" y="609600"/>
            <a:ext cx="571501" cy="622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与副标题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线条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标题文本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标题文本</a:t>
            </a:r>
          </a:p>
        </p:txBody>
      </p:sp>
      <p:sp>
        <p:nvSpPr>
          <p:cNvPr id="35" name="正文级别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6" name="幻灯片编号"/>
          <p:cNvSpPr txBox="1"/>
          <p:nvPr>
            <p:ph type="sldNum" sz="quarter" idx="2"/>
          </p:nvPr>
        </p:nvSpPr>
        <p:spPr>
          <a:xfrm>
            <a:off x="22994915" y="584200"/>
            <a:ext cx="571501" cy="622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 - 居中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文本"/>
          <p:cNvSpPr txBox="1"/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标题文本</a:t>
            </a:r>
          </a:p>
        </p:txBody>
      </p:sp>
      <p:sp>
        <p:nvSpPr>
          <p:cNvPr id="44" name="幻灯片编号"/>
          <p:cNvSpPr txBox="1"/>
          <p:nvPr>
            <p:ph type="sldNum" sz="quarter" idx="2"/>
          </p:nvPr>
        </p:nvSpPr>
        <p:spPr>
          <a:xfrm>
            <a:off x="23044894" y="609600"/>
            <a:ext cx="571501" cy="622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 - 垂直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线条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图像"/>
          <p:cNvSpPr/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标题文本"/>
          <p:cNvSpPr txBox="1"/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标题文本</a:t>
            </a:r>
          </a:p>
        </p:txBody>
      </p:sp>
      <p:sp>
        <p:nvSpPr>
          <p:cNvPr id="54" name="正文级别 1…"/>
          <p:cNvSpPr txBox="1"/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+mn-lt"/>
                <a:ea typeface="+mn-ea"/>
                <a:cs typeface="+mn-cs"/>
                <a:sym typeface="Baskerville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5" name="幻灯片编号"/>
          <p:cNvSpPr txBox="1"/>
          <p:nvPr>
            <p:ph type="sldNum" sz="quarter" idx="2"/>
          </p:nvPr>
        </p:nvSpPr>
        <p:spPr>
          <a:xfrm>
            <a:off x="23044894" y="609600"/>
            <a:ext cx="571501" cy="622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文本"/>
          <p:cNvSpPr txBox="1"/>
          <p:nvPr>
            <p:ph type="body" sz="quarter" idx="21"/>
          </p:nvPr>
        </p:nvSpPr>
        <p:spPr>
          <a:xfrm>
            <a:off x="762000" y="533400"/>
            <a:ext cx="20955000" cy="7366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cap="all" spc="180" sz="3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文本</a:t>
            </a:r>
          </a:p>
        </p:txBody>
      </p:sp>
      <p:sp>
        <p:nvSpPr>
          <p:cNvPr id="6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"/>
          <p:cNvSpPr txBox="1"/>
          <p:nvPr>
            <p:ph type="body" sz="quarter" idx="21"/>
          </p:nvPr>
        </p:nvSpPr>
        <p:spPr>
          <a:xfrm>
            <a:off x="762000" y="533400"/>
            <a:ext cx="20955000" cy="7366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cap="all" spc="180" sz="3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文本</a:t>
            </a:r>
          </a:p>
        </p:txBody>
      </p:sp>
      <p:sp>
        <p:nvSpPr>
          <p:cNvPr id="7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73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文本"/>
          <p:cNvSpPr txBox="1"/>
          <p:nvPr>
            <p:ph type="body" sz="quarter" idx="21"/>
          </p:nvPr>
        </p:nvSpPr>
        <p:spPr>
          <a:xfrm>
            <a:off x="762000" y="533400"/>
            <a:ext cx="20955000" cy="7366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cap="all" spc="180" sz="3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文本</a:t>
            </a:r>
          </a:p>
        </p:txBody>
      </p:sp>
      <p:sp>
        <p:nvSpPr>
          <p:cNvPr id="8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83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"/>
          <p:cNvSpPr txBox="1"/>
          <p:nvPr>
            <p:ph type="body" sz="quarter" idx="21"/>
          </p:nvPr>
        </p:nvSpPr>
        <p:spPr>
          <a:xfrm>
            <a:off x="762000" y="533400"/>
            <a:ext cx="20955000" cy="7366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b="1" cap="all" spc="180" sz="3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文本</a:t>
            </a:r>
          </a:p>
        </p:txBody>
      </p:sp>
      <p:sp>
        <p:nvSpPr>
          <p:cNvPr id="92" name="图像"/>
          <p:cNvSpPr/>
          <p:nvPr>
            <p:ph type="pic" idx="22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标题文本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4" name="正文级别 1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条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标题文本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/>
          <p:nvPr>
            <p:ph type="sldNum" sz="quarter" idx="2"/>
          </p:nvPr>
        </p:nvSpPr>
        <p:spPr>
          <a:xfrm>
            <a:off x="23041347" y="609600"/>
            <a:ext cx="571501" cy="622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Baskerville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迎新报告"/>
          <p:cNvSpPr txBox="1"/>
          <p:nvPr>
            <p:ph type="title"/>
          </p:nvPr>
        </p:nvSpPr>
        <p:spPr>
          <a:xfrm>
            <a:off x="965200" y="4953000"/>
            <a:ext cx="22860000" cy="3810000"/>
          </a:xfrm>
          <a:prstGeom prst="rect">
            <a:avLst/>
          </a:prstGeom>
        </p:spPr>
        <p:txBody>
          <a:bodyPr/>
          <a:lstStyle>
            <a:lvl1pPr defTabSz="561340">
              <a:defRPr sz="20604"/>
            </a:lvl1pPr>
          </a:lstStyle>
          <a:p>
            <a:pPr/>
            <a:r>
              <a:t>迎新报告</a:t>
            </a:r>
          </a:p>
        </p:txBody>
      </p:sp>
      <p:sp>
        <p:nvSpPr>
          <p:cNvPr id="167" name="报告人：何 兵…"/>
          <p:cNvSpPr txBox="1"/>
          <p:nvPr>
            <p:ph type="body" sz="quarter" idx="1"/>
          </p:nvPr>
        </p:nvSpPr>
        <p:spPr>
          <a:xfrm>
            <a:off x="14566900" y="5867400"/>
            <a:ext cx="22860000" cy="2540000"/>
          </a:xfrm>
          <a:prstGeom prst="rect">
            <a:avLst/>
          </a:prstGeom>
        </p:spPr>
        <p:txBody>
          <a:bodyPr/>
          <a:lstStyle/>
          <a:p>
            <a:pPr defTabSz="454025">
              <a:spcBef>
                <a:spcPts val="1700"/>
              </a:spcBef>
              <a:defRPr sz="4235"/>
            </a:pPr>
            <a:r>
              <a:t>报告人：何 兵</a:t>
            </a:r>
          </a:p>
          <a:p>
            <a:pPr defTabSz="454025">
              <a:spcBef>
                <a:spcPts val="1700"/>
              </a:spcBef>
              <a:defRPr sz="4235"/>
            </a:pPr>
            <a:r>
              <a:t>学位类型：硕士</a:t>
            </a:r>
          </a:p>
          <a:p>
            <a:pPr defTabSz="454025">
              <a:spcBef>
                <a:spcPts val="1700"/>
              </a:spcBef>
              <a:defRPr sz="4235"/>
            </a:pPr>
            <a:r>
              <a:t>导师：蔡少伟研究员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研究内容简介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研究内容简介</a:t>
            </a:r>
          </a:p>
        </p:txBody>
      </p:sp>
      <p:sp>
        <p:nvSpPr>
          <p:cNvPr id="170" name="自动算法调参-背景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7044">
              <a:spcBef>
                <a:spcPts val="2300"/>
              </a:spcBef>
              <a:defRPr sz="5133"/>
            </a:lvl1pPr>
          </a:lstStyle>
          <a:p>
            <a:pPr/>
            <a:r>
              <a:t>自动算法调参-背景</a:t>
            </a:r>
          </a:p>
        </p:txBody>
      </p:sp>
      <p:sp>
        <p:nvSpPr>
          <p:cNvPr id="171" name="背景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8150" indent="-438150" defTabSz="569594">
              <a:spcBef>
                <a:spcPts val="2600"/>
              </a:spcBef>
              <a:defRPr sz="3312"/>
            </a:pPr>
            <a:r>
              <a:t>背景</a:t>
            </a:r>
          </a:p>
          <a:p>
            <a:pPr lvl="1" marL="743527" indent="-305377" defTabSz="569594">
              <a:spcBef>
                <a:spcPts val="2600"/>
              </a:spcBef>
              <a:defRPr sz="4554"/>
            </a:pPr>
            <a:r>
              <a:rPr sz="3174"/>
              <a:t>算法性能非常依赖于超参数设置</a:t>
            </a:r>
            <a:endParaRPr sz="3174"/>
          </a:p>
          <a:p>
            <a:pPr lvl="1" marL="876300" indent="-438150" defTabSz="569594">
              <a:spcBef>
                <a:spcPts val="2600"/>
              </a:spcBef>
              <a:defRPr sz="3312"/>
            </a:pPr>
            <a:r>
              <a:t>算法和模型越来越复杂，超参数参数越来越多（如深度神经网络，通常有成千上万个超参数），组合爆炸</a:t>
            </a:r>
          </a:p>
          <a:p>
            <a:pPr lvl="1" marL="876300" indent="-438150" defTabSz="569594">
              <a:spcBef>
                <a:spcPts val="2600"/>
              </a:spcBef>
              <a:defRPr sz="3312"/>
            </a:pPr>
            <a:r>
              <a:t>算法在不同领域需要配置不同的参数来提高性能</a:t>
            </a:r>
          </a:p>
          <a:p>
            <a:pPr lvl="1" marL="876300" indent="-438150" defTabSz="569594">
              <a:spcBef>
                <a:spcPts val="2600"/>
              </a:spcBef>
              <a:defRPr sz="3312"/>
            </a:pPr>
            <a:r>
              <a:t>目前的调参方法主要基于手工调参</a:t>
            </a:r>
          </a:p>
          <a:p>
            <a:pPr marL="438150" indent="-438150" defTabSz="569594">
              <a:spcBef>
                <a:spcPts val="2600"/>
              </a:spcBef>
              <a:defRPr sz="3312"/>
            </a:pPr>
            <a:r>
              <a:t>手工调参存在的问题</a:t>
            </a:r>
            <a:endParaRPr sz="828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876300" indent="-438150" defTabSz="569594">
              <a:spcBef>
                <a:spcPts val="2600"/>
              </a:spcBef>
              <a:defRPr sz="3312"/>
            </a:pPr>
            <a:r>
              <a:t>算法参数过多，全部手动调参不现实</a:t>
            </a:r>
            <a:endParaRPr sz="828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876300" indent="-438150" defTabSz="569594">
              <a:spcBef>
                <a:spcPts val="2600"/>
              </a:spcBef>
              <a:defRPr sz="3312"/>
            </a:pPr>
            <a:r>
              <a:t>需要领域知识</a:t>
            </a:r>
            <a:endParaRPr sz="828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876300" indent="-438150" defTabSz="569594">
              <a:spcBef>
                <a:spcPts val="2600"/>
              </a:spcBef>
              <a:defRPr sz="3312"/>
            </a:pPr>
            <a:r>
              <a:t>需要花费大量的时间和精力来进行算法调参</a:t>
            </a:r>
            <a:endParaRPr sz="828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研究内容简介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研究内容简介</a:t>
            </a:r>
          </a:p>
        </p:txBody>
      </p:sp>
      <p:sp>
        <p:nvSpPr>
          <p:cNvPr id="174" name="自动算法调参-定义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7044">
              <a:spcBef>
                <a:spcPts val="2300"/>
              </a:spcBef>
              <a:defRPr sz="5133"/>
            </a:lvl1pPr>
          </a:lstStyle>
          <a:p>
            <a:pPr/>
            <a:r>
              <a:t>自动算法调参-定义</a:t>
            </a:r>
          </a:p>
        </p:txBody>
      </p:sp>
      <p:pic>
        <p:nvPicPr>
          <p:cNvPr id="17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2530" y="3244586"/>
            <a:ext cx="17538940" cy="9148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研究内容简介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研究内容简介</a:t>
            </a:r>
          </a:p>
        </p:txBody>
      </p:sp>
      <p:sp>
        <p:nvSpPr>
          <p:cNvPr id="178" name="自动算法调参-过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7044">
              <a:spcBef>
                <a:spcPts val="2300"/>
              </a:spcBef>
              <a:defRPr sz="5133"/>
            </a:lvl1pPr>
          </a:lstStyle>
          <a:p>
            <a:pPr/>
            <a:r>
              <a:t>自动算法调参-过程</a:t>
            </a:r>
          </a:p>
        </p:txBody>
      </p:sp>
      <p:pic>
        <p:nvPicPr>
          <p:cNvPr id="17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8677" y="3553381"/>
            <a:ext cx="15861646" cy="9250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研究内容简介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研究内容简介</a:t>
            </a:r>
          </a:p>
        </p:txBody>
      </p:sp>
      <p:sp>
        <p:nvSpPr>
          <p:cNvPr id="182" name="自动算法调参-调参器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7044">
              <a:spcBef>
                <a:spcPts val="2300"/>
              </a:spcBef>
              <a:defRPr sz="5133"/>
            </a:lvl1pPr>
          </a:lstStyle>
          <a:p>
            <a:pPr/>
            <a:r>
              <a:t>自动算法调参-调参器</a:t>
            </a:r>
          </a:p>
        </p:txBody>
      </p:sp>
      <p:sp>
        <p:nvSpPr>
          <p:cNvPr id="183" name="SMAC：基于随机森林对待选参数好坏的预测…"/>
          <p:cNvSpPr txBox="1"/>
          <p:nvPr/>
        </p:nvSpPr>
        <p:spPr>
          <a:xfrm>
            <a:off x="948929" y="3302000"/>
            <a:ext cx="6199633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 defTabSz="457200">
              <a:lnSpc>
                <a:spcPts val="4600"/>
              </a:lnSpc>
              <a:spcBef>
                <a:spcPts val="0"/>
              </a:spcBef>
              <a:defRPr sz="2400">
                <a:solidFill>
                  <a:srgbClr val="59595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pPr>
            <a:r>
              <a:t>SMAC：基于随机森林对待选参数好坏的预测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457200">
              <a:lnSpc>
                <a:spcPts val="4600"/>
              </a:lnSpc>
              <a:spcBef>
                <a:spcPts val="0"/>
              </a:spcBef>
              <a:defRPr sz="2400">
                <a:solidFill>
                  <a:srgbClr val="59595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pPr>
            <a:r>
              <a:t>ParamILS：基于迭代的局部搜索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457200">
              <a:lnSpc>
                <a:spcPts val="4600"/>
              </a:lnSpc>
              <a:spcBef>
                <a:spcPts val="0"/>
              </a:spcBef>
              <a:defRPr sz="2400">
                <a:solidFill>
                  <a:srgbClr val="59595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pPr>
            <a:r>
              <a:t>GGA：基于遗传算法</a:t>
            </a:r>
          </a:p>
          <a:p>
            <a:pPr algn="just" defTabSz="457200">
              <a:lnSpc>
                <a:spcPts val="4600"/>
              </a:lnSpc>
              <a:spcBef>
                <a:spcPts val="0"/>
              </a:spcBef>
              <a:defRPr sz="2400">
                <a:solidFill>
                  <a:srgbClr val="59595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pPr>
            <a:r>
              <a:t>…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84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9270" y="5816599"/>
            <a:ext cx="16085460" cy="726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MAC"/>
          <p:cNvSpPr txBox="1"/>
          <p:nvPr/>
        </p:nvSpPr>
        <p:spPr>
          <a:xfrm>
            <a:off x="11438223" y="4724399"/>
            <a:ext cx="150755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lnSpc>
                <a:spcPts val="6200"/>
              </a:lnSpc>
              <a:spcBef>
                <a:spcPts val="0"/>
              </a:spcBef>
              <a:defRPr sz="3700">
                <a:solidFill>
                  <a:srgbClr val="595959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SMAC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研究内容简介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研究内容简介</a:t>
            </a:r>
          </a:p>
        </p:txBody>
      </p:sp>
      <p:sp>
        <p:nvSpPr>
          <p:cNvPr id="188" name="自动算法调参-smart-tun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7044">
              <a:spcBef>
                <a:spcPts val="2300"/>
              </a:spcBef>
              <a:defRPr sz="5133"/>
            </a:lvl1pPr>
          </a:lstStyle>
          <a:p>
            <a:pPr/>
            <a:r>
              <a:t>自动算法调参-smart-tuner</a:t>
            </a:r>
          </a:p>
        </p:txBody>
      </p:sp>
      <p:pic>
        <p:nvPicPr>
          <p:cNvPr id="18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3150" y="3809999"/>
            <a:ext cx="8561938" cy="8271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90022" y="3670306"/>
            <a:ext cx="15749636" cy="8271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学习生活分享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学习生活分享</a:t>
            </a:r>
          </a:p>
        </p:txBody>
      </p:sp>
      <p:sp>
        <p:nvSpPr>
          <p:cNvPr id="193" name="选课…"/>
          <p:cNvSpPr txBox="1"/>
          <p:nvPr>
            <p:ph type="body" idx="1"/>
          </p:nvPr>
        </p:nvSpPr>
        <p:spPr>
          <a:xfrm>
            <a:off x="762000" y="1841500"/>
            <a:ext cx="22860000" cy="8585200"/>
          </a:xfrm>
          <a:prstGeom prst="rect">
            <a:avLst/>
          </a:prstGeom>
        </p:spPr>
        <p:txBody>
          <a:bodyPr/>
          <a:lstStyle/>
          <a:p>
            <a:pPr marL="558800" indent="-558800" defTabSz="726440">
              <a:spcBef>
                <a:spcPts val="3400"/>
              </a:spcBef>
              <a:defRPr sz="4224"/>
            </a:pPr>
            <a:r>
              <a:t>选课</a:t>
            </a:r>
          </a:p>
          <a:p>
            <a:pPr lvl="1" marL="948266" indent="-389466" defTabSz="726440">
              <a:spcBef>
                <a:spcPts val="3400"/>
              </a:spcBef>
              <a:defRPr sz="4048"/>
            </a:pPr>
            <a:r>
              <a:t>计算机学院-卜东波-计算机算法设计与分析</a:t>
            </a:r>
          </a:p>
          <a:p>
            <a:pPr lvl="1" marL="948266" indent="-389466" defTabSz="726440">
              <a:spcBef>
                <a:spcPts val="3400"/>
              </a:spcBef>
              <a:defRPr sz="4048"/>
            </a:pPr>
            <a:r>
              <a:t>数学科学学院-高随祥-图论与网络算法</a:t>
            </a:r>
          </a:p>
          <a:p>
            <a:pPr lvl="1" marL="948266" indent="-389466" defTabSz="726440">
              <a:spcBef>
                <a:spcPts val="3400"/>
              </a:spcBef>
              <a:defRPr sz="4048"/>
            </a:pPr>
            <a:r>
              <a:t>人工智能学院-刘成林-模式识别</a:t>
            </a:r>
          </a:p>
          <a:p>
            <a:pPr marL="558800" indent="-558800" defTabSz="726440">
              <a:spcBef>
                <a:spcPts val="3400"/>
              </a:spcBef>
              <a:defRPr sz="4224"/>
            </a:pPr>
            <a:r>
              <a:t>生活建议</a:t>
            </a:r>
            <a:endParaRPr sz="1056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1117600" indent="-558800" defTabSz="726440">
              <a:spcBef>
                <a:spcPts val="3400"/>
              </a:spcBef>
              <a:defRPr sz="4224"/>
            </a:pPr>
            <a:r>
              <a:t>多运动</a:t>
            </a:r>
            <a:endParaRPr sz="1056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lvl="1" marL="1117600" indent="-558800" defTabSz="726440">
              <a:spcBef>
                <a:spcPts val="3400"/>
              </a:spcBef>
              <a:defRPr sz="4224"/>
            </a:pPr>
            <a:r>
              <a:t>多出去走走</a:t>
            </a:r>
            <a:endParaRPr sz="1056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