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2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1"/>
    <p:sldMasterId id="2147483985" r:id="rId2"/>
  </p:sldMasterIdLst>
  <p:notesMasterIdLst>
    <p:notesMasterId r:id="rId15"/>
  </p:notesMasterIdLst>
  <p:sldIdLst>
    <p:sldId id="2363" r:id="rId3"/>
    <p:sldId id="2789" r:id="rId4"/>
    <p:sldId id="2773" r:id="rId5"/>
    <p:sldId id="2814" r:id="rId6"/>
    <p:sldId id="2818" r:id="rId7"/>
    <p:sldId id="2815" r:id="rId8"/>
    <p:sldId id="2819" r:id="rId9"/>
    <p:sldId id="2790" r:id="rId10"/>
    <p:sldId id="2779" r:id="rId11"/>
    <p:sldId id="2791" r:id="rId12"/>
    <p:sldId id="2793" r:id="rId13"/>
    <p:sldId id="2750" r:id="rId14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>
          <p15:clr>
            <a:srgbClr val="A4A3A4"/>
          </p15:clr>
        </p15:guide>
        <p15:guide id="3" pos="5705" userDrawn="1">
          <p15:clr>
            <a:srgbClr val="A4A3A4"/>
          </p15:clr>
        </p15:guide>
        <p15:guide id="4" orient="horz" pos="1071" userDrawn="1">
          <p15:clr>
            <a:srgbClr val="A4A3A4"/>
          </p15:clr>
        </p15:guide>
        <p15:guide id="5" pos="5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o arabela" initials="t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18" autoAdjust="0"/>
    <p:restoredTop sz="81594" autoAdjust="0"/>
  </p:normalViewPr>
  <p:slideViewPr>
    <p:cSldViewPr showGuides="1">
      <p:cViewPr varScale="1">
        <p:scale>
          <a:sx n="69" d="100"/>
          <a:sy n="69" d="100"/>
        </p:scale>
        <p:origin x="1044" y="56"/>
      </p:cViewPr>
      <p:guideLst>
        <p:guide orient="horz" pos="2205"/>
        <p:guide pos="3120"/>
        <p:guide pos="5705"/>
        <p:guide orient="horz" pos="1071"/>
        <p:guide pos="5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2788" y="746125"/>
            <a:ext cx="5372100" cy="37211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Rectangle 5"/>
          <p:cNvSpPr>
            <a:spLocks noGrp="1" noRot="1" noChangeAspect="1" noTextEdit="1"/>
          </p:cNvSpPr>
          <p:nvPr/>
        </p:nvSpPr>
        <p:spPr>
          <a:xfrm>
            <a:off x="906463" y="4713288"/>
            <a:ext cx="4984750" cy="446881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endParaRPr lang="zh-CN" altLang="en-US" dirty="0">
              <a:ea typeface="华文宋体" panose="02010600040101010101" pitchFamily="2" charset="-122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en-US" altLang="zh-CN" noProof="1" smtClean="0">
                <a:latin typeface="Times New Roman" panose="02020603050405020304" pitchFamily="18" charset="0"/>
                <a:ea typeface="楷体_GB2312"/>
                <a:cs typeface="+mn-ea"/>
              </a:rPr>
              <a:pPr fontAlgn="base"/>
              <a:t>‹#›</a:t>
            </a:fld>
            <a:endParaRPr lang="en-US" altLang="zh-CN" noProof="1"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0846553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en-US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9130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54852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en-US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8933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0006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5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9582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5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1698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70669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761956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54107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dirty="0">
              <a:ea typeface="华文宋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1358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11521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056">
            <a:extLst>
              <a:ext uri="{FF2B5EF4-FFF2-40B4-BE49-F238E27FC236}">
                <a16:creationId xmlns:a16="http://schemas.microsoft.com/office/drawing/2014/main" id="{90121EA6-F80C-404A-815E-FC73522F22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Text Box 1045">
            <a:extLst>
              <a:ext uri="{FF2B5EF4-FFF2-40B4-BE49-F238E27FC236}">
                <a16:creationId xmlns:a16="http://schemas.microsoft.com/office/drawing/2014/main" id="{59562631-4856-46A9-AEE8-88D55BF44CC1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7" name="Picture 1047">
            <a:extLst>
              <a:ext uri="{FF2B5EF4-FFF2-40B4-BE49-F238E27FC236}">
                <a16:creationId xmlns:a16="http://schemas.microsoft.com/office/drawing/2014/main" id="{FB65C5A6-1CDD-44A3-B793-9587755D2E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69432081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42120219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14228908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56">
            <a:extLst>
              <a:ext uri="{FF2B5EF4-FFF2-40B4-BE49-F238E27FC236}">
                <a16:creationId xmlns:a16="http://schemas.microsoft.com/office/drawing/2014/main" id="{14E396A9-71AC-40FF-9CD7-A18D8F80AD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>
            <a:extLst>
              <a:ext uri="{FF2B5EF4-FFF2-40B4-BE49-F238E27FC236}">
                <a16:creationId xmlns:a16="http://schemas.microsoft.com/office/drawing/2014/main" id="{3FDCDECF-139A-4EC3-866B-8EBE0E268B2C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>
            <a:extLst>
              <a:ext uri="{FF2B5EF4-FFF2-40B4-BE49-F238E27FC236}">
                <a16:creationId xmlns:a16="http://schemas.microsoft.com/office/drawing/2014/main" id="{90B334EE-AEF7-40D4-8F0B-71C3D18ED8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19895574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29858579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56">
            <a:extLst>
              <a:ext uri="{FF2B5EF4-FFF2-40B4-BE49-F238E27FC236}">
                <a16:creationId xmlns:a16="http://schemas.microsoft.com/office/drawing/2014/main" id="{8E7318ED-F6CE-42B5-AE67-8181E0FD32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Text Box 1045">
            <a:extLst>
              <a:ext uri="{FF2B5EF4-FFF2-40B4-BE49-F238E27FC236}">
                <a16:creationId xmlns:a16="http://schemas.microsoft.com/office/drawing/2014/main" id="{53089CC2-7C50-4765-A75D-C75B3096D31E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2" name="Picture 1047">
            <a:extLst>
              <a:ext uri="{FF2B5EF4-FFF2-40B4-BE49-F238E27FC236}">
                <a16:creationId xmlns:a16="http://schemas.microsoft.com/office/drawing/2014/main" id="{0B3214B7-A204-4A6C-8F03-C6D580C8C88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31584723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4810933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20225417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85633494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3580806073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>
            <a:extLst>
              <a:ext uri="{FF2B5EF4-FFF2-40B4-BE49-F238E27FC236}">
                <a16:creationId xmlns:a16="http://schemas.microsoft.com/office/drawing/2014/main" id="{3C668879-9915-4011-B1A8-8AD3CB6175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>
            <a:extLst>
              <a:ext uri="{FF2B5EF4-FFF2-40B4-BE49-F238E27FC236}">
                <a16:creationId xmlns:a16="http://schemas.microsoft.com/office/drawing/2014/main" id="{9BF8ED74-7AC2-43B2-830F-06D0902DA6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>
            <a:extLst>
              <a:ext uri="{FF2B5EF4-FFF2-40B4-BE49-F238E27FC236}">
                <a16:creationId xmlns:a16="http://schemas.microsoft.com/office/drawing/2014/main" id="{E904725C-6B6B-48D1-AFAA-66DF46EABFEB}"/>
              </a:ext>
            </a:extLst>
          </p:cNvPr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45390677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12671609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646010119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33306059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6458815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07105910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99769555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185468332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387486405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23392694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9905988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>
            <a:extLst>
              <a:ext uri="{FF2B5EF4-FFF2-40B4-BE49-F238E27FC236}">
                <a16:creationId xmlns:a16="http://schemas.microsoft.com/office/drawing/2014/main" id="{10C1E736-017D-4D3D-B435-42ACEFD7DB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>
            <a:extLst>
              <a:ext uri="{FF2B5EF4-FFF2-40B4-BE49-F238E27FC236}">
                <a16:creationId xmlns:a16="http://schemas.microsoft.com/office/drawing/2014/main" id="{CE883BF2-72A3-4D60-8F98-AE5BF3285F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>
            <a:extLst>
              <a:ext uri="{FF2B5EF4-FFF2-40B4-BE49-F238E27FC236}">
                <a16:creationId xmlns:a16="http://schemas.microsoft.com/office/drawing/2014/main" id="{52D47941-3347-4E65-84D8-69C01F098120}"/>
              </a:ext>
            </a:extLst>
          </p:cNvPr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  <p:extLst>
      <p:ext uri="{BB962C8B-B14F-4D97-AF65-F5344CB8AC3E}">
        <p14:creationId xmlns:p14="http://schemas.microsoft.com/office/powerpoint/2010/main" val="62850128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056">
            <a:extLst>
              <a:ext uri="{FF2B5EF4-FFF2-40B4-BE49-F238E27FC236}">
                <a16:creationId xmlns:a16="http://schemas.microsoft.com/office/drawing/2014/main" id="{23700E1D-32D0-4679-A653-BBA3989659B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Text Box 1045">
            <a:extLst>
              <a:ext uri="{FF2B5EF4-FFF2-40B4-BE49-F238E27FC236}">
                <a16:creationId xmlns:a16="http://schemas.microsoft.com/office/drawing/2014/main" id="{8F435CB4-6C45-4F71-B917-7BD89C53746C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9" name="Picture 1047">
            <a:extLst>
              <a:ext uri="{FF2B5EF4-FFF2-40B4-BE49-F238E27FC236}">
                <a16:creationId xmlns:a16="http://schemas.microsoft.com/office/drawing/2014/main" id="{28E498C0-F56B-4ED2-A3D3-BC7DD293E20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406226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  <a:pPr fontAlgn="base"/>
              <a:t>‹#›</a:t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56">
            <a:extLst>
              <a:ext uri="{FF2B5EF4-FFF2-40B4-BE49-F238E27FC236}">
                <a16:creationId xmlns:a16="http://schemas.microsoft.com/office/drawing/2014/main" id="{4A0C1BA6-A783-4D2A-869D-DE6E7760C9B7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>
            <a:extLst>
              <a:ext uri="{FF2B5EF4-FFF2-40B4-BE49-F238E27FC236}">
                <a16:creationId xmlns:a16="http://schemas.microsoft.com/office/drawing/2014/main" id="{F1C45645-DD6E-4048-86A4-3D40D37C112C}"/>
              </a:ext>
            </a:extLst>
          </p:cNvPr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>
            <a:extLst>
              <a:ext uri="{FF2B5EF4-FFF2-40B4-BE49-F238E27FC236}">
                <a16:creationId xmlns:a16="http://schemas.microsoft.com/office/drawing/2014/main" id="{C5F52B82-3111-4686-83B1-534A00C11C2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3202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93" r:id="rId3"/>
    <p:sldLayoutId id="2147483988" r:id="rId4"/>
    <p:sldLayoutId id="2147483989" r:id="rId5"/>
    <p:sldLayoutId id="2147483990" r:id="rId6"/>
    <p:sldLayoutId id="2147483991" r:id="rId7"/>
    <p:sldLayoutId id="2147483994" r:id="rId8"/>
    <p:sldLayoutId id="2147483995" r:id="rId9"/>
    <p:sldLayoutId id="2147483996" r:id="rId10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华文宋体" panose="02010600040101010101" pitchFamily="2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742950" y="1616393"/>
            <a:ext cx="8420100" cy="1880870"/>
          </a:xfrm>
        </p:spPr>
        <p:txBody>
          <a:bodyPr wrap="square" lIns="288000" tIns="45720" rIns="288000" bIns="45720"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迎新报告会</a:t>
            </a:r>
            <a:endParaRPr lang="zh-CN" altLang="zh-CN" sz="4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472443" y="4458773"/>
            <a:ext cx="2848709" cy="1565668"/>
          </a:xfrm>
        </p:spPr>
        <p:txBody>
          <a:bodyPr>
            <a:normAutofit fontScale="85000" lnSpcReduction="20000"/>
          </a:bodyPr>
          <a:lstStyle/>
          <a:p>
            <a:pPr algn="dist"/>
            <a:r>
              <a:rPr kumimoji="1"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姓  </a:t>
            </a:r>
            <a:r>
              <a:rPr kumimoji="1"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	 </a:t>
            </a:r>
            <a:r>
              <a:rPr kumimoji="1"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名：冯胜华</a:t>
            </a:r>
            <a:endParaRPr kumimoji="1"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dist"/>
            <a:r>
              <a:rPr kumimoji="1"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kumimoji="1"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	 </a:t>
            </a:r>
            <a:r>
              <a:rPr kumimoji="1"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级：</a:t>
            </a:r>
            <a:r>
              <a:rPr kumimoji="1"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2018</a:t>
            </a:r>
            <a:r>
              <a:rPr kumimoji="1"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级</a:t>
            </a:r>
            <a:endParaRPr kumimoji="1"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dist"/>
            <a:r>
              <a:rPr kumimoji="1"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学位类型：博  士</a:t>
            </a:r>
            <a:endParaRPr kumimoji="1"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dist"/>
            <a:r>
              <a:rPr kumimoji="1"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指导老师：詹乃军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6B660B0B-7115-4B4F-AFC0-87A2593CD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感悟及寄语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charset="0"/>
              <a:buChar char="•"/>
            </a:pPr>
            <a:endParaRPr kumimoji="1"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1735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给学弟学妹的寄语</a:t>
            </a:r>
          </a:p>
        </p:txBody>
      </p:sp>
      <p:sp>
        <p:nvSpPr>
          <p:cNvPr id="39" name="内容占位符 3">
            <a:extLst>
              <a:ext uri="{FF2B5EF4-FFF2-40B4-BE49-F238E27FC236}">
                <a16:creationId xmlns:a16="http://schemas.microsoft.com/office/drawing/2014/main" id="{7F1AA25B-0D2E-42F4-8FBB-553D87715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105" y="1916832"/>
            <a:ext cx="7920880" cy="4183085"/>
          </a:xfrm>
        </p:spPr>
        <p:txBody>
          <a:bodyPr>
            <a:normAutofit/>
          </a:bodyPr>
          <a:lstStyle/>
          <a:p>
            <a:pPr marL="201168" lvl="1" indent="0"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选课：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84048" lvl="2" indent="0">
              <a:buNone/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算法课（卜东波）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201168" lvl="1" indent="0"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研究方向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84048" lvl="2" indent="0">
              <a:buNone/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多和导师沟通，提前参与组内工作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01168" lvl="1" indent="0"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定位：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84048" lvl="2" indent="0"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提早规划，确定目标（工作？科研？）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01168" lvl="1" indent="0"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劳逸结合：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84048" lvl="2" indent="0">
              <a:buNone/>
            </a:pP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运动：跑步、各种球类、游泳、滑雪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8479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742950" y="2068190"/>
            <a:ext cx="8420100" cy="1880870"/>
          </a:xfrm>
        </p:spPr>
        <p:txBody>
          <a:bodyPr wrap="square" lIns="288000" tIns="45720" rIns="288000" bIns="45720" anchor="ctr"/>
          <a:lstStyle/>
          <a:p>
            <a:pPr algn="ctr">
              <a:lnSpc>
                <a:spcPct val="150000"/>
              </a:lnSpc>
              <a:defRPr/>
            </a:pP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Thanks</a:t>
            </a:r>
            <a:endParaRPr lang="zh-CN" altLang="en-US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5324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研究内容介绍 </a:t>
            </a:r>
          </a:p>
          <a:p>
            <a:pPr>
              <a:buFont typeface="Wingdings" charset="2"/>
              <a:buChar char="v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研究成果展示</a:t>
            </a:r>
          </a:p>
          <a:p>
            <a:pPr>
              <a:buFont typeface="Wingdings" charset="2"/>
              <a:buChar char="v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感悟及寄语</a:t>
            </a:r>
          </a:p>
        </p:txBody>
      </p:sp>
    </p:spTree>
    <p:extLst>
      <p:ext uri="{BB962C8B-B14F-4D97-AF65-F5344CB8AC3E}">
        <p14:creationId xmlns:p14="http://schemas.microsoft.com/office/powerpoint/2010/main" val="152638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6B660B0B-7115-4B4F-AFC0-87A2593CD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研究内容介绍</a:t>
            </a:r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45C04843-6DEC-401E-80E8-D38B7AFE8D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背景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意义</a:t>
            </a:r>
          </a:p>
        </p:txBody>
      </p:sp>
    </p:spTree>
    <p:extLst>
      <p:ext uri="{BB962C8B-B14F-4D97-AF65-F5344CB8AC3E}">
        <p14:creationId xmlns:p14="http://schemas.microsoft.com/office/powerpoint/2010/main" val="761730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混成系统验证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765297" y="1924379"/>
            <a:ext cx="8424936" cy="893778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混成系统是一类同时具有离散跳转与连续演化的动态系统模型，被广泛的用于信息物理融合系统（如自动驾驶、工业控制等）的建模。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34745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混成系统验证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765297" y="1924379"/>
            <a:ext cx="8424936" cy="893778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混成系统是一类同时具有离散跳转与连续演化的动态系统模型，被广泛的用于信息物理融合系统（如自动驾驶、工业控制等）的建模。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492E907-50DF-4D7A-ADAC-F98C0BB124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040" y="3212976"/>
            <a:ext cx="3968440" cy="2232248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BEA0EEA9-2DDC-4886-9056-4ECCE02772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53" y="3573016"/>
            <a:ext cx="3961332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65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混成系统验证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765297" y="1924379"/>
            <a:ext cx="8424936" cy="893778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混成系统的验证指用数学的方法严格的证明混成模型满足某些性质（要求），如安全性，可达性等等。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117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混成系统验证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765297" y="1924379"/>
            <a:ext cx="8424936" cy="893778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混成系统的验证指用数学的方法严格的证明混成模型满足某些性质（要求），如安全性，可达性等等。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23DC309-A98E-4208-8949-1E3C60D024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342" y="2708920"/>
            <a:ext cx="6033315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501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>
            <a:extLst>
              <a:ext uri="{FF2B5EF4-FFF2-40B4-BE49-F238E27FC236}">
                <a16:creationId xmlns:a16="http://schemas.microsoft.com/office/drawing/2014/main" id="{6B660B0B-7115-4B4F-AFC0-87A2593CD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研究成果展示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91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主要成果</a:t>
            </a: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765297" y="1924378"/>
            <a:ext cx="8424936" cy="3520846"/>
          </a:xfrm>
        </p:spPr>
        <p:txBody>
          <a:bodyPr>
            <a:noAutofit/>
          </a:bodyPr>
          <a:lstStyle/>
          <a:p>
            <a:pPr marL="201168" lvl="1" indent="0">
              <a:lnSpc>
                <a:spcPct val="100000"/>
              </a:lnSpc>
              <a:buNone/>
            </a:pPr>
            <a:b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[1] </a:t>
            </a:r>
            <a:r>
              <a:rPr lang="en-US" altLang="zh-CN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Shenghua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Feng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Mingshuai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Chen, Bai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Xue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Sriram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Sankaranarayanan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and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Naijun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Zhan. Unbounded-Time Safety Verification of Stochastic Differential Dynamics. In Proc. of CAV 2020.</a:t>
            </a:r>
            <a:b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[2] </a:t>
            </a:r>
            <a:r>
              <a:rPr lang="en-US" altLang="zh-CN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Shenghua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Feng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Mingshuai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Chen,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Naijun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Zhan, Martin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Fränzle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and Bai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Xue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Taming delays in dynamical systems: Unbounded verification of delay differential equations. In Proc. of CAV 2019.</a:t>
            </a:r>
            <a:b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dobe Garamond Pro" charset="0"/>
            </a:endParaRPr>
          </a:p>
          <a:p>
            <a:pPr lvl="1">
              <a:lnSpc>
                <a:spcPct val="100000"/>
              </a:lnSpc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  <a:cs typeface="Adobe Garamon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86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回顾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自定义 1">
      <a:majorFont>
        <a:latin typeface="Goudy Old Style"/>
        <a:ea typeface="华文仿宋"/>
        <a:cs typeface=""/>
      </a:majorFont>
      <a:minorFont>
        <a:latin typeface="Tw Cen MT"/>
        <a:ea typeface="华文仿宋"/>
        <a:cs typeface=""/>
      </a:minorFont>
    </a:fontScheme>
    <a:fmtScheme name="带状边缘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1_回顾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33CC"/>
      </a:dk1>
      <a:lt1>
        <a:srgbClr val="FFFFFF"/>
      </a:lt1>
      <a:dk2>
        <a:srgbClr val="336699"/>
      </a:dk2>
      <a:lt2>
        <a:srgbClr val="008000"/>
      </a:lt2>
      <a:accent1>
        <a:srgbClr val="3366FF"/>
      </a:accent1>
      <a:accent2>
        <a:srgbClr val="FFFF66"/>
      </a:accent2>
      <a:accent3>
        <a:srgbClr val="FFFFFF"/>
      </a:accent3>
      <a:accent4>
        <a:srgbClr val="002AAE"/>
      </a:accent4>
      <a:accent5>
        <a:srgbClr val="ADB8FF"/>
      </a:accent5>
      <a:accent6>
        <a:srgbClr val="E7E75C"/>
      </a:accent6>
      <a:hlink>
        <a:srgbClr val="FF6600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6807</TotalTime>
  <Words>308</Words>
  <Application>Microsoft Office PowerPoint</Application>
  <PresentationFormat>A4 纸张(210x297 毫米)</PresentationFormat>
  <Paragraphs>34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3" baseType="lpstr">
      <vt:lpstr>微软雅黑</vt:lpstr>
      <vt:lpstr>Arial</vt:lpstr>
      <vt:lpstr>Calibri</vt:lpstr>
      <vt:lpstr>Calibri Light</vt:lpstr>
      <vt:lpstr>Californian FB</vt:lpstr>
      <vt:lpstr>Goudy Old Style</vt:lpstr>
      <vt:lpstr>Times New Roman</vt:lpstr>
      <vt:lpstr>Tw Cen MT</vt:lpstr>
      <vt:lpstr>Wingdings</vt:lpstr>
      <vt:lpstr>回顾</vt:lpstr>
      <vt:lpstr>1_回顾</vt:lpstr>
      <vt:lpstr>迎新报告会</vt:lpstr>
      <vt:lpstr>目录</vt:lpstr>
      <vt:lpstr>研究内容介绍</vt:lpstr>
      <vt:lpstr>混成系统验证</vt:lpstr>
      <vt:lpstr>混成系统验证</vt:lpstr>
      <vt:lpstr>混成系统验证</vt:lpstr>
      <vt:lpstr>混成系统验证</vt:lpstr>
      <vt:lpstr>研究成果展示</vt:lpstr>
      <vt:lpstr>主要成果</vt:lpstr>
      <vt:lpstr>感悟及寄语</vt:lpstr>
      <vt:lpstr>给学弟学妹的寄语</vt:lpstr>
      <vt:lpstr>Thanks</vt:lpstr>
    </vt:vector>
  </TitlesOfParts>
  <Company>CS,HIT,P.R.China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没有幻灯片标题</dc:title>
  <dc:creator>xxf</dc:creator>
  <cp:lastModifiedBy>冯 胜华</cp:lastModifiedBy>
  <cp:revision>4566</cp:revision>
  <dcterms:created xsi:type="dcterms:W3CDTF">2001-03-21T04:57:00Z</dcterms:created>
  <dcterms:modified xsi:type="dcterms:W3CDTF">2020-09-19T03:06:30Z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  <property fmtid="{D5CDD505-2E9C-101B-9397-08002B2CF9AE}" pid="3" name="KSORubyTemplateID">
    <vt:lpwstr>2</vt:lpwstr>
  </property>
</Properties>
</file>