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  <p:sldMasterId id="2147483985" r:id="rId2"/>
  </p:sldMasterIdLst>
  <p:notesMasterIdLst>
    <p:notesMasterId r:id="rId11"/>
  </p:notesMasterIdLst>
  <p:sldIdLst>
    <p:sldId id="2363" r:id="rId3"/>
    <p:sldId id="2789" r:id="rId4"/>
    <p:sldId id="2795" r:id="rId5"/>
    <p:sldId id="2796" r:id="rId6"/>
    <p:sldId id="2797" r:id="rId7"/>
    <p:sldId id="2798" r:id="rId8"/>
    <p:sldId id="2793" r:id="rId9"/>
    <p:sldId id="2750" r:id="rId10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pos="5705" userDrawn="1">
          <p15:clr>
            <a:srgbClr val="A4A3A4"/>
          </p15:clr>
        </p15:guide>
        <p15:guide id="4" orient="horz" pos="1071" userDrawn="1">
          <p15:clr>
            <a:srgbClr val="A4A3A4"/>
          </p15:clr>
        </p15:guide>
        <p15:guide id="5" pos="5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o arabela" initials="t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8" autoAdjust="0"/>
    <p:restoredTop sz="86863" autoAdjust="0"/>
  </p:normalViewPr>
  <p:slideViewPr>
    <p:cSldViewPr showGuides="1">
      <p:cViewPr varScale="1">
        <p:scale>
          <a:sx n="58" d="100"/>
          <a:sy n="58" d="100"/>
        </p:scale>
        <p:origin x="1392" y="48"/>
      </p:cViewPr>
      <p:guideLst>
        <p:guide orient="horz" pos="2205"/>
        <p:guide pos="3120"/>
        <p:guide pos="5705"/>
        <p:guide orient="horz" pos="1071"/>
        <p:guide pos="5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spect="1" noTextEdit="1"/>
          </p:cNvSpPr>
          <p:nvPr/>
        </p:nvSpPr>
        <p:spPr>
          <a:xfrm>
            <a:off x="906463" y="4713288"/>
            <a:ext cx="4984750" cy="44688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dirty="0">
              <a:ea typeface="华文宋体" panose="02010600040101010101" pitchFamily="2" charset="-122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en-US" altLang="zh-CN" noProof="1" smtClean="0">
                <a:latin typeface="Times New Roman" panose="02020603050405020304" pitchFamily="18" charset="0"/>
                <a:ea typeface="楷体_GB2312"/>
                <a:cs typeface="+mn-ea"/>
              </a:rPr>
              <a:pPr fontAlgn="base"/>
              <a:t>‹#›</a:t>
            </a:fld>
            <a:endParaRPr lang="en-US" altLang="zh-CN" noProof="1"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0846553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9130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6600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8061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7603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4841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548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8933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056">
            <a:extLst>
              <a:ext uri="{FF2B5EF4-FFF2-40B4-BE49-F238E27FC236}">
                <a16:creationId xmlns:a16="http://schemas.microsoft.com/office/drawing/2014/main" id="{90121EA6-F80C-404A-815E-FC73522F22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Text Box 1045">
            <a:extLst>
              <a:ext uri="{FF2B5EF4-FFF2-40B4-BE49-F238E27FC236}">
                <a16:creationId xmlns:a16="http://schemas.microsoft.com/office/drawing/2014/main" id="{59562631-4856-46A9-AEE8-88D55BF44CC1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7" name="Picture 1047">
            <a:extLst>
              <a:ext uri="{FF2B5EF4-FFF2-40B4-BE49-F238E27FC236}">
                <a16:creationId xmlns:a16="http://schemas.microsoft.com/office/drawing/2014/main" id="{FB65C5A6-1CDD-44A3-B793-9587755D2E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6943208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42120219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1422890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56">
            <a:extLst>
              <a:ext uri="{FF2B5EF4-FFF2-40B4-BE49-F238E27FC236}">
                <a16:creationId xmlns:a16="http://schemas.microsoft.com/office/drawing/2014/main" id="{14E396A9-71AC-40FF-9CD7-A18D8F80AD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3FDCDECF-139A-4EC3-866B-8EBE0E268B2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>
            <a:extLst>
              <a:ext uri="{FF2B5EF4-FFF2-40B4-BE49-F238E27FC236}">
                <a16:creationId xmlns:a16="http://schemas.microsoft.com/office/drawing/2014/main" id="{90B334EE-AEF7-40D4-8F0B-71C3D18ED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19895574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985857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56">
            <a:extLst>
              <a:ext uri="{FF2B5EF4-FFF2-40B4-BE49-F238E27FC236}">
                <a16:creationId xmlns:a16="http://schemas.microsoft.com/office/drawing/2014/main" id="{8E7318ED-F6CE-42B5-AE67-8181E0FD32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Box 1045">
            <a:extLst>
              <a:ext uri="{FF2B5EF4-FFF2-40B4-BE49-F238E27FC236}">
                <a16:creationId xmlns:a16="http://schemas.microsoft.com/office/drawing/2014/main" id="{53089CC2-7C50-4765-A75D-C75B3096D31E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2" name="Picture 1047">
            <a:extLst>
              <a:ext uri="{FF2B5EF4-FFF2-40B4-BE49-F238E27FC236}">
                <a16:creationId xmlns:a16="http://schemas.microsoft.com/office/drawing/2014/main" id="{0B3214B7-A204-4A6C-8F03-C6D580C8C88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1584723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810933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0225417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85633494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58080607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>
            <a:extLst>
              <a:ext uri="{FF2B5EF4-FFF2-40B4-BE49-F238E27FC236}">
                <a16:creationId xmlns:a16="http://schemas.microsoft.com/office/drawing/2014/main" id="{3C668879-9915-4011-B1A8-8AD3CB6175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>
            <a:extLst>
              <a:ext uri="{FF2B5EF4-FFF2-40B4-BE49-F238E27FC236}">
                <a16:creationId xmlns:a16="http://schemas.microsoft.com/office/drawing/2014/main" id="{9BF8ED74-7AC2-43B2-830F-06D0902DA6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E904725C-6B6B-48D1-AFAA-66DF46EABFEB}"/>
              </a:ext>
            </a:extLst>
          </p:cNvPr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45390677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12671609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646010119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3306059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458815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0710591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99769555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85468332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8748640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3392694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>
            <a:extLst>
              <a:ext uri="{FF2B5EF4-FFF2-40B4-BE49-F238E27FC236}">
                <a16:creationId xmlns:a16="http://schemas.microsoft.com/office/drawing/2014/main" id="{10C1E736-017D-4D3D-B435-42ACEFD7DB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>
            <a:extLst>
              <a:ext uri="{FF2B5EF4-FFF2-40B4-BE49-F238E27FC236}">
                <a16:creationId xmlns:a16="http://schemas.microsoft.com/office/drawing/2014/main" id="{CE883BF2-72A3-4D60-8F98-AE5BF3285F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52D47941-3347-4E65-84D8-69C01F098120}"/>
              </a:ext>
            </a:extLst>
          </p:cNvPr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6285012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056">
            <a:extLst>
              <a:ext uri="{FF2B5EF4-FFF2-40B4-BE49-F238E27FC236}">
                <a16:creationId xmlns:a16="http://schemas.microsoft.com/office/drawing/2014/main" id="{23700E1D-32D0-4679-A653-BBA3989659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 Box 1045">
            <a:extLst>
              <a:ext uri="{FF2B5EF4-FFF2-40B4-BE49-F238E27FC236}">
                <a16:creationId xmlns:a16="http://schemas.microsoft.com/office/drawing/2014/main" id="{8F435CB4-6C45-4F71-B917-7BD89C53746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9" name="Picture 1047">
            <a:extLst>
              <a:ext uri="{FF2B5EF4-FFF2-40B4-BE49-F238E27FC236}">
                <a16:creationId xmlns:a16="http://schemas.microsoft.com/office/drawing/2014/main" id="{28E498C0-F56B-4ED2-A3D3-BC7DD293E20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406226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56">
            <a:extLst>
              <a:ext uri="{FF2B5EF4-FFF2-40B4-BE49-F238E27FC236}">
                <a16:creationId xmlns:a16="http://schemas.microsoft.com/office/drawing/2014/main" id="{4A0C1BA6-A783-4D2A-869D-DE6E7760C9B7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F1C45645-DD6E-4048-86A4-3D40D37C112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>
            <a:extLst>
              <a:ext uri="{FF2B5EF4-FFF2-40B4-BE49-F238E27FC236}">
                <a16:creationId xmlns:a16="http://schemas.microsoft.com/office/drawing/2014/main" id="{C5F52B82-3111-4686-83B1-534A00C11C2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202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93" r:id="rId3"/>
    <p:sldLayoutId id="2147483988" r:id="rId4"/>
    <p:sldLayoutId id="2147483989" r:id="rId5"/>
    <p:sldLayoutId id="2147483990" r:id="rId6"/>
    <p:sldLayoutId id="2147483991" r:id="rId7"/>
    <p:sldLayoutId id="2147483994" r:id="rId8"/>
    <p:sldLayoutId id="2147483995" r:id="rId9"/>
    <p:sldLayoutId id="2147483996" r:id="rId10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1616393"/>
            <a:ext cx="8420100" cy="1880870"/>
          </a:xfrm>
        </p:spPr>
        <p:txBody>
          <a:bodyPr wrap="square" lIns="288000" tIns="45720" rIns="288000" bIns="4572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迎新报告会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5656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kumimoji="1" lang="zh-CN" altLang="en-US" dirty="0"/>
              <a:t>答辩学生：刘文有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年       级：</a:t>
            </a:r>
            <a:r>
              <a:rPr kumimoji="1" lang="en-US" altLang="zh-CN" dirty="0"/>
              <a:t>2018</a:t>
            </a:r>
            <a:r>
              <a:rPr kumimoji="1" lang="zh-CN" altLang="en-US" dirty="0"/>
              <a:t>级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学位类型：硕    士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指导老师：焦    莉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zh-CN" altLang="en-US" dirty="0"/>
              <a:t>思考规划</a:t>
            </a:r>
          </a:p>
          <a:p>
            <a:pPr>
              <a:buFont typeface="Wingdings" charset="2"/>
              <a:buChar char="v"/>
            </a:pPr>
            <a:r>
              <a:rPr lang="zh-CN" altLang="en-US"/>
              <a:t>好好耍</a:t>
            </a:r>
            <a:endParaRPr lang="zh-CN" altLang="en-US" dirty="0"/>
          </a:p>
          <a:p>
            <a:pPr>
              <a:buFont typeface="Wingdings" charset="2"/>
              <a:buChar char="v"/>
            </a:pPr>
            <a:r>
              <a:rPr lang="zh-CN" altLang="en-US" dirty="0"/>
              <a:t>多和导师沟通</a:t>
            </a:r>
            <a:endParaRPr lang="en-US" altLang="zh-CN" dirty="0"/>
          </a:p>
          <a:p>
            <a:pPr>
              <a:buFont typeface="Wingdings" charset="2"/>
              <a:buChar char="v"/>
            </a:pPr>
            <a:r>
              <a:rPr lang="zh-CN" altLang="en-US" dirty="0"/>
              <a:t>研究方向介绍</a:t>
            </a:r>
            <a:endParaRPr lang="en-US" altLang="zh-CN" dirty="0"/>
          </a:p>
          <a:p>
            <a:pPr>
              <a:buFont typeface="Wingdings" charset="2"/>
              <a:buChar char="v"/>
            </a:pPr>
            <a:r>
              <a:rPr lang="zh-CN" altLang="en-US" dirty="0"/>
              <a:t>寄语</a:t>
            </a:r>
          </a:p>
        </p:txBody>
      </p:sp>
    </p:spTree>
    <p:extLst>
      <p:ext uri="{BB962C8B-B14F-4D97-AF65-F5344CB8AC3E}">
        <p14:creationId xmlns:p14="http://schemas.microsoft.com/office/powerpoint/2010/main" val="152638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思考规划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indent="266700">
              <a:lnSpc>
                <a:spcPct val="150000"/>
              </a:lnSpc>
            </a:pP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首先是思考自己的规划。研究生生活伊始，要对自己有良好的认知，尽早认清自己的目标，提早做好规划，想明白是工作还是出国，还是转博士等等。准备工作的话，在科研之余，需要刷</a:t>
            </a:r>
            <a:r>
              <a:rPr lang="en-US" altLang="zh-CN" sz="1800" dirty="0" err="1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leetcode</a:t>
            </a: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完善自己的项目经历；出国的话，需要尽早考托福，</a:t>
            </a:r>
            <a:r>
              <a:rPr lang="en-US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GRE</a:t>
            </a: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，尽早规划发论文。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50000"/>
              </a:lnSpc>
            </a:pP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于研一的学习。在研一集中教学期间，课程需要跟老师商量好，再挑选几门自己感兴趣的选修或者旁听。但是书本的学习始终是有限的，研究生和本科生不一样的地方，就在于我们需要根据具体的问题，去学习相应的知识，然后用我们的知识解决问题。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01168" lvl="1" indent="0">
              <a:lnSpc>
                <a:spcPct val="150000"/>
              </a:lnSpc>
              <a:buNone/>
            </a:pPr>
            <a:endParaRPr lang="en-US" altLang="zh-CN" sz="1900" dirty="0"/>
          </a:p>
        </p:txBody>
      </p:sp>
    </p:spTree>
    <p:extLst>
      <p:ext uri="{BB962C8B-B14F-4D97-AF65-F5344CB8AC3E}">
        <p14:creationId xmlns:p14="http://schemas.microsoft.com/office/powerpoint/2010/main" val="331436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好好耍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indent="266700">
              <a:lnSpc>
                <a:spcPct val="150000"/>
              </a:lnSpc>
            </a:pP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Adobe Hebrew"/>
              </a:rPr>
              <a:t>大家在雁栖湖校区最主要的任务是学习，相对来说，第一年的生活同本科时期很形似。记住：上课并不是我们学习知识的唯一途径，很多人更加喜欢的是自学；但是，大家一定要好好利用这一年的学习时间思考自己喜欢什么、适合什么，并为他们去付出努力。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01168" lvl="1" indent="0">
              <a:lnSpc>
                <a:spcPct val="150000"/>
              </a:lnSpc>
              <a:buNone/>
            </a:pPr>
            <a:endParaRPr lang="en-US" altLang="zh-CN" sz="1900" dirty="0"/>
          </a:p>
        </p:txBody>
      </p:sp>
    </p:spTree>
    <p:extLst>
      <p:ext uri="{BB962C8B-B14F-4D97-AF65-F5344CB8AC3E}">
        <p14:creationId xmlns:p14="http://schemas.microsoft.com/office/powerpoint/2010/main" val="255473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多和导师沟通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indent="266700">
              <a:lnSpc>
                <a:spcPct val="150000"/>
              </a:lnSpc>
            </a:pP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Adobe Hebrew"/>
              </a:rPr>
              <a:t>多和导师沟通。研究生的生活和导师息息相关，一定要做好和老师的沟通工作。关于科研方向，科研进展等等。建议大家尽早接触组里工作，多和老师讨论交流，定下自己感兴趣的研究课题，尽早展开工作，尽量在研二下学期找工作之前有一定的成果。刚开始做科研，尽量找导师或者师兄师姐带自己做一段时间。如果遇到自己的研究方向和导师不一致的情况，需要及时的跟老师进行沟通协调。 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01168" lvl="1" indent="0">
              <a:lnSpc>
                <a:spcPct val="150000"/>
              </a:lnSpc>
              <a:buNone/>
            </a:pPr>
            <a:endParaRPr lang="en-US" altLang="zh-CN" sz="1900" dirty="0"/>
          </a:p>
        </p:txBody>
      </p:sp>
    </p:spTree>
    <p:extLst>
      <p:ext uri="{BB962C8B-B14F-4D97-AF65-F5344CB8AC3E}">
        <p14:creationId xmlns:p14="http://schemas.microsoft.com/office/powerpoint/2010/main" val="73534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研究方向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marL="201168" lvl="1" indent="0">
              <a:lnSpc>
                <a:spcPct val="150000"/>
              </a:lnSpc>
              <a:buNone/>
            </a:pPr>
            <a:r>
              <a:rPr lang="zh-CN" altLang="zh-CN" sz="18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Adobe Hebrew"/>
              </a:rPr>
              <a:t>研究方向。本人主要是做控制器合成的研究，通过数学方法，对时滞系统的安全性进行保障。例如控制屏障泛函等方法。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01168" lvl="1" indent="0">
              <a:lnSpc>
                <a:spcPct val="150000"/>
              </a:lnSpc>
              <a:buNone/>
            </a:pPr>
            <a:endParaRPr lang="en-US" altLang="zh-CN" sz="1900" dirty="0"/>
          </a:p>
        </p:txBody>
      </p:sp>
    </p:spTree>
    <p:extLst>
      <p:ext uri="{BB962C8B-B14F-4D97-AF65-F5344CB8AC3E}">
        <p14:creationId xmlns:p14="http://schemas.microsoft.com/office/powerpoint/2010/main" val="398485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寄语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zh-CN" altLang="en-US" sz="1900" b="1" dirty="0"/>
              <a:t>选课</a:t>
            </a:r>
            <a:r>
              <a:rPr lang="zh-CN" altLang="en-US" sz="1900" dirty="0"/>
              <a:t>：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研究方向</a:t>
            </a:r>
            <a:r>
              <a:rPr lang="zh-CN" altLang="en-US" sz="1900" dirty="0"/>
              <a:t>：选择比努力更重要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学术</a:t>
            </a:r>
            <a:r>
              <a:rPr lang="en-US" altLang="zh-CN" sz="1900" b="1" dirty="0"/>
              <a:t>&amp;</a:t>
            </a:r>
            <a:r>
              <a:rPr lang="zh-CN" altLang="en-US" sz="1900" b="1" dirty="0"/>
              <a:t>工作</a:t>
            </a:r>
            <a:endParaRPr lang="en-US" altLang="zh-CN" sz="1900" b="1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课余休闲：</a:t>
            </a:r>
            <a:endParaRPr lang="en-US" altLang="zh-CN" sz="1900" b="1" dirty="0"/>
          </a:p>
          <a:p>
            <a:pPr lvl="2">
              <a:lnSpc>
                <a:spcPct val="150000"/>
              </a:lnSpc>
            </a:pPr>
            <a:r>
              <a:rPr lang="zh-CN" altLang="en-US" sz="1500" dirty="0"/>
              <a:t>红螺寺、野长城</a:t>
            </a:r>
            <a:endParaRPr lang="en-US" altLang="zh-CN" sz="1500" dirty="0"/>
          </a:p>
          <a:p>
            <a:pPr lvl="2">
              <a:lnSpc>
                <a:spcPct val="150000"/>
              </a:lnSpc>
            </a:pPr>
            <a:r>
              <a:rPr lang="zh-CN" altLang="en-US" sz="1500" dirty="0"/>
              <a:t>运动</a:t>
            </a:r>
            <a:endParaRPr lang="en-US" altLang="zh-CN" sz="1900" dirty="0"/>
          </a:p>
        </p:txBody>
      </p:sp>
    </p:spTree>
    <p:extLst>
      <p:ext uri="{BB962C8B-B14F-4D97-AF65-F5344CB8AC3E}">
        <p14:creationId xmlns:p14="http://schemas.microsoft.com/office/powerpoint/2010/main" val="1738479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2068190"/>
            <a:ext cx="8420100" cy="1880870"/>
          </a:xfrm>
        </p:spPr>
        <p:txBody>
          <a:bodyPr wrap="square" lIns="288000" tIns="45720" rIns="288000" bIns="45720" anchor="ctr"/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3600" dirty="0">
                <a:latin typeface="华文宋体" panose="02010600040101010101" pitchFamily="2" charset="-122"/>
              </a:rPr>
              <a:t>谢谢大家！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53243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回顾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自定义 1">
      <a:majorFont>
        <a:latin typeface="Goudy Old Style"/>
        <a:ea typeface="华文仿宋"/>
        <a:cs typeface=""/>
      </a:majorFont>
      <a:minorFont>
        <a:latin typeface="Tw Cen MT"/>
        <a:ea typeface="华文仿宋"/>
        <a:cs typeface=""/>
      </a:minorFont>
    </a:fontScheme>
    <a:fmtScheme name="带状边缘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33CC"/>
      </a:dk1>
      <a:lt1>
        <a:srgbClr val="FFFFFF"/>
      </a:lt1>
      <a:dk2>
        <a:srgbClr val="336699"/>
      </a:dk2>
      <a:lt2>
        <a:srgbClr val="008000"/>
      </a:lt2>
      <a:accent1>
        <a:srgbClr val="3366FF"/>
      </a:accent1>
      <a:accent2>
        <a:srgbClr val="FFFF66"/>
      </a:accent2>
      <a:accent3>
        <a:srgbClr val="FFFFFF"/>
      </a:accent3>
      <a:accent4>
        <a:srgbClr val="002AAE"/>
      </a:accent4>
      <a:accent5>
        <a:srgbClr val="ADB8FF"/>
      </a:accent5>
      <a:accent6>
        <a:srgbClr val="E7E75C"/>
      </a:accent6>
      <a:hlink>
        <a:srgbClr val="FF6600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6790</TotalTime>
  <Words>423</Words>
  <Application>Microsoft Office PowerPoint</Application>
  <PresentationFormat>A4 纸张(210x297 毫米)</PresentationFormat>
  <Paragraphs>33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等线</vt:lpstr>
      <vt:lpstr>华文宋体</vt:lpstr>
      <vt:lpstr>Arial</vt:lpstr>
      <vt:lpstr>Arial Narrow</vt:lpstr>
      <vt:lpstr>Calibri</vt:lpstr>
      <vt:lpstr>Calibri Light</vt:lpstr>
      <vt:lpstr>Californian FB</vt:lpstr>
      <vt:lpstr>Goudy Old Style</vt:lpstr>
      <vt:lpstr>Times New Roman</vt:lpstr>
      <vt:lpstr>Tw Cen MT</vt:lpstr>
      <vt:lpstr>Wingdings</vt:lpstr>
      <vt:lpstr>回顾</vt:lpstr>
      <vt:lpstr>1_回顾</vt:lpstr>
      <vt:lpstr>迎新报告会</vt:lpstr>
      <vt:lpstr>目录</vt:lpstr>
      <vt:lpstr>思考规划</vt:lpstr>
      <vt:lpstr>好好耍</vt:lpstr>
      <vt:lpstr>多和导师沟通</vt:lpstr>
      <vt:lpstr>研究方向</vt:lpstr>
      <vt:lpstr>寄语</vt:lpstr>
      <vt:lpstr>谢谢大家！</vt:lpstr>
    </vt:vector>
  </TitlesOfParts>
  <Company>CS,HIT,P.R.China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没有幻灯片标题</dc:title>
  <dc:creator>xxf</dc:creator>
  <cp:lastModifiedBy>liuwenyou</cp:lastModifiedBy>
  <cp:revision>4598</cp:revision>
  <dcterms:created xsi:type="dcterms:W3CDTF">2001-03-21T04:57:00Z</dcterms:created>
  <dcterms:modified xsi:type="dcterms:W3CDTF">2020-09-18T13:32:54Z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  <property fmtid="{D5CDD505-2E9C-101B-9397-08002B2CF9AE}" pid="3" name="KSORubyTemplateID">
    <vt:lpwstr>2</vt:lpwstr>
  </property>
</Properties>
</file>