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7" r:id="rId2"/>
    <p:sldId id="277" r:id="rId3"/>
    <p:sldId id="271" r:id="rId4"/>
    <p:sldId id="261" r:id="rId5"/>
    <p:sldId id="275" r:id="rId6"/>
    <p:sldId id="279" r:id="rId7"/>
    <p:sldId id="280" r:id="rId8"/>
    <p:sldId id="281" r:id="rId9"/>
    <p:sldId id="282" r:id="rId10"/>
    <p:sldId id="266" r:id="rId11"/>
  </p:sldIdLst>
  <p:sldSz cx="9144000" cy="6858000" type="screen4x3"/>
  <p:notesSz cx="6858000" cy="9144000"/>
  <p:embeddedFontLst>
    <p:embeddedFont>
      <p:font typeface="微软雅黑" panose="020B0503020204020204" pitchFamily="34" charset="-122"/>
      <p:regular r:id="rId13"/>
      <p:bold r:id="rId14"/>
    </p:embeddedFon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
      <p:font typeface="Segoe UI Light" panose="020B0502040204020203" pitchFamily="34" charset="0"/>
      <p:regular r:id="rId23"/>
    </p:embeddedFont>
  </p:embeddedFontLst>
  <p:defaultTextStyle>
    <a:defPPr>
      <a:defRPr lang="zh-CN"/>
    </a:defPPr>
    <a:lvl1pPr marL="0" algn="l" defTabSz="609600" rtl="0" eaLnBrk="1" latinLnBrk="0" hangingPunct="1">
      <a:defRPr sz="2400" kern="1200">
        <a:solidFill>
          <a:schemeClr val="tx1"/>
        </a:solidFill>
        <a:latin typeface="+mn-lt"/>
        <a:ea typeface="+mn-ea"/>
        <a:cs typeface="+mn-cs"/>
      </a:defRPr>
    </a:lvl1pPr>
    <a:lvl2pPr marL="609600" algn="l" defTabSz="609600" rtl="0" eaLnBrk="1" latinLnBrk="0" hangingPunct="1">
      <a:defRPr sz="2400" kern="1200">
        <a:solidFill>
          <a:schemeClr val="tx1"/>
        </a:solidFill>
        <a:latin typeface="+mn-lt"/>
        <a:ea typeface="+mn-ea"/>
        <a:cs typeface="+mn-cs"/>
      </a:defRPr>
    </a:lvl2pPr>
    <a:lvl3pPr marL="1219200" algn="l" defTabSz="609600" rtl="0" eaLnBrk="1" latinLnBrk="0" hangingPunct="1">
      <a:defRPr sz="2400" kern="1200">
        <a:solidFill>
          <a:schemeClr val="tx1"/>
        </a:solidFill>
        <a:latin typeface="+mn-lt"/>
        <a:ea typeface="+mn-ea"/>
        <a:cs typeface="+mn-cs"/>
      </a:defRPr>
    </a:lvl3pPr>
    <a:lvl4pPr marL="1828800" algn="l" defTabSz="609600" rtl="0" eaLnBrk="1" latinLnBrk="0" hangingPunct="1">
      <a:defRPr sz="2400" kern="1200">
        <a:solidFill>
          <a:schemeClr val="tx1"/>
        </a:solidFill>
        <a:latin typeface="+mn-lt"/>
        <a:ea typeface="+mn-ea"/>
        <a:cs typeface="+mn-cs"/>
      </a:defRPr>
    </a:lvl4pPr>
    <a:lvl5pPr marL="2438400" algn="l" defTabSz="609600" rtl="0" eaLnBrk="1" latinLnBrk="0" hangingPunct="1">
      <a:defRPr sz="2400" kern="1200">
        <a:solidFill>
          <a:schemeClr val="tx1"/>
        </a:solidFill>
        <a:latin typeface="+mn-lt"/>
        <a:ea typeface="+mn-ea"/>
        <a:cs typeface="+mn-cs"/>
      </a:defRPr>
    </a:lvl5pPr>
    <a:lvl6pPr marL="3048000" algn="l" defTabSz="609600" rtl="0" eaLnBrk="1" latinLnBrk="0" hangingPunct="1">
      <a:defRPr sz="2400" kern="1200">
        <a:solidFill>
          <a:schemeClr val="tx1"/>
        </a:solidFill>
        <a:latin typeface="+mn-lt"/>
        <a:ea typeface="+mn-ea"/>
        <a:cs typeface="+mn-cs"/>
      </a:defRPr>
    </a:lvl6pPr>
    <a:lvl7pPr marL="3657600" algn="l" defTabSz="609600" rtl="0" eaLnBrk="1" latinLnBrk="0" hangingPunct="1">
      <a:defRPr sz="2400" kern="1200">
        <a:solidFill>
          <a:schemeClr val="tx1"/>
        </a:solidFill>
        <a:latin typeface="+mn-lt"/>
        <a:ea typeface="+mn-ea"/>
        <a:cs typeface="+mn-cs"/>
      </a:defRPr>
    </a:lvl7pPr>
    <a:lvl8pPr marL="4267200" algn="l" defTabSz="609600" rtl="0" eaLnBrk="1" latinLnBrk="0" hangingPunct="1">
      <a:defRPr sz="2400" kern="1200">
        <a:solidFill>
          <a:schemeClr val="tx1"/>
        </a:solidFill>
        <a:latin typeface="+mn-lt"/>
        <a:ea typeface="+mn-ea"/>
        <a:cs typeface="+mn-cs"/>
      </a:defRPr>
    </a:lvl8pPr>
    <a:lvl9pPr marL="4876800" algn="l" defTabSz="60960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73A1C"/>
    <a:srgbClr val="4C4C4C"/>
    <a:srgbClr val="333333"/>
    <a:srgbClr val="FEDB43"/>
    <a:srgbClr val="1187B1"/>
    <a:srgbClr val="E65B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42"/>
    <p:restoredTop sz="81390"/>
  </p:normalViewPr>
  <p:slideViewPr>
    <p:cSldViewPr snapToGrid="0" snapToObjects="1">
      <p:cViewPr varScale="1">
        <p:scale>
          <a:sx n="99" d="100"/>
          <a:sy n="99" d="100"/>
        </p:scale>
        <p:origin x="1488" y="184"/>
      </p:cViewPr>
      <p:guideLst>
        <p:guide orient="horz" pos="2141"/>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52EF0-2F56-0746-9FF9-85E284042A1A}" type="datetimeFigureOut">
              <a:rPr kumimoji="1" lang="zh-CN" altLang="en-US" smtClean="0"/>
              <a:t>2020/9/9</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F7CE7-31AE-0E48-A94F-977FACDB81B8}"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1</a:t>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10</a:t>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2</a:t>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200" dirty="0">
                <a:solidFill>
                  <a:schemeClr val="tx1"/>
                </a:solidFill>
                <a:effectLst/>
                <a:latin typeface="+mn-lt"/>
                <a:ea typeface="+mn-ea"/>
                <a:cs typeface="+mn-cs"/>
              </a:rPr>
              <a:t>我和同课题组杨鹏飞师兄在导师张立军老师的指导下与国防科大刘江潮老师、陈立前老师展开合作，我们使用抽象解释的方法对神经网络局部鲁棒性的验证问题展开了研究，我们在现有的方法中引入了符号传播技术，取得了一些理论成果并实现了一个验证工具称为</a:t>
            </a:r>
            <a:r>
              <a:rPr lang="en-US" altLang="zh-CN"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DeepSymbol</a:t>
            </a:r>
            <a:r>
              <a:rPr lang="zh-CN" altLang="zh-CN" sz="1200" kern="1200" dirty="0">
                <a:solidFill>
                  <a:schemeClr val="tx1"/>
                </a:solidFill>
                <a:effectLst/>
                <a:latin typeface="+mn-lt"/>
                <a:ea typeface="+mn-ea"/>
                <a:cs typeface="+mn-cs"/>
              </a:rPr>
              <a:t>，文章《</a:t>
            </a:r>
            <a:r>
              <a:rPr lang="en-US" altLang="zh-CN" sz="1200" kern="1200" dirty="0">
                <a:solidFill>
                  <a:schemeClr val="tx1"/>
                </a:solidFill>
                <a:effectLst/>
                <a:latin typeface="+mn-lt"/>
                <a:ea typeface="+mn-ea"/>
                <a:cs typeface="+mn-cs"/>
              </a:rPr>
              <a:t>Analyzing Deep Neural Networks with Symbolic Propagation: Towards Higher Precision and Faster Verification</a:t>
            </a:r>
            <a:r>
              <a:rPr lang="zh-CN" altLang="zh-CN" sz="1200" kern="1200" dirty="0">
                <a:solidFill>
                  <a:schemeClr val="tx1"/>
                </a:solidFill>
                <a:effectLst/>
                <a:latin typeface="+mn-lt"/>
                <a:ea typeface="+mn-ea"/>
                <a:cs typeface="+mn-cs"/>
              </a:rPr>
              <a:t>》被</a:t>
            </a:r>
            <a:r>
              <a:rPr lang="en-US" altLang="zh-CN" sz="1200" kern="1200" dirty="0">
                <a:solidFill>
                  <a:schemeClr val="tx1"/>
                </a:solidFill>
                <a:effectLst/>
                <a:latin typeface="+mn-lt"/>
                <a:ea typeface="+mn-ea"/>
                <a:cs typeface="+mn-cs"/>
              </a:rPr>
              <a:t> SAS 2019 </a:t>
            </a:r>
            <a:r>
              <a:rPr lang="zh-CN" altLang="zh-CN" sz="1200" kern="1200" dirty="0">
                <a:solidFill>
                  <a:schemeClr val="tx1"/>
                </a:solidFill>
                <a:effectLst/>
                <a:latin typeface="+mn-lt"/>
                <a:ea typeface="+mn-ea"/>
                <a:cs typeface="+mn-cs"/>
              </a:rPr>
              <a:t>接收。</a:t>
            </a:r>
          </a:p>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3</a:t>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4</a:t>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5</a:t>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6</a:t>
            </a:fld>
            <a:endParaRPr kumimoji="1" lang="zh-CN" altLang="en-US"/>
          </a:p>
        </p:txBody>
      </p:sp>
    </p:spTree>
    <p:extLst>
      <p:ext uri="{BB962C8B-B14F-4D97-AF65-F5344CB8AC3E}">
        <p14:creationId xmlns:p14="http://schemas.microsoft.com/office/powerpoint/2010/main" val="680460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7</a:t>
            </a:fld>
            <a:endParaRPr kumimoji="1" lang="zh-CN" altLang="en-US"/>
          </a:p>
        </p:txBody>
      </p:sp>
    </p:spTree>
    <p:extLst>
      <p:ext uri="{BB962C8B-B14F-4D97-AF65-F5344CB8AC3E}">
        <p14:creationId xmlns:p14="http://schemas.microsoft.com/office/powerpoint/2010/main" val="285454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8</a:t>
            </a:fld>
            <a:endParaRPr kumimoji="1" lang="zh-CN" altLang="en-US"/>
          </a:p>
        </p:txBody>
      </p:sp>
    </p:spTree>
    <p:extLst>
      <p:ext uri="{BB962C8B-B14F-4D97-AF65-F5344CB8AC3E}">
        <p14:creationId xmlns:p14="http://schemas.microsoft.com/office/powerpoint/2010/main" val="344298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A33F7CE7-31AE-0E48-A94F-977FACDB81B8}" type="slidenum">
              <a:rPr kumimoji="1" lang="zh-CN" altLang="en-US" smtClean="0"/>
              <a:t>9</a:t>
            </a:fld>
            <a:endParaRPr kumimoji="1" lang="zh-CN" altLang="en-US"/>
          </a:p>
        </p:txBody>
      </p:sp>
    </p:spTree>
    <p:extLst>
      <p:ext uri="{BB962C8B-B14F-4D97-AF65-F5344CB8AC3E}">
        <p14:creationId xmlns:p14="http://schemas.microsoft.com/office/powerpoint/2010/main" val="104213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office.msn.com.cn/"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3">
            <a:lumMod val="20000"/>
            <a:lumOff val="80000"/>
          </a:schemeClr>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bg>
      <p:bgPr>
        <a:solidFill>
          <a:srgbClr val="E65B4F"/>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bg>
      <p:bgPr>
        <a:solidFill>
          <a:srgbClr val="1187B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bg>
      <p:bgPr>
        <a:solidFill>
          <a:srgbClr val="FEDB43"/>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E73A1C"/>
        </a:solidFill>
        <a:effectLst/>
      </p:bgPr>
    </p:bg>
    <p:spTree>
      <p:nvGrpSpPr>
        <p:cNvPr id="1" name=""/>
        <p:cNvGrpSpPr/>
        <p:nvPr/>
      </p:nvGrpSpPr>
      <p:grpSpPr>
        <a:xfrm>
          <a:off x="0" y="0"/>
          <a:ext cx="0" cy="0"/>
          <a:chOff x="0" y="0"/>
          <a:chExt cx="0" cy="0"/>
        </a:xfrm>
      </p:grpSpPr>
      <p:sp>
        <p:nvSpPr>
          <p:cNvPr id="3" name="矩形 2"/>
          <p:cNvSpPr/>
          <p:nvPr userDrawn="1"/>
        </p:nvSpPr>
        <p:spPr>
          <a:xfrm>
            <a:off x="330453" y="759874"/>
            <a:ext cx="543739" cy="307777"/>
          </a:xfrm>
          <a:prstGeom prst="rect">
            <a:avLst/>
          </a:prstGeom>
        </p:spPr>
        <p:txBody>
          <a:bodyPr wrap="none">
            <a:spAutoFit/>
          </a:bodyPr>
          <a:lstStyle/>
          <a:p>
            <a:r>
              <a:rPr lang="zh-CN" altLang="en-US" sz="1400" dirty="0">
                <a:solidFill>
                  <a:srgbClr val="FFFFFF"/>
                </a:solidFill>
                <a:latin typeface="Segoe UI Light"/>
                <a:ea typeface="微软雅黑"/>
                <a:cs typeface="Segoe UI Light"/>
              </a:rPr>
              <a:t>标注</a:t>
            </a:r>
          </a:p>
        </p:txBody>
      </p:sp>
      <p:sp>
        <p:nvSpPr>
          <p:cNvPr id="4" name="矩形 3"/>
          <p:cNvSpPr/>
          <p:nvPr userDrawn="1"/>
        </p:nvSpPr>
        <p:spPr>
          <a:xfrm>
            <a:off x="2143255" y="841948"/>
            <a:ext cx="1001894" cy="2492990"/>
          </a:xfrm>
          <a:prstGeom prst="rect">
            <a:avLst/>
          </a:prstGeom>
        </p:spPr>
        <p:txBody>
          <a:bodyPr wrap="square">
            <a:spAutoFit/>
          </a:bodyPr>
          <a:lstStyle/>
          <a:p>
            <a:pPr>
              <a:lnSpc>
                <a:spcPct val="130000"/>
              </a:lnSpc>
            </a:pPr>
            <a:r>
              <a:rPr lang="zh-CN" altLang="en-US" sz="1000" dirty="0">
                <a:solidFill>
                  <a:srgbClr val="FFFFFF"/>
                </a:solidFill>
                <a:latin typeface="Segoe UI Light"/>
                <a:ea typeface="微软雅黑"/>
                <a:cs typeface="Segoe UI Light"/>
              </a:rPr>
              <a:t>字体使用 </a:t>
            </a: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r>
              <a:rPr lang="zh-CN" altLang="en-US" sz="1000" dirty="0">
                <a:solidFill>
                  <a:srgbClr val="FFFFFF"/>
                </a:solidFill>
                <a:latin typeface="Segoe UI Light"/>
                <a:ea typeface="微软雅黑"/>
                <a:cs typeface="Segoe UI Light"/>
              </a:rPr>
              <a:t>行距</a:t>
            </a: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r>
              <a:rPr lang="zh-CN" altLang="en-US" sz="1000" dirty="0">
                <a:solidFill>
                  <a:srgbClr val="FFFFFF"/>
                </a:solidFill>
                <a:latin typeface="Segoe UI Light"/>
                <a:ea typeface="微软雅黑"/>
                <a:cs typeface="Segoe UI Light"/>
              </a:rPr>
              <a:t>背景图片出处</a:t>
            </a:r>
          </a:p>
          <a:p>
            <a:pPr>
              <a:lnSpc>
                <a:spcPct val="130000"/>
              </a:lnSpc>
            </a:pPr>
            <a:endParaRPr lang="zh-CN" altLang="en-US" sz="1000" dirty="0">
              <a:solidFill>
                <a:srgbClr val="FFFFFF"/>
              </a:solidFill>
              <a:latin typeface="Segoe UI Light"/>
              <a:ea typeface="微软雅黑"/>
              <a:cs typeface="Segoe UI Light"/>
            </a:endParaRPr>
          </a:p>
          <a:p>
            <a:pPr>
              <a:lnSpc>
                <a:spcPct val="130000"/>
              </a:lnSpc>
            </a:pPr>
            <a:endParaRPr lang="zh-CN" altLang="en-US" sz="1000" dirty="0">
              <a:solidFill>
                <a:srgbClr val="FFFFFF"/>
              </a:solidFill>
              <a:latin typeface="Segoe UI Light"/>
              <a:ea typeface="微软雅黑"/>
              <a:cs typeface="Segoe UI Light"/>
            </a:endParaRPr>
          </a:p>
          <a:p>
            <a:pPr>
              <a:lnSpc>
                <a:spcPct val="130000"/>
              </a:lnSpc>
            </a:pPr>
            <a:r>
              <a:rPr lang="zh-CN" altLang="en-US" sz="1000" dirty="0">
                <a:solidFill>
                  <a:srgbClr val="FFFFFF"/>
                </a:solidFill>
                <a:latin typeface="Segoe UI Light"/>
                <a:ea typeface="微软雅黑"/>
                <a:cs typeface="Segoe UI Light"/>
              </a:rPr>
              <a:t>声明</a:t>
            </a:r>
            <a:endParaRPr lang="en-US" altLang="zh-CN" sz="1000" dirty="0">
              <a:solidFill>
                <a:srgbClr val="FFFFFF"/>
              </a:solidFill>
              <a:latin typeface="Segoe UI Light"/>
              <a:ea typeface="微软雅黑"/>
              <a:cs typeface="Segoe UI Light"/>
            </a:endParaRPr>
          </a:p>
        </p:txBody>
      </p:sp>
      <p:sp>
        <p:nvSpPr>
          <p:cNvPr id="5" name="矩形 4"/>
          <p:cNvSpPr/>
          <p:nvPr userDrawn="1"/>
        </p:nvSpPr>
        <p:spPr>
          <a:xfrm>
            <a:off x="3296288" y="841948"/>
            <a:ext cx="2709096" cy="2893100"/>
          </a:xfrm>
          <a:prstGeom prst="rect">
            <a:avLst/>
          </a:prstGeom>
        </p:spPr>
        <p:txBody>
          <a:bodyPr wrap="square">
            <a:spAutoFit/>
          </a:bodyPr>
          <a:lstStyle/>
          <a:p>
            <a:pPr>
              <a:lnSpc>
                <a:spcPct val="130000"/>
              </a:lnSpc>
            </a:pPr>
            <a:r>
              <a:rPr lang="zh-CN" altLang="en-US" sz="1000" dirty="0">
                <a:solidFill>
                  <a:srgbClr val="FFFFFF"/>
                </a:solidFill>
                <a:latin typeface="Segoe UI Light"/>
                <a:ea typeface="微软雅黑"/>
                <a:cs typeface="Segoe UI Light"/>
              </a:rPr>
              <a:t>英文 </a:t>
            </a:r>
            <a:r>
              <a:rPr lang="en-US" altLang="zh-CN" sz="1000" dirty="0">
                <a:solidFill>
                  <a:srgbClr val="FFFFFF"/>
                </a:solidFill>
                <a:latin typeface="Segoe UI Light"/>
                <a:cs typeface="Segoe UI Light"/>
              </a:rPr>
              <a:t>Century Gothic</a:t>
            </a: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r>
              <a:rPr lang="zh-CN" altLang="en-US" sz="1000" dirty="0">
                <a:solidFill>
                  <a:srgbClr val="FFFFFF"/>
                </a:solidFill>
                <a:latin typeface="Segoe UI Light"/>
                <a:ea typeface="微软雅黑"/>
                <a:cs typeface="Segoe UI Light"/>
              </a:rPr>
              <a:t>中文 微软雅黑</a:t>
            </a: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r>
              <a:rPr lang="zh-CN" altLang="en-US" sz="1000" dirty="0">
                <a:solidFill>
                  <a:srgbClr val="FFFFFF"/>
                </a:solidFill>
                <a:latin typeface="Segoe UI Light"/>
                <a:ea typeface="微软雅黑"/>
                <a:cs typeface="Segoe UI Light"/>
              </a:rPr>
              <a:t>正文 </a:t>
            </a:r>
            <a:r>
              <a:rPr lang="en-US" altLang="zh-CN" sz="1000" dirty="0">
                <a:solidFill>
                  <a:srgbClr val="FFFFFF"/>
                </a:solidFill>
                <a:latin typeface="Segoe UI Light"/>
                <a:ea typeface="微软雅黑"/>
                <a:cs typeface="Segoe UI Light"/>
              </a:rPr>
              <a:t>1.3</a:t>
            </a: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endParaRPr lang="en-US" altLang="zh-CN" sz="1000" dirty="0">
              <a:solidFill>
                <a:srgbClr val="FFFFFF"/>
              </a:solidFill>
              <a:latin typeface="Segoe UI Light"/>
              <a:ea typeface="微软雅黑"/>
              <a:cs typeface="Segoe UI Light"/>
            </a:endParaRPr>
          </a:p>
          <a:p>
            <a:pPr>
              <a:lnSpc>
                <a:spcPct val="130000"/>
              </a:lnSpc>
            </a:pPr>
            <a:r>
              <a:rPr lang="en-US" altLang="zh-CN" sz="1000" dirty="0" err="1">
                <a:solidFill>
                  <a:srgbClr val="FFFFFF"/>
                </a:solidFill>
                <a:latin typeface="Segoe UI Light"/>
                <a:ea typeface="微软雅黑"/>
                <a:cs typeface="Segoe UI Light"/>
              </a:rPr>
              <a:t>cn.bing.com</a:t>
            </a:r>
            <a:endParaRPr lang="zh-CN" altLang="en-US" sz="1000" dirty="0">
              <a:solidFill>
                <a:srgbClr val="FFFFFF"/>
              </a:solidFill>
              <a:latin typeface="Segoe UI Light"/>
              <a:ea typeface="微软雅黑"/>
              <a:cs typeface="Segoe UI Light"/>
            </a:endParaRPr>
          </a:p>
          <a:p>
            <a:pPr>
              <a:lnSpc>
                <a:spcPct val="130000"/>
              </a:lnSpc>
            </a:pPr>
            <a:endParaRPr lang="zh-CN" altLang="en-US" sz="1000" dirty="0">
              <a:solidFill>
                <a:srgbClr val="FFFFFF"/>
              </a:solidFill>
              <a:latin typeface="Segoe UI Light"/>
              <a:ea typeface="微软雅黑"/>
              <a:cs typeface="Segoe UI Light"/>
            </a:endParaRPr>
          </a:p>
          <a:p>
            <a:pPr>
              <a:lnSpc>
                <a:spcPct val="130000"/>
              </a:lnSpc>
            </a:pPr>
            <a:endParaRPr lang="zh-CN" altLang="en-US" sz="1000" dirty="0">
              <a:solidFill>
                <a:srgbClr val="FFFFFF"/>
              </a:solidFill>
              <a:latin typeface="Segoe UI Light"/>
              <a:ea typeface="微软雅黑"/>
              <a:cs typeface="Segoe UI Light"/>
            </a:endParaRPr>
          </a:p>
          <a:p>
            <a:pPr>
              <a:lnSpc>
                <a:spcPct val="130000"/>
              </a:lnSpc>
            </a:pPr>
            <a:r>
              <a:rPr lang="zh-CN" altLang="en-US" sz="1000" dirty="0">
                <a:solidFill>
                  <a:prstClr val="white"/>
                </a:solidFill>
              </a:rPr>
              <a:t>互联网是一个开放共享的平台</a:t>
            </a:r>
          </a:p>
          <a:p>
            <a:pPr>
              <a:lnSpc>
                <a:spcPct val="130000"/>
              </a:lnSpc>
            </a:pPr>
            <a:r>
              <a:rPr kumimoji="1" lang="en-US" altLang="zh-CN" sz="1000" dirty="0">
                <a:solidFill>
                  <a:srgbClr val="FFFFFF"/>
                </a:solidFill>
                <a:latin typeface="Segoe UI Light"/>
                <a:cs typeface="Segoe UI Light"/>
              </a:rPr>
              <a:t>OfficePLUS</a:t>
            </a:r>
            <a:r>
              <a:rPr lang="zh-CN" altLang="en-US" sz="1000" dirty="0">
                <a:solidFill>
                  <a:prstClr val="white"/>
                </a:solidFill>
              </a:rPr>
              <a:t> 部分设计灵感与元素来源于网络</a:t>
            </a:r>
          </a:p>
          <a:p>
            <a:pPr>
              <a:lnSpc>
                <a:spcPct val="130000"/>
              </a:lnSpc>
            </a:pPr>
            <a:r>
              <a:rPr lang="zh-CN" altLang="en-US" sz="1000" dirty="0">
                <a:solidFill>
                  <a:prstClr val="white"/>
                </a:solidFill>
              </a:rPr>
              <a:t>如有建议请联系 </a:t>
            </a:r>
            <a:r>
              <a:rPr lang="zh-CN" altLang="en-US" sz="1000" dirty="0">
                <a:solidFill>
                  <a:prstClr val="white"/>
                </a:solidFill>
                <a:latin typeface="Segoe UI Light" charset="0"/>
                <a:ea typeface="Segoe UI Light" charset="0"/>
                <a:cs typeface="Segoe UI Light" charset="0"/>
              </a:rPr>
              <a:t>officeplus@microsoft.com</a:t>
            </a:r>
            <a:endParaRPr lang="en-US" altLang="zh-CN" sz="1000" dirty="0">
              <a:solidFill>
                <a:srgbClr val="FFFFFF"/>
              </a:solidFill>
              <a:latin typeface="Segoe UI Light" charset="0"/>
              <a:ea typeface="Segoe UI Light" charset="0"/>
              <a:cs typeface="Segoe UI Light" charset="0"/>
            </a:endParaRPr>
          </a:p>
        </p:txBody>
      </p:sp>
      <p:sp>
        <p:nvSpPr>
          <p:cNvPr id="6" name="矩形 5"/>
          <p:cNvSpPr/>
          <p:nvPr userDrawn="1"/>
        </p:nvSpPr>
        <p:spPr>
          <a:xfrm>
            <a:off x="330453" y="182445"/>
            <a:ext cx="638316" cy="215444"/>
          </a:xfrm>
          <a:prstGeom prst="rect">
            <a:avLst/>
          </a:prstGeom>
        </p:spPr>
        <p:txBody>
          <a:bodyPr wrap="none">
            <a:spAutoFit/>
          </a:bodyPr>
          <a:lstStyle/>
          <a:p>
            <a:r>
              <a:rPr kumimoji="1" lang="en-US" altLang="zh-CN" sz="800" dirty="0">
                <a:solidFill>
                  <a:srgbClr val="FFFFFF"/>
                </a:solidFill>
                <a:latin typeface="Segoe UI Light"/>
                <a:cs typeface="Segoe UI Light"/>
              </a:rPr>
              <a:t>OfficePLUS</a:t>
            </a:r>
            <a:endParaRPr lang="zh-CN" altLang="en-US" sz="800" dirty="0">
              <a:solidFill>
                <a:schemeClr val="bg1"/>
              </a:solidFill>
              <a:latin typeface="Segoe UI Light"/>
              <a:cs typeface="Segoe UI Ligh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文本框 4"/>
          <p:cNvSpPr txBox="1"/>
          <p:nvPr userDrawn="1"/>
        </p:nvSpPr>
        <p:spPr>
          <a:xfrm>
            <a:off x="3099547" y="4093453"/>
            <a:ext cx="2486578" cy="246221"/>
          </a:xfrm>
          <a:prstGeom prst="rect">
            <a:avLst/>
          </a:prstGeom>
          <a:noFill/>
        </p:spPr>
        <p:txBody>
          <a:bodyPr wrap="none" rtlCol="0">
            <a:spAutoFit/>
          </a:bodyPr>
          <a:lstStyle/>
          <a:p>
            <a:pPr algn="ctr" defTabSz="456565"/>
            <a:r>
              <a:rPr kumimoji="1" lang="zh-CN" altLang="en-US" sz="1000" dirty="0">
                <a:solidFill>
                  <a:srgbClr val="000000"/>
                </a:solidFill>
                <a:latin typeface="Century Gothic"/>
                <a:ea typeface="微软雅黑" charset="0"/>
              </a:rPr>
              <a:t>点击</a:t>
            </a:r>
            <a:r>
              <a:rPr kumimoji="1" lang="en-US" altLang="zh-CN" sz="1000" dirty="0">
                <a:solidFill>
                  <a:srgbClr val="000000"/>
                </a:solidFill>
                <a:latin typeface="Segoe UI Light" charset="0"/>
                <a:ea typeface="Segoe UI Light" charset="0"/>
                <a:cs typeface="Segoe UI Light" charset="0"/>
              </a:rPr>
              <a:t>Logo</a:t>
            </a:r>
            <a:r>
              <a:rPr kumimoji="1" lang="zh-CN" altLang="en-US" sz="1000" dirty="0">
                <a:solidFill>
                  <a:srgbClr val="000000"/>
                </a:solidFill>
                <a:latin typeface="Century Gothic"/>
                <a:ea typeface="微软雅黑" charset="0"/>
              </a:rPr>
              <a:t>获取更多优质模板（放映模式）</a:t>
            </a:r>
          </a:p>
        </p:txBody>
      </p:sp>
      <p:pic>
        <p:nvPicPr>
          <p:cNvPr id="6" name="图片 5">
            <a:hlinkClick r:id="rId2"/>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99983" y="2862560"/>
            <a:ext cx="2285702" cy="4023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ctr" defTabSz="456565"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6565"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6565"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6565"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6565" rtl="0" eaLnBrk="1" latinLnBrk="0" hangingPunct="1">
        <a:spcBef>
          <a:spcPct val="20000"/>
        </a:spcBef>
        <a:buFont typeface="Arial"/>
        <a:buChar char="–"/>
        <a:defRPr sz="2000" kern="1200">
          <a:solidFill>
            <a:schemeClr val="tx1"/>
          </a:solidFill>
          <a:latin typeface="+mn-lt"/>
          <a:ea typeface="+mn-ea"/>
          <a:cs typeface="+mn-cs"/>
        </a:defRPr>
      </a:lvl4pPr>
      <a:lvl5pPr marL="2056765" indent="-228600" algn="l" defTabSz="456565" rtl="0" eaLnBrk="1" latinLnBrk="0" hangingPunct="1">
        <a:spcBef>
          <a:spcPct val="20000"/>
        </a:spcBef>
        <a:buFont typeface="Arial"/>
        <a:buChar char="»"/>
        <a:defRPr sz="2000" kern="1200">
          <a:solidFill>
            <a:schemeClr val="tx1"/>
          </a:solidFill>
          <a:latin typeface="+mn-lt"/>
          <a:ea typeface="+mn-ea"/>
          <a:cs typeface="+mn-cs"/>
        </a:defRPr>
      </a:lvl5pPr>
      <a:lvl6pPr marL="2513965" indent="-228600" algn="l" defTabSz="456565" rtl="0" eaLnBrk="1" latinLnBrk="0" hangingPunct="1">
        <a:spcBef>
          <a:spcPct val="20000"/>
        </a:spcBef>
        <a:buFont typeface="Arial"/>
        <a:buChar char="•"/>
        <a:defRPr sz="2000" kern="1200">
          <a:solidFill>
            <a:schemeClr val="tx1"/>
          </a:solidFill>
          <a:latin typeface="+mn-lt"/>
          <a:ea typeface="+mn-ea"/>
          <a:cs typeface="+mn-cs"/>
        </a:defRPr>
      </a:lvl6pPr>
      <a:lvl7pPr marL="2971165" indent="-228600" algn="l" defTabSz="456565" rtl="0" eaLnBrk="1" latinLnBrk="0" hangingPunct="1">
        <a:spcBef>
          <a:spcPct val="20000"/>
        </a:spcBef>
        <a:buFont typeface="Arial"/>
        <a:buChar char="•"/>
        <a:defRPr sz="2000" kern="1200">
          <a:solidFill>
            <a:schemeClr val="tx1"/>
          </a:solidFill>
          <a:latin typeface="+mn-lt"/>
          <a:ea typeface="+mn-ea"/>
          <a:cs typeface="+mn-cs"/>
        </a:defRPr>
      </a:lvl7pPr>
      <a:lvl8pPr marL="3428365" indent="-228600" algn="l" defTabSz="456565" rtl="0" eaLnBrk="1" latinLnBrk="0" hangingPunct="1">
        <a:spcBef>
          <a:spcPct val="20000"/>
        </a:spcBef>
        <a:buFont typeface="Arial"/>
        <a:buChar char="•"/>
        <a:defRPr sz="2000" kern="1200">
          <a:solidFill>
            <a:schemeClr val="tx1"/>
          </a:solidFill>
          <a:latin typeface="+mn-lt"/>
          <a:ea typeface="+mn-ea"/>
          <a:cs typeface="+mn-cs"/>
        </a:defRPr>
      </a:lvl8pPr>
      <a:lvl9pPr marL="3885565" indent="-228600" algn="l" defTabSz="45656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6565" rtl="0" eaLnBrk="1" latinLnBrk="0" hangingPunct="1">
        <a:defRPr sz="1800" kern="1200">
          <a:solidFill>
            <a:schemeClr val="tx1"/>
          </a:solidFill>
          <a:latin typeface="+mn-lt"/>
          <a:ea typeface="+mn-ea"/>
          <a:cs typeface="+mn-cs"/>
        </a:defRPr>
      </a:lvl1pPr>
      <a:lvl2pPr marL="457200" algn="l" defTabSz="456565" rtl="0" eaLnBrk="1" latinLnBrk="0" hangingPunct="1">
        <a:defRPr sz="1800" kern="1200">
          <a:solidFill>
            <a:schemeClr val="tx1"/>
          </a:solidFill>
          <a:latin typeface="+mn-lt"/>
          <a:ea typeface="+mn-ea"/>
          <a:cs typeface="+mn-cs"/>
        </a:defRPr>
      </a:lvl2pPr>
      <a:lvl3pPr marL="914400" algn="l" defTabSz="456565" rtl="0" eaLnBrk="1" latinLnBrk="0" hangingPunct="1">
        <a:defRPr sz="1800" kern="1200">
          <a:solidFill>
            <a:schemeClr val="tx1"/>
          </a:solidFill>
          <a:latin typeface="+mn-lt"/>
          <a:ea typeface="+mn-ea"/>
          <a:cs typeface="+mn-cs"/>
        </a:defRPr>
      </a:lvl3pPr>
      <a:lvl4pPr marL="1371600" algn="l" defTabSz="456565" rtl="0" eaLnBrk="1" latinLnBrk="0" hangingPunct="1">
        <a:defRPr sz="1800" kern="1200">
          <a:solidFill>
            <a:schemeClr val="tx1"/>
          </a:solidFill>
          <a:latin typeface="+mn-lt"/>
          <a:ea typeface="+mn-ea"/>
          <a:cs typeface="+mn-cs"/>
        </a:defRPr>
      </a:lvl4pPr>
      <a:lvl5pPr marL="1828800" algn="l" defTabSz="456565" rtl="0" eaLnBrk="1" latinLnBrk="0" hangingPunct="1">
        <a:defRPr sz="1800" kern="1200">
          <a:solidFill>
            <a:schemeClr val="tx1"/>
          </a:solidFill>
          <a:latin typeface="+mn-lt"/>
          <a:ea typeface="+mn-ea"/>
          <a:cs typeface="+mn-cs"/>
        </a:defRPr>
      </a:lvl5pPr>
      <a:lvl6pPr marL="2285365" algn="l" defTabSz="456565" rtl="0" eaLnBrk="1" latinLnBrk="0" hangingPunct="1">
        <a:defRPr sz="1800" kern="1200">
          <a:solidFill>
            <a:schemeClr val="tx1"/>
          </a:solidFill>
          <a:latin typeface="+mn-lt"/>
          <a:ea typeface="+mn-ea"/>
          <a:cs typeface="+mn-cs"/>
        </a:defRPr>
      </a:lvl6pPr>
      <a:lvl7pPr marL="2742565" algn="l" defTabSz="456565" rtl="0" eaLnBrk="1" latinLnBrk="0" hangingPunct="1">
        <a:defRPr sz="1800" kern="1200">
          <a:solidFill>
            <a:schemeClr val="tx1"/>
          </a:solidFill>
          <a:latin typeface="+mn-lt"/>
          <a:ea typeface="+mn-ea"/>
          <a:cs typeface="+mn-cs"/>
        </a:defRPr>
      </a:lvl7pPr>
      <a:lvl8pPr marL="3199765" algn="l" defTabSz="456565" rtl="0" eaLnBrk="1" latinLnBrk="0" hangingPunct="1">
        <a:defRPr sz="1800" kern="1200">
          <a:solidFill>
            <a:schemeClr val="tx1"/>
          </a:solidFill>
          <a:latin typeface="+mn-lt"/>
          <a:ea typeface="+mn-ea"/>
          <a:cs typeface="+mn-cs"/>
        </a:defRPr>
      </a:lvl8pPr>
      <a:lvl9pPr marL="3656965" algn="l" defTabSz="4565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2976042" y="1309802"/>
            <a:ext cx="3191917" cy="3191917"/>
          </a:xfrm>
          <a:custGeom>
            <a:avLst/>
            <a:gdLst>
              <a:gd name="T0" fmla="*/ 1580 w 1582"/>
              <a:gd name="T1" fmla="*/ 832 h 1582"/>
              <a:gd name="T2" fmla="*/ 1566 w 1582"/>
              <a:gd name="T3" fmla="*/ 952 h 1582"/>
              <a:gd name="T4" fmla="*/ 1534 w 1582"/>
              <a:gd name="T5" fmla="*/ 1064 h 1582"/>
              <a:gd name="T6" fmla="*/ 1486 w 1582"/>
              <a:gd name="T7" fmla="*/ 1168 h 1582"/>
              <a:gd name="T8" fmla="*/ 1424 w 1582"/>
              <a:gd name="T9" fmla="*/ 1266 h 1582"/>
              <a:gd name="T10" fmla="*/ 1350 w 1582"/>
              <a:gd name="T11" fmla="*/ 1352 h 1582"/>
              <a:gd name="T12" fmla="*/ 1264 w 1582"/>
              <a:gd name="T13" fmla="*/ 1426 h 1582"/>
              <a:gd name="T14" fmla="*/ 1168 w 1582"/>
              <a:gd name="T15" fmla="*/ 1488 h 1582"/>
              <a:gd name="T16" fmla="*/ 1062 w 1582"/>
              <a:gd name="T17" fmla="*/ 1534 h 1582"/>
              <a:gd name="T18" fmla="*/ 950 w 1582"/>
              <a:gd name="T19" fmla="*/ 1566 h 1582"/>
              <a:gd name="T20" fmla="*/ 832 w 1582"/>
              <a:gd name="T21" fmla="*/ 1582 h 1582"/>
              <a:gd name="T22" fmla="*/ 750 w 1582"/>
              <a:gd name="T23" fmla="*/ 1582 h 1582"/>
              <a:gd name="T24" fmla="*/ 632 w 1582"/>
              <a:gd name="T25" fmla="*/ 1566 h 1582"/>
              <a:gd name="T26" fmla="*/ 518 w 1582"/>
              <a:gd name="T27" fmla="*/ 1534 h 1582"/>
              <a:gd name="T28" fmla="*/ 414 w 1582"/>
              <a:gd name="T29" fmla="*/ 1488 h 1582"/>
              <a:gd name="T30" fmla="*/ 318 w 1582"/>
              <a:gd name="T31" fmla="*/ 1426 h 1582"/>
              <a:gd name="T32" fmla="*/ 232 w 1582"/>
              <a:gd name="T33" fmla="*/ 1352 h 1582"/>
              <a:gd name="T34" fmla="*/ 156 w 1582"/>
              <a:gd name="T35" fmla="*/ 1266 h 1582"/>
              <a:gd name="T36" fmla="*/ 96 w 1582"/>
              <a:gd name="T37" fmla="*/ 1168 h 1582"/>
              <a:gd name="T38" fmla="*/ 48 w 1582"/>
              <a:gd name="T39" fmla="*/ 1064 h 1582"/>
              <a:gd name="T40" fmla="*/ 16 w 1582"/>
              <a:gd name="T41" fmla="*/ 952 h 1582"/>
              <a:gd name="T42" fmla="*/ 0 w 1582"/>
              <a:gd name="T43" fmla="*/ 832 h 1582"/>
              <a:gd name="T44" fmla="*/ 0 w 1582"/>
              <a:gd name="T45" fmla="*/ 752 h 1582"/>
              <a:gd name="T46" fmla="*/ 16 w 1582"/>
              <a:gd name="T47" fmla="*/ 632 h 1582"/>
              <a:gd name="T48" fmla="*/ 48 w 1582"/>
              <a:gd name="T49" fmla="*/ 520 h 1582"/>
              <a:gd name="T50" fmla="*/ 96 w 1582"/>
              <a:gd name="T51" fmla="*/ 414 h 1582"/>
              <a:gd name="T52" fmla="*/ 156 w 1582"/>
              <a:gd name="T53" fmla="*/ 318 h 1582"/>
              <a:gd name="T54" fmla="*/ 232 w 1582"/>
              <a:gd name="T55" fmla="*/ 232 h 1582"/>
              <a:gd name="T56" fmla="*/ 318 w 1582"/>
              <a:gd name="T57" fmla="*/ 158 h 1582"/>
              <a:gd name="T58" fmla="*/ 414 w 1582"/>
              <a:gd name="T59" fmla="*/ 96 h 1582"/>
              <a:gd name="T60" fmla="*/ 518 w 1582"/>
              <a:gd name="T61" fmla="*/ 48 h 1582"/>
              <a:gd name="T62" fmla="*/ 632 w 1582"/>
              <a:gd name="T63" fmla="*/ 16 h 1582"/>
              <a:gd name="T64" fmla="*/ 750 w 1582"/>
              <a:gd name="T65" fmla="*/ 2 h 1582"/>
              <a:gd name="T66" fmla="*/ 832 w 1582"/>
              <a:gd name="T67" fmla="*/ 2 h 1582"/>
              <a:gd name="T68" fmla="*/ 950 w 1582"/>
              <a:gd name="T69" fmla="*/ 16 h 1582"/>
              <a:gd name="T70" fmla="*/ 1062 w 1582"/>
              <a:gd name="T71" fmla="*/ 48 h 1582"/>
              <a:gd name="T72" fmla="*/ 1168 w 1582"/>
              <a:gd name="T73" fmla="*/ 96 h 1582"/>
              <a:gd name="T74" fmla="*/ 1264 w 1582"/>
              <a:gd name="T75" fmla="*/ 158 h 1582"/>
              <a:gd name="T76" fmla="*/ 1350 w 1582"/>
              <a:gd name="T77" fmla="*/ 232 h 1582"/>
              <a:gd name="T78" fmla="*/ 1424 w 1582"/>
              <a:gd name="T79" fmla="*/ 318 h 1582"/>
              <a:gd name="T80" fmla="*/ 1486 w 1582"/>
              <a:gd name="T81" fmla="*/ 414 h 1582"/>
              <a:gd name="T82" fmla="*/ 1534 w 1582"/>
              <a:gd name="T83" fmla="*/ 520 h 1582"/>
              <a:gd name="T84" fmla="*/ 1566 w 1582"/>
              <a:gd name="T85" fmla="*/ 632 h 1582"/>
              <a:gd name="T86" fmla="*/ 1580 w 1582"/>
              <a:gd name="T87" fmla="*/ 752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2" h="1582">
                <a:moveTo>
                  <a:pt x="1582" y="792"/>
                </a:moveTo>
                <a:lnTo>
                  <a:pt x="1582" y="792"/>
                </a:lnTo>
                <a:lnTo>
                  <a:pt x="1580" y="832"/>
                </a:lnTo>
                <a:lnTo>
                  <a:pt x="1578" y="872"/>
                </a:lnTo>
                <a:lnTo>
                  <a:pt x="1572" y="912"/>
                </a:lnTo>
                <a:lnTo>
                  <a:pt x="1566" y="952"/>
                </a:lnTo>
                <a:lnTo>
                  <a:pt x="1556" y="990"/>
                </a:lnTo>
                <a:lnTo>
                  <a:pt x="1546" y="1028"/>
                </a:lnTo>
                <a:lnTo>
                  <a:pt x="1534" y="1064"/>
                </a:lnTo>
                <a:lnTo>
                  <a:pt x="1520" y="1100"/>
                </a:lnTo>
                <a:lnTo>
                  <a:pt x="1504" y="1134"/>
                </a:lnTo>
                <a:lnTo>
                  <a:pt x="1486" y="1168"/>
                </a:lnTo>
                <a:lnTo>
                  <a:pt x="1468" y="1202"/>
                </a:lnTo>
                <a:lnTo>
                  <a:pt x="1446" y="1234"/>
                </a:lnTo>
                <a:lnTo>
                  <a:pt x="1424" y="1266"/>
                </a:lnTo>
                <a:lnTo>
                  <a:pt x="1402" y="1294"/>
                </a:lnTo>
                <a:lnTo>
                  <a:pt x="1376" y="1324"/>
                </a:lnTo>
                <a:lnTo>
                  <a:pt x="1350" y="1352"/>
                </a:lnTo>
                <a:lnTo>
                  <a:pt x="1322" y="1378"/>
                </a:lnTo>
                <a:lnTo>
                  <a:pt x="1294" y="1402"/>
                </a:lnTo>
                <a:lnTo>
                  <a:pt x="1264" y="1426"/>
                </a:lnTo>
                <a:lnTo>
                  <a:pt x="1234" y="1448"/>
                </a:lnTo>
                <a:lnTo>
                  <a:pt x="1200" y="1468"/>
                </a:lnTo>
                <a:lnTo>
                  <a:pt x="1168" y="1488"/>
                </a:lnTo>
                <a:lnTo>
                  <a:pt x="1134" y="1504"/>
                </a:lnTo>
                <a:lnTo>
                  <a:pt x="1098" y="1520"/>
                </a:lnTo>
                <a:lnTo>
                  <a:pt x="1062" y="1534"/>
                </a:lnTo>
                <a:lnTo>
                  <a:pt x="1026" y="1548"/>
                </a:lnTo>
                <a:lnTo>
                  <a:pt x="988" y="1558"/>
                </a:lnTo>
                <a:lnTo>
                  <a:pt x="950" y="1566"/>
                </a:lnTo>
                <a:lnTo>
                  <a:pt x="912" y="1574"/>
                </a:lnTo>
                <a:lnTo>
                  <a:pt x="872" y="1578"/>
                </a:lnTo>
                <a:lnTo>
                  <a:pt x="832" y="1582"/>
                </a:lnTo>
                <a:lnTo>
                  <a:pt x="790" y="1582"/>
                </a:lnTo>
                <a:lnTo>
                  <a:pt x="790" y="1582"/>
                </a:lnTo>
                <a:lnTo>
                  <a:pt x="750" y="1582"/>
                </a:lnTo>
                <a:lnTo>
                  <a:pt x="710" y="1578"/>
                </a:lnTo>
                <a:lnTo>
                  <a:pt x="670" y="1574"/>
                </a:lnTo>
                <a:lnTo>
                  <a:pt x="632" y="1566"/>
                </a:lnTo>
                <a:lnTo>
                  <a:pt x="594" y="1558"/>
                </a:lnTo>
                <a:lnTo>
                  <a:pt x="556" y="1548"/>
                </a:lnTo>
                <a:lnTo>
                  <a:pt x="518" y="1534"/>
                </a:lnTo>
                <a:lnTo>
                  <a:pt x="482" y="1520"/>
                </a:lnTo>
                <a:lnTo>
                  <a:pt x="448" y="1504"/>
                </a:lnTo>
                <a:lnTo>
                  <a:pt x="414" y="1488"/>
                </a:lnTo>
                <a:lnTo>
                  <a:pt x="380" y="1468"/>
                </a:lnTo>
                <a:lnTo>
                  <a:pt x="348" y="1448"/>
                </a:lnTo>
                <a:lnTo>
                  <a:pt x="318" y="1426"/>
                </a:lnTo>
                <a:lnTo>
                  <a:pt x="288" y="1402"/>
                </a:lnTo>
                <a:lnTo>
                  <a:pt x="258" y="1378"/>
                </a:lnTo>
                <a:lnTo>
                  <a:pt x="232" y="1352"/>
                </a:lnTo>
                <a:lnTo>
                  <a:pt x="206" y="1324"/>
                </a:lnTo>
                <a:lnTo>
                  <a:pt x="180" y="1294"/>
                </a:lnTo>
                <a:lnTo>
                  <a:pt x="156" y="1266"/>
                </a:lnTo>
                <a:lnTo>
                  <a:pt x="134" y="1234"/>
                </a:lnTo>
                <a:lnTo>
                  <a:pt x="114" y="1202"/>
                </a:lnTo>
                <a:lnTo>
                  <a:pt x="96" y="1168"/>
                </a:lnTo>
                <a:lnTo>
                  <a:pt x="78" y="1134"/>
                </a:lnTo>
                <a:lnTo>
                  <a:pt x="62" y="1100"/>
                </a:lnTo>
                <a:lnTo>
                  <a:pt x="48" y="1064"/>
                </a:lnTo>
                <a:lnTo>
                  <a:pt x="36" y="1028"/>
                </a:lnTo>
                <a:lnTo>
                  <a:pt x="24" y="990"/>
                </a:lnTo>
                <a:lnTo>
                  <a:pt x="16" y="952"/>
                </a:lnTo>
                <a:lnTo>
                  <a:pt x="8" y="912"/>
                </a:lnTo>
                <a:lnTo>
                  <a:pt x="4" y="872"/>
                </a:lnTo>
                <a:lnTo>
                  <a:pt x="0" y="832"/>
                </a:lnTo>
                <a:lnTo>
                  <a:pt x="0" y="792"/>
                </a:lnTo>
                <a:lnTo>
                  <a:pt x="0" y="792"/>
                </a:lnTo>
                <a:lnTo>
                  <a:pt x="0" y="752"/>
                </a:lnTo>
                <a:lnTo>
                  <a:pt x="4" y="710"/>
                </a:lnTo>
                <a:lnTo>
                  <a:pt x="8" y="672"/>
                </a:lnTo>
                <a:lnTo>
                  <a:pt x="16" y="632"/>
                </a:lnTo>
                <a:lnTo>
                  <a:pt x="24" y="594"/>
                </a:lnTo>
                <a:lnTo>
                  <a:pt x="36" y="556"/>
                </a:lnTo>
                <a:lnTo>
                  <a:pt x="48" y="520"/>
                </a:lnTo>
                <a:lnTo>
                  <a:pt x="62" y="484"/>
                </a:lnTo>
                <a:lnTo>
                  <a:pt x="78" y="448"/>
                </a:lnTo>
                <a:lnTo>
                  <a:pt x="96" y="414"/>
                </a:lnTo>
                <a:lnTo>
                  <a:pt x="114" y="382"/>
                </a:lnTo>
                <a:lnTo>
                  <a:pt x="134" y="350"/>
                </a:lnTo>
                <a:lnTo>
                  <a:pt x="156" y="318"/>
                </a:lnTo>
                <a:lnTo>
                  <a:pt x="180" y="288"/>
                </a:lnTo>
                <a:lnTo>
                  <a:pt x="206" y="260"/>
                </a:lnTo>
                <a:lnTo>
                  <a:pt x="232" y="232"/>
                </a:lnTo>
                <a:lnTo>
                  <a:pt x="258" y="206"/>
                </a:lnTo>
                <a:lnTo>
                  <a:pt x="288" y="182"/>
                </a:lnTo>
                <a:lnTo>
                  <a:pt x="318" y="158"/>
                </a:lnTo>
                <a:lnTo>
                  <a:pt x="348" y="136"/>
                </a:lnTo>
                <a:lnTo>
                  <a:pt x="380" y="116"/>
                </a:lnTo>
                <a:lnTo>
                  <a:pt x="414" y="96"/>
                </a:lnTo>
                <a:lnTo>
                  <a:pt x="448" y="78"/>
                </a:lnTo>
                <a:lnTo>
                  <a:pt x="482" y="62"/>
                </a:lnTo>
                <a:lnTo>
                  <a:pt x="518" y="48"/>
                </a:lnTo>
                <a:lnTo>
                  <a:pt x="556" y="36"/>
                </a:lnTo>
                <a:lnTo>
                  <a:pt x="594" y="26"/>
                </a:lnTo>
                <a:lnTo>
                  <a:pt x="632" y="16"/>
                </a:lnTo>
                <a:lnTo>
                  <a:pt x="670" y="10"/>
                </a:lnTo>
                <a:lnTo>
                  <a:pt x="710" y="4"/>
                </a:lnTo>
                <a:lnTo>
                  <a:pt x="750" y="2"/>
                </a:lnTo>
                <a:lnTo>
                  <a:pt x="790" y="0"/>
                </a:lnTo>
                <a:lnTo>
                  <a:pt x="790" y="0"/>
                </a:lnTo>
                <a:lnTo>
                  <a:pt x="832" y="2"/>
                </a:lnTo>
                <a:lnTo>
                  <a:pt x="872" y="4"/>
                </a:lnTo>
                <a:lnTo>
                  <a:pt x="912" y="10"/>
                </a:lnTo>
                <a:lnTo>
                  <a:pt x="950" y="16"/>
                </a:lnTo>
                <a:lnTo>
                  <a:pt x="988" y="26"/>
                </a:lnTo>
                <a:lnTo>
                  <a:pt x="1026" y="36"/>
                </a:lnTo>
                <a:lnTo>
                  <a:pt x="1062" y="48"/>
                </a:lnTo>
                <a:lnTo>
                  <a:pt x="1098" y="62"/>
                </a:lnTo>
                <a:lnTo>
                  <a:pt x="1134" y="78"/>
                </a:lnTo>
                <a:lnTo>
                  <a:pt x="1168" y="96"/>
                </a:lnTo>
                <a:lnTo>
                  <a:pt x="1200" y="116"/>
                </a:lnTo>
                <a:lnTo>
                  <a:pt x="1234" y="136"/>
                </a:lnTo>
                <a:lnTo>
                  <a:pt x="1264" y="158"/>
                </a:lnTo>
                <a:lnTo>
                  <a:pt x="1294" y="182"/>
                </a:lnTo>
                <a:lnTo>
                  <a:pt x="1322" y="206"/>
                </a:lnTo>
                <a:lnTo>
                  <a:pt x="1350" y="232"/>
                </a:lnTo>
                <a:lnTo>
                  <a:pt x="1376" y="260"/>
                </a:lnTo>
                <a:lnTo>
                  <a:pt x="1402" y="288"/>
                </a:lnTo>
                <a:lnTo>
                  <a:pt x="1424" y="318"/>
                </a:lnTo>
                <a:lnTo>
                  <a:pt x="1446" y="350"/>
                </a:lnTo>
                <a:lnTo>
                  <a:pt x="1468" y="382"/>
                </a:lnTo>
                <a:lnTo>
                  <a:pt x="1486" y="414"/>
                </a:lnTo>
                <a:lnTo>
                  <a:pt x="1504" y="448"/>
                </a:lnTo>
                <a:lnTo>
                  <a:pt x="1520" y="484"/>
                </a:lnTo>
                <a:lnTo>
                  <a:pt x="1534" y="520"/>
                </a:lnTo>
                <a:lnTo>
                  <a:pt x="1546" y="556"/>
                </a:lnTo>
                <a:lnTo>
                  <a:pt x="1556" y="594"/>
                </a:lnTo>
                <a:lnTo>
                  <a:pt x="1566" y="632"/>
                </a:lnTo>
                <a:lnTo>
                  <a:pt x="1572" y="672"/>
                </a:lnTo>
                <a:lnTo>
                  <a:pt x="1578" y="710"/>
                </a:lnTo>
                <a:lnTo>
                  <a:pt x="1580" y="752"/>
                </a:lnTo>
                <a:lnTo>
                  <a:pt x="1582" y="792"/>
                </a:lnTo>
                <a:lnTo>
                  <a:pt x="1582" y="792"/>
                </a:lnTo>
                <a:close/>
              </a:path>
            </a:pathLst>
          </a:custGeom>
          <a:solidFill>
            <a:srgbClr val="1187B1"/>
          </a:solidFill>
          <a:ln>
            <a:noFill/>
          </a:ln>
          <a:effectLst>
            <a:outerShdw blurRad="50800" dist="38100" dir="5400000" algn="t" rotWithShape="0">
              <a:prstClr val="black">
                <a:alpha val="40000"/>
              </a:prstClr>
            </a:outerShdw>
          </a:effectLst>
        </p:spPr>
        <p:txBody>
          <a:bodyPr vert="horz" wrap="square" lIns="91428" tIns="45714" rIns="91428" bIns="45714" numCol="1" anchor="t" anchorCtr="0" compatLnSpc="1"/>
          <a:lstStyle/>
          <a:p>
            <a:endParaRPr lang="zh-CN" altLang="en-US"/>
          </a:p>
        </p:txBody>
      </p:sp>
      <p:sp>
        <p:nvSpPr>
          <p:cNvPr id="5" name="文本框 4"/>
          <p:cNvSpPr txBox="1"/>
          <p:nvPr/>
        </p:nvSpPr>
        <p:spPr>
          <a:xfrm>
            <a:off x="3222914" y="1941314"/>
            <a:ext cx="2698175" cy="523220"/>
          </a:xfrm>
          <a:prstGeom prst="rect">
            <a:avLst/>
          </a:prstGeom>
          <a:noFill/>
        </p:spPr>
        <p:txBody>
          <a:bodyPr wrap="none" rtlCol="0">
            <a:spAutoFit/>
          </a:bodyPr>
          <a:lstStyle/>
          <a:p>
            <a:pPr algn="ctr"/>
            <a:r>
              <a:rPr kumimoji="1" lang="zh-CN" altLang="zh-CN" sz="2800" b="1" dirty="0">
                <a:solidFill>
                  <a:schemeClr val="bg1"/>
                </a:solidFill>
              </a:rPr>
              <a:t>中国科学院大学</a:t>
            </a:r>
            <a:endParaRPr kumimoji="1" lang="zh-CN" altLang="en-US" sz="2800" b="1" dirty="0">
              <a:solidFill>
                <a:schemeClr val="bg1"/>
              </a:solidFill>
            </a:endParaRPr>
          </a:p>
        </p:txBody>
      </p:sp>
      <p:grpSp>
        <p:nvGrpSpPr>
          <p:cNvPr id="2" name="组合 1"/>
          <p:cNvGrpSpPr/>
          <p:nvPr/>
        </p:nvGrpSpPr>
        <p:grpSpPr>
          <a:xfrm>
            <a:off x="1769958" y="2664833"/>
            <a:ext cx="5604084" cy="1469380"/>
            <a:chOff x="1769592" y="1807482"/>
            <a:chExt cx="5604814" cy="1469572"/>
          </a:xfrm>
        </p:grpSpPr>
        <p:sp>
          <p:nvSpPr>
            <p:cNvPr id="4" name="上凸带形 3"/>
            <p:cNvSpPr/>
            <p:nvPr/>
          </p:nvSpPr>
          <p:spPr>
            <a:xfrm>
              <a:off x="1769592" y="1807482"/>
              <a:ext cx="5604814" cy="1469572"/>
            </a:xfrm>
            <a:prstGeom prst="ribbon2">
              <a:avLst>
                <a:gd name="adj1" fmla="val 33333"/>
                <a:gd name="adj2" fmla="val 73944"/>
              </a:avLst>
            </a:prstGeom>
            <a:solidFill>
              <a:srgbClr val="FEDB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sp>
          <p:nvSpPr>
            <p:cNvPr id="6" name="矩形 5"/>
            <p:cNvSpPr/>
            <p:nvPr/>
          </p:nvSpPr>
          <p:spPr>
            <a:xfrm>
              <a:off x="3094479" y="2025611"/>
              <a:ext cx="2955040" cy="861887"/>
            </a:xfrm>
            <a:prstGeom prst="rect">
              <a:avLst/>
            </a:prstGeom>
          </p:spPr>
          <p:txBody>
            <a:bodyPr wrap="none">
              <a:spAutoFit/>
            </a:bodyPr>
            <a:lstStyle/>
            <a:p>
              <a:pPr algn="ctr"/>
              <a:r>
                <a:rPr kumimoji="1" lang="zh-CN" altLang="en-US" b="1" dirty="0">
                  <a:solidFill>
                    <a:schemeClr val="bg1"/>
                  </a:solidFill>
                </a:rPr>
                <a:t>迎新报告会相关事宜</a:t>
              </a:r>
            </a:p>
            <a:p>
              <a:pPr algn="ctr"/>
              <a:endParaRPr kumimoji="1" lang="en-US" altLang="zh-CN" sz="2600" b="1" dirty="0">
                <a:solidFill>
                  <a:srgbClr val="FFFFFF"/>
                </a:solidFill>
                <a:effectLst>
                  <a:outerShdw blurRad="50800" dist="38100" dir="5400000" algn="t" rotWithShape="0">
                    <a:prstClr val="black">
                      <a:alpha val="40000"/>
                    </a:prstClr>
                  </a:outerShdw>
                </a:effectLst>
                <a:latin typeface="Arial"/>
                <a:cs typeface="Arial"/>
              </a:endParaRPr>
            </a:p>
          </p:txBody>
        </p:sp>
      </p:grpSp>
      <p:sp>
        <p:nvSpPr>
          <p:cNvPr id="7" name="文本框 6"/>
          <p:cNvSpPr txBox="1"/>
          <p:nvPr/>
        </p:nvSpPr>
        <p:spPr>
          <a:xfrm>
            <a:off x="2188255" y="4725460"/>
            <a:ext cx="4767491" cy="470835"/>
          </a:xfrm>
          <a:prstGeom prst="rect">
            <a:avLst/>
          </a:prstGeom>
          <a:noFill/>
        </p:spPr>
        <p:txBody>
          <a:bodyPr wrap="square" rtlCol="0">
            <a:spAutoFit/>
          </a:bodyPr>
          <a:lstStyle/>
          <a:p>
            <a:pPr algn="ctr">
              <a:lnSpc>
                <a:spcPct val="130000"/>
              </a:lnSpc>
            </a:pPr>
            <a:r>
              <a:rPr lang="zh-CN" altLang="zh-CN" sz="1000" dirty="0">
                <a:solidFill>
                  <a:schemeClr val="bg1"/>
                </a:solidFill>
              </a:rPr>
              <a:t>中国科学院软件研究所</a:t>
            </a:r>
            <a:br>
              <a:rPr lang="en-US" altLang="zh-CN" sz="1000" dirty="0">
                <a:solidFill>
                  <a:schemeClr val="bg1"/>
                </a:solidFill>
              </a:rPr>
            </a:br>
            <a:r>
              <a:rPr lang="zh-CN" altLang="en-US" sz="1000" dirty="0">
                <a:solidFill>
                  <a:schemeClr val="bg1"/>
                </a:solidFill>
              </a:rPr>
              <a:t>计算机科学国家重点实验室</a:t>
            </a:r>
          </a:p>
        </p:txBody>
      </p:sp>
      <p:sp>
        <p:nvSpPr>
          <p:cNvPr id="8" name="矩形 7"/>
          <p:cNvSpPr/>
          <p:nvPr/>
        </p:nvSpPr>
        <p:spPr>
          <a:xfrm>
            <a:off x="4248837" y="3856578"/>
            <a:ext cx="646331" cy="276999"/>
          </a:xfrm>
          <a:prstGeom prst="rect">
            <a:avLst/>
          </a:prstGeom>
        </p:spPr>
        <p:txBody>
          <a:bodyPr wrap="none">
            <a:spAutoFit/>
          </a:bodyPr>
          <a:lstStyle/>
          <a:p>
            <a:pPr algn="ctr"/>
            <a:r>
              <a:rPr kumimoji="1" lang="zh-CN" altLang="en-US" sz="1200" dirty="0">
                <a:solidFill>
                  <a:srgbClr val="FFFFFF"/>
                </a:solidFill>
              </a:rPr>
              <a:t>李建霖</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p:cNvSpPr/>
          <p:nvPr/>
        </p:nvSpPr>
        <p:spPr bwMode="auto">
          <a:xfrm>
            <a:off x="2990330" y="2038465"/>
            <a:ext cx="3191917" cy="3191917"/>
          </a:xfrm>
          <a:custGeom>
            <a:avLst/>
            <a:gdLst>
              <a:gd name="T0" fmla="*/ 1580 w 1582"/>
              <a:gd name="T1" fmla="*/ 832 h 1582"/>
              <a:gd name="T2" fmla="*/ 1566 w 1582"/>
              <a:gd name="T3" fmla="*/ 952 h 1582"/>
              <a:gd name="T4" fmla="*/ 1534 w 1582"/>
              <a:gd name="T5" fmla="*/ 1064 h 1582"/>
              <a:gd name="T6" fmla="*/ 1486 w 1582"/>
              <a:gd name="T7" fmla="*/ 1168 h 1582"/>
              <a:gd name="T8" fmla="*/ 1424 w 1582"/>
              <a:gd name="T9" fmla="*/ 1266 h 1582"/>
              <a:gd name="T10" fmla="*/ 1350 w 1582"/>
              <a:gd name="T11" fmla="*/ 1352 h 1582"/>
              <a:gd name="T12" fmla="*/ 1264 w 1582"/>
              <a:gd name="T13" fmla="*/ 1426 h 1582"/>
              <a:gd name="T14" fmla="*/ 1168 w 1582"/>
              <a:gd name="T15" fmla="*/ 1488 h 1582"/>
              <a:gd name="T16" fmla="*/ 1062 w 1582"/>
              <a:gd name="T17" fmla="*/ 1534 h 1582"/>
              <a:gd name="T18" fmla="*/ 950 w 1582"/>
              <a:gd name="T19" fmla="*/ 1566 h 1582"/>
              <a:gd name="T20" fmla="*/ 832 w 1582"/>
              <a:gd name="T21" fmla="*/ 1582 h 1582"/>
              <a:gd name="T22" fmla="*/ 750 w 1582"/>
              <a:gd name="T23" fmla="*/ 1582 h 1582"/>
              <a:gd name="T24" fmla="*/ 632 w 1582"/>
              <a:gd name="T25" fmla="*/ 1566 h 1582"/>
              <a:gd name="T26" fmla="*/ 518 w 1582"/>
              <a:gd name="T27" fmla="*/ 1534 h 1582"/>
              <a:gd name="T28" fmla="*/ 414 w 1582"/>
              <a:gd name="T29" fmla="*/ 1488 h 1582"/>
              <a:gd name="T30" fmla="*/ 318 w 1582"/>
              <a:gd name="T31" fmla="*/ 1426 h 1582"/>
              <a:gd name="T32" fmla="*/ 232 w 1582"/>
              <a:gd name="T33" fmla="*/ 1352 h 1582"/>
              <a:gd name="T34" fmla="*/ 156 w 1582"/>
              <a:gd name="T35" fmla="*/ 1266 h 1582"/>
              <a:gd name="T36" fmla="*/ 96 w 1582"/>
              <a:gd name="T37" fmla="*/ 1168 h 1582"/>
              <a:gd name="T38" fmla="*/ 48 w 1582"/>
              <a:gd name="T39" fmla="*/ 1064 h 1582"/>
              <a:gd name="T40" fmla="*/ 16 w 1582"/>
              <a:gd name="T41" fmla="*/ 952 h 1582"/>
              <a:gd name="T42" fmla="*/ 0 w 1582"/>
              <a:gd name="T43" fmla="*/ 832 h 1582"/>
              <a:gd name="T44" fmla="*/ 0 w 1582"/>
              <a:gd name="T45" fmla="*/ 752 h 1582"/>
              <a:gd name="T46" fmla="*/ 16 w 1582"/>
              <a:gd name="T47" fmla="*/ 632 h 1582"/>
              <a:gd name="T48" fmla="*/ 48 w 1582"/>
              <a:gd name="T49" fmla="*/ 520 h 1582"/>
              <a:gd name="T50" fmla="*/ 96 w 1582"/>
              <a:gd name="T51" fmla="*/ 414 h 1582"/>
              <a:gd name="T52" fmla="*/ 156 w 1582"/>
              <a:gd name="T53" fmla="*/ 318 h 1582"/>
              <a:gd name="T54" fmla="*/ 232 w 1582"/>
              <a:gd name="T55" fmla="*/ 232 h 1582"/>
              <a:gd name="T56" fmla="*/ 318 w 1582"/>
              <a:gd name="T57" fmla="*/ 158 h 1582"/>
              <a:gd name="T58" fmla="*/ 414 w 1582"/>
              <a:gd name="T59" fmla="*/ 96 h 1582"/>
              <a:gd name="T60" fmla="*/ 518 w 1582"/>
              <a:gd name="T61" fmla="*/ 48 h 1582"/>
              <a:gd name="T62" fmla="*/ 632 w 1582"/>
              <a:gd name="T63" fmla="*/ 16 h 1582"/>
              <a:gd name="T64" fmla="*/ 750 w 1582"/>
              <a:gd name="T65" fmla="*/ 2 h 1582"/>
              <a:gd name="T66" fmla="*/ 832 w 1582"/>
              <a:gd name="T67" fmla="*/ 2 h 1582"/>
              <a:gd name="T68" fmla="*/ 950 w 1582"/>
              <a:gd name="T69" fmla="*/ 16 h 1582"/>
              <a:gd name="T70" fmla="*/ 1062 w 1582"/>
              <a:gd name="T71" fmla="*/ 48 h 1582"/>
              <a:gd name="T72" fmla="*/ 1168 w 1582"/>
              <a:gd name="T73" fmla="*/ 96 h 1582"/>
              <a:gd name="T74" fmla="*/ 1264 w 1582"/>
              <a:gd name="T75" fmla="*/ 158 h 1582"/>
              <a:gd name="T76" fmla="*/ 1350 w 1582"/>
              <a:gd name="T77" fmla="*/ 232 h 1582"/>
              <a:gd name="T78" fmla="*/ 1424 w 1582"/>
              <a:gd name="T79" fmla="*/ 318 h 1582"/>
              <a:gd name="T80" fmla="*/ 1486 w 1582"/>
              <a:gd name="T81" fmla="*/ 414 h 1582"/>
              <a:gd name="T82" fmla="*/ 1534 w 1582"/>
              <a:gd name="T83" fmla="*/ 520 h 1582"/>
              <a:gd name="T84" fmla="*/ 1566 w 1582"/>
              <a:gd name="T85" fmla="*/ 632 h 1582"/>
              <a:gd name="T86" fmla="*/ 1580 w 1582"/>
              <a:gd name="T87" fmla="*/ 752 h 1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2" h="1582">
                <a:moveTo>
                  <a:pt x="1582" y="792"/>
                </a:moveTo>
                <a:lnTo>
                  <a:pt x="1582" y="792"/>
                </a:lnTo>
                <a:lnTo>
                  <a:pt x="1580" y="832"/>
                </a:lnTo>
                <a:lnTo>
                  <a:pt x="1578" y="872"/>
                </a:lnTo>
                <a:lnTo>
                  <a:pt x="1572" y="912"/>
                </a:lnTo>
                <a:lnTo>
                  <a:pt x="1566" y="952"/>
                </a:lnTo>
                <a:lnTo>
                  <a:pt x="1556" y="990"/>
                </a:lnTo>
                <a:lnTo>
                  <a:pt x="1546" y="1028"/>
                </a:lnTo>
                <a:lnTo>
                  <a:pt x="1534" y="1064"/>
                </a:lnTo>
                <a:lnTo>
                  <a:pt x="1520" y="1100"/>
                </a:lnTo>
                <a:lnTo>
                  <a:pt x="1504" y="1134"/>
                </a:lnTo>
                <a:lnTo>
                  <a:pt x="1486" y="1168"/>
                </a:lnTo>
                <a:lnTo>
                  <a:pt x="1468" y="1202"/>
                </a:lnTo>
                <a:lnTo>
                  <a:pt x="1446" y="1234"/>
                </a:lnTo>
                <a:lnTo>
                  <a:pt x="1424" y="1266"/>
                </a:lnTo>
                <a:lnTo>
                  <a:pt x="1402" y="1294"/>
                </a:lnTo>
                <a:lnTo>
                  <a:pt x="1376" y="1324"/>
                </a:lnTo>
                <a:lnTo>
                  <a:pt x="1350" y="1352"/>
                </a:lnTo>
                <a:lnTo>
                  <a:pt x="1322" y="1378"/>
                </a:lnTo>
                <a:lnTo>
                  <a:pt x="1294" y="1402"/>
                </a:lnTo>
                <a:lnTo>
                  <a:pt x="1264" y="1426"/>
                </a:lnTo>
                <a:lnTo>
                  <a:pt x="1234" y="1448"/>
                </a:lnTo>
                <a:lnTo>
                  <a:pt x="1200" y="1468"/>
                </a:lnTo>
                <a:lnTo>
                  <a:pt x="1168" y="1488"/>
                </a:lnTo>
                <a:lnTo>
                  <a:pt x="1134" y="1504"/>
                </a:lnTo>
                <a:lnTo>
                  <a:pt x="1098" y="1520"/>
                </a:lnTo>
                <a:lnTo>
                  <a:pt x="1062" y="1534"/>
                </a:lnTo>
                <a:lnTo>
                  <a:pt x="1026" y="1548"/>
                </a:lnTo>
                <a:lnTo>
                  <a:pt x="988" y="1558"/>
                </a:lnTo>
                <a:lnTo>
                  <a:pt x="950" y="1566"/>
                </a:lnTo>
                <a:lnTo>
                  <a:pt x="912" y="1574"/>
                </a:lnTo>
                <a:lnTo>
                  <a:pt x="872" y="1578"/>
                </a:lnTo>
                <a:lnTo>
                  <a:pt x="832" y="1582"/>
                </a:lnTo>
                <a:lnTo>
                  <a:pt x="790" y="1582"/>
                </a:lnTo>
                <a:lnTo>
                  <a:pt x="790" y="1582"/>
                </a:lnTo>
                <a:lnTo>
                  <a:pt x="750" y="1582"/>
                </a:lnTo>
                <a:lnTo>
                  <a:pt x="710" y="1578"/>
                </a:lnTo>
                <a:lnTo>
                  <a:pt x="670" y="1574"/>
                </a:lnTo>
                <a:lnTo>
                  <a:pt x="632" y="1566"/>
                </a:lnTo>
                <a:lnTo>
                  <a:pt x="594" y="1558"/>
                </a:lnTo>
                <a:lnTo>
                  <a:pt x="556" y="1548"/>
                </a:lnTo>
                <a:lnTo>
                  <a:pt x="518" y="1534"/>
                </a:lnTo>
                <a:lnTo>
                  <a:pt x="482" y="1520"/>
                </a:lnTo>
                <a:lnTo>
                  <a:pt x="448" y="1504"/>
                </a:lnTo>
                <a:lnTo>
                  <a:pt x="414" y="1488"/>
                </a:lnTo>
                <a:lnTo>
                  <a:pt x="380" y="1468"/>
                </a:lnTo>
                <a:lnTo>
                  <a:pt x="348" y="1448"/>
                </a:lnTo>
                <a:lnTo>
                  <a:pt x="318" y="1426"/>
                </a:lnTo>
                <a:lnTo>
                  <a:pt x="288" y="1402"/>
                </a:lnTo>
                <a:lnTo>
                  <a:pt x="258" y="1378"/>
                </a:lnTo>
                <a:lnTo>
                  <a:pt x="232" y="1352"/>
                </a:lnTo>
                <a:lnTo>
                  <a:pt x="206" y="1324"/>
                </a:lnTo>
                <a:lnTo>
                  <a:pt x="180" y="1294"/>
                </a:lnTo>
                <a:lnTo>
                  <a:pt x="156" y="1266"/>
                </a:lnTo>
                <a:lnTo>
                  <a:pt x="134" y="1234"/>
                </a:lnTo>
                <a:lnTo>
                  <a:pt x="114" y="1202"/>
                </a:lnTo>
                <a:lnTo>
                  <a:pt x="96" y="1168"/>
                </a:lnTo>
                <a:lnTo>
                  <a:pt x="78" y="1134"/>
                </a:lnTo>
                <a:lnTo>
                  <a:pt x="62" y="1100"/>
                </a:lnTo>
                <a:lnTo>
                  <a:pt x="48" y="1064"/>
                </a:lnTo>
                <a:lnTo>
                  <a:pt x="36" y="1028"/>
                </a:lnTo>
                <a:lnTo>
                  <a:pt x="24" y="990"/>
                </a:lnTo>
                <a:lnTo>
                  <a:pt x="16" y="952"/>
                </a:lnTo>
                <a:lnTo>
                  <a:pt x="8" y="912"/>
                </a:lnTo>
                <a:lnTo>
                  <a:pt x="4" y="872"/>
                </a:lnTo>
                <a:lnTo>
                  <a:pt x="0" y="832"/>
                </a:lnTo>
                <a:lnTo>
                  <a:pt x="0" y="792"/>
                </a:lnTo>
                <a:lnTo>
                  <a:pt x="0" y="792"/>
                </a:lnTo>
                <a:lnTo>
                  <a:pt x="0" y="752"/>
                </a:lnTo>
                <a:lnTo>
                  <a:pt x="4" y="710"/>
                </a:lnTo>
                <a:lnTo>
                  <a:pt x="8" y="672"/>
                </a:lnTo>
                <a:lnTo>
                  <a:pt x="16" y="632"/>
                </a:lnTo>
                <a:lnTo>
                  <a:pt x="24" y="594"/>
                </a:lnTo>
                <a:lnTo>
                  <a:pt x="36" y="556"/>
                </a:lnTo>
                <a:lnTo>
                  <a:pt x="48" y="520"/>
                </a:lnTo>
                <a:lnTo>
                  <a:pt x="62" y="484"/>
                </a:lnTo>
                <a:lnTo>
                  <a:pt x="78" y="448"/>
                </a:lnTo>
                <a:lnTo>
                  <a:pt x="96" y="414"/>
                </a:lnTo>
                <a:lnTo>
                  <a:pt x="114" y="382"/>
                </a:lnTo>
                <a:lnTo>
                  <a:pt x="134" y="350"/>
                </a:lnTo>
                <a:lnTo>
                  <a:pt x="156" y="318"/>
                </a:lnTo>
                <a:lnTo>
                  <a:pt x="180" y="288"/>
                </a:lnTo>
                <a:lnTo>
                  <a:pt x="206" y="260"/>
                </a:lnTo>
                <a:lnTo>
                  <a:pt x="232" y="232"/>
                </a:lnTo>
                <a:lnTo>
                  <a:pt x="258" y="206"/>
                </a:lnTo>
                <a:lnTo>
                  <a:pt x="288" y="182"/>
                </a:lnTo>
                <a:lnTo>
                  <a:pt x="318" y="158"/>
                </a:lnTo>
                <a:lnTo>
                  <a:pt x="348" y="136"/>
                </a:lnTo>
                <a:lnTo>
                  <a:pt x="380" y="116"/>
                </a:lnTo>
                <a:lnTo>
                  <a:pt x="414" y="96"/>
                </a:lnTo>
                <a:lnTo>
                  <a:pt x="448" y="78"/>
                </a:lnTo>
                <a:lnTo>
                  <a:pt x="482" y="62"/>
                </a:lnTo>
                <a:lnTo>
                  <a:pt x="518" y="48"/>
                </a:lnTo>
                <a:lnTo>
                  <a:pt x="556" y="36"/>
                </a:lnTo>
                <a:lnTo>
                  <a:pt x="594" y="26"/>
                </a:lnTo>
                <a:lnTo>
                  <a:pt x="632" y="16"/>
                </a:lnTo>
                <a:lnTo>
                  <a:pt x="670" y="10"/>
                </a:lnTo>
                <a:lnTo>
                  <a:pt x="710" y="4"/>
                </a:lnTo>
                <a:lnTo>
                  <a:pt x="750" y="2"/>
                </a:lnTo>
                <a:lnTo>
                  <a:pt x="790" y="0"/>
                </a:lnTo>
                <a:lnTo>
                  <a:pt x="790" y="0"/>
                </a:lnTo>
                <a:lnTo>
                  <a:pt x="832" y="2"/>
                </a:lnTo>
                <a:lnTo>
                  <a:pt x="872" y="4"/>
                </a:lnTo>
                <a:lnTo>
                  <a:pt x="912" y="10"/>
                </a:lnTo>
                <a:lnTo>
                  <a:pt x="950" y="16"/>
                </a:lnTo>
                <a:lnTo>
                  <a:pt x="988" y="26"/>
                </a:lnTo>
                <a:lnTo>
                  <a:pt x="1026" y="36"/>
                </a:lnTo>
                <a:lnTo>
                  <a:pt x="1062" y="48"/>
                </a:lnTo>
                <a:lnTo>
                  <a:pt x="1098" y="62"/>
                </a:lnTo>
                <a:lnTo>
                  <a:pt x="1134" y="78"/>
                </a:lnTo>
                <a:lnTo>
                  <a:pt x="1168" y="96"/>
                </a:lnTo>
                <a:lnTo>
                  <a:pt x="1200" y="116"/>
                </a:lnTo>
                <a:lnTo>
                  <a:pt x="1234" y="136"/>
                </a:lnTo>
                <a:lnTo>
                  <a:pt x="1264" y="158"/>
                </a:lnTo>
                <a:lnTo>
                  <a:pt x="1294" y="182"/>
                </a:lnTo>
                <a:lnTo>
                  <a:pt x="1322" y="206"/>
                </a:lnTo>
                <a:lnTo>
                  <a:pt x="1350" y="232"/>
                </a:lnTo>
                <a:lnTo>
                  <a:pt x="1376" y="260"/>
                </a:lnTo>
                <a:lnTo>
                  <a:pt x="1402" y="288"/>
                </a:lnTo>
                <a:lnTo>
                  <a:pt x="1424" y="318"/>
                </a:lnTo>
                <a:lnTo>
                  <a:pt x="1446" y="350"/>
                </a:lnTo>
                <a:lnTo>
                  <a:pt x="1468" y="382"/>
                </a:lnTo>
                <a:lnTo>
                  <a:pt x="1486" y="414"/>
                </a:lnTo>
                <a:lnTo>
                  <a:pt x="1504" y="448"/>
                </a:lnTo>
                <a:lnTo>
                  <a:pt x="1520" y="484"/>
                </a:lnTo>
                <a:lnTo>
                  <a:pt x="1534" y="520"/>
                </a:lnTo>
                <a:lnTo>
                  <a:pt x="1546" y="556"/>
                </a:lnTo>
                <a:lnTo>
                  <a:pt x="1556" y="594"/>
                </a:lnTo>
                <a:lnTo>
                  <a:pt x="1566" y="632"/>
                </a:lnTo>
                <a:lnTo>
                  <a:pt x="1572" y="672"/>
                </a:lnTo>
                <a:lnTo>
                  <a:pt x="1578" y="710"/>
                </a:lnTo>
                <a:lnTo>
                  <a:pt x="1580" y="752"/>
                </a:lnTo>
                <a:lnTo>
                  <a:pt x="1582" y="792"/>
                </a:lnTo>
                <a:lnTo>
                  <a:pt x="1582" y="792"/>
                </a:lnTo>
                <a:close/>
              </a:path>
            </a:pathLst>
          </a:custGeom>
          <a:solidFill>
            <a:srgbClr val="1187B1"/>
          </a:solidFill>
          <a:ln>
            <a:noFill/>
          </a:ln>
          <a:effectLst>
            <a:outerShdw blurRad="50800" dist="38100" dir="5400000" algn="t" rotWithShape="0">
              <a:prstClr val="black">
                <a:alpha val="40000"/>
              </a:prstClr>
            </a:outerShdw>
          </a:effectLst>
        </p:spPr>
        <p:txBody>
          <a:bodyPr vert="horz" wrap="square" lIns="91428" tIns="45714" rIns="91428" bIns="45714" numCol="1" anchor="t" anchorCtr="0" compatLnSpc="1"/>
          <a:lstStyle/>
          <a:p>
            <a:endParaRPr lang="zh-CN" altLang="en-US"/>
          </a:p>
        </p:txBody>
      </p:sp>
      <p:sp>
        <p:nvSpPr>
          <p:cNvPr id="5" name="文本框 4"/>
          <p:cNvSpPr txBox="1"/>
          <p:nvPr/>
        </p:nvSpPr>
        <p:spPr>
          <a:xfrm>
            <a:off x="3570628" y="2826265"/>
            <a:ext cx="2031325" cy="646331"/>
          </a:xfrm>
          <a:prstGeom prst="rect">
            <a:avLst/>
          </a:prstGeom>
          <a:noFill/>
        </p:spPr>
        <p:txBody>
          <a:bodyPr wrap="none" rtlCol="0">
            <a:spAutoFit/>
          </a:bodyPr>
          <a:lstStyle/>
          <a:p>
            <a:pPr algn="ctr"/>
            <a:r>
              <a:rPr kumimoji="1" lang="zh-CN" altLang="en-US" sz="3600" b="1" dirty="0">
                <a:solidFill>
                  <a:schemeClr val="bg1"/>
                </a:solidFill>
              </a:rPr>
              <a:t>陈述完毕</a:t>
            </a:r>
          </a:p>
        </p:txBody>
      </p:sp>
      <p:grpSp>
        <p:nvGrpSpPr>
          <p:cNvPr id="2" name="组合 1"/>
          <p:cNvGrpSpPr/>
          <p:nvPr/>
        </p:nvGrpSpPr>
        <p:grpSpPr>
          <a:xfrm>
            <a:off x="1784247" y="3550459"/>
            <a:ext cx="5604084" cy="1469380"/>
            <a:chOff x="1769593" y="1964466"/>
            <a:chExt cx="5604814" cy="1469572"/>
          </a:xfrm>
        </p:grpSpPr>
        <p:sp>
          <p:nvSpPr>
            <p:cNvPr id="4" name="上凸带形 3"/>
            <p:cNvSpPr/>
            <p:nvPr/>
          </p:nvSpPr>
          <p:spPr>
            <a:xfrm>
              <a:off x="1769593" y="1964466"/>
              <a:ext cx="5604814" cy="1469572"/>
            </a:xfrm>
            <a:prstGeom prst="ribbon2">
              <a:avLst>
                <a:gd name="adj1" fmla="val 33333"/>
                <a:gd name="adj2" fmla="val 73944"/>
              </a:avLst>
            </a:prstGeom>
            <a:solidFill>
              <a:srgbClr val="FEDB4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3864021" y="2200589"/>
              <a:ext cx="1415956" cy="498663"/>
            </a:xfrm>
            <a:prstGeom prst="rect">
              <a:avLst/>
            </a:prstGeom>
          </p:spPr>
          <p:txBody>
            <a:bodyPr wrap="none">
              <a:spAutoFit/>
            </a:bodyPr>
            <a:lstStyle/>
            <a:p>
              <a:pPr algn="ctr">
                <a:lnSpc>
                  <a:spcPct val="110000"/>
                </a:lnSpc>
              </a:pPr>
              <a:r>
                <a:rPr kumimoji="1" lang="zh-CN" altLang="en-US" b="1" dirty="0">
                  <a:solidFill>
                    <a:srgbClr val="FFFFFF"/>
                  </a:solidFill>
                  <a:effectLst>
                    <a:outerShdw blurRad="50800" dist="38100" dir="5400000" algn="t" rotWithShape="0">
                      <a:prstClr val="black">
                        <a:alpha val="40000"/>
                      </a:prstClr>
                    </a:outerShdw>
                  </a:effectLst>
                  <a:latin typeface="Arial"/>
                  <a:cs typeface="Arial"/>
                </a:rPr>
                <a:t>谢谢大家</a:t>
              </a:r>
              <a:endParaRPr kumimoji="1" lang="en-US" altLang="zh-CN" b="1" dirty="0">
                <a:solidFill>
                  <a:srgbClr val="FFFFFF"/>
                </a:solidFill>
                <a:effectLst>
                  <a:outerShdw blurRad="50800" dist="38100" dir="5400000" algn="t" rotWithShape="0">
                    <a:prstClr val="black">
                      <a:alpha val="40000"/>
                    </a:prstClr>
                  </a:outerShdw>
                </a:effectLst>
                <a:latin typeface="Arial"/>
                <a:cs typeface="Arial"/>
              </a:endParaRPr>
            </a:p>
          </p:txBody>
        </p:sp>
      </p:grpSp>
      <p:sp>
        <p:nvSpPr>
          <p:cNvPr id="8" name="矩形 7"/>
          <p:cNvSpPr/>
          <p:nvPr/>
        </p:nvSpPr>
        <p:spPr>
          <a:xfrm>
            <a:off x="4263123" y="4585241"/>
            <a:ext cx="646331" cy="276999"/>
          </a:xfrm>
          <a:prstGeom prst="rect">
            <a:avLst/>
          </a:prstGeom>
        </p:spPr>
        <p:txBody>
          <a:bodyPr wrap="none">
            <a:spAutoFit/>
          </a:bodyPr>
          <a:lstStyle/>
          <a:p>
            <a:pPr algn="ctr"/>
            <a:r>
              <a:rPr kumimoji="1" lang="zh-CN" altLang="en-US" sz="1200" dirty="0">
                <a:solidFill>
                  <a:srgbClr val="FFFFFF"/>
                </a:solidFill>
              </a:rPr>
              <a:t>李建霖</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1672567" y="2696039"/>
            <a:ext cx="1804791" cy="2003550"/>
          </a:xfrm>
          <a:prstGeom prst="roundRect">
            <a:avLst>
              <a:gd name="adj" fmla="val 4853"/>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2" name="组合 1"/>
          <p:cNvGrpSpPr/>
          <p:nvPr/>
        </p:nvGrpSpPr>
        <p:grpSpPr>
          <a:xfrm>
            <a:off x="1940082" y="1924590"/>
            <a:ext cx="1269761" cy="1269761"/>
            <a:chOff x="813021" y="1582844"/>
            <a:chExt cx="1269926" cy="1269926"/>
          </a:xfrm>
        </p:grpSpPr>
        <p:sp>
          <p:nvSpPr>
            <p:cNvPr id="6" name="椭圆 5"/>
            <p:cNvSpPr/>
            <p:nvPr/>
          </p:nvSpPr>
          <p:spPr>
            <a:xfrm>
              <a:off x="813021" y="1582844"/>
              <a:ext cx="1269926" cy="1269926"/>
            </a:xfrm>
            <a:prstGeom prst="ellipse">
              <a:avLst/>
            </a:prstGeom>
            <a:solidFill>
              <a:srgbClr val="1187B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7" name="文本框 6"/>
            <p:cNvSpPr txBox="1"/>
            <p:nvPr/>
          </p:nvSpPr>
          <p:spPr>
            <a:xfrm>
              <a:off x="1032591" y="1986944"/>
              <a:ext cx="830785" cy="461725"/>
            </a:xfrm>
            <a:prstGeom prst="rect">
              <a:avLst/>
            </a:prstGeom>
            <a:noFill/>
          </p:spPr>
          <p:txBody>
            <a:bodyPr wrap="none" rtlCol="0">
              <a:spAutoFit/>
            </a:bodyPr>
            <a:lstStyle/>
            <a:p>
              <a:pPr algn="ctr"/>
              <a:r>
                <a:rPr kumimoji="1" lang="en-US" altLang="zh-CN" b="1" dirty="0">
                  <a:solidFill>
                    <a:schemeClr val="bg1"/>
                  </a:solidFill>
                </a:rPr>
                <a:t>ONE</a:t>
              </a:r>
            </a:p>
          </p:txBody>
        </p:sp>
      </p:grpSp>
      <p:sp>
        <p:nvSpPr>
          <p:cNvPr id="8" name="文本框 7"/>
          <p:cNvSpPr txBox="1"/>
          <p:nvPr/>
        </p:nvSpPr>
        <p:spPr>
          <a:xfrm>
            <a:off x="1693837" y="3275616"/>
            <a:ext cx="1762975" cy="452432"/>
          </a:xfrm>
          <a:prstGeom prst="rect">
            <a:avLst/>
          </a:prstGeom>
          <a:noFill/>
        </p:spPr>
        <p:txBody>
          <a:bodyPr wrap="square" rtlCol="0">
            <a:spAutoFit/>
          </a:bodyPr>
          <a:lstStyle/>
          <a:p>
            <a:pPr algn="ctr">
              <a:lnSpc>
                <a:spcPct val="130000"/>
              </a:lnSpc>
            </a:pPr>
            <a:r>
              <a:rPr kumimoji="1" lang="zh-CN" altLang="en-US" sz="2000" b="1" dirty="0">
                <a:solidFill>
                  <a:srgbClr val="333333"/>
                </a:solidFill>
              </a:rPr>
              <a:t>科研工作</a:t>
            </a:r>
          </a:p>
        </p:txBody>
      </p:sp>
      <p:sp>
        <p:nvSpPr>
          <p:cNvPr id="10" name="圆角矩形 9"/>
          <p:cNvSpPr/>
          <p:nvPr/>
        </p:nvSpPr>
        <p:spPr>
          <a:xfrm>
            <a:off x="3824151" y="2696039"/>
            <a:ext cx="1804791" cy="2003550"/>
          </a:xfrm>
          <a:prstGeom prst="roundRect">
            <a:avLst>
              <a:gd name="adj" fmla="val 4853"/>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3" name="组合 2"/>
          <p:cNvGrpSpPr/>
          <p:nvPr/>
        </p:nvGrpSpPr>
        <p:grpSpPr>
          <a:xfrm>
            <a:off x="4091666" y="1924590"/>
            <a:ext cx="1269761" cy="1269761"/>
            <a:chOff x="2964885" y="1582844"/>
            <a:chExt cx="1269926" cy="1269926"/>
          </a:xfrm>
        </p:grpSpPr>
        <p:sp>
          <p:nvSpPr>
            <p:cNvPr id="11" name="椭圆 10"/>
            <p:cNvSpPr/>
            <p:nvPr/>
          </p:nvSpPr>
          <p:spPr>
            <a:xfrm>
              <a:off x="2964885" y="1582844"/>
              <a:ext cx="1269926" cy="1269926"/>
            </a:xfrm>
            <a:prstGeom prst="ellipse">
              <a:avLst/>
            </a:prstGeom>
            <a:solidFill>
              <a:srgbClr val="1187B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2" name="文本框 11"/>
            <p:cNvSpPr txBox="1"/>
            <p:nvPr/>
          </p:nvSpPr>
          <p:spPr>
            <a:xfrm>
              <a:off x="3174835" y="1986944"/>
              <a:ext cx="850023" cy="461725"/>
            </a:xfrm>
            <a:prstGeom prst="rect">
              <a:avLst/>
            </a:prstGeom>
            <a:noFill/>
          </p:spPr>
          <p:txBody>
            <a:bodyPr wrap="none" rtlCol="0">
              <a:spAutoFit/>
            </a:bodyPr>
            <a:lstStyle/>
            <a:p>
              <a:pPr algn="ctr"/>
              <a:r>
                <a:rPr kumimoji="1" lang="en-US" altLang="zh-CN" b="1" dirty="0">
                  <a:solidFill>
                    <a:schemeClr val="bg1"/>
                  </a:solidFill>
                </a:rPr>
                <a:t>TWO</a:t>
              </a:r>
            </a:p>
          </p:txBody>
        </p:sp>
      </p:grpSp>
      <p:sp>
        <p:nvSpPr>
          <p:cNvPr id="13" name="文本框 12"/>
          <p:cNvSpPr txBox="1"/>
          <p:nvPr/>
        </p:nvSpPr>
        <p:spPr>
          <a:xfrm>
            <a:off x="3845421" y="3275616"/>
            <a:ext cx="1762975" cy="492443"/>
          </a:xfrm>
          <a:prstGeom prst="rect">
            <a:avLst/>
          </a:prstGeom>
          <a:noFill/>
        </p:spPr>
        <p:txBody>
          <a:bodyPr wrap="square" rtlCol="0">
            <a:spAutoFit/>
          </a:bodyPr>
          <a:lstStyle/>
          <a:p>
            <a:pPr lvl="0" algn="ctr">
              <a:lnSpc>
                <a:spcPct val="130000"/>
              </a:lnSpc>
            </a:pPr>
            <a:r>
              <a:rPr kumimoji="1" lang="zh-CN" altLang="en-US" sz="2000" b="1" dirty="0">
                <a:solidFill>
                  <a:srgbClr val="333333"/>
                </a:solidFill>
              </a:rPr>
              <a:t>学习概况</a:t>
            </a:r>
          </a:p>
        </p:txBody>
      </p:sp>
      <p:sp>
        <p:nvSpPr>
          <p:cNvPr id="15" name="圆角矩形 14"/>
          <p:cNvSpPr/>
          <p:nvPr/>
        </p:nvSpPr>
        <p:spPr>
          <a:xfrm>
            <a:off x="5975734" y="2696039"/>
            <a:ext cx="1804791" cy="2003550"/>
          </a:xfrm>
          <a:prstGeom prst="roundRect">
            <a:avLst>
              <a:gd name="adj" fmla="val 4853"/>
            </a:avLst>
          </a:prstGeom>
          <a:solidFill>
            <a:srgbClr val="FEDB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grpSp>
        <p:nvGrpSpPr>
          <p:cNvPr id="9" name="组合 8"/>
          <p:cNvGrpSpPr/>
          <p:nvPr/>
        </p:nvGrpSpPr>
        <p:grpSpPr>
          <a:xfrm>
            <a:off x="6243249" y="1924590"/>
            <a:ext cx="1269760" cy="1269761"/>
            <a:chOff x="5116749" y="1582844"/>
            <a:chExt cx="1269926" cy="1269926"/>
          </a:xfrm>
        </p:grpSpPr>
        <p:sp>
          <p:nvSpPr>
            <p:cNvPr id="16" name="椭圆 15"/>
            <p:cNvSpPr/>
            <p:nvPr/>
          </p:nvSpPr>
          <p:spPr>
            <a:xfrm>
              <a:off x="5116749" y="1582844"/>
              <a:ext cx="1269926" cy="1269926"/>
            </a:xfrm>
            <a:prstGeom prst="ellipse">
              <a:avLst/>
            </a:prstGeom>
            <a:solidFill>
              <a:srgbClr val="1187B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7" name="文本框 16"/>
            <p:cNvSpPr txBox="1"/>
            <p:nvPr/>
          </p:nvSpPr>
          <p:spPr>
            <a:xfrm>
              <a:off x="5240126" y="1997006"/>
              <a:ext cx="1023171" cy="461725"/>
            </a:xfrm>
            <a:prstGeom prst="rect">
              <a:avLst/>
            </a:prstGeom>
            <a:noFill/>
          </p:spPr>
          <p:txBody>
            <a:bodyPr wrap="none" rtlCol="0">
              <a:spAutoFit/>
            </a:bodyPr>
            <a:lstStyle/>
            <a:p>
              <a:pPr algn="ctr"/>
              <a:r>
                <a:rPr kumimoji="1" lang="en-US" altLang="zh-CN" b="1" dirty="0">
                  <a:solidFill>
                    <a:schemeClr val="bg1"/>
                  </a:solidFill>
                </a:rPr>
                <a:t>THREE</a:t>
              </a:r>
            </a:p>
          </p:txBody>
        </p:sp>
      </p:grpSp>
      <p:sp>
        <p:nvSpPr>
          <p:cNvPr id="18" name="文本框 17"/>
          <p:cNvSpPr txBox="1"/>
          <p:nvPr/>
        </p:nvSpPr>
        <p:spPr>
          <a:xfrm>
            <a:off x="5997005" y="3275616"/>
            <a:ext cx="1762975" cy="448328"/>
          </a:xfrm>
          <a:prstGeom prst="rect">
            <a:avLst/>
          </a:prstGeom>
          <a:noFill/>
        </p:spPr>
        <p:txBody>
          <a:bodyPr wrap="square" rtlCol="0">
            <a:spAutoFit/>
          </a:bodyPr>
          <a:lstStyle/>
          <a:p>
            <a:pPr lvl="0" algn="ctr">
              <a:lnSpc>
                <a:spcPct val="130000"/>
              </a:lnSpc>
            </a:pPr>
            <a:r>
              <a:rPr kumimoji="1" lang="zh-CN" altLang="en-US" sz="2000" b="1" dirty="0">
                <a:solidFill>
                  <a:srgbClr val="333333"/>
                </a:solidFill>
              </a:rPr>
              <a:t>文体活动</a:t>
            </a:r>
          </a:p>
        </p:txBody>
      </p:sp>
      <p:sp>
        <p:nvSpPr>
          <p:cNvPr id="28" name="文本框 27"/>
          <p:cNvSpPr txBox="1"/>
          <p:nvPr/>
        </p:nvSpPr>
        <p:spPr>
          <a:xfrm>
            <a:off x="1829138" y="4134582"/>
            <a:ext cx="1697526" cy="270780"/>
          </a:xfrm>
          <a:prstGeom prst="rect">
            <a:avLst/>
          </a:prstGeom>
          <a:noFill/>
        </p:spPr>
        <p:txBody>
          <a:bodyPr wrap="square" rtlCol="0">
            <a:spAutoFit/>
          </a:bodyPr>
          <a:lstStyle/>
          <a:p>
            <a:pPr>
              <a:lnSpc>
                <a:spcPct val="130000"/>
              </a:lnSpc>
            </a:pPr>
            <a:r>
              <a:rPr lang="zh-CN" altLang="en-US" sz="1000" dirty="0">
                <a:solidFill>
                  <a:srgbClr val="333333"/>
                </a:solidFill>
                <a:cs typeface="Arial" pitchFamily="34" charset="0"/>
              </a:rPr>
              <a:t>工作简介和文章发表情况</a:t>
            </a:r>
          </a:p>
        </p:txBody>
      </p:sp>
      <p:sp>
        <p:nvSpPr>
          <p:cNvPr id="29" name="矩形 28"/>
          <p:cNvSpPr/>
          <p:nvPr/>
        </p:nvSpPr>
        <p:spPr>
          <a:xfrm>
            <a:off x="2025772" y="3720649"/>
            <a:ext cx="1098378" cy="307777"/>
          </a:xfrm>
          <a:prstGeom prst="rect">
            <a:avLst/>
          </a:prstGeom>
        </p:spPr>
        <p:txBody>
          <a:bodyPr wrap="none">
            <a:spAutoFit/>
          </a:bodyPr>
          <a:lstStyle/>
          <a:p>
            <a:r>
              <a:rPr lang="en-US" altLang="zh-CN" sz="1400" b="1" dirty="0">
                <a:solidFill>
                  <a:srgbClr val="333333"/>
                </a:solidFill>
              </a:rPr>
              <a:t>academic</a:t>
            </a:r>
          </a:p>
        </p:txBody>
      </p:sp>
      <p:sp>
        <p:nvSpPr>
          <p:cNvPr id="31" name="文本框 30"/>
          <p:cNvSpPr txBox="1"/>
          <p:nvPr/>
        </p:nvSpPr>
        <p:spPr>
          <a:xfrm>
            <a:off x="4026296" y="4134582"/>
            <a:ext cx="1697526" cy="292388"/>
          </a:xfrm>
          <a:prstGeom prst="rect">
            <a:avLst/>
          </a:prstGeom>
          <a:noFill/>
        </p:spPr>
        <p:txBody>
          <a:bodyPr wrap="square" rtlCol="0">
            <a:spAutoFit/>
          </a:bodyPr>
          <a:lstStyle/>
          <a:p>
            <a:pPr>
              <a:lnSpc>
                <a:spcPct val="130000"/>
              </a:lnSpc>
            </a:pPr>
            <a:r>
              <a:rPr lang="zh-CN" altLang="en-US" sz="1000" dirty="0">
                <a:solidFill>
                  <a:srgbClr val="333333"/>
                </a:solidFill>
                <a:cs typeface="Arial" pitchFamily="34" charset="0"/>
              </a:rPr>
              <a:t>学业成绩与荣誉称号</a:t>
            </a:r>
          </a:p>
        </p:txBody>
      </p:sp>
      <p:sp>
        <p:nvSpPr>
          <p:cNvPr id="32" name="矩形 31"/>
          <p:cNvSpPr/>
          <p:nvPr/>
        </p:nvSpPr>
        <p:spPr>
          <a:xfrm>
            <a:off x="4330442" y="3773928"/>
            <a:ext cx="792205" cy="307777"/>
          </a:xfrm>
          <a:prstGeom prst="rect">
            <a:avLst/>
          </a:prstGeom>
        </p:spPr>
        <p:txBody>
          <a:bodyPr wrap="none">
            <a:spAutoFit/>
          </a:bodyPr>
          <a:lstStyle/>
          <a:p>
            <a:r>
              <a:rPr lang="en-US" altLang="zh-CN" sz="1400" b="1" dirty="0">
                <a:solidFill>
                  <a:srgbClr val="333333"/>
                </a:solidFill>
              </a:rPr>
              <a:t>grades</a:t>
            </a:r>
          </a:p>
        </p:txBody>
      </p:sp>
      <p:sp>
        <p:nvSpPr>
          <p:cNvPr id="34" name="文本框 33"/>
          <p:cNvSpPr txBox="1"/>
          <p:nvPr/>
        </p:nvSpPr>
        <p:spPr>
          <a:xfrm>
            <a:off x="6181610" y="4134582"/>
            <a:ext cx="1697526" cy="272510"/>
          </a:xfrm>
          <a:prstGeom prst="rect">
            <a:avLst/>
          </a:prstGeom>
          <a:noFill/>
        </p:spPr>
        <p:txBody>
          <a:bodyPr wrap="square" rtlCol="0">
            <a:spAutoFit/>
          </a:bodyPr>
          <a:lstStyle/>
          <a:p>
            <a:pPr>
              <a:lnSpc>
                <a:spcPct val="130000"/>
              </a:lnSpc>
            </a:pPr>
            <a:r>
              <a:rPr lang="zh-CN" altLang="en-US" sz="1000" dirty="0">
                <a:solidFill>
                  <a:srgbClr val="333333"/>
                </a:solidFill>
                <a:cs typeface="Arial" pitchFamily="34" charset="0"/>
              </a:rPr>
              <a:t>业余时间的文体活动</a:t>
            </a:r>
          </a:p>
        </p:txBody>
      </p:sp>
      <p:sp>
        <p:nvSpPr>
          <p:cNvPr id="35" name="矩形 34"/>
          <p:cNvSpPr/>
          <p:nvPr/>
        </p:nvSpPr>
        <p:spPr>
          <a:xfrm>
            <a:off x="6398045" y="3761852"/>
            <a:ext cx="952505" cy="307777"/>
          </a:xfrm>
          <a:prstGeom prst="rect">
            <a:avLst/>
          </a:prstGeom>
        </p:spPr>
        <p:txBody>
          <a:bodyPr wrap="none">
            <a:spAutoFit/>
          </a:bodyPr>
          <a:lstStyle/>
          <a:p>
            <a:r>
              <a:rPr lang="en-US" altLang="zh-CN" sz="1400" b="1">
                <a:solidFill>
                  <a:srgbClr val="333333"/>
                </a:solidFill>
                <a:cs typeface="Arial" pitchFamily="34" charset="0"/>
              </a:rPr>
              <a:t>activities</a:t>
            </a:r>
            <a:endParaRPr lang="en-US" altLang="zh-CN" sz="1400" b="1" dirty="0">
              <a:solidFill>
                <a:srgbClr val="333333"/>
              </a:solidFill>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061DAE-694F-E449-9258-C4C1203D5E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570" y="2716565"/>
            <a:ext cx="4562838" cy="3429000"/>
          </a:xfrm>
          <a:prstGeom prst="rect">
            <a:avLst/>
          </a:prstGeom>
        </p:spPr>
      </p:pic>
      <p:sp>
        <p:nvSpPr>
          <p:cNvPr id="21" name="文本框 20"/>
          <p:cNvSpPr txBox="1"/>
          <p:nvPr/>
        </p:nvSpPr>
        <p:spPr>
          <a:xfrm>
            <a:off x="563317" y="1080029"/>
            <a:ext cx="7622963" cy="134690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1400" dirty="0">
                <a:solidFill>
                  <a:schemeClr val="tx1">
                    <a:lumMod val="85000"/>
                    <a:lumOff val="15000"/>
                  </a:schemeClr>
                </a:solidFill>
                <a:latin typeface="微软雅黑" pitchFamily="34" charset="-122"/>
                <a:ea typeface="微软雅黑" pitchFamily="34" charset="-122"/>
              </a:rPr>
              <a:t>《</a:t>
            </a:r>
            <a:r>
              <a:rPr lang="en-US" altLang="zh-CN" sz="1400" dirty="0">
                <a:solidFill>
                  <a:schemeClr val="tx1">
                    <a:lumMod val="85000"/>
                    <a:lumOff val="15000"/>
                  </a:schemeClr>
                </a:solidFill>
                <a:latin typeface="微软雅黑" pitchFamily="34" charset="-122"/>
                <a:ea typeface="微软雅黑" pitchFamily="34" charset="-122"/>
              </a:rPr>
              <a:t>Analyzing Deep Neural Networks with Symbolic Propagation: Towards Higher Precision and Faster Verification</a:t>
            </a:r>
            <a:r>
              <a:rPr lang="zh-CN" altLang="zh-CN" sz="1400" dirty="0">
                <a:solidFill>
                  <a:schemeClr val="tx1">
                    <a:lumMod val="85000"/>
                    <a:lumOff val="15000"/>
                  </a:schemeClr>
                </a:solidFill>
                <a:latin typeface="微软雅黑" pitchFamily="34" charset="-122"/>
                <a:ea typeface="微软雅黑" pitchFamily="34" charset="-122"/>
              </a:rPr>
              <a:t>》（第一作者）被</a:t>
            </a:r>
            <a:r>
              <a:rPr lang="en-US" altLang="zh-CN" sz="1400" dirty="0">
                <a:solidFill>
                  <a:schemeClr val="tx1">
                    <a:lumMod val="85000"/>
                    <a:lumOff val="15000"/>
                  </a:schemeClr>
                </a:solidFill>
                <a:latin typeface="微软雅黑" pitchFamily="34" charset="-122"/>
                <a:ea typeface="微软雅黑" pitchFamily="34" charset="-122"/>
              </a:rPr>
              <a:t> SAS 2019 </a:t>
            </a:r>
            <a:r>
              <a:rPr lang="zh-CN" altLang="zh-CN" sz="1400" dirty="0">
                <a:solidFill>
                  <a:schemeClr val="tx1">
                    <a:lumMod val="85000"/>
                    <a:lumOff val="15000"/>
                  </a:schemeClr>
                </a:solidFill>
                <a:latin typeface="微软雅黑" pitchFamily="34" charset="-122"/>
                <a:ea typeface="微软雅黑" pitchFamily="34" charset="-122"/>
              </a:rPr>
              <a:t>接收（</a:t>
            </a:r>
            <a:r>
              <a:rPr lang="en-US" altLang="zh-CN" sz="1400" dirty="0">
                <a:solidFill>
                  <a:schemeClr val="tx1">
                    <a:lumMod val="85000"/>
                    <a:lumOff val="15000"/>
                  </a:schemeClr>
                </a:solidFill>
                <a:latin typeface="微软雅黑" pitchFamily="34" charset="-122"/>
                <a:ea typeface="微软雅黑" pitchFamily="34" charset="-122"/>
              </a:rPr>
              <a:t>CCF-B</a:t>
            </a:r>
            <a:r>
              <a:rPr lang="zh-CN" altLang="zh-CN" sz="1400" dirty="0">
                <a:solidFill>
                  <a:schemeClr val="tx1">
                    <a:lumMod val="85000"/>
                    <a:lumOff val="15000"/>
                  </a:schemeClr>
                </a:solidFill>
                <a:latin typeface="微软雅黑" pitchFamily="34" charset="-122"/>
                <a:ea typeface="微软雅黑" pitchFamily="34" charset="-122"/>
              </a:rPr>
              <a:t>）。</a:t>
            </a:r>
          </a:p>
          <a:p>
            <a:pPr marL="285750" lvl="0" indent="-285750">
              <a:lnSpc>
                <a:spcPct val="150000"/>
              </a:lnSpc>
              <a:buFont typeface="Arial" panose="020B0604020202020204" pitchFamily="34" charset="0"/>
              <a:buChar char="•"/>
            </a:pPr>
            <a:r>
              <a:rPr lang="zh-CN" altLang="zh-CN" sz="1400" dirty="0">
                <a:solidFill>
                  <a:schemeClr val="tx1">
                    <a:lumMod val="85000"/>
                    <a:lumOff val="15000"/>
                  </a:schemeClr>
                </a:solidFill>
                <a:latin typeface="微软雅黑" pitchFamily="34" charset="-122"/>
                <a:ea typeface="微软雅黑" pitchFamily="34" charset="-122"/>
              </a:rPr>
              <a:t>《</a:t>
            </a:r>
            <a:r>
              <a:rPr lang="en-US" altLang="zh-CN" sz="1400" dirty="0">
                <a:solidFill>
                  <a:schemeClr val="tx1">
                    <a:lumMod val="85000"/>
                    <a:lumOff val="15000"/>
                  </a:schemeClr>
                </a:solidFill>
                <a:latin typeface="微软雅黑" pitchFamily="34" charset="-122"/>
                <a:ea typeface="微软雅黑" pitchFamily="34" charset="-122"/>
              </a:rPr>
              <a:t>Verifying Probabilistic Timed Automata Against Omega-Regular Dense-Time Properties</a:t>
            </a:r>
            <a:r>
              <a:rPr lang="zh-CN" altLang="zh-CN" sz="1400" dirty="0">
                <a:solidFill>
                  <a:schemeClr val="tx1">
                    <a:lumMod val="85000"/>
                    <a:lumOff val="15000"/>
                  </a:schemeClr>
                </a:solidFill>
                <a:latin typeface="微软雅黑" pitchFamily="34" charset="-122"/>
                <a:ea typeface="微软雅黑" pitchFamily="34" charset="-122"/>
              </a:rPr>
              <a:t>》（第三作者，通讯作者）被</a:t>
            </a:r>
            <a:r>
              <a:rPr lang="en-US" altLang="zh-CN" sz="1400" dirty="0">
                <a:solidFill>
                  <a:schemeClr val="tx1">
                    <a:lumMod val="85000"/>
                    <a:lumOff val="15000"/>
                  </a:schemeClr>
                </a:solidFill>
                <a:latin typeface="微软雅黑" pitchFamily="34" charset="-122"/>
                <a:ea typeface="微软雅黑" pitchFamily="34" charset="-122"/>
              </a:rPr>
              <a:t>QEST 2018 </a:t>
            </a:r>
            <a:r>
              <a:rPr lang="zh-CN" altLang="zh-CN" sz="1400" dirty="0">
                <a:solidFill>
                  <a:schemeClr val="tx1">
                    <a:lumMod val="85000"/>
                    <a:lumOff val="15000"/>
                  </a:schemeClr>
                </a:solidFill>
                <a:latin typeface="微软雅黑" pitchFamily="34" charset="-122"/>
                <a:ea typeface="微软雅黑" pitchFamily="34" charset="-122"/>
              </a:rPr>
              <a:t>接收。</a:t>
            </a:r>
          </a:p>
        </p:txBody>
      </p:sp>
      <p:sp>
        <p:nvSpPr>
          <p:cNvPr id="22" name="文本框 21"/>
          <p:cNvSpPr txBox="1"/>
          <p:nvPr/>
        </p:nvSpPr>
        <p:spPr>
          <a:xfrm>
            <a:off x="563317" y="415771"/>
            <a:ext cx="1895677" cy="584775"/>
          </a:xfrm>
          <a:prstGeom prst="rect">
            <a:avLst/>
          </a:prstGeom>
          <a:solidFill>
            <a:schemeClr val="accent3"/>
          </a:solidFill>
        </p:spPr>
        <p:txBody>
          <a:bodyPr wrap="square" rtlCol="0">
            <a:spAutoFit/>
          </a:bodyPr>
          <a:lstStyle/>
          <a:p>
            <a:r>
              <a:rPr kumimoji="1" lang="zh-CN" altLang="en-US" sz="3200" b="1" dirty="0">
                <a:solidFill>
                  <a:srgbClr val="1187B1"/>
                </a:solidFill>
              </a:rPr>
              <a:t>论文发表</a:t>
            </a:r>
            <a:endParaRPr kumimoji="1" lang="en-US" altLang="zh-CN" sz="3200" b="1" dirty="0">
              <a:solidFill>
                <a:srgbClr val="1187B1"/>
              </a:solidFill>
            </a:endParaRPr>
          </a:p>
        </p:txBody>
      </p:sp>
      <p:pic>
        <p:nvPicPr>
          <p:cNvPr id="2" name="图片 1">
            <a:extLst>
              <a:ext uri="{FF2B5EF4-FFF2-40B4-BE49-F238E27FC236}">
                <a16:creationId xmlns:a16="http://schemas.microsoft.com/office/drawing/2014/main" id="{5930FCC7-1211-EC4B-831D-565A0C72A13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78166" y="2375506"/>
            <a:ext cx="5682645" cy="44310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6597" y="479885"/>
            <a:ext cx="3636433" cy="584775"/>
          </a:xfrm>
          <a:prstGeom prst="rect">
            <a:avLst/>
          </a:prstGeom>
          <a:solidFill>
            <a:schemeClr val="accent3"/>
          </a:solidFill>
        </p:spPr>
        <p:txBody>
          <a:bodyPr wrap="square" rtlCol="0">
            <a:spAutoFit/>
          </a:bodyPr>
          <a:lstStyle/>
          <a:p>
            <a:r>
              <a:rPr kumimoji="1" lang="zh-CN" altLang="en-US" sz="3200" b="1" dirty="0">
                <a:solidFill>
                  <a:srgbClr val="1187B1"/>
                </a:solidFill>
              </a:rPr>
              <a:t>成绩</a:t>
            </a:r>
            <a:r>
              <a:rPr kumimoji="1" lang="zh-CN" altLang="en-US" sz="3200" b="1">
                <a:solidFill>
                  <a:srgbClr val="1187B1"/>
                </a:solidFill>
              </a:rPr>
              <a:t>与排名</a:t>
            </a:r>
            <a:endParaRPr kumimoji="1" lang="zh-CN" altLang="en-US" sz="3200" b="1" dirty="0">
              <a:solidFill>
                <a:srgbClr val="1187B1"/>
              </a:solidFill>
            </a:endParaRPr>
          </a:p>
        </p:txBody>
      </p:sp>
      <p:sp>
        <p:nvSpPr>
          <p:cNvPr id="14" name="矩形 13"/>
          <p:cNvSpPr/>
          <p:nvPr/>
        </p:nvSpPr>
        <p:spPr>
          <a:xfrm>
            <a:off x="376597" y="1409934"/>
            <a:ext cx="3342647" cy="788549"/>
          </a:xfrm>
          <a:prstGeom prst="rect">
            <a:avLst/>
          </a:prstGeom>
        </p:spPr>
        <p:txBody>
          <a:bodyPr wrap="square">
            <a:spAutoFit/>
          </a:bodyPr>
          <a:lstStyle/>
          <a:p>
            <a:pPr marL="171450" indent="-171450">
              <a:lnSpc>
                <a:spcPct val="130000"/>
              </a:lnSpc>
              <a:buFont typeface="Arial"/>
              <a:buChar char="•"/>
            </a:pPr>
            <a:r>
              <a:rPr lang="zh-CN" altLang="zh-CN" sz="1200" b="1" dirty="0">
                <a:solidFill>
                  <a:srgbClr val="333333"/>
                </a:solidFill>
              </a:rPr>
              <a:t>在雁栖湖进行课程学习，均分</a:t>
            </a:r>
            <a:r>
              <a:rPr lang="en-US" altLang="zh-CN" sz="1200" b="1" dirty="0">
                <a:solidFill>
                  <a:srgbClr val="333333"/>
                </a:solidFill>
              </a:rPr>
              <a:t> 90.31 </a:t>
            </a:r>
            <a:r>
              <a:rPr lang="zh-CN" altLang="zh-CN" sz="1200" b="1" dirty="0">
                <a:solidFill>
                  <a:srgbClr val="333333"/>
                </a:solidFill>
              </a:rPr>
              <a:t>分，在</a:t>
            </a:r>
            <a:r>
              <a:rPr lang="en-US" altLang="zh-CN" sz="1200" b="1" dirty="0">
                <a:solidFill>
                  <a:srgbClr val="333333"/>
                </a:solidFill>
              </a:rPr>
              <a:t> 2018 </a:t>
            </a:r>
            <a:r>
              <a:rPr lang="zh-CN" altLang="zh-CN" sz="1200" b="1" dirty="0">
                <a:solidFill>
                  <a:srgbClr val="333333"/>
                </a:solidFill>
              </a:rPr>
              <a:t>级硕士中排名第二名</a:t>
            </a:r>
            <a:endParaRPr lang="en-US" altLang="zh-CN" sz="1200" b="1" dirty="0">
              <a:solidFill>
                <a:srgbClr val="333333"/>
              </a:solidFill>
            </a:endParaRPr>
          </a:p>
          <a:p>
            <a:pPr marL="171450" indent="-171450">
              <a:lnSpc>
                <a:spcPct val="130000"/>
              </a:lnSpc>
              <a:buFont typeface="Arial"/>
              <a:buChar char="•"/>
            </a:pPr>
            <a:r>
              <a:rPr lang="zh-CN" altLang="zh-CN" sz="1200" b="1" dirty="0">
                <a:solidFill>
                  <a:srgbClr val="333333"/>
                </a:solidFill>
              </a:rPr>
              <a:t>与研究方向相关的科目取得了比较好的成绩</a:t>
            </a:r>
            <a:endParaRPr kumimoji="1" lang="en-US" altLang="zh-CN" sz="1200" b="1" dirty="0">
              <a:solidFill>
                <a:srgbClr val="333333"/>
              </a:solidFill>
            </a:endParaRPr>
          </a:p>
        </p:txBody>
      </p:sp>
      <p:graphicFrame>
        <p:nvGraphicFramePr>
          <p:cNvPr id="13" name="表格 12"/>
          <p:cNvGraphicFramePr>
            <a:graphicFrameLocks noGrp="1"/>
          </p:cNvGraphicFramePr>
          <p:nvPr>
            <p:extLst>
              <p:ext uri="{D42A27DB-BD31-4B8C-83A1-F6EECF244321}">
                <p14:modId xmlns:p14="http://schemas.microsoft.com/office/powerpoint/2010/main" val="1270896167"/>
              </p:ext>
            </p:extLst>
          </p:nvPr>
        </p:nvGraphicFramePr>
        <p:xfrm>
          <a:off x="4387258" y="2228703"/>
          <a:ext cx="4101833" cy="1854200"/>
        </p:xfrm>
        <a:graphic>
          <a:graphicData uri="http://schemas.openxmlformats.org/drawingml/2006/table">
            <a:tbl>
              <a:tblPr firstRow="1" bandRow="1">
                <a:tableStyleId>{5C22544A-7EE6-4342-B048-85BDC9FD1C3A}</a:tableStyleId>
              </a:tblPr>
              <a:tblGrid>
                <a:gridCol w="3411169">
                  <a:extLst>
                    <a:ext uri="{9D8B030D-6E8A-4147-A177-3AD203B41FA5}">
                      <a16:colId xmlns:a16="http://schemas.microsoft.com/office/drawing/2014/main" val="20000"/>
                    </a:ext>
                  </a:extLst>
                </a:gridCol>
                <a:gridCol w="690664">
                  <a:extLst>
                    <a:ext uri="{9D8B030D-6E8A-4147-A177-3AD203B41FA5}">
                      <a16:colId xmlns:a16="http://schemas.microsoft.com/office/drawing/2014/main" val="20001"/>
                    </a:ext>
                  </a:extLst>
                </a:gridCol>
              </a:tblGrid>
              <a:tr h="370840">
                <a:tc>
                  <a:txBody>
                    <a:bodyPr/>
                    <a:lstStyle/>
                    <a:p>
                      <a:r>
                        <a:rPr lang="zh-CN" altLang="en-US" sz="1200" dirty="0"/>
                        <a:t>德国萨尔大学访问</a:t>
                      </a:r>
                    </a:p>
                  </a:txBody>
                  <a:tcPr/>
                </a:tc>
                <a:tc>
                  <a:txBody>
                    <a:bodyPr/>
                    <a:lstStyle/>
                    <a:p>
                      <a:r>
                        <a:rPr lang="zh-CN" altLang="en-US" sz="1200" dirty="0"/>
                        <a:t>绩点</a:t>
                      </a:r>
                    </a:p>
                  </a:txBody>
                  <a:tcPr/>
                </a:tc>
                <a:extLst>
                  <a:ext uri="{0D108BD9-81ED-4DB2-BD59-A6C34878D82A}">
                    <a16:rowId xmlns:a16="http://schemas.microsoft.com/office/drawing/2014/main" val="10000"/>
                  </a:ext>
                </a:extLst>
              </a:tr>
              <a:tr h="370840">
                <a:tc>
                  <a:txBody>
                    <a:bodyPr/>
                    <a:lstStyle/>
                    <a:p>
                      <a:r>
                        <a:rPr lang="is-IS" altLang="zh-CN" sz="1200" dirty="0"/>
                        <a:t>Automated Reasoning </a:t>
                      </a:r>
                      <a:endParaRPr lang="zh-CN" altLang="en-US" sz="1200" dirty="0"/>
                    </a:p>
                  </a:txBody>
                  <a:tcPr/>
                </a:tc>
                <a:tc>
                  <a:txBody>
                    <a:bodyPr/>
                    <a:lstStyle/>
                    <a:p>
                      <a:r>
                        <a:rPr lang="en-US" altLang="zh-CN" sz="1200" dirty="0"/>
                        <a:t>1.3</a:t>
                      </a:r>
                      <a:endParaRPr lang="zh-CN" altLang="en-US" sz="1200" dirty="0"/>
                    </a:p>
                  </a:txBody>
                  <a:tcPr/>
                </a:tc>
                <a:extLst>
                  <a:ext uri="{0D108BD9-81ED-4DB2-BD59-A6C34878D82A}">
                    <a16:rowId xmlns:a16="http://schemas.microsoft.com/office/drawing/2014/main" val="10001"/>
                  </a:ext>
                </a:extLst>
              </a:tr>
              <a:tr h="370840">
                <a:tc>
                  <a:txBody>
                    <a:bodyPr/>
                    <a:lstStyle/>
                    <a:p>
                      <a:pPr marL="0" marR="0" indent="0" algn="l" defTabSz="456565"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Semantics</a:t>
                      </a:r>
                      <a:endParaRPr lang="zh-CN" altLang="en-US" sz="1200" kern="1200" dirty="0">
                        <a:solidFill>
                          <a:schemeClr val="dk1"/>
                        </a:solidFill>
                        <a:latin typeface="+mn-lt"/>
                        <a:ea typeface="+mn-ea"/>
                        <a:cs typeface="+mn-cs"/>
                      </a:endParaRPr>
                    </a:p>
                  </a:txBody>
                  <a:tcPr/>
                </a:tc>
                <a:tc>
                  <a:txBody>
                    <a:bodyPr/>
                    <a:lstStyle/>
                    <a:p>
                      <a:r>
                        <a:rPr lang="en-US" altLang="zh-CN" sz="1200" dirty="0"/>
                        <a:t>1.7</a:t>
                      </a:r>
                      <a:endParaRPr lang="zh-CN" altLang="en-US" sz="1200" dirty="0"/>
                    </a:p>
                  </a:txBody>
                  <a:tcPr/>
                </a:tc>
                <a:extLst>
                  <a:ext uri="{0D108BD9-81ED-4DB2-BD59-A6C34878D82A}">
                    <a16:rowId xmlns:a16="http://schemas.microsoft.com/office/drawing/2014/main" val="10002"/>
                  </a:ext>
                </a:extLst>
              </a:tr>
              <a:tr h="370840">
                <a:tc>
                  <a:txBody>
                    <a:bodyPr/>
                    <a:lstStyle/>
                    <a:p>
                      <a:pPr marL="0" marR="0" indent="0" algn="l" defTabSz="456565"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Introduction to Computational Logic</a:t>
                      </a:r>
                      <a:endParaRPr lang="zh-CN" altLang="en-US" sz="1200" kern="1200" dirty="0">
                        <a:solidFill>
                          <a:schemeClr val="dk1"/>
                        </a:solidFill>
                        <a:latin typeface="+mn-lt"/>
                        <a:ea typeface="+mn-ea"/>
                        <a:cs typeface="+mn-cs"/>
                      </a:endParaRPr>
                    </a:p>
                  </a:txBody>
                  <a:tcPr/>
                </a:tc>
                <a:tc>
                  <a:txBody>
                    <a:bodyPr/>
                    <a:lstStyle/>
                    <a:p>
                      <a:r>
                        <a:rPr lang="en-US" altLang="zh-CN" sz="1200" dirty="0"/>
                        <a:t>1.3</a:t>
                      </a:r>
                      <a:endParaRPr lang="zh-CN" altLang="en-US" sz="1200" dirty="0"/>
                    </a:p>
                  </a:txBody>
                  <a:tcPr/>
                </a:tc>
                <a:extLst>
                  <a:ext uri="{0D108BD9-81ED-4DB2-BD59-A6C34878D82A}">
                    <a16:rowId xmlns:a16="http://schemas.microsoft.com/office/drawing/2014/main" val="960151239"/>
                  </a:ext>
                </a:extLst>
              </a:tr>
              <a:tr h="370840">
                <a:tc>
                  <a:txBody>
                    <a:bodyPr/>
                    <a:lstStyle/>
                    <a:p>
                      <a:pPr marL="0" marR="0" indent="0" algn="l" defTabSz="456565"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Constructive Theory of Computation</a:t>
                      </a:r>
                      <a:endParaRPr lang="zh-CN" altLang="en-US" sz="1200" kern="1200" dirty="0">
                        <a:solidFill>
                          <a:schemeClr val="dk1"/>
                        </a:solidFill>
                        <a:latin typeface="+mn-lt"/>
                        <a:ea typeface="+mn-ea"/>
                        <a:cs typeface="+mn-cs"/>
                      </a:endParaRPr>
                    </a:p>
                  </a:txBody>
                  <a:tcPr/>
                </a:tc>
                <a:tc>
                  <a:txBody>
                    <a:bodyPr/>
                    <a:lstStyle/>
                    <a:p>
                      <a:r>
                        <a:rPr lang="en-US" altLang="zh-CN" sz="1200" dirty="0"/>
                        <a:t>1.0</a:t>
                      </a:r>
                      <a:endParaRPr lang="zh-CN" altLang="en-US" sz="1200" dirty="0"/>
                    </a:p>
                  </a:txBody>
                  <a:tcPr/>
                </a:tc>
                <a:extLst>
                  <a:ext uri="{0D108BD9-81ED-4DB2-BD59-A6C34878D82A}">
                    <a16:rowId xmlns:a16="http://schemas.microsoft.com/office/drawing/2014/main" val="3175743602"/>
                  </a:ext>
                </a:extLst>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val="1805814414"/>
              </p:ext>
            </p:extLst>
          </p:nvPr>
        </p:nvGraphicFramePr>
        <p:xfrm>
          <a:off x="4387258" y="479885"/>
          <a:ext cx="4101832" cy="1483360"/>
        </p:xfrm>
        <a:graphic>
          <a:graphicData uri="http://schemas.openxmlformats.org/drawingml/2006/table">
            <a:tbl>
              <a:tblPr firstRow="1" bandRow="1">
                <a:tableStyleId>{5C22544A-7EE6-4342-B048-85BDC9FD1C3A}</a:tableStyleId>
              </a:tblPr>
              <a:tblGrid>
                <a:gridCol w="3430623">
                  <a:extLst>
                    <a:ext uri="{9D8B030D-6E8A-4147-A177-3AD203B41FA5}">
                      <a16:colId xmlns:a16="http://schemas.microsoft.com/office/drawing/2014/main" val="20000"/>
                    </a:ext>
                  </a:extLst>
                </a:gridCol>
                <a:gridCol w="671209">
                  <a:extLst>
                    <a:ext uri="{9D8B030D-6E8A-4147-A177-3AD203B41FA5}">
                      <a16:colId xmlns:a16="http://schemas.microsoft.com/office/drawing/2014/main" val="20001"/>
                    </a:ext>
                  </a:extLst>
                </a:gridCol>
              </a:tblGrid>
              <a:tr h="370840">
                <a:tc>
                  <a:txBody>
                    <a:bodyPr/>
                    <a:lstStyle/>
                    <a:p>
                      <a:r>
                        <a:rPr lang="zh-CN" altLang="en-US" sz="1200" dirty="0"/>
                        <a:t>课程名称</a:t>
                      </a:r>
                    </a:p>
                  </a:txBody>
                  <a:tcPr/>
                </a:tc>
                <a:tc>
                  <a:txBody>
                    <a:bodyPr/>
                    <a:lstStyle/>
                    <a:p>
                      <a:r>
                        <a:rPr lang="zh-CN" altLang="en-US" sz="1200" dirty="0"/>
                        <a:t>成绩</a:t>
                      </a:r>
                    </a:p>
                  </a:txBody>
                  <a:tcPr/>
                </a:tc>
                <a:extLst>
                  <a:ext uri="{0D108BD9-81ED-4DB2-BD59-A6C34878D82A}">
                    <a16:rowId xmlns:a16="http://schemas.microsoft.com/office/drawing/2014/main" val="10000"/>
                  </a:ext>
                </a:extLst>
              </a:tr>
              <a:tr h="370840">
                <a:tc>
                  <a:txBody>
                    <a:bodyPr/>
                    <a:lstStyle/>
                    <a:p>
                      <a:r>
                        <a:rPr lang="zh-CN" altLang="en-US" sz="1200" dirty="0"/>
                        <a:t>高级算法设计与分析</a:t>
                      </a:r>
                    </a:p>
                  </a:txBody>
                  <a:tcPr/>
                </a:tc>
                <a:tc>
                  <a:txBody>
                    <a:bodyPr/>
                    <a:lstStyle/>
                    <a:p>
                      <a:r>
                        <a:rPr lang="en-US" altLang="zh-CN" sz="1200" dirty="0"/>
                        <a:t>93</a:t>
                      </a:r>
                      <a:endParaRPr lang="zh-CN" altLang="en-US" sz="1200" dirty="0"/>
                    </a:p>
                  </a:txBody>
                  <a:tcPr/>
                </a:tc>
                <a:extLst>
                  <a:ext uri="{0D108BD9-81ED-4DB2-BD59-A6C34878D82A}">
                    <a16:rowId xmlns:a16="http://schemas.microsoft.com/office/drawing/2014/main" val="10001"/>
                  </a:ext>
                </a:extLst>
              </a:tr>
              <a:tr h="370840">
                <a:tc>
                  <a:txBody>
                    <a:bodyPr/>
                    <a:lstStyle/>
                    <a:p>
                      <a:r>
                        <a:rPr lang="zh-CN" altLang="en-US" sz="1200" dirty="0"/>
                        <a:t>形式语言与自动机理论 </a:t>
                      </a:r>
                    </a:p>
                  </a:txBody>
                  <a:tcPr/>
                </a:tc>
                <a:tc>
                  <a:txBody>
                    <a:bodyPr/>
                    <a:lstStyle/>
                    <a:p>
                      <a:r>
                        <a:rPr lang="en-US" altLang="zh-CN" sz="1200" dirty="0"/>
                        <a:t>98</a:t>
                      </a:r>
                      <a:endParaRPr lang="zh-CN" altLang="en-US" sz="1200" dirty="0"/>
                    </a:p>
                  </a:txBody>
                  <a:tcPr/>
                </a:tc>
                <a:extLst>
                  <a:ext uri="{0D108BD9-81ED-4DB2-BD59-A6C34878D82A}">
                    <a16:rowId xmlns:a16="http://schemas.microsoft.com/office/drawing/2014/main" val="10002"/>
                  </a:ext>
                </a:extLst>
              </a:tr>
              <a:tr h="370840">
                <a:tc>
                  <a:txBody>
                    <a:bodyPr/>
                    <a:lstStyle/>
                    <a:p>
                      <a:r>
                        <a:rPr lang="zh-CN" altLang="en-US" sz="1200" dirty="0"/>
                        <a:t>形式化方法 </a:t>
                      </a:r>
                    </a:p>
                  </a:txBody>
                  <a:tcPr/>
                </a:tc>
                <a:tc>
                  <a:txBody>
                    <a:bodyPr/>
                    <a:lstStyle/>
                    <a:p>
                      <a:r>
                        <a:rPr lang="en-US" altLang="zh-CN" sz="1200" dirty="0"/>
                        <a:t>96</a:t>
                      </a:r>
                      <a:endParaRPr lang="zh-CN" altLang="en-US" sz="1200" dirty="0"/>
                    </a:p>
                  </a:txBody>
                  <a:tcPr/>
                </a:tc>
                <a:extLst>
                  <a:ext uri="{0D108BD9-81ED-4DB2-BD59-A6C34878D82A}">
                    <a16:rowId xmlns:a16="http://schemas.microsoft.com/office/drawing/2014/main" val="10003"/>
                  </a:ext>
                </a:extLst>
              </a:tr>
            </a:tbl>
          </a:graphicData>
        </a:graphic>
      </p:graphicFrame>
      <p:pic>
        <p:nvPicPr>
          <p:cNvPr id="5" name="图片 4">
            <a:extLst>
              <a:ext uri="{FF2B5EF4-FFF2-40B4-BE49-F238E27FC236}">
                <a16:creationId xmlns:a16="http://schemas.microsoft.com/office/drawing/2014/main" id="{354C30C3-9523-4346-90FC-D6B0799DD4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597" y="2284712"/>
            <a:ext cx="3636433" cy="1632113"/>
          </a:xfrm>
          <a:prstGeom prst="rect">
            <a:avLst/>
          </a:prstGeom>
        </p:spPr>
      </p:pic>
      <p:sp>
        <p:nvSpPr>
          <p:cNvPr id="6" name="矩形 5">
            <a:extLst>
              <a:ext uri="{FF2B5EF4-FFF2-40B4-BE49-F238E27FC236}">
                <a16:creationId xmlns:a16="http://schemas.microsoft.com/office/drawing/2014/main" id="{C1CD8B5C-1B0A-CE4E-85D2-963EC3359146}"/>
              </a:ext>
            </a:extLst>
          </p:cNvPr>
          <p:cNvSpPr/>
          <p:nvPr/>
        </p:nvSpPr>
        <p:spPr>
          <a:xfrm>
            <a:off x="376596" y="4918159"/>
            <a:ext cx="8112495" cy="776559"/>
          </a:xfrm>
          <a:prstGeom prst="rect">
            <a:avLst/>
          </a:prstGeom>
        </p:spPr>
        <p:txBody>
          <a:bodyPr wrap="square">
            <a:spAutoFit/>
          </a:bodyPr>
          <a:lstStyle/>
          <a:p>
            <a:pPr marL="171450" lvl="0" indent="-171450">
              <a:lnSpc>
                <a:spcPct val="130000"/>
              </a:lnSpc>
              <a:buFont typeface="Arial"/>
              <a:buChar char="•"/>
            </a:pPr>
            <a:r>
              <a:rPr lang="en-US" altLang="zh-CN" sz="1800" b="1" dirty="0">
                <a:solidFill>
                  <a:srgbClr val="333333"/>
                </a:solidFill>
              </a:rPr>
              <a:t>2018-2019 </a:t>
            </a:r>
            <a:r>
              <a:rPr lang="zh-CN" altLang="zh-CN" sz="1800" b="1" dirty="0">
                <a:solidFill>
                  <a:srgbClr val="333333"/>
                </a:solidFill>
              </a:rPr>
              <a:t>学年中国科学院大学“三好学生”、“优秀共青团员”。</a:t>
            </a:r>
          </a:p>
          <a:p>
            <a:pPr marL="171450" lvl="0" indent="-171450">
              <a:lnSpc>
                <a:spcPct val="130000"/>
              </a:lnSpc>
              <a:buFont typeface="Arial"/>
              <a:buChar char="•"/>
            </a:pPr>
            <a:r>
              <a:rPr lang="en-US" altLang="zh-CN" sz="1800" b="1" dirty="0">
                <a:solidFill>
                  <a:srgbClr val="333333"/>
                </a:solidFill>
              </a:rPr>
              <a:t>2018-2019 </a:t>
            </a:r>
            <a:r>
              <a:rPr lang="zh-CN" altLang="zh-CN" sz="1800" b="1" dirty="0">
                <a:solidFill>
                  <a:srgbClr val="333333"/>
                </a:solidFill>
              </a:rPr>
              <a:t>学年中国科学院大学党委宣传部国科大记者团“优秀摄影记者”。</a:t>
            </a:r>
          </a:p>
        </p:txBody>
      </p:sp>
      <p:sp>
        <p:nvSpPr>
          <p:cNvPr id="10" name="文本框 9">
            <a:extLst>
              <a:ext uri="{FF2B5EF4-FFF2-40B4-BE49-F238E27FC236}">
                <a16:creationId xmlns:a16="http://schemas.microsoft.com/office/drawing/2014/main" id="{3092713E-B40E-CD44-8E75-B84225CC4B98}"/>
              </a:ext>
            </a:extLst>
          </p:cNvPr>
          <p:cNvSpPr txBox="1"/>
          <p:nvPr/>
        </p:nvSpPr>
        <p:spPr>
          <a:xfrm>
            <a:off x="376597" y="4132848"/>
            <a:ext cx="3636433" cy="584775"/>
          </a:xfrm>
          <a:prstGeom prst="rect">
            <a:avLst/>
          </a:prstGeom>
          <a:solidFill>
            <a:schemeClr val="accent3"/>
          </a:solidFill>
        </p:spPr>
        <p:txBody>
          <a:bodyPr wrap="square" rtlCol="0">
            <a:spAutoFit/>
          </a:bodyPr>
          <a:lstStyle/>
          <a:p>
            <a:r>
              <a:rPr kumimoji="1" lang="zh-CN" altLang="en-US" sz="3200" b="1" dirty="0">
                <a:solidFill>
                  <a:srgbClr val="1187B1"/>
                </a:solidFill>
              </a:rPr>
              <a:t>荣誉称号</a:t>
            </a:r>
          </a:p>
        </p:txBody>
      </p:sp>
      <p:sp>
        <p:nvSpPr>
          <p:cNvPr id="3" name="矩形 2">
            <a:extLst>
              <a:ext uri="{FF2B5EF4-FFF2-40B4-BE49-F238E27FC236}">
                <a16:creationId xmlns:a16="http://schemas.microsoft.com/office/drawing/2014/main" id="{68E45DC7-47CE-1A49-92F3-26D8A9A7AB58}"/>
              </a:ext>
            </a:extLst>
          </p:cNvPr>
          <p:cNvSpPr/>
          <p:nvPr/>
        </p:nvSpPr>
        <p:spPr>
          <a:xfrm>
            <a:off x="4387258" y="4132848"/>
            <a:ext cx="4572000" cy="788549"/>
          </a:xfrm>
          <a:prstGeom prst="rect">
            <a:avLst/>
          </a:prstGeom>
        </p:spPr>
        <p:txBody>
          <a:bodyPr>
            <a:spAutoFit/>
          </a:bodyPr>
          <a:lstStyle/>
          <a:p>
            <a:pPr marL="171450" indent="-171450">
              <a:lnSpc>
                <a:spcPct val="130000"/>
              </a:lnSpc>
              <a:buFont typeface="Arial"/>
              <a:buChar char="•"/>
            </a:pPr>
            <a:r>
              <a:rPr lang="zh-CN" altLang="en-US" sz="1200" b="1" dirty="0">
                <a:solidFill>
                  <a:srgbClr val="333333"/>
                </a:solidFill>
              </a:rPr>
              <a:t>德国绩点系统：</a:t>
            </a:r>
            <a:endParaRPr lang="en-US" altLang="zh-CN" sz="1200" b="1" dirty="0">
              <a:solidFill>
                <a:srgbClr val="333333"/>
              </a:solidFill>
            </a:endParaRPr>
          </a:p>
          <a:p>
            <a:pPr marL="171450" indent="-171450">
              <a:lnSpc>
                <a:spcPct val="130000"/>
              </a:lnSpc>
              <a:buFont typeface="Arial"/>
              <a:buChar char="•"/>
            </a:pPr>
            <a:r>
              <a:rPr lang="en-US" altLang="zh-CN" sz="1200" b="1" dirty="0">
                <a:solidFill>
                  <a:srgbClr val="333333"/>
                </a:solidFill>
              </a:rPr>
              <a:t>1.0</a:t>
            </a:r>
            <a:r>
              <a:rPr lang="zh-CN" altLang="en-US" sz="1200" b="1" dirty="0">
                <a:solidFill>
                  <a:srgbClr val="333333"/>
                </a:solidFill>
              </a:rPr>
              <a:t>（最优）</a:t>
            </a:r>
            <a:r>
              <a:rPr lang="en-US" altLang="zh-CN" sz="1200" b="1" dirty="0">
                <a:solidFill>
                  <a:srgbClr val="333333"/>
                </a:solidFill>
              </a:rPr>
              <a:t>,</a:t>
            </a:r>
            <a:r>
              <a:rPr lang="zh-CN" altLang="en-US" sz="1200" b="1" dirty="0">
                <a:solidFill>
                  <a:srgbClr val="333333"/>
                </a:solidFill>
              </a:rPr>
              <a:t> </a:t>
            </a:r>
            <a:r>
              <a:rPr lang="en-US" altLang="zh-CN" sz="1200" b="1" dirty="0">
                <a:solidFill>
                  <a:srgbClr val="333333"/>
                </a:solidFill>
              </a:rPr>
              <a:t>1.3,</a:t>
            </a:r>
            <a:r>
              <a:rPr lang="zh-CN" altLang="en-US" sz="1200" b="1" dirty="0">
                <a:solidFill>
                  <a:srgbClr val="333333"/>
                </a:solidFill>
              </a:rPr>
              <a:t> </a:t>
            </a:r>
            <a:r>
              <a:rPr lang="en-US" altLang="zh-CN" sz="1200" b="1" dirty="0">
                <a:solidFill>
                  <a:srgbClr val="333333"/>
                </a:solidFill>
              </a:rPr>
              <a:t>1.7,</a:t>
            </a:r>
            <a:r>
              <a:rPr lang="zh-CN" altLang="en-US" sz="1200" b="1" dirty="0">
                <a:solidFill>
                  <a:srgbClr val="333333"/>
                </a:solidFill>
              </a:rPr>
              <a:t> </a:t>
            </a:r>
            <a:r>
              <a:rPr lang="en-US" altLang="zh-CN" sz="1200" b="1" dirty="0">
                <a:solidFill>
                  <a:srgbClr val="333333"/>
                </a:solidFill>
              </a:rPr>
              <a:t>2.0,</a:t>
            </a:r>
            <a:r>
              <a:rPr lang="zh-CN" altLang="en-US" sz="1200" b="1" dirty="0">
                <a:solidFill>
                  <a:srgbClr val="333333"/>
                </a:solidFill>
              </a:rPr>
              <a:t> </a:t>
            </a:r>
            <a:r>
              <a:rPr lang="en-US" altLang="zh-CN" sz="1200" b="1" dirty="0">
                <a:solidFill>
                  <a:srgbClr val="333333"/>
                </a:solidFill>
              </a:rPr>
              <a:t>2.3,</a:t>
            </a:r>
            <a:r>
              <a:rPr lang="zh-CN" altLang="en-US" sz="1200" b="1" dirty="0">
                <a:solidFill>
                  <a:srgbClr val="333333"/>
                </a:solidFill>
              </a:rPr>
              <a:t> </a:t>
            </a:r>
            <a:r>
              <a:rPr lang="en-US" altLang="zh-CN" sz="1200" b="1" dirty="0">
                <a:solidFill>
                  <a:srgbClr val="333333"/>
                </a:solidFill>
              </a:rPr>
              <a:t>2.7,</a:t>
            </a:r>
            <a:r>
              <a:rPr lang="zh-CN" altLang="en-US" sz="1200" b="1" dirty="0">
                <a:solidFill>
                  <a:srgbClr val="333333"/>
                </a:solidFill>
              </a:rPr>
              <a:t> </a:t>
            </a:r>
            <a:r>
              <a:rPr lang="en-US" altLang="zh-CN" sz="1200" b="1" dirty="0">
                <a:solidFill>
                  <a:srgbClr val="333333"/>
                </a:solidFill>
              </a:rPr>
              <a:t>3.0,</a:t>
            </a:r>
            <a:r>
              <a:rPr lang="zh-CN" altLang="en-US" sz="1200" b="1" dirty="0">
                <a:solidFill>
                  <a:srgbClr val="333333"/>
                </a:solidFill>
              </a:rPr>
              <a:t> </a:t>
            </a:r>
            <a:r>
              <a:rPr lang="en-US" altLang="zh-CN" sz="1200" b="1" dirty="0">
                <a:solidFill>
                  <a:srgbClr val="333333"/>
                </a:solidFill>
              </a:rPr>
              <a:t>3.3,</a:t>
            </a:r>
            <a:r>
              <a:rPr lang="zh-CN" altLang="en-US" sz="1200" b="1" dirty="0">
                <a:solidFill>
                  <a:srgbClr val="333333"/>
                </a:solidFill>
              </a:rPr>
              <a:t> </a:t>
            </a:r>
            <a:r>
              <a:rPr lang="en-US" altLang="zh-CN" sz="1200" b="1" dirty="0">
                <a:solidFill>
                  <a:srgbClr val="333333"/>
                </a:solidFill>
              </a:rPr>
              <a:t>3.7,</a:t>
            </a:r>
            <a:r>
              <a:rPr lang="zh-CN" altLang="en-US" sz="1200" b="1" dirty="0">
                <a:solidFill>
                  <a:srgbClr val="333333"/>
                </a:solidFill>
              </a:rPr>
              <a:t> </a:t>
            </a:r>
            <a:br>
              <a:rPr lang="en-US" altLang="zh-CN" sz="1200" b="1" dirty="0">
                <a:solidFill>
                  <a:srgbClr val="333333"/>
                </a:solidFill>
              </a:rPr>
            </a:br>
            <a:r>
              <a:rPr lang="en-US" altLang="zh-CN" sz="1200" b="1" dirty="0">
                <a:solidFill>
                  <a:srgbClr val="333333"/>
                </a:solidFill>
              </a:rPr>
              <a:t>4.0</a:t>
            </a:r>
            <a:r>
              <a:rPr lang="zh-CN" altLang="en-US" sz="1200" b="1" dirty="0">
                <a:solidFill>
                  <a:srgbClr val="333333"/>
                </a:solidFill>
              </a:rPr>
              <a:t>（及格）</a:t>
            </a:r>
            <a:r>
              <a:rPr lang="en-US" altLang="zh-CN" sz="1200" b="1" dirty="0">
                <a:solidFill>
                  <a:srgbClr val="333333"/>
                </a:solidFill>
              </a:rPr>
              <a:t>,</a:t>
            </a:r>
            <a:r>
              <a:rPr lang="zh-CN" altLang="en-US" sz="1200" b="1" dirty="0">
                <a:solidFill>
                  <a:srgbClr val="333333"/>
                </a:solidFill>
              </a:rPr>
              <a:t> </a:t>
            </a:r>
            <a:r>
              <a:rPr lang="en-US" altLang="zh-CN" sz="1200" b="1" dirty="0">
                <a:solidFill>
                  <a:srgbClr val="333333"/>
                </a:solidFill>
              </a:rPr>
              <a:t>5.0</a:t>
            </a:r>
            <a:r>
              <a:rPr lang="zh-CN" altLang="en-US" sz="1200" b="1" dirty="0">
                <a:solidFill>
                  <a:srgbClr val="333333"/>
                </a:solidFill>
              </a:rPr>
              <a:t>（不及格）</a:t>
            </a:r>
            <a:endParaRPr lang="en-US" altLang="zh-CN" sz="1200" b="1" dirty="0">
              <a:solidFill>
                <a:srgbClr val="333333"/>
              </a:solidFill>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98294" y="3929034"/>
            <a:ext cx="8029119" cy="2169825"/>
          </a:xfrm>
          <a:prstGeom prst="rect">
            <a:avLst/>
          </a:prstGeom>
          <a:noFill/>
        </p:spPr>
        <p:txBody>
          <a:bodyPr wrap="square" rtlCol="0">
            <a:spAutoFit/>
          </a:bodyPr>
          <a:lstStyle/>
          <a:p>
            <a:pPr marL="285750" indent="-285750">
              <a:buFont typeface="Wingdings" charset="2"/>
              <a:buChar char="l"/>
            </a:pPr>
            <a:r>
              <a:rPr kumimoji="1" lang="zh-CN" altLang="zh-CN" sz="1500" b="1" dirty="0">
                <a:solidFill>
                  <a:srgbClr val="000000"/>
                </a:solidFill>
              </a:rPr>
              <a:t>作为志愿者参与了实验室举办的</a:t>
            </a:r>
            <a:r>
              <a:rPr kumimoji="1" lang="en-US" altLang="zh-CN" sz="1500" b="1" dirty="0">
                <a:solidFill>
                  <a:srgbClr val="000000"/>
                </a:solidFill>
              </a:rPr>
              <a:t>CONFEST </a:t>
            </a:r>
            <a:r>
              <a:rPr kumimoji="1" lang="zh-CN" altLang="zh-CN" sz="1500" b="1" dirty="0">
                <a:solidFill>
                  <a:srgbClr val="000000"/>
                </a:solidFill>
              </a:rPr>
              <a:t>大会、摄影和新媒体（微信推送）宣传工作。</a:t>
            </a:r>
            <a:endParaRPr kumimoji="1" lang="en-US" altLang="zh-CN" sz="1500" b="1" dirty="0">
              <a:solidFill>
                <a:srgbClr val="000000"/>
              </a:solidFill>
            </a:endParaRPr>
          </a:p>
          <a:p>
            <a:pPr marL="285750" indent="-285750">
              <a:buFont typeface="Wingdings" charset="2"/>
              <a:buChar char="l"/>
            </a:pPr>
            <a:r>
              <a:rPr kumimoji="1" lang="zh-CN" altLang="zh-CN" sz="1500" b="1" dirty="0">
                <a:solidFill>
                  <a:srgbClr val="000000"/>
                </a:solidFill>
              </a:rPr>
              <a:t>除</a:t>
            </a:r>
            <a:r>
              <a:rPr kumimoji="1" lang="zh-CN" altLang="en-US" sz="1500" b="1" dirty="0">
                <a:solidFill>
                  <a:srgbClr val="000000"/>
                </a:solidFill>
              </a:rPr>
              <a:t>在</a:t>
            </a:r>
            <a:r>
              <a:rPr kumimoji="1" lang="zh-CN" altLang="zh-CN" sz="1500" b="1" dirty="0">
                <a:solidFill>
                  <a:srgbClr val="000000"/>
                </a:solidFill>
              </a:rPr>
              <a:t>国科大宣传部记者团作为摄影记者参与了开学典礼、四十周年校区等活动的新闻报道工作，有多幅照片刊登在校刊的彩页和正文中。</a:t>
            </a:r>
            <a:endParaRPr kumimoji="1" lang="en-US" altLang="zh-CN" sz="1500" b="1" dirty="0">
              <a:solidFill>
                <a:srgbClr val="000000"/>
              </a:solidFill>
            </a:endParaRPr>
          </a:p>
          <a:p>
            <a:pPr marL="285750" indent="-285750">
              <a:buFont typeface="Wingdings" charset="2"/>
              <a:buChar char="l"/>
            </a:pPr>
            <a:r>
              <a:rPr kumimoji="1" lang="zh-CN" altLang="zh-CN" sz="1500" b="1" dirty="0">
                <a:solidFill>
                  <a:srgbClr val="000000"/>
                </a:solidFill>
              </a:rPr>
              <a:t>作为国科大官方微信公众号影像部的成员参与了考研加油 </a:t>
            </a:r>
            <a:r>
              <a:rPr kumimoji="1" lang="en-US" altLang="zh-CN" sz="1500" b="1" dirty="0">
                <a:solidFill>
                  <a:srgbClr val="000000"/>
                </a:solidFill>
              </a:rPr>
              <a:t>MV </a:t>
            </a:r>
            <a:r>
              <a:rPr kumimoji="1" lang="zh-CN" altLang="zh-CN" sz="1500" b="1" dirty="0">
                <a:solidFill>
                  <a:srgbClr val="000000"/>
                </a:solidFill>
              </a:rPr>
              <a:t>的拍摄，主要负责摄像工作，成片推送《国科大班夜空中最亮的星，送给为梦想冲刺的你》阅读量达</a:t>
            </a:r>
            <a:r>
              <a:rPr kumimoji="1" lang="en-US" altLang="zh-CN" sz="1500" b="1" dirty="0">
                <a:solidFill>
                  <a:srgbClr val="000000"/>
                </a:solidFill>
              </a:rPr>
              <a:t>2.3</a:t>
            </a:r>
            <a:r>
              <a:rPr kumimoji="1" lang="zh-CN" altLang="zh-CN" sz="1500" b="1" dirty="0">
                <a:solidFill>
                  <a:srgbClr val="000000"/>
                </a:solidFill>
              </a:rPr>
              <a:t>万</a:t>
            </a:r>
            <a:r>
              <a:rPr kumimoji="1" lang="zh-CN" altLang="en-US" sz="1500" b="1" dirty="0">
                <a:solidFill>
                  <a:srgbClr val="000000"/>
                </a:solidFill>
              </a:rPr>
              <a:t>。</a:t>
            </a:r>
            <a:endParaRPr kumimoji="1" lang="en-US" altLang="zh-CN" sz="1500" b="1" dirty="0">
              <a:solidFill>
                <a:srgbClr val="000000"/>
              </a:solidFill>
            </a:endParaRPr>
          </a:p>
          <a:p>
            <a:pPr marL="285750" indent="-285750">
              <a:buFont typeface="Wingdings" charset="2"/>
              <a:buChar char="l"/>
            </a:pPr>
            <a:r>
              <a:rPr kumimoji="1" lang="zh-CN" altLang="zh-CN" sz="1500" b="1" dirty="0">
                <a:solidFill>
                  <a:srgbClr val="000000"/>
                </a:solidFill>
              </a:rPr>
              <a:t>参与摄影作品供稿和后期设计制作国科大专属电脑手机壁纸，两篇推送累计阅读量约</a:t>
            </a:r>
            <a:r>
              <a:rPr kumimoji="1" lang="en-US" altLang="zh-CN" sz="1500" b="1" dirty="0">
                <a:solidFill>
                  <a:srgbClr val="000000"/>
                </a:solidFill>
              </a:rPr>
              <a:t>2</a:t>
            </a:r>
            <a:r>
              <a:rPr kumimoji="1" lang="zh-CN" altLang="zh-CN" sz="1500" b="1" dirty="0">
                <a:solidFill>
                  <a:srgbClr val="000000"/>
                </a:solidFill>
              </a:rPr>
              <a:t>万。</a:t>
            </a:r>
            <a:endParaRPr kumimoji="1" lang="en-US" altLang="zh-CN" sz="1500" b="1" dirty="0">
              <a:solidFill>
                <a:srgbClr val="000000"/>
              </a:solidFill>
            </a:endParaRPr>
          </a:p>
          <a:p>
            <a:pPr marL="285750" indent="-285750">
              <a:buFont typeface="Wingdings" charset="2"/>
              <a:buChar char="l"/>
            </a:pPr>
            <a:r>
              <a:rPr kumimoji="1" lang="zh-CN" altLang="zh-CN" sz="1500" b="1" dirty="0">
                <a:solidFill>
                  <a:srgbClr val="000000"/>
                </a:solidFill>
              </a:rPr>
              <a:t>在</a:t>
            </a:r>
            <a:r>
              <a:rPr kumimoji="1" lang="en-US" altLang="zh-CN" sz="1500" b="1" dirty="0">
                <a:solidFill>
                  <a:srgbClr val="000000"/>
                </a:solidFill>
              </a:rPr>
              <a:t>2018</a:t>
            </a:r>
            <a:r>
              <a:rPr kumimoji="1" lang="zh-CN" altLang="zh-CN" sz="1500" b="1" dirty="0">
                <a:solidFill>
                  <a:srgbClr val="000000"/>
                </a:solidFill>
              </a:rPr>
              <a:t>至</a:t>
            </a:r>
            <a:r>
              <a:rPr kumimoji="1" lang="en-US" altLang="zh-CN" sz="1500" b="1" dirty="0">
                <a:solidFill>
                  <a:srgbClr val="000000"/>
                </a:solidFill>
              </a:rPr>
              <a:t>2019</a:t>
            </a:r>
            <a:r>
              <a:rPr kumimoji="1" lang="zh-CN" altLang="zh-CN" sz="1500" b="1" dirty="0">
                <a:solidFill>
                  <a:srgbClr val="000000"/>
                </a:solidFill>
              </a:rPr>
              <a:t>广场跨年活动中，在中国青年报中青在线网站直播中担任出境记者对直播观众进行活动介绍，采访校园内的同学。</a:t>
            </a:r>
          </a:p>
          <a:p>
            <a:pPr marL="285750" indent="-285750">
              <a:buFont typeface="Wingdings" charset="2"/>
              <a:buChar char="l"/>
            </a:pPr>
            <a:endParaRPr kumimoji="1" lang="zh-CN" altLang="en-US" sz="1500" b="1" dirty="0">
              <a:solidFill>
                <a:srgbClr val="E65B4F"/>
              </a:solidFill>
            </a:endParaRPr>
          </a:p>
        </p:txBody>
      </p:sp>
      <p:sp>
        <p:nvSpPr>
          <p:cNvPr id="7" name="文本框 6"/>
          <p:cNvSpPr txBox="1"/>
          <p:nvPr/>
        </p:nvSpPr>
        <p:spPr>
          <a:xfrm>
            <a:off x="298294" y="634204"/>
            <a:ext cx="3539506" cy="584775"/>
          </a:xfrm>
          <a:prstGeom prst="rect">
            <a:avLst/>
          </a:prstGeom>
          <a:solidFill>
            <a:schemeClr val="accent3"/>
          </a:solidFill>
        </p:spPr>
        <p:txBody>
          <a:bodyPr wrap="square" rtlCol="0">
            <a:spAutoFit/>
          </a:bodyPr>
          <a:lstStyle/>
          <a:p>
            <a:r>
              <a:rPr kumimoji="1" lang="zh-CN" altLang="en-US" sz="3200" b="1" dirty="0">
                <a:solidFill>
                  <a:srgbClr val="1187B1"/>
                </a:solidFill>
              </a:rPr>
              <a:t>校园文体活动</a:t>
            </a:r>
            <a:endParaRPr kumimoji="1" lang="en-US" altLang="zh-CN" sz="3200" b="1" dirty="0">
              <a:solidFill>
                <a:srgbClr val="1187B1"/>
              </a:solidFill>
            </a:endParaRPr>
          </a:p>
        </p:txBody>
      </p:sp>
      <p:pic>
        <p:nvPicPr>
          <p:cNvPr id="2" name="图片 1"/>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20899" y="1397581"/>
            <a:ext cx="4238712" cy="2382544"/>
          </a:xfrm>
          <a:prstGeom prst="rect">
            <a:avLst/>
          </a:prstGeom>
        </p:spPr>
      </p:pic>
      <p:pic>
        <p:nvPicPr>
          <p:cNvPr id="3" name="图片 2"/>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756310" y="1383639"/>
            <a:ext cx="3571103" cy="23807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E39CA2E-4569-134C-8CD1-D78BA17426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2993"/>
            <a:ext cx="3005544" cy="6512011"/>
          </a:xfrm>
          <a:prstGeom prst="rect">
            <a:avLst/>
          </a:prstGeom>
        </p:spPr>
      </p:pic>
      <p:pic>
        <p:nvPicPr>
          <p:cNvPr id="10" name="图片 9">
            <a:extLst>
              <a:ext uri="{FF2B5EF4-FFF2-40B4-BE49-F238E27FC236}">
                <a16:creationId xmlns:a16="http://schemas.microsoft.com/office/drawing/2014/main" id="{BEF70023-CB74-1745-B4D6-49D221F28A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69228" y="172994"/>
            <a:ext cx="3005544" cy="6512011"/>
          </a:xfrm>
          <a:prstGeom prst="rect">
            <a:avLst/>
          </a:prstGeom>
        </p:spPr>
      </p:pic>
      <p:pic>
        <p:nvPicPr>
          <p:cNvPr id="11" name="图片 10">
            <a:extLst>
              <a:ext uri="{FF2B5EF4-FFF2-40B4-BE49-F238E27FC236}">
                <a16:creationId xmlns:a16="http://schemas.microsoft.com/office/drawing/2014/main" id="{55E64B7E-B89C-4145-93E0-F7FDF6E1C3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8456" y="172992"/>
            <a:ext cx="3005544" cy="6512011"/>
          </a:xfrm>
          <a:prstGeom prst="rect">
            <a:avLst/>
          </a:prstGeom>
        </p:spPr>
      </p:pic>
    </p:spTree>
    <p:extLst>
      <p:ext uri="{BB962C8B-B14F-4D97-AF65-F5344CB8AC3E}">
        <p14:creationId xmlns:p14="http://schemas.microsoft.com/office/powerpoint/2010/main" val="42918146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水中的建筑&#10;&#10;描述已自动生成">
            <a:extLst>
              <a:ext uri="{FF2B5EF4-FFF2-40B4-BE49-F238E27FC236}">
                <a16:creationId xmlns:a16="http://schemas.microsoft.com/office/drawing/2014/main" id="{558975A0-E7F5-F94F-BFD0-65D3EDF19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0216"/>
            <a:ext cx="9144000" cy="6087784"/>
          </a:xfrm>
          <a:prstGeom prst="rect">
            <a:avLst/>
          </a:prstGeom>
        </p:spPr>
      </p:pic>
    </p:spTree>
    <p:extLst>
      <p:ext uri="{BB962C8B-B14F-4D97-AF65-F5344CB8AC3E}">
        <p14:creationId xmlns:p14="http://schemas.microsoft.com/office/powerpoint/2010/main" val="41174112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A762B20-2855-8744-B9CB-DE1E3CC7D1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711422"/>
            <a:ext cx="9144000" cy="5146578"/>
          </a:xfrm>
          <a:prstGeom prst="rect">
            <a:avLst/>
          </a:prstGeom>
        </p:spPr>
      </p:pic>
    </p:spTree>
    <p:extLst>
      <p:ext uri="{BB962C8B-B14F-4D97-AF65-F5344CB8AC3E}">
        <p14:creationId xmlns:p14="http://schemas.microsoft.com/office/powerpoint/2010/main" val="18455642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山上的岩石上&#10;&#10;描述已自动生成">
            <a:extLst>
              <a:ext uri="{FF2B5EF4-FFF2-40B4-BE49-F238E27FC236}">
                <a16:creationId xmlns:a16="http://schemas.microsoft.com/office/drawing/2014/main" id="{7A023AF8-1F7E-434B-B335-4187026763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56412"/>
            <a:ext cx="9144000" cy="6101588"/>
          </a:xfrm>
          <a:prstGeom prst="rect">
            <a:avLst/>
          </a:prstGeom>
        </p:spPr>
      </p:pic>
    </p:spTree>
    <p:extLst>
      <p:ext uri="{BB962C8B-B14F-4D97-AF65-F5344CB8AC3E}">
        <p14:creationId xmlns:p14="http://schemas.microsoft.com/office/powerpoint/2010/main" val="7179403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主题">
  <a:themeElements>
    <a:clrScheme name="自定义 103">
      <a:dk1>
        <a:srgbClr val="103154"/>
      </a:dk1>
      <a:lt1>
        <a:srgbClr val="FFFFFF"/>
      </a:lt1>
      <a:dk2>
        <a:srgbClr val="00BFC3"/>
      </a:dk2>
      <a:lt2>
        <a:srgbClr val="0096FF"/>
      </a:lt2>
      <a:accent1>
        <a:srgbClr val="FF7F01"/>
      </a:accent1>
      <a:accent2>
        <a:srgbClr val="F1B015"/>
      </a:accent2>
      <a:accent3>
        <a:srgbClr val="FBEC85"/>
      </a:accent3>
      <a:accent4>
        <a:srgbClr val="0096FF"/>
      </a:accent4>
      <a:accent5>
        <a:srgbClr val="DA5AF4"/>
      </a:accent5>
      <a:accent6>
        <a:srgbClr val="9D09D1"/>
      </a:accent6>
      <a:hlink>
        <a:srgbClr val="1286C9"/>
      </a:hlink>
      <a:folHlink>
        <a:srgbClr val="A8C2E7"/>
      </a:folHlink>
    </a:clrScheme>
    <a:fontScheme name="Century Gothic">
      <a:majorFont>
        <a:latin typeface="Century Gothic"/>
        <a:ea typeface="微软雅黑"/>
        <a:cs typeface=""/>
      </a:majorFont>
      <a:minorFont>
        <a:latin typeface="Century Gothic"/>
        <a:ea typeface="微软雅黑"/>
        <a:cs typeface=""/>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531</Words>
  <Application>Microsoft Macintosh PowerPoint</Application>
  <PresentationFormat>全屏显示(4:3)</PresentationFormat>
  <Paragraphs>65</Paragraphs>
  <Slides>10</Slides>
  <Notes>10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10</vt:i4>
      </vt:variant>
    </vt:vector>
  </HeadingPairs>
  <TitlesOfParts>
    <vt:vector size="17" baseType="lpstr">
      <vt:lpstr>Calibri</vt:lpstr>
      <vt:lpstr>Segoe UI Light</vt:lpstr>
      <vt:lpstr>Arial</vt:lpstr>
      <vt:lpstr>Wingdings</vt:lpstr>
      <vt:lpstr>微软雅黑</vt:lpstr>
      <vt:lpstr>Century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 PLUS</dc:creator>
  <cp:lastModifiedBy>李 建霖</cp:lastModifiedBy>
  <cp:revision>122</cp:revision>
  <cp:lastPrinted>2020-05-18T04:40:04Z</cp:lastPrinted>
  <dcterms:created xsi:type="dcterms:W3CDTF">2015-04-26T00:57:00Z</dcterms:created>
  <dcterms:modified xsi:type="dcterms:W3CDTF">2020-09-09T04:16:01Z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