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74" r:id="rId2"/>
    <p:sldId id="276" r:id="rId3"/>
    <p:sldId id="284" r:id="rId4"/>
    <p:sldId id="283" r:id="rId5"/>
    <p:sldId id="273" r:id="rId6"/>
  </p:sldIdLst>
  <p:sldSz cx="12192000" cy="6858000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42">
          <p15:clr>
            <a:srgbClr val="A4A3A4"/>
          </p15:clr>
        </p15:guide>
        <p15:guide id="2" orient="horz" pos="4292">
          <p15:clr>
            <a:srgbClr val="A4A3A4"/>
          </p15:clr>
        </p15:guide>
        <p15:guide id="3" orient="horz" pos="3339">
          <p15:clr>
            <a:srgbClr val="A4A3A4"/>
          </p15:clr>
        </p15:guide>
        <p15:guide id="4" orient="horz" pos="2614">
          <p15:clr>
            <a:srgbClr val="A4A3A4"/>
          </p15:clr>
        </p15:guide>
        <p15:guide id="5" orient="horz" pos="1933">
          <p15:clr>
            <a:srgbClr val="A4A3A4"/>
          </p15:clr>
        </p15:guide>
        <p15:guide id="6" pos="279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何 锦龙" initials="何" lastIdx="19" clrIdx="0">
    <p:extLst>
      <p:ext uri="{19B8F6BF-5375-455C-9EA6-DF929625EA0E}">
        <p15:presenceInfo xmlns:p15="http://schemas.microsoft.com/office/powerpoint/2012/main" userId="dd32b3e3c3c6cd0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4875"/>
    <a:srgbClr val="0072A9"/>
    <a:srgbClr val="D6E0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6567" autoAdjust="0"/>
  </p:normalViewPr>
  <p:slideViewPr>
    <p:cSldViewPr snapToGrid="0">
      <p:cViewPr varScale="1">
        <p:scale>
          <a:sx n="63" d="100"/>
          <a:sy n="63" d="100"/>
        </p:scale>
        <p:origin x="804" y="44"/>
      </p:cViewPr>
      <p:guideLst>
        <p:guide orient="horz" pos="142"/>
        <p:guide orient="horz" pos="4292"/>
        <p:guide orient="horz" pos="3339"/>
        <p:guide orient="horz" pos="2614"/>
        <p:guide orient="horz" pos="1933"/>
        <p:guide pos="27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06A5BD-8BA7-4900-AB15-0D3ECCC954E6}" type="datetimeFigureOut">
              <a:rPr lang="zh-CN" altLang="en-US" smtClean="0"/>
              <a:t>2020/9/9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6642B7-71B7-4C3E-9855-0D0DE388A05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808849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C86F7A-4C13-4512-9546-7A2E13DD49E4}" type="datetimeFigureOut">
              <a:rPr lang="zh-CN" altLang="en-US"/>
              <a:pPr>
                <a:defRPr/>
              </a:pPr>
              <a:t>2020/9/9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D5BE2B-728A-4539-B86A-F2CEE53DE51F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29841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852424-72F4-440E-8E03-587598E5B119}" type="datetimeFigureOut">
              <a:rPr lang="zh-CN" altLang="en-US"/>
              <a:pPr>
                <a:defRPr/>
              </a:pPr>
              <a:t>2020/9/9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DF9EC1-C088-4DAC-AB69-D10F40584BD3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95540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9EF9C9-4C84-4072-AFAA-D241A8D58A51}" type="datetimeFigureOut">
              <a:rPr lang="zh-CN" altLang="en-US"/>
              <a:pPr>
                <a:defRPr/>
              </a:pPr>
              <a:t>2020/9/9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0597D9-2D04-4C83-915B-79D3B5D496F9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79161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28C279-DE8B-468B-BC28-587297351CC5}" type="datetimeFigureOut">
              <a:rPr lang="zh-CN" altLang="en-US"/>
              <a:pPr>
                <a:defRPr/>
              </a:pPr>
              <a:t>2020/9/9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58769B-FD91-4354-84DF-C542D236D279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15165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9DB7B-3909-433D-9621-020AC3631DB6}" type="datetimeFigureOut">
              <a:rPr lang="zh-CN" altLang="en-US"/>
              <a:pPr>
                <a:defRPr/>
              </a:pPr>
              <a:t>2020/9/9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02487E-DA75-40AD-AFB9-B7E667800914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41427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7891DE-9EFB-436C-8098-DA346D61F734}" type="datetimeFigureOut">
              <a:rPr lang="zh-CN" altLang="en-US"/>
              <a:pPr>
                <a:defRPr/>
              </a:pPr>
              <a:t>2020/9/9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019AB3-A56A-40DC-B315-4C9AF1D9AEF0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57991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88A4FD-48AA-4EB3-ADAB-90805DF574A9}" type="datetimeFigureOut">
              <a:rPr lang="zh-CN" altLang="en-US"/>
              <a:pPr>
                <a:defRPr/>
              </a:pPr>
              <a:t>2020/9/9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19823B-989B-4FE0-A31C-A45838B716C6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9668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C83F5B-15CF-41AD-AAF7-C365C83FF08D}" type="datetimeFigureOut">
              <a:rPr lang="zh-CN" altLang="en-US"/>
              <a:pPr>
                <a:defRPr/>
              </a:pPr>
              <a:t>2020/9/9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7C2566-FD93-41C5-8007-9C6D9D8DF86C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22012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F8473D-2D84-413D-97BD-015ADE628A5A}" type="datetimeFigureOut">
              <a:rPr lang="zh-CN" altLang="en-US"/>
              <a:pPr>
                <a:defRPr/>
              </a:pPr>
              <a:t>2020/9/9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55DC8D-C4F0-4F0D-B826-92573808DA56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05616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FA7D9F-B4F6-4B7D-8D30-9FDE43AA2DD2}" type="datetimeFigureOut">
              <a:rPr lang="zh-CN" altLang="en-US"/>
              <a:pPr>
                <a:defRPr/>
              </a:pPr>
              <a:t>2020/9/9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B07F97-2FC2-4714-850C-6700199D6194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2225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AE2CA6-8D79-400E-AD1E-56E3E0DA2BAA}" type="datetimeFigureOut">
              <a:rPr lang="zh-CN" altLang="en-US"/>
              <a:pPr>
                <a:defRPr/>
              </a:pPr>
              <a:t>2020/9/9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D9D1E1-5454-45C3-93DA-86C3DA9ECB48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94925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583BA994-DBC0-4389-9AC3-50B67B3923E1}" type="datetimeFigureOut">
              <a:rPr lang="zh-CN" altLang="en-US"/>
              <a:pPr>
                <a:defRPr/>
              </a:pPr>
              <a:t>2020/9/9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DA430D88-0AE5-4EDA-BDD3-1B97B5FCD56A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文本框 18"/>
          <p:cNvSpPr txBox="1"/>
          <p:nvPr/>
        </p:nvSpPr>
        <p:spPr>
          <a:xfrm>
            <a:off x="2010569" y="2681288"/>
            <a:ext cx="8170862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6000" b="1" spc="300" dirty="0">
                <a:solidFill>
                  <a:srgbClr val="04487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迎新报告</a:t>
            </a:r>
          </a:p>
        </p:txBody>
      </p:sp>
      <p:sp>
        <p:nvSpPr>
          <p:cNvPr id="22" name="文本框 21"/>
          <p:cNvSpPr txBox="1">
            <a:spLocks noChangeArrowheads="1"/>
          </p:cNvSpPr>
          <p:nvPr/>
        </p:nvSpPr>
        <p:spPr bwMode="auto">
          <a:xfrm>
            <a:off x="7847013" y="3988323"/>
            <a:ext cx="296703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algn="ctr" eaLnBrk="1" hangingPunct="1"/>
            <a:r>
              <a:rPr lang="zh-CN" altLang="en-US" dirty="0">
                <a:solidFill>
                  <a:srgbClr val="044875"/>
                </a:solidFill>
                <a:latin typeface="微软雅黑" pitchFamily="34" charset="-122"/>
                <a:ea typeface="微软雅黑" pitchFamily="34" charset="-122"/>
              </a:rPr>
              <a:t>苏婉昀</a:t>
            </a:r>
          </a:p>
        </p:txBody>
      </p:sp>
      <p:sp>
        <p:nvSpPr>
          <p:cNvPr id="30" name="矩形 29">
            <a:extLst>
              <a:ext uri="{FF2B5EF4-FFF2-40B4-BE49-F238E27FC236}">
                <a16:creationId xmlns:a16="http://schemas.microsoft.com/office/drawing/2014/main" id="{0B15CB71-CAED-4759-B297-A0308888A76B}"/>
              </a:ext>
            </a:extLst>
          </p:cNvPr>
          <p:cNvSpPr/>
          <p:nvPr/>
        </p:nvSpPr>
        <p:spPr>
          <a:xfrm>
            <a:off x="0" y="6534514"/>
            <a:ext cx="12192000" cy="373063"/>
          </a:xfrm>
          <a:prstGeom prst="rect">
            <a:avLst/>
          </a:prstGeom>
          <a:solidFill>
            <a:srgbClr val="0448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1E1F2435-7AC1-43CE-AAC5-969A58264FA6}"/>
              </a:ext>
            </a:extLst>
          </p:cNvPr>
          <p:cNvSpPr/>
          <p:nvPr/>
        </p:nvSpPr>
        <p:spPr>
          <a:xfrm>
            <a:off x="0" y="0"/>
            <a:ext cx="12192000" cy="373063"/>
          </a:xfrm>
          <a:prstGeom prst="rect">
            <a:avLst/>
          </a:prstGeom>
          <a:solidFill>
            <a:srgbClr val="0448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C7B8702D-1220-4994-8DB9-9AE249B373EA}"/>
              </a:ext>
            </a:extLst>
          </p:cNvPr>
          <p:cNvSpPr/>
          <p:nvPr/>
        </p:nvSpPr>
        <p:spPr>
          <a:xfrm>
            <a:off x="1600200" y="2257425"/>
            <a:ext cx="8956675" cy="2382838"/>
          </a:xfrm>
          <a:prstGeom prst="rect">
            <a:avLst/>
          </a:prstGeom>
          <a:noFill/>
          <a:ln w="25400">
            <a:solidFill>
              <a:srgbClr val="0448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grpSp>
        <p:nvGrpSpPr>
          <p:cNvPr id="21" name="组合 20">
            <a:extLst>
              <a:ext uri="{FF2B5EF4-FFF2-40B4-BE49-F238E27FC236}">
                <a16:creationId xmlns:a16="http://schemas.microsoft.com/office/drawing/2014/main" id="{476045BD-ACBD-4B25-938F-198C847B89CA}"/>
              </a:ext>
            </a:extLst>
          </p:cNvPr>
          <p:cNvGrpSpPr>
            <a:grpSpLocks/>
          </p:cNvGrpSpPr>
          <p:nvPr/>
        </p:nvGrpSpPr>
        <p:grpSpPr bwMode="auto">
          <a:xfrm>
            <a:off x="10290175" y="4325938"/>
            <a:ext cx="1109663" cy="1130300"/>
            <a:chOff x="2666985" y="682103"/>
            <a:chExt cx="1109138" cy="1131217"/>
          </a:xfrm>
        </p:grpSpPr>
        <p:sp>
          <p:nvSpPr>
            <p:cNvPr id="23" name="矩形 22">
              <a:extLst>
                <a:ext uri="{FF2B5EF4-FFF2-40B4-BE49-F238E27FC236}">
                  <a16:creationId xmlns:a16="http://schemas.microsoft.com/office/drawing/2014/main" id="{5E8687E4-AE15-46B7-B7C0-078D6AC04421}"/>
                </a:ext>
              </a:extLst>
            </p:cNvPr>
            <p:cNvSpPr/>
            <p:nvPr/>
          </p:nvSpPr>
          <p:spPr>
            <a:xfrm>
              <a:off x="2841527" y="858458"/>
              <a:ext cx="769574" cy="768973"/>
            </a:xfrm>
            <a:prstGeom prst="rect">
              <a:avLst/>
            </a:prstGeom>
            <a:solidFill>
              <a:srgbClr val="04487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sp>
          <p:nvSpPr>
            <p:cNvPr id="24" name="矩形 23">
              <a:extLst>
                <a:ext uri="{FF2B5EF4-FFF2-40B4-BE49-F238E27FC236}">
                  <a16:creationId xmlns:a16="http://schemas.microsoft.com/office/drawing/2014/main" id="{41F92066-A82B-4881-878F-A90E1A935A9F}"/>
                </a:ext>
              </a:extLst>
            </p:cNvPr>
            <p:cNvSpPr/>
            <p:nvPr/>
          </p:nvSpPr>
          <p:spPr>
            <a:xfrm>
              <a:off x="2666985" y="682103"/>
              <a:ext cx="558536" cy="559253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sp>
          <p:nvSpPr>
            <p:cNvPr id="27" name="矩形 26">
              <a:extLst>
                <a:ext uri="{FF2B5EF4-FFF2-40B4-BE49-F238E27FC236}">
                  <a16:creationId xmlns:a16="http://schemas.microsoft.com/office/drawing/2014/main" id="{92CEB764-0F04-4053-B1FF-3B9A57E1B0B5}"/>
                </a:ext>
              </a:extLst>
            </p:cNvPr>
            <p:cNvSpPr/>
            <p:nvPr/>
          </p:nvSpPr>
          <p:spPr>
            <a:xfrm>
              <a:off x="3217587" y="1254067"/>
              <a:ext cx="558536" cy="559253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</p:grpSp>
      <p:grpSp>
        <p:nvGrpSpPr>
          <p:cNvPr id="28" name="组合 27">
            <a:extLst>
              <a:ext uri="{FF2B5EF4-FFF2-40B4-BE49-F238E27FC236}">
                <a16:creationId xmlns:a16="http://schemas.microsoft.com/office/drawing/2014/main" id="{21171ECE-F691-47E4-81FB-97EEBF9EA477}"/>
              </a:ext>
            </a:extLst>
          </p:cNvPr>
          <p:cNvGrpSpPr>
            <a:grpSpLocks/>
          </p:cNvGrpSpPr>
          <p:nvPr/>
        </p:nvGrpSpPr>
        <p:grpSpPr bwMode="auto">
          <a:xfrm>
            <a:off x="792163" y="1462088"/>
            <a:ext cx="1109662" cy="1131887"/>
            <a:chOff x="2666985" y="682103"/>
            <a:chExt cx="1109138" cy="1131217"/>
          </a:xfrm>
        </p:grpSpPr>
        <p:sp>
          <p:nvSpPr>
            <p:cNvPr id="29" name="矩形 28">
              <a:extLst>
                <a:ext uri="{FF2B5EF4-FFF2-40B4-BE49-F238E27FC236}">
                  <a16:creationId xmlns:a16="http://schemas.microsoft.com/office/drawing/2014/main" id="{04878287-FDCA-4116-A14B-6C72BC270F5C}"/>
                </a:ext>
              </a:extLst>
            </p:cNvPr>
            <p:cNvSpPr/>
            <p:nvPr/>
          </p:nvSpPr>
          <p:spPr>
            <a:xfrm>
              <a:off x="2841528" y="858211"/>
              <a:ext cx="769573" cy="769482"/>
            </a:xfrm>
            <a:prstGeom prst="rect">
              <a:avLst/>
            </a:prstGeom>
            <a:solidFill>
              <a:srgbClr val="04487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sp>
          <p:nvSpPr>
            <p:cNvPr id="32" name="矩形 31">
              <a:extLst>
                <a:ext uri="{FF2B5EF4-FFF2-40B4-BE49-F238E27FC236}">
                  <a16:creationId xmlns:a16="http://schemas.microsoft.com/office/drawing/2014/main" id="{595B2505-97DD-4B69-BF25-66433158B1C6}"/>
                </a:ext>
              </a:extLst>
            </p:cNvPr>
            <p:cNvSpPr/>
            <p:nvPr/>
          </p:nvSpPr>
          <p:spPr>
            <a:xfrm>
              <a:off x="2666985" y="682103"/>
              <a:ext cx="558536" cy="558469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sp>
          <p:nvSpPr>
            <p:cNvPr id="33" name="矩形 32">
              <a:extLst>
                <a:ext uri="{FF2B5EF4-FFF2-40B4-BE49-F238E27FC236}">
                  <a16:creationId xmlns:a16="http://schemas.microsoft.com/office/drawing/2014/main" id="{6CF67F4F-4B2C-4278-A580-B16007084BE9}"/>
                </a:ext>
              </a:extLst>
            </p:cNvPr>
            <p:cNvSpPr/>
            <p:nvPr/>
          </p:nvSpPr>
          <p:spPr>
            <a:xfrm>
              <a:off x="3217587" y="1254851"/>
              <a:ext cx="558536" cy="558469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</p:grpSp>
    </p:spTree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254000"/>
            <a:ext cx="609600" cy="238125"/>
          </a:xfrm>
          <a:prstGeom prst="rect">
            <a:avLst/>
          </a:prstGeom>
          <a:solidFill>
            <a:srgbClr val="0448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2850347" y="233680"/>
            <a:ext cx="9341653" cy="258445"/>
          </a:xfrm>
          <a:prstGeom prst="rect">
            <a:avLst/>
          </a:prstGeom>
          <a:solidFill>
            <a:srgbClr val="0448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6170" name="文本框 4"/>
          <p:cNvSpPr txBox="1">
            <a:spLocks noChangeArrowheads="1"/>
          </p:cNvSpPr>
          <p:nvPr/>
        </p:nvSpPr>
        <p:spPr bwMode="auto">
          <a:xfrm>
            <a:off x="920238" y="105284"/>
            <a:ext cx="1930109" cy="5355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algn="ctr" eaLnBrk="1" hangingPunct="1"/>
            <a:r>
              <a:rPr lang="zh-CN" altLang="en-US" dirty="0">
                <a:solidFill>
                  <a:srgbClr val="044875"/>
                </a:solidFill>
                <a:latin typeface="微软雅黑" pitchFamily="34" charset="-122"/>
                <a:ea typeface="微软雅黑" pitchFamily="34" charset="-122"/>
              </a:rPr>
              <a:t>研究内容</a:t>
            </a:r>
          </a:p>
        </p:txBody>
      </p:sp>
      <p:sp>
        <p:nvSpPr>
          <p:cNvPr id="6" name="文本框 5"/>
          <p:cNvSpPr txBox="1"/>
          <p:nvPr/>
        </p:nvSpPr>
        <p:spPr bwMode="auto">
          <a:xfrm>
            <a:off x="433633" y="80168"/>
            <a:ext cx="740606" cy="5985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3200" dirty="0">
                <a:solidFill>
                  <a:schemeClr val="bg2">
                    <a:lumMod val="25000"/>
                  </a:schemeClr>
                </a:solidFill>
                <a:latin typeface="Impact" panose="020B0806030902050204" pitchFamily="34" charset="0"/>
                <a:ea typeface="+mn-ea"/>
              </a:rPr>
              <a:t>1</a:t>
            </a:r>
            <a:endParaRPr lang="zh-CN" altLang="en-US" sz="3200" dirty="0">
              <a:solidFill>
                <a:schemeClr val="bg2">
                  <a:lumMod val="25000"/>
                </a:schemeClr>
              </a:solidFill>
              <a:latin typeface="Impact" panose="020B0806030902050204" pitchFamily="34" charset="0"/>
              <a:ea typeface="+mn-ea"/>
            </a:endParaRP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D49CA963-724A-4283-8342-DA3912D366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6676" y="1674674"/>
            <a:ext cx="8773834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marL="0" indent="0" eaLnBrk="1" hangingPunct="1"/>
            <a:endParaRPr lang="en-US" altLang="zh-CN" dirty="0">
              <a:latin typeface="+mn-ea"/>
              <a:ea typeface="+mn-ea"/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zh-CN" altLang="en-US" dirty="0">
                <a:latin typeface="+mn-ea"/>
                <a:ea typeface="+mn-ea"/>
              </a:rPr>
              <a:t>软件的应用广泛，功能复杂</a:t>
            </a:r>
            <a:endParaRPr lang="en-US" altLang="zh-CN" dirty="0">
              <a:latin typeface="+mn-ea"/>
              <a:ea typeface="+mn-ea"/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endParaRPr lang="en-US" altLang="zh-CN" dirty="0">
              <a:latin typeface="+mn-ea"/>
              <a:ea typeface="+mn-ea"/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zh-CN" altLang="en-US" dirty="0">
                <a:latin typeface="+mn-ea"/>
                <a:ea typeface="+mn-ea"/>
              </a:rPr>
              <a:t>测试</a:t>
            </a:r>
            <a:endParaRPr lang="en-US" altLang="zh-CN" dirty="0">
              <a:latin typeface="+mn-ea"/>
              <a:ea typeface="+mn-ea"/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endParaRPr lang="en-US" altLang="zh-CN" dirty="0">
              <a:latin typeface="+mn-ea"/>
              <a:ea typeface="+mn-ea"/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zh-CN" altLang="en-US" dirty="0">
                <a:latin typeface="+mn-ea"/>
                <a:ea typeface="+mn-ea"/>
              </a:rPr>
              <a:t>形式化验证</a:t>
            </a:r>
            <a:endParaRPr lang="en-US" altLang="zh-CN" dirty="0">
              <a:latin typeface="+mn-ea"/>
              <a:ea typeface="+mn-ea"/>
            </a:endParaRPr>
          </a:p>
          <a:p>
            <a:pPr marL="0" indent="0" eaLnBrk="1" hangingPunct="1"/>
            <a:b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417BA4B3-0A14-40D7-937A-CEC9AE9718FC}"/>
              </a:ext>
            </a:extLst>
          </p:cNvPr>
          <p:cNvSpPr/>
          <p:nvPr/>
        </p:nvSpPr>
        <p:spPr>
          <a:xfrm>
            <a:off x="0" y="6483714"/>
            <a:ext cx="12192000" cy="373063"/>
          </a:xfrm>
          <a:prstGeom prst="rect">
            <a:avLst/>
          </a:prstGeom>
          <a:solidFill>
            <a:srgbClr val="0448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11690953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254000"/>
            <a:ext cx="609600" cy="238125"/>
          </a:xfrm>
          <a:prstGeom prst="rect">
            <a:avLst/>
          </a:prstGeom>
          <a:solidFill>
            <a:srgbClr val="0448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2850347" y="233680"/>
            <a:ext cx="9341653" cy="258445"/>
          </a:xfrm>
          <a:prstGeom prst="rect">
            <a:avLst/>
          </a:prstGeom>
          <a:solidFill>
            <a:srgbClr val="0448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6170" name="文本框 4"/>
          <p:cNvSpPr txBox="1">
            <a:spLocks noChangeArrowheads="1"/>
          </p:cNvSpPr>
          <p:nvPr/>
        </p:nvSpPr>
        <p:spPr bwMode="auto">
          <a:xfrm>
            <a:off x="920238" y="105284"/>
            <a:ext cx="1930109" cy="5355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algn="ctr" eaLnBrk="1" hangingPunct="1"/>
            <a:r>
              <a:rPr lang="zh-CN" altLang="en-US" dirty="0">
                <a:solidFill>
                  <a:srgbClr val="044875"/>
                </a:solidFill>
                <a:latin typeface="微软雅黑" pitchFamily="34" charset="-122"/>
                <a:ea typeface="微软雅黑" pitchFamily="34" charset="-122"/>
              </a:rPr>
              <a:t>研究内容</a:t>
            </a:r>
          </a:p>
        </p:txBody>
      </p:sp>
      <p:sp>
        <p:nvSpPr>
          <p:cNvPr id="6" name="文本框 5"/>
          <p:cNvSpPr txBox="1"/>
          <p:nvPr/>
        </p:nvSpPr>
        <p:spPr bwMode="auto">
          <a:xfrm>
            <a:off x="433633" y="80168"/>
            <a:ext cx="740606" cy="5985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3200" dirty="0">
                <a:solidFill>
                  <a:schemeClr val="bg2">
                    <a:lumMod val="25000"/>
                  </a:schemeClr>
                </a:solidFill>
                <a:latin typeface="Impact" panose="020B0806030902050204" pitchFamily="34" charset="0"/>
                <a:ea typeface="+mn-ea"/>
              </a:rPr>
              <a:t>1</a:t>
            </a:r>
            <a:endParaRPr lang="zh-CN" altLang="en-US" sz="3200" dirty="0">
              <a:solidFill>
                <a:schemeClr val="bg2">
                  <a:lumMod val="25000"/>
                </a:schemeClr>
              </a:solidFill>
              <a:latin typeface="Impact" panose="020B0806030902050204" pitchFamily="34" charset="0"/>
              <a:ea typeface="+mn-ea"/>
            </a:endParaRP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D49CA963-724A-4283-8342-DA3912D366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6676" y="1432242"/>
            <a:ext cx="8773834" cy="397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marL="0" indent="0" eaLnBrk="1" hangingPunct="1"/>
            <a:r>
              <a:rPr lang="zh-CN" altLang="en-US" dirty="0">
                <a:latin typeface="+mn-ea"/>
                <a:ea typeface="+mn-ea"/>
              </a:rPr>
              <a:t>形式化验证：</a:t>
            </a:r>
            <a:endParaRPr lang="en-US" altLang="zh-CN" dirty="0">
              <a:latin typeface="+mn-ea"/>
              <a:ea typeface="+mn-ea"/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endParaRPr lang="en-US" altLang="zh-CN" dirty="0">
              <a:latin typeface="+mn-ea"/>
              <a:ea typeface="+mn-ea"/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zh-CN" altLang="en-US" dirty="0">
                <a:latin typeface="+mn-ea"/>
                <a:ea typeface="+mn-ea"/>
              </a:rPr>
              <a:t>模型检测</a:t>
            </a:r>
            <a:endParaRPr lang="en-US" altLang="zh-CN" dirty="0">
              <a:latin typeface="+mn-ea"/>
              <a:ea typeface="+mn-ea"/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endParaRPr lang="en-US" altLang="zh-CN" dirty="0">
              <a:latin typeface="+mn-ea"/>
              <a:ea typeface="+mn-ea"/>
            </a:endParaRPr>
          </a:p>
          <a:p>
            <a:pPr marL="0" indent="0" eaLnBrk="1" hangingPunct="1"/>
            <a:r>
              <a:rPr lang="en-US" altLang="zh-CN" dirty="0">
                <a:latin typeface="+mn-ea"/>
                <a:ea typeface="+mn-ea"/>
              </a:rPr>
              <a:t>       </a:t>
            </a:r>
            <a:r>
              <a:rPr lang="zh-CN" altLang="en-US" dirty="0">
                <a:latin typeface="+mn-ea"/>
                <a:ea typeface="+mn-ea"/>
              </a:rPr>
              <a:t>系统行为        状态迁移系统        系统性质       逻辑公式</a:t>
            </a:r>
            <a:endParaRPr lang="en-US" altLang="zh-CN" dirty="0">
              <a:latin typeface="+mn-ea"/>
              <a:ea typeface="+mn-ea"/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endParaRPr lang="en-US" altLang="zh-CN" dirty="0">
              <a:latin typeface="+mn-ea"/>
              <a:ea typeface="+mn-ea"/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endParaRPr lang="en-US" altLang="zh-CN" dirty="0">
              <a:latin typeface="+mn-ea"/>
              <a:ea typeface="+mn-ea"/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zh-CN" altLang="en-US" dirty="0">
                <a:latin typeface="+mn-ea"/>
                <a:ea typeface="+mn-ea"/>
              </a:rPr>
              <a:t>定理证明</a:t>
            </a:r>
            <a:endParaRPr lang="en-US" altLang="zh-CN" dirty="0">
              <a:latin typeface="+mn-ea"/>
              <a:ea typeface="+mn-ea"/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endParaRPr lang="en-US" altLang="zh-CN" dirty="0">
              <a:latin typeface="+mn-ea"/>
              <a:ea typeface="+mn-ea"/>
            </a:endParaRPr>
          </a:p>
          <a:p>
            <a:pPr marL="0" indent="0" eaLnBrk="1" hangingPunct="1"/>
            <a:r>
              <a:rPr lang="en-US" altLang="zh-CN" dirty="0">
                <a:latin typeface="+mn-ea"/>
                <a:ea typeface="+mn-ea"/>
              </a:rPr>
              <a:t>       </a:t>
            </a:r>
            <a:r>
              <a:rPr lang="zh-CN" altLang="en-US" dirty="0">
                <a:latin typeface="+mn-ea"/>
                <a:ea typeface="+mn-ea"/>
              </a:rPr>
              <a:t>逻辑体系、逻辑公式、公理和推导规则</a:t>
            </a:r>
            <a:endParaRPr lang="en-US" altLang="zh-CN" dirty="0">
              <a:latin typeface="+mn-ea"/>
              <a:ea typeface="+mn-ea"/>
            </a:endParaRPr>
          </a:p>
          <a:p>
            <a:pPr marL="0" indent="0" eaLnBrk="1" hangingPunct="1"/>
            <a:endParaRPr lang="en-US" altLang="zh-CN" dirty="0">
              <a:latin typeface="+mn-ea"/>
              <a:ea typeface="+mn-ea"/>
            </a:endParaRPr>
          </a:p>
          <a:p>
            <a:pPr marL="0" indent="0" eaLnBrk="1" hangingPunct="1"/>
            <a:r>
              <a:rPr lang="en-US" altLang="zh-CN" dirty="0">
                <a:latin typeface="+mn-ea"/>
                <a:ea typeface="+mn-ea"/>
              </a:rPr>
              <a:t>       -</a:t>
            </a:r>
            <a:r>
              <a:rPr lang="zh-CN" altLang="en-US" dirty="0">
                <a:latin typeface="+mn-ea"/>
                <a:ea typeface="+mn-ea"/>
              </a:rPr>
              <a:t>分离逻辑公式求解算法</a:t>
            </a:r>
            <a:endParaRPr lang="en-US" altLang="zh-CN" dirty="0">
              <a:latin typeface="+mn-ea"/>
              <a:ea typeface="+mn-ea"/>
            </a:endParaRPr>
          </a:p>
          <a:p>
            <a:pPr marL="0" indent="0" eaLnBrk="1" hangingPunct="1"/>
            <a:b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417BA4B3-0A14-40D7-937A-CEC9AE9718FC}"/>
              </a:ext>
            </a:extLst>
          </p:cNvPr>
          <p:cNvSpPr/>
          <p:nvPr/>
        </p:nvSpPr>
        <p:spPr>
          <a:xfrm>
            <a:off x="0" y="6483714"/>
            <a:ext cx="12192000" cy="373063"/>
          </a:xfrm>
          <a:prstGeom prst="rect">
            <a:avLst/>
          </a:prstGeom>
          <a:solidFill>
            <a:srgbClr val="0448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cxnSp>
        <p:nvCxnSpPr>
          <p:cNvPr id="5" name="直接箭头连接符 4">
            <a:extLst>
              <a:ext uri="{FF2B5EF4-FFF2-40B4-BE49-F238E27FC236}">
                <a16:creationId xmlns:a16="http://schemas.microsoft.com/office/drawing/2014/main" id="{9C58F3C6-7D76-4E72-A36E-87AECA1470E2}"/>
              </a:ext>
            </a:extLst>
          </p:cNvPr>
          <p:cNvCxnSpPr/>
          <p:nvPr/>
        </p:nvCxnSpPr>
        <p:spPr>
          <a:xfrm>
            <a:off x="3515360" y="2722880"/>
            <a:ext cx="6096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直接箭头连接符 9">
            <a:extLst>
              <a:ext uri="{FF2B5EF4-FFF2-40B4-BE49-F238E27FC236}">
                <a16:creationId xmlns:a16="http://schemas.microsoft.com/office/drawing/2014/main" id="{EA05FBBB-3142-4FAE-BA00-0CD2DF43CA41}"/>
              </a:ext>
            </a:extLst>
          </p:cNvPr>
          <p:cNvCxnSpPr/>
          <p:nvPr/>
        </p:nvCxnSpPr>
        <p:spPr>
          <a:xfrm>
            <a:off x="7609840" y="2722880"/>
            <a:ext cx="6096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9814414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254000"/>
            <a:ext cx="609600" cy="238125"/>
          </a:xfrm>
          <a:prstGeom prst="rect">
            <a:avLst/>
          </a:prstGeom>
          <a:solidFill>
            <a:srgbClr val="0448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3123202" y="254000"/>
            <a:ext cx="9068798" cy="238125"/>
          </a:xfrm>
          <a:prstGeom prst="rect">
            <a:avLst/>
          </a:prstGeom>
          <a:solidFill>
            <a:srgbClr val="0448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6170" name="文本框 4"/>
          <p:cNvSpPr txBox="1">
            <a:spLocks noChangeArrowheads="1"/>
          </p:cNvSpPr>
          <p:nvPr/>
        </p:nvSpPr>
        <p:spPr bwMode="auto">
          <a:xfrm>
            <a:off x="785082" y="118665"/>
            <a:ext cx="2319266" cy="5355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algn="ctr" eaLnBrk="1" hangingPunct="1"/>
            <a:r>
              <a:rPr lang="zh-CN" altLang="en-US" dirty="0">
                <a:solidFill>
                  <a:srgbClr val="044875"/>
                </a:solidFill>
                <a:latin typeface="微软雅黑" pitchFamily="34" charset="-122"/>
                <a:ea typeface="微软雅黑" pitchFamily="34" charset="-122"/>
              </a:rPr>
              <a:t>感悟与建议</a:t>
            </a:r>
          </a:p>
        </p:txBody>
      </p:sp>
      <p:sp>
        <p:nvSpPr>
          <p:cNvPr id="6" name="文本框 5"/>
          <p:cNvSpPr txBox="1"/>
          <p:nvPr/>
        </p:nvSpPr>
        <p:spPr bwMode="auto">
          <a:xfrm>
            <a:off x="433633" y="59848"/>
            <a:ext cx="740606" cy="5985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3200" dirty="0">
                <a:solidFill>
                  <a:schemeClr val="bg2">
                    <a:lumMod val="25000"/>
                  </a:schemeClr>
                </a:solidFill>
                <a:latin typeface="Impact" panose="020B0806030902050204" pitchFamily="34" charset="0"/>
                <a:ea typeface="+mn-ea"/>
              </a:rPr>
              <a:t>2</a:t>
            </a:r>
            <a:endParaRPr lang="zh-CN" altLang="en-US" sz="3200" dirty="0">
              <a:solidFill>
                <a:schemeClr val="bg2">
                  <a:lumMod val="25000"/>
                </a:schemeClr>
              </a:solidFill>
              <a:latin typeface="Impact" panose="020B0806030902050204" pitchFamily="34" charset="0"/>
              <a:ea typeface="+mn-ea"/>
            </a:endParaRP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D49CA963-724A-4283-8342-DA3912D366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66356" y="1757362"/>
            <a:ext cx="8773834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 typeface="Arial" panose="020B0604020202020204" pitchFamily="34" charset="0"/>
              <a:buChar char="•"/>
            </a:pPr>
            <a:r>
              <a:rPr lang="zh-CN" altLang="en-US" dirty="0">
                <a:latin typeface="+mn-ea"/>
                <a:ea typeface="+mn-ea"/>
              </a:rPr>
              <a:t>学习与思考</a:t>
            </a:r>
            <a:endParaRPr lang="en-US" altLang="zh-CN" dirty="0">
              <a:latin typeface="+mn-ea"/>
              <a:ea typeface="+mn-ea"/>
            </a:endParaRPr>
          </a:p>
          <a:p>
            <a:pPr marL="0" indent="0" eaLnBrk="1" hangingPunct="1"/>
            <a:endParaRPr lang="en-US" altLang="zh-CN" dirty="0">
              <a:latin typeface="+mn-ea"/>
              <a:ea typeface="+mn-ea"/>
            </a:endParaRPr>
          </a:p>
          <a:p>
            <a:pPr marL="0" indent="0" eaLnBrk="1" hangingPunct="1"/>
            <a:r>
              <a:rPr lang="en-US" altLang="zh-CN" dirty="0">
                <a:latin typeface="+mn-ea"/>
                <a:ea typeface="+mn-ea"/>
              </a:rPr>
              <a:t>     -</a:t>
            </a:r>
            <a:r>
              <a:rPr lang="zh-CN" altLang="en-US" dirty="0">
                <a:latin typeface="+mn-ea"/>
                <a:ea typeface="+mn-ea"/>
              </a:rPr>
              <a:t>课程、论文、科研、计划</a:t>
            </a:r>
            <a:endParaRPr lang="en-US" altLang="zh-CN" dirty="0">
              <a:latin typeface="+mn-ea"/>
              <a:ea typeface="+mn-ea"/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endParaRPr lang="en-US" altLang="zh-CN" dirty="0">
              <a:latin typeface="+mn-ea"/>
              <a:ea typeface="+mn-ea"/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zh-CN" altLang="en-US" dirty="0">
                <a:latin typeface="+mn-ea"/>
                <a:ea typeface="+mn-ea"/>
              </a:rPr>
              <a:t>沟通</a:t>
            </a:r>
            <a:endParaRPr lang="en-US" altLang="zh-CN" dirty="0">
              <a:latin typeface="+mn-ea"/>
              <a:ea typeface="+mn-ea"/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endParaRPr lang="en-US" altLang="zh-CN" dirty="0">
              <a:latin typeface="+mn-ea"/>
              <a:ea typeface="+mn-ea"/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zh-CN" altLang="en-US" dirty="0">
                <a:latin typeface="+mn-ea"/>
                <a:ea typeface="+mn-ea"/>
              </a:rPr>
              <a:t>健康</a:t>
            </a:r>
            <a:b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417BA4B3-0A14-40D7-937A-CEC9AE9718FC}"/>
              </a:ext>
            </a:extLst>
          </p:cNvPr>
          <p:cNvSpPr/>
          <p:nvPr/>
        </p:nvSpPr>
        <p:spPr>
          <a:xfrm>
            <a:off x="0" y="6483714"/>
            <a:ext cx="12192000" cy="373063"/>
          </a:xfrm>
          <a:prstGeom prst="rect">
            <a:avLst/>
          </a:prstGeom>
          <a:solidFill>
            <a:srgbClr val="0448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24473528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文本框 24"/>
          <p:cNvSpPr txBox="1"/>
          <p:nvPr/>
        </p:nvSpPr>
        <p:spPr>
          <a:xfrm>
            <a:off x="1992313" y="2849403"/>
            <a:ext cx="8564562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6000" b="1" spc="600" dirty="0">
                <a:solidFill>
                  <a:srgbClr val="04487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谢谢大家！</a:t>
            </a:r>
          </a:p>
        </p:txBody>
      </p:sp>
      <p:sp>
        <p:nvSpPr>
          <p:cNvPr id="33" name="矩形 32"/>
          <p:cNvSpPr/>
          <p:nvPr/>
        </p:nvSpPr>
        <p:spPr>
          <a:xfrm>
            <a:off x="1600200" y="2257425"/>
            <a:ext cx="8956675" cy="2382838"/>
          </a:xfrm>
          <a:prstGeom prst="rect">
            <a:avLst/>
          </a:prstGeom>
          <a:noFill/>
          <a:ln w="25400">
            <a:solidFill>
              <a:srgbClr val="0448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grpSp>
        <p:nvGrpSpPr>
          <p:cNvPr id="34" name="组合 33"/>
          <p:cNvGrpSpPr>
            <a:grpSpLocks/>
          </p:cNvGrpSpPr>
          <p:nvPr/>
        </p:nvGrpSpPr>
        <p:grpSpPr bwMode="auto">
          <a:xfrm>
            <a:off x="10290175" y="4325938"/>
            <a:ext cx="1109663" cy="1130300"/>
            <a:chOff x="2666985" y="682103"/>
            <a:chExt cx="1109138" cy="1131217"/>
          </a:xfrm>
        </p:grpSpPr>
        <p:sp>
          <p:nvSpPr>
            <p:cNvPr id="35" name="矩形 34"/>
            <p:cNvSpPr/>
            <p:nvPr/>
          </p:nvSpPr>
          <p:spPr>
            <a:xfrm>
              <a:off x="2841527" y="858458"/>
              <a:ext cx="769574" cy="768973"/>
            </a:xfrm>
            <a:prstGeom prst="rect">
              <a:avLst/>
            </a:prstGeom>
            <a:solidFill>
              <a:srgbClr val="04487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sp>
          <p:nvSpPr>
            <p:cNvPr id="36" name="矩形 35"/>
            <p:cNvSpPr/>
            <p:nvPr/>
          </p:nvSpPr>
          <p:spPr>
            <a:xfrm>
              <a:off x="2666985" y="682103"/>
              <a:ext cx="558536" cy="559253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sp>
          <p:nvSpPr>
            <p:cNvPr id="37" name="矩形 36"/>
            <p:cNvSpPr/>
            <p:nvPr/>
          </p:nvSpPr>
          <p:spPr>
            <a:xfrm>
              <a:off x="3217587" y="1254067"/>
              <a:ext cx="558536" cy="559253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</p:grpSp>
      <p:grpSp>
        <p:nvGrpSpPr>
          <p:cNvPr id="38" name="组合 37"/>
          <p:cNvGrpSpPr>
            <a:grpSpLocks/>
          </p:cNvGrpSpPr>
          <p:nvPr/>
        </p:nvGrpSpPr>
        <p:grpSpPr bwMode="auto">
          <a:xfrm>
            <a:off x="792163" y="1462088"/>
            <a:ext cx="1109662" cy="1131887"/>
            <a:chOff x="2666985" y="682103"/>
            <a:chExt cx="1109138" cy="1131217"/>
          </a:xfrm>
        </p:grpSpPr>
        <p:sp>
          <p:nvSpPr>
            <p:cNvPr id="39" name="矩形 38"/>
            <p:cNvSpPr/>
            <p:nvPr/>
          </p:nvSpPr>
          <p:spPr>
            <a:xfrm>
              <a:off x="2841528" y="858211"/>
              <a:ext cx="769573" cy="769482"/>
            </a:xfrm>
            <a:prstGeom prst="rect">
              <a:avLst/>
            </a:prstGeom>
            <a:solidFill>
              <a:srgbClr val="04487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sp>
          <p:nvSpPr>
            <p:cNvPr id="40" name="矩形 39"/>
            <p:cNvSpPr/>
            <p:nvPr/>
          </p:nvSpPr>
          <p:spPr>
            <a:xfrm>
              <a:off x="2666985" y="682103"/>
              <a:ext cx="558536" cy="558469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sp>
          <p:nvSpPr>
            <p:cNvPr id="41" name="矩形 40"/>
            <p:cNvSpPr/>
            <p:nvPr/>
          </p:nvSpPr>
          <p:spPr>
            <a:xfrm>
              <a:off x="3217587" y="1254851"/>
              <a:ext cx="558536" cy="558469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</p:grpSp>
      <p:sp>
        <p:nvSpPr>
          <p:cNvPr id="42" name="矩形 41"/>
          <p:cNvSpPr/>
          <p:nvPr/>
        </p:nvSpPr>
        <p:spPr>
          <a:xfrm>
            <a:off x="0" y="-12700"/>
            <a:ext cx="12192000" cy="373063"/>
          </a:xfrm>
          <a:prstGeom prst="rect">
            <a:avLst/>
          </a:prstGeom>
          <a:solidFill>
            <a:srgbClr val="0448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13BF2296-3458-4F9B-A570-54CF58CB67EE}"/>
              </a:ext>
            </a:extLst>
          </p:cNvPr>
          <p:cNvSpPr/>
          <p:nvPr/>
        </p:nvSpPr>
        <p:spPr>
          <a:xfrm>
            <a:off x="0" y="6483714"/>
            <a:ext cx="12192000" cy="373063"/>
          </a:xfrm>
          <a:prstGeom prst="rect">
            <a:avLst/>
          </a:prstGeom>
          <a:solidFill>
            <a:srgbClr val="0448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</p:spTree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4125</TotalTime>
  <Words>77</Words>
  <Application>Microsoft Office PowerPoint</Application>
  <PresentationFormat>宽屏</PresentationFormat>
  <Paragraphs>36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2" baseType="lpstr">
      <vt:lpstr>宋体</vt:lpstr>
      <vt:lpstr>微软雅黑</vt:lpstr>
      <vt:lpstr>Arial</vt:lpstr>
      <vt:lpstr>Calibri</vt:lpstr>
      <vt:lpstr>Calibri Light</vt:lpstr>
      <vt:lpstr>Impact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yanan peng</dc:creator>
  <cp:lastModifiedBy>su wanyun</cp:lastModifiedBy>
  <cp:revision>498</cp:revision>
  <dcterms:created xsi:type="dcterms:W3CDTF">2015-04-13T12:15:43Z</dcterms:created>
  <dcterms:modified xsi:type="dcterms:W3CDTF">2020-09-09T01:47:04Z</dcterms:modified>
</cp:coreProperties>
</file>