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69" r:id="rId3"/>
    <p:sldId id="272" r:id="rId4"/>
    <p:sldId id="273" r:id="rId5"/>
    <p:sldId id="275" r:id="rId6"/>
    <p:sldId id="276" r:id="rId7"/>
    <p:sldId id="260" r:id="rId8"/>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3" d="100"/>
          <a:sy n="63" d="100"/>
        </p:scale>
        <p:origin x="804"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CB3534-A84C-4E40-B5C3-C32C7E12A7F9}" type="datetimeFigureOut">
              <a:rPr lang="zh-CN" altLang="en-US" smtClean="0"/>
              <a:t>2020/9/11</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3FAE8B-7C32-4162-A295-8EBFC762D073}" type="slidenum">
              <a:rPr lang="zh-CN" altLang="en-US" smtClean="0"/>
              <a:t>‹#›</a:t>
            </a:fld>
            <a:endParaRPr lang="zh-CN" altLang="en-US"/>
          </a:p>
        </p:txBody>
      </p:sp>
    </p:spTree>
    <p:extLst>
      <p:ext uri="{BB962C8B-B14F-4D97-AF65-F5344CB8AC3E}">
        <p14:creationId xmlns:p14="http://schemas.microsoft.com/office/powerpoint/2010/main" val="28617387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963FAE8B-7C32-4162-A295-8EBFC762D073}" type="slidenum">
              <a:rPr lang="zh-CN" altLang="en-US" smtClean="0"/>
              <a:t>5</a:t>
            </a:fld>
            <a:endParaRPr lang="zh-CN" altLang="en-US"/>
          </a:p>
        </p:txBody>
      </p:sp>
    </p:spTree>
    <p:extLst>
      <p:ext uri="{BB962C8B-B14F-4D97-AF65-F5344CB8AC3E}">
        <p14:creationId xmlns:p14="http://schemas.microsoft.com/office/powerpoint/2010/main" val="25081551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963FAE8B-7C32-4162-A295-8EBFC762D073}" type="slidenum">
              <a:rPr lang="zh-CN" altLang="en-US" smtClean="0"/>
              <a:t>6</a:t>
            </a:fld>
            <a:endParaRPr lang="zh-CN" altLang="en-US"/>
          </a:p>
        </p:txBody>
      </p:sp>
    </p:spTree>
    <p:extLst>
      <p:ext uri="{BB962C8B-B14F-4D97-AF65-F5344CB8AC3E}">
        <p14:creationId xmlns:p14="http://schemas.microsoft.com/office/powerpoint/2010/main" val="34732833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503E77B-F3DC-405A-9939-4F9A9C82AD3C}"/>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D118EA52-6F26-4E3C-8159-34F04175161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EA93561D-CCC7-4378-8B74-77290FB7799E}"/>
              </a:ext>
            </a:extLst>
          </p:cNvPr>
          <p:cNvSpPr>
            <a:spLocks noGrp="1"/>
          </p:cNvSpPr>
          <p:nvPr>
            <p:ph type="dt" sz="half" idx="10"/>
          </p:nvPr>
        </p:nvSpPr>
        <p:spPr/>
        <p:txBody>
          <a:bodyPr/>
          <a:lstStyle/>
          <a:p>
            <a:fld id="{A6163172-D3C0-44F8-BF0A-795400DB1857}" type="datetimeFigureOut">
              <a:rPr lang="zh-CN" altLang="en-US" smtClean="0"/>
              <a:t>2020/9/11</a:t>
            </a:fld>
            <a:endParaRPr lang="zh-CN" altLang="en-US"/>
          </a:p>
        </p:txBody>
      </p:sp>
      <p:sp>
        <p:nvSpPr>
          <p:cNvPr id="5" name="页脚占位符 4">
            <a:extLst>
              <a:ext uri="{FF2B5EF4-FFF2-40B4-BE49-F238E27FC236}">
                <a16:creationId xmlns:a16="http://schemas.microsoft.com/office/drawing/2014/main" id="{A061F661-9FF2-41C4-9817-C44C8CF005F5}"/>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F5243ED9-B2D5-44A2-A47E-02C6EFDBCF56}"/>
              </a:ext>
            </a:extLst>
          </p:cNvPr>
          <p:cNvSpPr>
            <a:spLocks noGrp="1"/>
          </p:cNvSpPr>
          <p:nvPr>
            <p:ph type="sldNum" sz="quarter" idx="12"/>
          </p:nvPr>
        </p:nvSpPr>
        <p:spPr/>
        <p:txBody>
          <a:bodyPr/>
          <a:lstStyle/>
          <a:p>
            <a:fld id="{5A70C547-C0FD-4849-9AC7-D109BB5B8E0D}" type="slidenum">
              <a:rPr lang="zh-CN" altLang="en-US" smtClean="0"/>
              <a:t>‹#›</a:t>
            </a:fld>
            <a:endParaRPr lang="zh-CN" altLang="en-US"/>
          </a:p>
        </p:txBody>
      </p:sp>
    </p:spTree>
    <p:extLst>
      <p:ext uri="{BB962C8B-B14F-4D97-AF65-F5344CB8AC3E}">
        <p14:creationId xmlns:p14="http://schemas.microsoft.com/office/powerpoint/2010/main" val="2691328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2D285C2-D205-4399-B80A-DADBC11B7F25}"/>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F70E5A03-11D4-4CC6-A73D-230FE5CD7913}"/>
              </a:ext>
            </a:extLst>
          </p:cNvPr>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05F84F2E-5A29-4A1A-A0E6-24089F5CAAA8}"/>
              </a:ext>
            </a:extLst>
          </p:cNvPr>
          <p:cNvSpPr>
            <a:spLocks noGrp="1"/>
          </p:cNvSpPr>
          <p:nvPr>
            <p:ph type="dt" sz="half" idx="10"/>
          </p:nvPr>
        </p:nvSpPr>
        <p:spPr/>
        <p:txBody>
          <a:bodyPr/>
          <a:lstStyle/>
          <a:p>
            <a:fld id="{A6163172-D3C0-44F8-BF0A-795400DB1857}" type="datetimeFigureOut">
              <a:rPr lang="zh-CN" altLang="en-US" smtClean="0"/>
              <a:t>2020/9/11</a:t>
            </a:fld>
            <a:endParaRPr lang="zh-CN" altLang="en-US"/>
          </a:p>
        </p:txBody>
      </p:sp>
      <p:sp>
        <p:nvSpPr>
          <p:cNvPr id="5" name="页脚占位符 4">
            <a:extLst>
              <a:ext uri="{FF2B5EF4-FFF2-40B4-BE49-F238E27FC236}">
                <a16:creationId xmlns:a16="http://schemas.microsoft.com/office/drawing/2014/main" id="{F66B801A-AAED-41CA-9BC6-963F8C979D0C}"/>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84A8173D-3DC5-486D-AF3B-01F266209465}"/>
              </a:ext>
            </a:extLst>
          </p:cNvPr>
          <p:cNvSpPr>
            <a:spLocks noGrp="1"/>
          </p:cNvSpPr>
          <p:nvPr>
            <p:ph type="sldNum" sz="quarter" idx="12"/>
          </p:nvPr>
        </p:nvSpPr>
        <p:spPr/>
        <p:txBody>
          <a:bodyPr/>
          <a:lstStyle/>
          <a:p>
            <a:fld id="{5A70C547-C0FD-4849-9AC7-D109BB5B8E0D}" type="slidenum">
              <a:rPr lang="zh-CN" altLang="en-US" smtClean="0"/>
              <a:t>‹#›</a:t>
            </a:fld>
            <a:endParaRPr lang="zh-CN" altLang="en-US"/>
          </a:p>
        </p:txBody>
      </p:sp>
    </p:spTree>
    <p:extLst>
      <p:ext uri="{BB962C8B-B14F-4D97-AF65-F5344CB8AC3E}">
        <p14:creationId xmlns:p14="http://schemas.microsoft.com/office/powerpoint/2010/main" val="15849548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680ED648-CCD7-4D58-AC62-85D1E4C95A04}"/>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F628F6AE-8612-440A-8C59-979775790948}"/>
              </a:ext>
            </a:extLst>
          </p:cNvPr>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9211B51A-FA83-4772-BC66-9CEBA3944305}"/>
              </a:ext>
            </a:extLst>
          </p:cNvPr>
          <p:cNvSpPr>
            <a:spLocks noGrp="1"/>
          </p:cNvSpPr>
          <p:nvPr>
            <p:ph type="dt" sz="half" idx="10"/>
          </p:nvPr>
        </p:nvSpPr>
        <p:spPr/>
        <p:txBody>
          <a:bodyPr/>
          <a:lstStyle/>
          <a:p>
            <a:fld id="{A6163172-D3C0-44F8-BF0A-795400DB1857}" type="datetimeFigureOut">
              <a:rPr lang="zh-CN" altLang="en-US" smtClean="0"/>
              <a:t>2020/9/11</a:t>
            </a:fld>
            <a:endParaRPr lang="zh-CN" altLang="en-US"/>
          </a:p>
        </p:txBody>
      </p:sp>
      <p:sp>
        <p:nvSpPr>
          <p:cNvPr id="5" name="页脚占位符 4">
            <a:extLst>
              <a:ext uri="{FF2B5EF4-FFF2-40B4-BE49-F238E27FC236}">
                <a16:creationId xmlns:a16="http://schemas.microsoft.com/office/drawing/2014/main" id="{EC8BBC5F-F4E0-4B5E-9C35-F2B4ACA410DA}"/>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AF092A95-FDB7-4189-9F12-A4E83DE46405}"/>
              </a:ext>
            </a:extLst>
          </p:cNvPr>
          <p:cNvSpPr>
            <a:spLocks noGrp="1"/>
          </p:cNvSpPr>
          <p:nvPr>
            <p:ph type="sldNum" sz="quarter" idx="12"/>
          </p:nvPr>
        </p:nvSpPr>
        <p:spPr/>
        <p:txBody>
          <a:bodyPr/>
          <a:lstStyle/>
          <a:p>
            <a:fld id="{5A70C547-C0FD-4849-9AC7-D109BB5B8E0D}" type="slidenum">
              <a:rPr lang="zh-CN" altLang="en-US" smtClean="0"/>
              <a:t>‹#›</a:t>
            </a:fld>
            <a:endParaRPr lang="zh-CN" altLang="en-US"/>
          </a:p>
        </p:txBody>
      </p:sp>
    </p:spTree>
    <p:extLst>
      <p:ext uri="{BB962C8B-B14F-4D97-AF65-F5344CB8AC3E}">
        <p14:creationId xmlns:p14="http://schemas.microsoft.com/office/powerpoint/2010/main" val="41681132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1DE8ED2-7007-4B3F-8187-5957E1A66801}"/>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87D2D5E4-21EC-4F01-9635-52CE02249B0C}"/>
              </a:ext>
            </a:extLst>
          </p:cNvPr>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C775C376-E3F9-4A3C-A69B-465D4E5184AC}"/>
              </a:ext>
            </a:extLst>
          </p:cNvPr>
          <p:cNvSpPr>
            <a:spLocks noGrp="1"/>
          </p:cNvSpPr>
          <p:nvPr>
            <p:ph type="dt" sz="half" idx="10"/>
          </p:nvPr>
        </p:nvSpPr>
        <p:spPr/>
        <p:txBody>
          <a:bodyPr/>
          <a:lstStyle/>
          <a:p>
            <a:fld id="{A6163172-D3C0-44F8-BF0A-795400DB1857}" type="datetimeFigureOut">
              <a:rPr lang="zh-CN" altLang="en-US" smtClean="0"/>
              <a:t>2020/9/11</a:t>
            </a:fld>
            <a:endParaRPr lang="zh-CN" altLang="en-US"/>
          </a:p>
        </p:txBody>
      </p:sp>
      <p:sp>
        <p:nvSpPr>
          <p:cNvPr id="5" name="页脚占位符 4">
            <a:extLst>
              <a:ext uri="{FF2B5EF4-FFF2-40B4-BE49-F238E27FC236}">
                <a16:creationId xmlns:a16="http://schemas.microsoft.com/office/drawing/2014/main" id="{3B838090-EB99-4B65-B7D3-BE4D2B000217}"/>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7901F673-E624-4049-8B91-9E577DCCCB1B}"/>
              </a:ext>
            </a:extLst>
          </p:cNvPr>
          <p:cNvSpPr>
            <a:spLocks noGrp="1"/>
          </p:cNvSpPr>
          <p:nvPr>
            <p:ph type="sldNum" sz="quarter" idx="12"/>
          </p:nvPr>
        </p:nvSpPr>
        <p:spPr/>
        <p:txBody>
          <a:bodyPr/>
          <a:lstStyle/>
          <a:p>
            <a:fld id="{5A70C547-C0FD-4849-9AC7-D109BB5B8E0D}" type="slidenum">
              <a:rPr lang="zh-CN" altLang="en-US" smtClean="0"/>
              <a:t>‹#›</a:t>
            </a:fld>
            <a:endParaRPr lang="zh-CN" altLang="en-US"/>
          </a:p>
        </p:txBody>
      </p:sp>
    </p:spTree>
    <p:extLst>
      <p:ext uri="{BB962C8B-B14F-4D97-AF65-F5344CB8AC3E}">
        <p14:creationId xmlns:p14="http://schemas.microsoft.com/office/powerpoint/2010/main" val="1333076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323EEB6-F5F6-4242-8F22-4AEC580D98C8}"/>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5D062EA7-52DB-4E8F-8490-3AA226FBA5B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79FE2C14-410B-4F58-A71B-DB72978A5CB5}"/>
              </a:ext>
            </a:extLst>
          </p:cNvPr>
          <p:cNvSpPr>
            <a:spLocks noGrp="1"/>
          </p:cNvSpPr>
          <p:nvPr>
            <p:ph type="dt" sz="half" idx="10"/>
          </p:nvPr>
        </p:nvSpPr>
        <p:spPr/>
        <p:txBody>
          <a:bodyPr/>
          <a:lstStyle/>
          <a:p>
            <a:fld id="{A6163172-D3C0-44F8-BF0A-795400DB1857}" type="datetimeFigureOut">
              <a:rPr lang="zh-CN" altLang="en-US" smtClean="0"/>
              <a:t>2020/9/11</a:t>
            </a:fld>
            <a:endParaRPr lang="zh-CN" altLang="en-US"/>
          </a:p>
        </p:txBody>
      </p:sp>
      <p:sp>
        <p:nvSpPr>
          <p:cNvPr id="5" name="页脚占位符 4">
            <a:extLst>
              <a:ext uri="{FF2B5EF4-FFF2-40B4-BE49-F238E27FC236}">
                <a16:creationId xmlns:a16="http://schemas.microsoft.com/office/drawing/2014/main" id="{8C771744-1DEA-4C47-99E6-D86B3EF2F007}"/>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DE7435FB-0A5D-4355-B6F7-B0DAD8B39EAB}"/>
              </a:ext>
            </a:extLst>
          </p:cNvPr>
          <p:cNvSpPr>
            <a:spLocks noGrp="1"/>
          </p:cNvSpPr>
          <p:nvPr>
            <p:ph type="sldNum" sz="quarter" idx="12"/>
          </p:nvPr>
        </p:nvSpPr>
        <p:spPr/>
        <p:txBody>
          <a:bodyPr/>
          <a:lstStyle/>
          <a:p>
            <a:fld id="{5A70C547-C0FD-4849-9AC7-D109BB5B8E0D}" type="slidenum">
              <a:rPr lang="zh-CN" altLang="en-US" smtClean="0"/>
              <a:t>‹#›</a:t>
            </a:fld>
            <a:endParaRPr lang="zh-CN" altLang="en-US"/>
          </a:p>
        </p:txBody>
      </p:sp>
    </p:spTree>
    <p:extLst>
      <p:ext uri="{BB962C8B-B14F-4D97-AF65-F5344CB8AC3E}">
        <p14:creationId xmlns:p14="http://schemas.microsoft.com/office/powerpoint/2010/main" val="15235805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79C8BC4-EBF1-4204-B9EB-72912A4D964F}"/>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811F2ABB-21FB-41E0-BF87-E541A5E9BD67}"/>
              </a:ext>
            </a:extLst>
          </p:cNvPr>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a:extLst>
              <a:ext uri="{FF2B5EF4-FFF2-40B4-BE49-F238E27FC236}">
                <a16:creationId xmlns:a16="http://schemas.microsoft.com/office/drawing/2014/main" id="{F3B2EC95-077F-4BCA-B41B-C83B3A79B5D5}"/>
              </a:ext>
            </a:extLst>
          </p:cNvPr>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a:extLst>
              <a:ext uri="{FF2B5EF4-FFF2-40B4-BE49-F238E27FC236}">
                <a16:creationId xmlns:a16="http://schemas.microsoft.com/office/drawing/2014/main" id="{92EDE866-EB3A-4314-83F4-91B220E57620}"/>
              </a:ext>
            </a:extLst>
          </p:cNvPr>
          <p:cNvSpPr>
            <a:spLocks noGrp="1"/>
          </p:cNvSpPr>
          <p:nvPr>
            <p:ph type="dt" sz="half" idx="10"/>
          </p:nvPr>
        </p:nvSpPr>
        <p:spPr/>
        <p:txBody>
          <a:bodyPr/>
          <a:lstStyle/>
          <a:p>
            <a:fld id="{A6163172-D3C0-44F8-BF0A-795400DB1857}" type="datetimeFigureOut">
              <a:rPr lang="zh-CN" altLang="en-US" smtClean="0"/>
              <a:t>2020/9/11</a:t>
            </a:fld>
            <a:endParaRPr lang="zh-CN" altLang="en-US"/>
          </a:p>
        </p:txBody>
      </p:sp>
      <p:sp>
        <p:nvSpPr>
          <p:cNvPr id="6" name="页脚占位符 5">
            <a:extLst>
              <a:ext uri="{FF2B5EF4-FFF2-40B4-BE49-F238E27FC236}">
                <a16:creationId xmlns:a16="http://schemas.microsoft.com/office/drawing/2014/main" id="{D6D5FB4F-F313-46F3-97E5-DE8CD26FDD9C}"/>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77E0FE22-4F02-491A-AFD6-15F828B26AB4}"/>
              </a:ext>
            </a:extLst>
          </p:cNvPr>
          <p:cNvSpPr>
            <a:spLocks noGrp="1"/>
          </p:cNvSpPr>
          <p:nvPr>
            <p:ph type="sldNum" sz="quarter" idx="12"/>
          </p:nvPr>
        </p:nvSpPr>
        <p:spPr/>
        <p:txBody>
          <a:bodyPr/>
          <a:lstStyle/>
          <a:p>
            <a:fld id="{5A70C547-C0FD-4849-9AC7-D109BB5B8E0D}" type="slidenum">
              <a:rPr lang="zh-CN" altLang="en-US" smtClean="0"/>
              <a:t>‹#›</a:t>
            </a:fld>
            <a:endParaRPr lang="zh-CN" altLang="en-US"/>
          </a:p>
        </p:txBody>
      </p:sp>
    </p:spTree>
    <p:extLst>
      <p:ext uri="{BB962C8B-B14F-4D97-AF65-F5344CB8AC3E}">
        <p14:creationId xmlns:p14="http://schemas.microsoft.com/office/powerpoint/2010/main" val="24360756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B789B5C-3DA8-42EF-9735-373CB5715BF1}"/>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09825574-6DF8-4661-8031-084C91813C1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a:extLst>
              <a:ext uri="{FF2B5EF4-FFF2-40B4-BE49-F238E27FC236}">
                <a16:creationId xmlns:a16="http://schemas.microsoft.com/office/drawing/2014/main" id="{CAB8BD6C-F8F2-434B-85D1-74B7907F5508}"/>
              </a:ext>
            </a:extLst>
          </p:cNvPr>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a:extLst>
              <a:ext uri="{FF2B5EF4-FFF2-40B4-BE49-F238E27FC236}">
                <a16:creationId xmlns:a16="http://schemas.microsoft.com/office/drawing/2014/main" id="{77FF22EF-36BA-4318-B4A5-6C364667E7E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a:extLst>
              <a:ext uri="{FF2B5EF4-FFF2-40B4-BE49-F238E27FC236}">
                <a16:creationId xmlns:a16="http://schemas.microsoft.com/office/drawing/2014/main" id="{7B51D435-02DC-4993-9F12-FFCC49AFE4BA}"/>
              </a:ext>
            </a:extLst>
          </p:cNvPr>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a:extLst>
              <a:ext uri="{FF2B5EF4-FFF2-40B4-BE49-F238E27FC236}">
                <a16:creationId xmlns:a16="http://schemas.microsoft.com/office/drawing/2014/main" id="{B40B040A-208E-453F-A66C-DBF40C488C41}"/>
              </a:ext>
            </a:extLst>
          </p:cNvPr>
          <p:cNvSpPr>
            <a:spLocks noGrp="1"/>
          </p:cNvSpPr>
          <p:nvPr>
            <p:ph type="dt" sz="half" idx="10"/>
          </p:nvPr>
        </p:nvSpPr>
        <p:spPr/>
        <p:txBody>
          <a:bodyPr/>
          <a:lstStyle/>
          <a:p>
            <a:fld id="{A6163172-D3C0-44F8-BF0A-795400DB1857}" type="datetimeFigureOut">
              <a:rPr lang="zh-CN" altLang="en-US" smtClean="0"/>
              <a:t>2020/9/11</a:t>
            </a:fld>
            <a:endParaRPr lang="zh-CN" altLang="en-US"/>
          </a:p>
        </p:txBody>
      </p:sp>
      <p:sp>
        <p:nvSpPr>
          <p:cNvPr id="8" name="页脚占位符 7">
            <a:extLst>
              <a:ext uri="{FF2B5EF4-FFF2-40B4-BE49-F238E27FC236}">
                <a16:creationId xmlns:a16="http://schemas.microsoft.com/office/drawing/2014/main" id="{12E090F0-FC75-449E-913F-E5932FE07E6E}"/>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7C18C588-94A0-4093-A9B1-BC7241CBB3F5}"/>
              </a:ext>
            </a:extLst>
          </p:cNvPr>
          <p:cNvSpPr>
            <a:spLocks noGrp="1"/>
          </p:cNvSpPr>
          <p:nvPr>
            <p:ph type="sldNum" sz="quarter" idx="12"/>
          </p:nvPr>
        </p:nvSpPr>
        <p:spPr/>
        <p:txBody>
          <a:bodyPr/>
          <a:lstStyle/>
          <a:p>
            <a:fld id="{5A70C547-C0FD-4849-9AC7-D109BB5B8E0D}" type="slidenum">
              <a:rPr lang="zh-CN" altLang="en-US" smtClean="0"/>
              <a:t>‹#›</a:t>
            </a:fld>
            <a:endParaRPr lang="zh-CN" altLang="en-US"/>
          </a:p>
        </p:txBody>
      </p:sp>
    </p:spTree>
    <p:extLst>
      <p:ext uri="{BB962C8B-B14F-4D97-AF65-F5344CB8AC3E}">
        <p14:creationId xmlns:p14="http://schemas.microsoft.com/office/powerpoint/2010/main" val="35683126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D15E3F5-C0D8-4EF9-B4B2-86844E418553}"/>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3463D81D-5BBC-4CEE-B0E6-9B365DAEBCA3}"/>
              </a:ext>
            </a:extLst>
          </p:cNvPr>
          <p:cNvSpPr>
            <a:spLocks noGrp="1"/>
          </p:cNvSpPr>
          <p:nvPr>
            <p:ph type="dt" sz="half" idx="10"/>
          </p:nvPr>
        </p:nvSpPr>
        <p:spPr/>
        <p:txBody>
          <a:bodyPr/>
          <a:lstStyle/>
          <a:p>
            <a:fld id="{A6163172-D3C0-44F8-BF0A-795400DB1857}" type="datetimeFigureOut">
              <a:rPr lang="zh-CN" altLang="en-US" smtClean="0"/>
              <a:t>2020/9/11</a:t>
            </a:fld>
            <a:endParaRPr lang="zh-CN" altLang="en-US"/>
          </a:p>
        </p:txBody>
      </p:sp>
      <p:sp>
        <p:nvSpPr>
          <p:cNvPr id="4" name="页脚占位符 3">
            <a:extLst>
              <a:ext uri="{FF2B5EF4-FFF2-40B4-BE49-F238E27FC236}">
                <a16:creationId xmlns:a16="http://schemas.microsoft.com/office/drawing/2014/main" id="{C7BB72B2-E887-46F7-BA85-51BC5E3BA812}"/>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A1E2600B-0803-4325-A727-57F2469A2DE7}"/>
              </a:ext>
            </a:extLst>
          </p:cNvPr>
          <p:cNvSpPr>
            <a:spLocks noGrp="1"/>
          </p:cNvSpPr>
          <p:nvPr>
            <p:ph type="sldNum" sz="quarter" idx="12"/>
          </p:nvPr>
        </p:nvSpPr>
        <p:spPr/>
        <p:txBody>
          <a:bodyPr/>
          <a:lstStyle/>
          <a:p>
            <a:fld id="{5A70C547-C0FD-4849-9AC7-D109BB5B8E0D}" type="slidenum">
              <a:rPr lang="zh-CN" altLang="en-US" smtClean="0"/>
              <a:t>‹#›</a:t>
            </a:fld>
            <a:endParaRPr lang="zh-CN" altLang="en-US"/>
          </a:p>
        </p:txBody>
      </p:sp>
    </p:spTree>
    <p:extLst>
      <p:ext uri="{BB962C8B-B14F-4D97-AF65-F5344CB8AC3E}">
        <p14:creationId xmlns:p14="http://schemas.microsoft.com/office/powerpoint/2010/main" val="34459040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4FD379E6-B4EA-4103-A91F-6EDA7FC4F88D}"/>
              </a:ext>
            </a:extLst>
          </p:cNvPr>
          <p:cNvSpPr>
            <a:spLocks noGrp="1"/>
          </p:cNvSpPr>
          <p:nvPr>
            <p:ph type="dt" sz="half" idx="10"/>
          </p:nvPr>
        </p:nvSpPr>
        <p:spPr/>
        <p:txBody>
          <a:bodyPr/>
          <a:lstStyle/>
          <a:p>
            <a:fld id="{A6163172-D3C0-44F8-BF0A-795400DB1857}" type="datetimeFigureOut">
              <a:rPr lang="zh-CN" altLang="en-US" smtClean="0"/>
              <a:t>2020/9/11</a:t>
            </a:fld>
            <a:endParaRPr lang="zh-CN" altLang="en-US"/>
          </a:p>
        </p:txBody>
      </p:sp>
      <p:sp>
        <p:nvSpPr>
          <p:cNvPr id="3" name="页脚占位符 2">
            <a:extLst>
              <a:ext uri="{FF2B5EF4-FFF2-40B4-BE49-F238E27FC236}">
                <a16:creationId xmlns:a16="http://schemas.microsoft.com/office/drawing/2014/main" id="{249EFB8C-AB31-42BC-94B7-42CC89C12C37}"/>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F9CE4C7B-AB5F-46AC-80E5-D1B0F954B391}"/>
              </a:ext>
            </a:extLst>
          </p:cNvPr>
          <p:cNvSpPr>
            <a:spLocks noGrp="1"/>
          </p:cNvSpPr>
          <p:nvPr>
            <p:ph type="sldNum" sz="quarter" idx="12"/>
          </p:nvPr>
        </p:nvSpPr>
        <p:spPr/>
        <p:txBody>
          <a:bodyPr/>
          <a:lstStyle/>
          <a:p>
            <a:fld id="{5A70C547-C0FD-4849-9AC7-D109BB5B8E0D}" type="slidenum">
              <a:rPr lang="zh-CN" altLang="en-US" smtClean="0"/>
              <a:t>‹#›</a:t>
            </a:fld>
            <a:endParaRPr lang="zh-CN" altLang="en-US"/>
          </a:p>
        </p:txBody>
      </p:sp>
    </p:spTree>
    <p:extLst>
      <p:ext uri="{BB962C8B-B14F-4D97-AF65-F5344CB8AC3E}">
        <p14:creationId xmlns:p14="http://schemas.microsoft.com/office/powerpoint/2010/main" val="41812032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F54E690-0142-47FB-B007-F56862B19200}"/>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B2C599B5-C44A-4965-B375-C21FC9FCEAD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a:extLst>
              <a:ext uri="{FF2B5EF4-FFF2-40B4-BE49-F238E27FC236}">
                <a16:creationId xmlns:a16="http://schemas.microsoft.com/office/drawing/2014/main" id="{E36DB229-4CC2-46FF-BD9D-B1DD20F9A0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D36C1AE2-5DF2-4683-89C4-3B1105B8200F}"/>
              </a:ext>
            </a:extLst>
          </p:cNvPr>
          <p:cNvSpPr>
            <a:spLocks noGrp="1"/>
          </p:cNvSpPr>
          <p:nvPr>
            <p:ph type="dt" sz="half" idx="10"/>
          </p:nvPr>
        </p:nvSpPr>
        <p:spPr/>
        <p:txBody>
          <a:bodyPr/>
          <a:lstStyle/>
          <a:p>
            <a:fld id="{A6163172-D3C0-44F8-BF0A-795400DB1857}" type="datetimeFigureOut">
              <a:rPr lang="zh-CN" altLang="en-US" smtClean="0"/>
              <a:t>2020/9/11</a:t>
            </a:fld>
            <a:endParaRPr lang="zh-CN" altLang="en-US"/>
          </a:p>
        </p:txBody>
      </p:sp>
      <p:sp>
        <p:nvSpPr>
          <p:cNvPr id="6" name="页脚占位符 5">
            <a:extLst>
              <a:ext uri="{FF2B5EF4-FFF2-40B4-BE49-F238E27FC236}">
                <a16:creationId xmlns:a16="http://schemas.microsoft.com/office/drawing/2014/main" id="{A56F56E6-0861-45D0-B09B-0091AC71FCA8}"/>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6C1D20DD-F92E-420A-AB9C-49D054387596}"/>
              </a:ext>
            </a:extLst>
          </p:cNvPr>
          <p:cNvSpPr>
            <a:spLocks noGrp="1"/>
          </p:cNvSpPr>
          <p:nvPr>
            <p:ph type="sldNum" sz="quarter" idx="12"/>
          </p:nvPr>
        </p:nvSpPr>
        <p:spPr/>
        <p:txBody>
          <a:bodyPr/>
          <a:lstStyle/>
          <a:p>
            <a:fld id="{5A70C547-C0FD-4849-9AC7-D109BB5B8E0D}" type="slidenum">
              <a:rPr lang="zh-CN" altLang="en-US" smtClean="0"/>
              <a:t>‹#›</a:t>
            </a:fld>
            <a:endParaRPr lang="zh-CN" altLang="en-US"/>
          </a:p>
        </p:txBody>
      </p:sp>
    </p:spTree>
    <p:extLst>
      <p:ext uri="{BB962C8B-B14F-4D97-AF65-F5344CB8AC3E}">
        <p14:creationId xmlns:p14="http://schemas.microsoft.com/office/powerpoint/2010/main" val="15061509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FD26BFD-F62D-4142-9F39-690D51B262E9}"/>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84A6E58D-B6DE-4925-B62C-7148123E9C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69CF2D82-F9EF-45DF-BBE6-053655086B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BB57237E-926D-4E88-A3EA-A6F5E2FFF75A}"/>
              </a:ext>
            </a:extLst>
          </p:cNvPr>
          <p:cNvSpPr>
            <a:spLocks noGrp="1"/>
          </p:cNvSpPr>
          <p:nvPr>
            <p:ph type="dt" sz="half" idx="10"/>
          </p:nvPr>
        </p:nvSpPr>
        <p:spPr/>
        <p:txBody>
          <a:bodyPr/>
          <a:lstStyle/>
          <a:p>
            <a:fld id="{A6163172-D3C0-44F8-BF0A-795400DB1857}" type="datetimeFigureOut">
              <a:rPr lang="zh-CN" altLang="en-US" smtClean="0"/>
              <a:t>2020/9/11</a:t>
            </a:fld>
            <a:endParaRPr lang="zh-CN" altLang="en-US"/>
          </a:p>
        </p:txBody>
      </p:sp>
      <p:sp>
        <p:nvSpPr>
          <p:cNvPr id="6" name="页脚占位符 5">
            <a:extLst>
              <a:ext uri="{FF2B5EF4-FFF2-40B4-BE49-F238E27FC236}">
                <a16:creationId xmlns:a16="http://schemas.microsoft.com/office/drawing/2014/main" id="{702F817D-19FD-49DC-962C-02CF5A027436}"/>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89D22D67-0220-4D34-B02B-CF0C4AFB4B5B}"/>
              </a:ext>
            </a:extLst>
          </p:cNvPr>
          <p:cNvSpPr>
            <a:spLocks noGrp="1"/>
          </p:cNvSpPr>
          <p:nvPr>
            <p:ph type="sldNum" sz="quarter" idx="12"/>
          </p:nvPr>
        </p:nvSpPr>
        <p:spPr/>
        <p:txBody>
          <a:bodyPr/>
          <a:lstStyle/>
          <a:p>
            <a:fld id="{5A70C547-C0FD-4849-9AC7-D109BB5B8E0D}" type="slidenum">
              <a:rPr lang="zh-CN" altLang="en-US" smtClean="0"/>
              <a:t>‹#›</a:t>
            </a:fld>
            <a:endParaRPr lang="zh-CN" altLang="en-US"/>
          </a:p>
        </p:txBody>
      </p:sp>
    </p:spTree>
    <p:extLst>
      <p:ext uri="{BB962C8B-B14F-4D97-AF65-F5344CB8AC3E}">
        <p14:creationId xmlns:p14="http://schemas.microsoft.com/office/powerpoint/2010/main" val="31915431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80ACC164-74DC-45ED-B34D-5A906CC6ABE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AD6BF206-C7BB-4EAC-AE30-2542E1BA650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685B9ACB-DF65-4228-8D79-5AAA3B9CFEE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163172-D3C0-44F8-BF0A-795400DB1857}" type="datetimeFigureOut">
              <a:rPr lang="zh-CN" altLang="en-US" smtClean="0"/>
              <a:t>2020/9/11</a:t>
            </a:fld>
            <a:endParaRPr lang="zh-CN" altLang="en-US"/>
          </a:p>
        </p:txBody>
      </p:sp>
      <p:sp>
        <p:nvSpPr>
          <p:cNvPr id="5" name="页脚占位符 4">
            <a:extLst>
              <a:ext uri="{FF2B5EF4-FFF2-40B4-BE49-F238E27FC236}">
                <a16:creationId xmlns:a16="http://schemas.microsoft.com/office/drawing/2014/main" id="{3A518B7C-F927-4A29-902C-7CCC5D78DE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551A38F5-A37D-4E0B-BF8F-3AC64A205B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70C547-C0FD-4849-9AC7-D109BB5B8E0D}" type="slidenum">
              <a:rPr lang="zh-CN" altLang="en-US" smtClean="0"/>
              <a:t>‹#›</a:t>
            </a:fld>
            <a:endParaRPr lang="zh-CN" altLang="en-US"/>
          </a:p>
        </p:txBody>
      </p:sp>
    </p:spTree>
    <p:extLst>
      <p:ext uri="{BB962C8B-B14F-4D97-AF65-F5344CB8AC3E}">
        <p14:creationId xmlns:p14="http://schemas.microsoft.com/office/powerpoint/2010/main" val="3800985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3FDFC3A-7861-4271-9830-F00DC3AC513E}"/>
              </a:ext>
            </a:extLst>
          </p:cNvPr>
          <p:cNvSpPr>
            <a:spLocks noGrp="1"/>
          </p:cNvSpPr>
          <p:nvPr>
            <p:ph type="ctrTitle"/>
          </p:nvPr>
        </p:nvSpPr>
        <p:spPr/>
        <p:txBody>
          <a:bodyPr>
            <a:normAutofit/>
          </a:bodyPr>
          <a:lstStyle/>
          <a:p>
            <a:r>
              <a:rPr lang="en-US" altLang="zh-CN" b="1" dirty="0">
                <a:latin typeface="+mn-ea"/>
                <a:ea typeface="+mn-ea"/>
              </a:rPr>
              <a:t>2020</a:t>
            </a:r>
            <a:r>
              <a:rPr lang="zh-CN" altLang="en-US" b="1" dirty="0">
                <a:latin typeface="+mn-ea"/>
                <a:ea typeface="+mn-ea"/>
              </a:rPr>
              <a:t>年度实验室迎新报告</a:t>
            </a:r>
          </a:p>
        </p:txBody>
      </p:sp>
      <p:sp>
        <p:nvSpPr>
          <p:cNvPr id="3" name="副标题 2">
            <a:extLst>
              <a:ext uri="{FF2B5EF4-FFF2-40B4-BE49-F238E27FC236}">
                <a16:creationId xmlns:a16="http://schemas.microsoft.com/office/drawing/2014/main" id="{CB3EFCC3-B8EC-43FF-8038-19DD6916EB8C}"/>
              </a:ext>
            </a:extLst>
          </p:cNvPr>
          <p:cNvSpPr>
            <a:spLocks noGrp="1"/>
          </p:cNvSpPr>
          <p:nvPr>
            <p:ph type="subTitle" idx="1"/>
          </p:nvPr>
        </p:nvSpPr>
        <p:spPr/>
        <p:txBody>
          <a:bodyPr>
            <a:normAutofit fontScale="92500" lnSpcReduction="10000"/>
          </a:bodyPr>
          <a:lstStyle/>
          <a:p>
            <a:endParaRPr lang="en-US" altLang="zh-CN" dirty="0"/>
          </a:p>
          <a:p>
            <a:endParaRPr lang="en-US" altLang="zh-CN" dirty="0"/>
          </a:p>
          <a:p>
            <a:r>
              <a:rPr lang="en-US" altLang="zh-CN" dirty="0"/>
              <a:t>                                                       </a:t>
            </a:r>
          </a:p>
          <a:p>
            <a:r>
              <a:rPr lang="en-US" altLang="zh-CN" dirty="0"/>
              <a:t>2020</a:t>
            </a:r>
            <a:r>
              <a:rPr lang="zh-CN" altLang="en-US" dirty="0"/>
              <a:t>年</a:t>
            </a:r>
            <a:r>
              <a:rPr lang="en-US" altLang="zh-CN" dirty="0"/>
              <a:t>9</a:t>
            </a:r>
            <a:r>
              <a:rPr lang="zh-CN" altLang="en-US" dirty="0"/>
              <a:t>月</a:t>
            </a:r>
            <a:r>
              <a:rPr lang="en-US" altLang="zh-CN" dirty="0"/>
              <a:t>13</a:t>
            </a:r>
            <a:r>
              <a:rPr lang="zh-CN" altLang="en-US" dirty="0"/>
              <a:t>日    姓名：赵颖琪    导师：李广元</a:t>
            </a:r>
            <a:endParaRPr lang="en-US" altLang="zh-CN" dirty="0"/>
          </a:p>
          <a:p>
            <a:endParaRPr lang="en-US" altLang="zh-CN" dirty="0"/>
          </a:p>
          <a:p>
            <a:endParaRPr lang="en-US" altLang="zh-CN" dirty="0"/>
          </a:p>
        </p:txBody>
      </p:sp>
    </p:spTree>
    <p:extLst>
      <p:ext uri="{BB962C8B-B14F-4D97-AF65-F5344CB8AC3E}">
        <p14:creationId xmlns:p14="http://schemas.microsoft.com/office/powerpoint/2010/main" val="25298143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a:extLst>
              <a:ext uri="{FF2B5EF4-FFF2-40B4-BE49-F238E27FC236}">
                <a16:creationId xmlns:a16="http://schemas.microsoft.com/office/drawing/2014/main" id="{9B9C3E3B-D312-4B25-8651-157C511EF758}"/>
              </a:ext>
            </a:extLst>
          </p:cNvPr>
          <p:cNvSpPr txBox="1"/>
          <p:nvPr/>
        </p:nvSpPr>
        <p:spPr>
          <a:xfrm>
            <a:off x="604787" y="612130"/>
            <a:ext cx="10982425" cy="5016758"/>
          </a:xfrm>
          <a:prstGeom prst="rect">
            <a:avLst/>
          </a:prstGeom>
          <a:noFill/>
        </p:spPr>
        <p:txBody>
          <a:bodyPr wrap="square" rtlCol="0">
            <a:spAutoFit/>
          </a:bodyPr>
          <a:lstStyle/>
          <a:p>
            <a:r>
              <a:rPr lang="zh-CN" altLang="en-US" sz="3200" b="1" dirty="0"/>
              <a:t>自我介绍</a:t>
            </a:r>
            <a:endParaRPr lang="en-US" altLang="zh-CN" sz="3200" b="1" dirty="0"/>
          </a:p>
          <a:p>
            <a:endParaRPr lang="en-US" altLang="zh-CN" sz="3200" b="1" dirty="0"/>
          </a:p>
          <a:p>
            <a:pPr marL="457200" indent="-457200">
              <a:buFont typeface="Arial" panose="020B0604020202020204" pitchFamily="34" charset="0"/>
              <a:buChar char="•"/>
            </a:pPr>
            <a:r>
              <a:rPr lang="zh-CN" altLang="en-US" sz="3200" b="1" dirty="0"/>
              <a:t>赵颖琪</a:t>
            </a:r>
            <a:endParaRPr lang="en-US" altLang="zh-CN" sz="3200" b="1" dirty="0"/>
          </a:p>
          <a:p>
            <a:pPr marL="457200" indent="-457200">
              <a:buFont typeface="Arial" panose="020B0604020202020204" pitchFamily="34" charset="0"/>
              <a:buChar char="•"/>
            </a:pPr>
            <a:endParaRPr lang="en-US" altLang="zh-CN" sz="3200" b="1" dirty="0"/>
          </a:p>
          <a:p>
            <a:pPr marL="457200" indent="-457200">
              <a:buFont typeface="Arial" panose="020B0604020202020204" pitchFamily="34" charset="0"/>
              <a:buChar char="•"/>
            </a:pPr>
            <a:r>
              <a:rPr lang="en-US" altLang="zh-CN" sz="3200" b="1" dirty="0"/>
              <a:t>2018</a:t>
            </a:r>
            <a:r>
              <a:rPr lang="zh-CN" altLang="en-US" sz="3200" b="1" dirty="0"/>
              <a:t>级硕士</a:t>
            </a:r>
            <a:endParaRPr lang="en-US" altLang="zh-CN" sz="3200" b="1" dirty="0"/>
          </a:p>
          <a:p>
            <a:endParaRPr lang="zh-CN" altLang="en-US" sz="3200" b="1" dirty="0"/>
          </a:p>
          <a:p>
            <a:pPr marL="457200" indent="-457200">
              <a:buFont typeface="Arial" panose="020B0604020202020204" pitchFamily="34" charset="0"/>
              <a:buChar char="•"/>
            </a:pPr>
            <a:r>
              <a:rPr lang="zh-CN" altLang="en-US" sz="3200" b="1" dirty="0"/>
              <a:t>李广元研究员</a:t>
            </a:r>
            <a:endParaRPr lang="en-US" altLang="zh-CN" sz="3200" b="1" dirty="0"/>
          </a:p>
          <a:p>
            <a:pPr marL="457200" indent="-457200">
              <a:buFont typeface="Arial" panose="020B0604020202020204" pitchFamily="34" charset="0"/>
              <a:buChar char="•"/>
            </a:pPr>
            <a:endParaRPr lang="zh-CN" altLang="en-US" sz="3200" b="1" dirty="0"/>
          </a:p>
          <a:p>
            <a:pPr marL="457200" indent="-457200">
              <a:buFont typeface="Arial" panose="020B0604020202020204" pitchFamily="34" charset="0"/>
              <a:buChar char="•"/>
            </a:pPr>
            <a:r>
              <a:rPr lang="zh-CN" altLang="en-US" sz="3200" b="1" dirty="0"/>
              <a:t>并发程序验证</a:t>
            </a:r>
            <a:endParaRPr lang="en-US" altLang="zh-CN" sz="3200" b="1" dirty="0"/>
          </a:p>
          <a:p>
            <a:endParaRPr lang="en-US" altLang="zh-CN" sz="3200" b="1" dirty="0"/>
          </a:p>
        </p:txBody>
      </p:sp>
    </p:spTree>
    <p:extLst>
      <p:ext uri="{BB962C8B-B14F-4D97-AF65-F5344CB8AC3E}">
        <p14:creationId xmlns:p14="http://schemas.microsoft.com/office/powerpoint/2010/main" val="40998580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a:extLst>
              <a:ext uri="{FF2B5EF4-FFF2-40B4-BE49-F238E27FC236}">
                <a16:creationId xmlns:a16="http://schemas.microsoft.com/office/drawing/2014/main" id="{9B9C3E3B-D312-4B25-8651-157C511EF758}"/>
              </a:ext>
            </a:extLst>
          </p:cNvPr>
          <p:cNvSpPr txBox="1"/>
          <p:nvPr/>
        </p:nvSpPr>
        <p:spPr>
          <a:xfrm>
            <a:off x="604787" y="612130"/>
            <a:ext cx="10982425" cy="6432530"/>
          </a:xfrm>
          <a:prstGeom prst="rect">
            <a:avLst/>
          </a:prstGeom>
          <a:noFill/>
        </p:spPr>
        <p:txBody>
          <a:bodyPr wrap="square" rtlCol="0">
            <a:spAutoFit/>
          </a:bodyPr>
          <a:lstStyle/>
          <a:p>
            <a:r>
              <a:rPr lang="zh-CN" altLang="en-US" sz="3200" b="1" dirty="0"/>
              <a:t>带有时间约束的智能合约验证</a:t>
            </a:r>
            <a:endParaRPr lang="en-US" altLang="zh-CN" sz="3200" b="1" dirty="0"/>
          </a:p>
          <a:p>
            <a:endParaRPr lang="en-US" altLang="zh-CN" sz="3200" b="1" dirty="0"/>
          </a:p>
          <a:p>
            <a:r>
              <a:rPr lang="zh-CN" altLang="en-US" sz="2800" b="1" dirty="0"/>
              <a:t>区块链技术</a:t>
            </a:r>
          </a:p>
          <a:p>
            <a:pPr marL="457200" indent="-457200">
              <a:buFont typeface="Wingdings" panose="05000000000000000000" pitchFamily="2" charset="2"/>
              <a:buChar char="Ø"/>
            </a:pPr>
            <a:r>
              <a:rPr lang="zh-CN" altLang="en-US" sz="2800" b="1" dirty="0"/>
              <a:t>概念：</a:t>
            </a:r>
          </a:p>
          <a:p>
            <a:r>
              <a:rPr lang="en-US" altLang="zh-CN" sz="2800" b="1" dirty="0"/>
              <a:t>	</a:t>
            </a:r>
            <a:r>
              <a:rPr lang="zh-CN" altLang="en-US" sz="2800" b="1" dirty="0"/>
              <a:t>区块链技术本质上是一个分布式的共享账本和数据库</a:t>
            </a:r>
          </a:p>
          <a:p>
            <a:pPr marL="457200" indent="-457200">
              <a:buFont typeface="Wingdings" panose="05000000000000000000" pitchFamily="2" charset="2"/>
              <a:buChar char="Ø"/>
            </a:pPr>
            <a:r>
              <a:rPr lang="zh-CN" altLang="en-US" sz="2800" b="1" dirty="0"/>
              <a:t>特点：</a:t>
            </a:r>
          </a:p>
          <a:p>
            <a:r>
              <a:rPr lang="en-US" altLang="zh-CN" sz="2800" b="1" dirty="0"/>
              <a:t>	</a:t>
            </a:r>
            <a:r>
              <a:rPr lang="zh-CN" altLang="en-US" sz="2800" b="1" dirty="0"/>
              <a:t>去中心化、不可篡改、可溯源、集体维护、公开透明等</a:t>
            </a:r>
          </a:p>
          <a:p>
            <a:pPr marL="457200" indent="-457200">
              <a:buFont typeface="Wingdings" panose="05000000000000000000" pitchFamily="2" charset="2"/>
              <a:buChar char="Ø"/>
            </a:pPr>
            <a:r>
              <a:rPr lang="zh-CN" altLang="en-US" sz="2800" b="1" dirty="0"/>
              <a:t>核心技术：</a:t>
            </a:r>
          </a:p>
          <a:p>
            <a:r>
              <a:rPr lang="en-US" altLang="zh-CN" sz="2800" b="1" dirty="0"/>
              <a:t>	</a:t>
            </a:r>
            <a:r>
              <a:rPr lang="zh-CN" altLang="en-US" sz="2800" b="1" dirty="0"/>
              <a:t>分布式账本、非对称加密、共识机制以及智能合约等</a:t>
            </a:r>
          </a:p>
          <a:p>
            <a:endParaRPr lang="zh-CN" altLang="en-US" sz="2800" b="1" dirty="0"/>
          </a:p>
          <a:p>
            <a:r>
              <a:rPr lang="zh-CN" altLang="en-US" sz="2800" b="1" dirty="0"/>
              <a:t>	而智能合约的出现，使得区块链上的应用有了更大的扩展。</a:t>
            </a:r>
          </a:p>
          <a:p>
            <a:pPr lvl="1"/>
            <a:endParaRPr lang="en-US" altLang="zh-CN" sz="3200" b="1" dirty="0"/>
          </a:p>
          <a:p>
            <a:pPr marL="914400" lvl="1" indent="-457200">
              <a:buFont typeface="Arial" panose="020B0604020202020204" pitchFamily="34" charset="0"/>
              <a:buChar char="•"/>
            </a:pPr>
            <a:endParaRPr lang="en-US" altLang="zh-CN" sz="3200" b="1" dirty="0"/>
          </a:p>
          <a:p>
            <a:endParaRPr lang="en-US" altLang="zh-CN" sz="3200" b="1" dirty="0"/>
          </a:p>
        </p:txBody>
      </p:sp>
    </p:spTree>
    <p:extLst>
      <p:ext uri="{BB962C8B-B14F-4D97-AF65-F5344CB8AC3E}">
        <p14:creationId xmlns:p14="http://schemas.microsoft.com/office/powerpoint/2010/main" val="36289613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a:extLst>
              <a:ext uri="{FF2B5EF4-FFF2-40B4-BE49-F238E27FC236}">
                <a16:creationId xmlns:a16="http://schemas.microsoft.com/office/drawing/2014/main" id="{9B9C3E3B-D312-4B25-8651-157C511EF758}"/>
              </a:ext>
            </a:extLst>
          </p:cNvPr>
          <p:cNvSpPr txBox="1"/>
          <p:nvPr/>
        </p:nvSpPr>
        <p:spPr>
          <a:xfrm>
            <a:off x="604787" y="612130"/>
            <a:ext cx="10982425" cy="7663636"/>
          </a:xfrm>
          <a:prstGeom prst="rect">
            <a:avLst/>
          </a:prstGeom>
          <a:noFill/>
        </p:spPr>
        <p:txBody>
          <a:bodyPr wrap="square" rtlCol="0">
            <a:spAutoFit/>
          </a:bodyPr>
          <a:lstStyle/>
          <a:p>
            <a:r>
              <a:rPr lang="zh-CN" altLang="en-US" sz="3200" b="1" dirty="0"/>
              <a:t>带有时间约束的智能合约验证</a:t>
            </a:r>
            <a:endParaRPr lang="en-US" altLang="zh-CN" sz="3200" b="1" dirty="0"/>
          </a:p>
          <a:p>
            <a:endParaRPr lang="en-US" altLang="zh-CN" sz="2800" b="1" dirty="0"/>
          </a:p>
          <a:p>
            <a:r>
              <a:rPr lang="zh-CN" altLang="en-US" sz="2800" b="1" dirty="0"/>
              <a:t>智能合约</a:t>
            </a:r>
          </a:p>
          <a:p>
            <a:pPr marL="457200" indent="-457200">
              <a:buFont typeface="Wingdings" panose="05000000000000000000" pitchFamily="2" charset="2"/>
              <a:buChar char="Ø"/>
            </a:pPr>
            <a:r>
              <a:rPr lang="zh-CN" altLang="en-US" sz="2800" b="1" dirty="0"/>
              <a:t>概念</a:t>
            </a:r>
            <a:r>
              <a:rPr lang="en-US" altLang="zh-CN" sz="2800" b="1" dirty="0"/>
              <a:t>:</a:t>
            </a:r>
          </a:p>
          <a:p>
            <a:r>
              <a:rPr lang="en-US" altLang="zh-CN" sz="2800" b="1" dirty="0"/>
              <a:t>	</a:t>
            </a:r>
            <a:r>
              <a:rPr lang="zh-CN" altLang="en-US" sz="2800" b="1" dirty="0"/>
              <a:t>基于可信的不可篡改的数据、可以自动化的执行一些预先定义好的规则和条款</a:t>
            </a:r>
          </a:p>
          <a:p>
            <a:pPr marL="457200" indent="-457200">
              <a:buFont typeface="Wingdings" panose="05000000000000000000" pitchFamily="2" charset="2"/>
              <a:buChar char="Ø"/>
            </a:pPr>
            <a:r>
              <a:rPr lang="zh-CN" altLang="en-US" sz="2800" b="1" dirty="0"/>
              <a:t>安全性问题</a:t>
            </a:r>
            <a:r>
              <a:rPr lang="en-US" altLang="zh-CN" sz="2800" b="1" dirty="0"/>
              <a:t>:</a:t>
            </a:r>
          </a:p>
          <a:p>
            <a:r>
              <a:rPr lang="en-US" altLang="zh-CN" sz="2800" b="1" dirty="0"/>
              <a:t>	</a:t>
            </a:r>
            <a:r>
              <a:rPr lang="zh-CN" altLang="en-US" sz="2800" b="1" dirty="0"/>
              <a:t>合约漏洞被发现（</a:t>
            </a:r>
            <a:r>
              <a:rPr lang="en-US" altLang="zh-CN" sz="2800" b="1" dirty="0"/>
              <a:t>The DAO</a:t>
            </a:r>
            <a:r>
              <a:rPr lang="zh-CN" altLang="en-US" sz="2800" b="1" dirty="0"/>
              <a:t>事件）</a:t>
            </a:r>
          </a:p>
          <a:p>
            <a:pPr marL="457200" indent="-457200">
              <a:buFont typeface="Wingdings" panose="05000000000000000000" pitchFamily="2" charset="2"/>
              <a:buChar char="Ø"/>
            </a:pPr>
            <a:r>
              <a:rPr lang="zh-CN" altLang="en-US" sz="2800" b="1" dirty="0"/>
              <a:t>特点</a:t>
            </a:r>
            <a:r>
              <a:rPr lang="en-US" altLang="zh-CN" sz="2800" b="1" dirty="0"/>
              <a:t>:</a:t>
            </a:r>
          </a:p>
          <a:p>
            <a:r>
              <a:rPr lang="en-US" altLang="zh-CN" sz="2800" b="1" dirty="0"/>
              <a:t>	</a:t>
            </a:r>
            <a:r>
              <a:rPr lang="zh-CN" altLang="en-US" sz="2800" b="1" dirty="0"/>
              <a:t>一旦部署将不可篡改</a:t>
            </a:r>
          </a:p>
          <a:p>
            <a:pPr marL="457200" indent="-457200">
              <a:buFont typeface="Wingdings" panose="05000000000000000000" pitchFamily="2" charset="2"/>
              <a:buChar char="Ø"/>
            </a:pPr>
            <a:r>
              <a:rPr lang="zh-CN" altLang="en-US" sz="2800" b="1" dirty="0"/>
              <a:t>基于静态分析的漏洞检测：</a:t>
            </a:r>
          </a:p>
          <a:p>
            <a:r>
              <a:rPr lang="en-US" altLang="zh-CN" sz="2800" b="1" dirty="0"/>
              <a:t>	</a:t>
            </a:r>
            <a:r>
              <a:rPr lang="en-US" altLang="zh-CN" sz="2800" b="1" dirty="0" err="1"/>
              <a:t>Oyente</a:t>
            </a:r>
            <a:r>
              <a:rPr lang="zh-CN" altLang="en-US" sz="2800" b="1" dirty="0"/>
              <a:t>、</a:t>
            </a:r>
            <a:r>
              <a:rPr lang="en-US" altLang="zh-CN" sz="2800" b="1" dirty="0"/>
              <a:t>Manticore</a:t>
            </a:r>
            <a:r>
              <a:rPr lang="zh-CN" altLang="en-US" sz="2800" b="1" dirty="0"/>
              <a:t>、</a:t>
            </a:r>
            <a:r>
              <a:rPr lang="en-US" altLang="zh-CN" sz="2800" b="1" dirty="0" err="1"/>
              <a:t>Mythirl</a:t>
            </a:r>
            <a:r>
              <a:rPr lang="zh-CN" altLang="en-US" sz="2800" b="1" dirty="0"/>
              <a:t>、</a:t>
            </a:r>
            <a:r>
              <a:rPr lang="en-US" altLang="zh-CN" sz="2800" b="1" dirty="0"/>
              <a:t>Slither</a:t>
            </a:r>
            <a:r>
              <a:rPr lang="zh-CN" altLang="en-US" sz="2800" b="1" dirty="0"/>
              <a:t>、</a:t>
            </a:r>
            <a:r>
              <a:rPr lang="en-US" altLang="zh-CN" sz="2800" b="1" dirty="0" err="1"/>
              <a:t>SolMet</a:t>
            </a:r>
            <a:r>
              <a:rPr lang="zh-CN" altLang="en-US" sz="2800" b="1" dirty="0"/>
              <a:t>等</a:t>
            </a:r>
          </a:p>
          <a:p>
            <a:r>
              <a:rPr lang="zh-CN" altLang="en-US" sz="2800" b="1" dirty="0"/>
              <a:t>	功能正确性及实时性质的验证方面，形式化方法有很好的互补性。</a:t>
            </a:r>
          </a:p>
          <a:p>
            <a:pPr lvl="1"/>
            <a:endParaRPr lang="en-US" altLang="zh-CN" sz="3200" b="1" dirty="0"/>
          </a:p>
          <a:p>
            <a:pPr marL="914400" lvl="1" indent="-457200">
              <a:buFont typeface="Arial" panose="020B0604020202020204" pitchFamily="34" charset="0"/>
              <a:buChar char="•"/>
            </a:pPr>
            <a:endParaRPr lang="en-US" altLang="zh-CN" sz="3200" b="1" dirty="0"/>
          </a:p>
          <a:p>
            <a:endParaRPr lang="en-US" altLang="zh-CN" sz="3200" b="1" dirty="0"/>
          </a:p>
        </p:txBody>
      </p:sp>
    </p:spTree>
    <p:extLst>
      <p:ext uri="{BB962C8B-B14F-4D97-AF65-F5344CB8AC3E}">
        <p14:creationId xmlns:p14="http://schemas.microsoft.com/office/powerpoint/2010/main" val="9106435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a:extLst>
              <a:ext uri="{FF2B5EF4-FFF2-40B4-BE49-F238E27FC236}">
                <a16:creationId xmlns:a16="http://schemas.microsoft.com/office/drawing/2014/main" id="{9B9C3E3B-D312-4B25-8651-157C511EF758}"/>
              </a:ext>
            </a:extLst>
          </p:cNvPr>
          <p:cNvSpPr txBox="1"/>
          <p:nvPr/>
        </p:nvSpPr>
        <p:spPr>
          <a:xfrm>
            <a:off x="604787" y="412424"/>
            <a:ext cx="10982425" cy="2492990"/>
          </a:xfrm>
          <a:prstGeom prst="rect">
            <a:avLst/>
          </a:prstGeom>
          <a:noFill/>
        </p:spPr>
        <p:txBody>
          <a:bodyPr wrap="square" rtlCol="0">
            <a:spAutoFit/>
          </a:bodyPr>
          <a:lstStyle/>
          <a:p>
            <a:r>
              <a:rPr lang="zh-CN" altLang="en-US" sz="3200" b="1" dirty="0"/>
              <a:t>带有时间约束的智能合约验证</a:t>
            </a:r>
            <a:endParaRPr lang="en-US" altLang="zh-CN" sz="3200" b="1" dirty="0"/>
          </a:p>
          <a:p>
            <a:endParaRPr lang="en-US" altLang="zh-CN" sz="2800" b="1" dirty="0"/>
          </a:p>
          <a:p>
            <a:pPr lvl="1"/>
            <a:endParaRPr lang="en-US" altLang="zh-CN" sz="3200" b="1" dirty="0"/>
          </a:p>
          <a:p>
            <a:pPr marL="914400" lvl="1" indent="-457200">
              <a:buFont typeface="Arial" panose="020B0604020202020204" pitchFamily="34" charset="0"/>
              <a:buChar char="•"/>
            </a:pPr>
            <a:endParaRPr lang="en-US" altLang="zh-CN" sz="3200" b="1" dirty="0"/>
          </a:p>
          <a:p>
            <a:endParaRPr lang="en-US" altLang="zh-CN" sz="3200" b="1" dirty="0"/>
          </a:p>
        </p:txBody>
      </p:sp>
      <p:sp>
        <p:nvSpPr>
          <p:cNvPr id="4" name="内容占位符 2">
            <a:extLst>
              <a:ext uri="{FF2B5EF4-FFF2-40B4-BE49-F238E27FC236}">
                <a16:creationId xmlns:a16="http://schemas.microsoft.com/office/drawing/2014/main" id="{B87A568B-321F-40B8-B556-C994E73E159C}"/>
              </a:ext>
            </a:extLst>
          </p:cNvPr>
          <p:cNvSpPr txBox="1">
            <a:spLocks/>
          </p:cNvSpPr>
          <p:nvPr/>
        </p:nvSpPr>
        <p:spPr>
          <a:xfrm>
            <a:off x="604785" y="1230857"/>
            <a:ext cx="10784573" cy="489871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zh-CN" altLang="en-US" b="1" dirty="0"/>
              <a:t>带时间的智能合约</a:t>
            </a:r>
            <a:endParaRPr lang="en-US" altLang="zh-CN" b="1" dirty="0"/>
          </a:p>
          <a:p>
            <a:pPr lvl="1"/>
            <a:r>
              <a:rPr lang="zh-CN" altLang="en-US" sz="2800" b="1" dirty="0"/>
              <a:t>拍卖案例</a:t>
            </a:r>
            <a:endParaRPr lang="en-US" altLang="zh-CN" sz="2800" b="1" dirty="0"/>
          </a:p>
          <a:p>
            <a:pPr lvl="1"/>
            <a:r>
              <a:rPr lang="zh-CN" altLang="en-US" sz="2800" b="1" dirty="0"/>
              <a:t>合约问题</a:t>
            </a:r>
            <a:endParaRPr lang="en-US" altLang="zh-CN" sz="2800" b="1" dirty="0"/>
          </a:p>
          <a:p>
            <a:pPr lvl="1"/>
            <a:endParaRPr lang="en-US" altLang="zh-CN" sz="2800" b="1" dirty="0"/>
          </a:p>
          <a:p>
            <a:pPr lvl="1"/>
            <a:endParaRPr lang="en-US" altLang="zh-CN" sz="2800" b="1" dirty="0"/>
          </a:p>
          <a:p>
            <a:pPr lvl="1"/>
            <a:endParaRPr lang="en-US" altLang="zh-CN" sz="2800" b="1" dirty="0"/>
          </a:p>
          <a:p>
            <a:pPr lvl="1"/>
            <a:endParaRPr lang="en-US" altLang="zh-CN" sz="2800" b="1" dirty="0"/>
          </a:p>
          <a:p>
            <a:pPr lvl="1"/>
            <a:endParaRPr lang="en-US" altLang="zh-CN" sz="2800" b="1" dirty="0"/>
          </a:p>
          <a:p>
            <a:pPr marL="0" indent="0">
              <a:buNone/>
            </a:pPr>
            <a:r>
              <a:rPr lang="en-US" altLang="zh-CN" b="1" dirty="0"/>
              <a:t>	</a:t>
            </a:r>
            <a:r>
              <a:rPr lang="zh-CN" altLang="en-US" b="1" dirty="0"/>
              <a:t>针对带有时间的合约，其时间性质对整个应用执行起到重要的作用，本人课题将研究使用实时模型检测技术和工具对带时间约束的智能合约进行验证通过对智能合约建立适当的形式化模型，使用模型检测工具来检查智能合约是否满足用时序逻辑公式表示的合约性质</a:t>
            </a:r>
            <a:endParaRPr lang="en-US" altLang="zh-CN" b="1" dirty="0"/>
          </a:p>
          <a:p>
            <a:pPr marL="57150" indent="0">
              <a:buFont typeface="Arial" panose="020B0604020202020204" pitchFamily="34" charset="0"/>
              <a:buNone/>
            </a:pPr>
            <a:endParaRPr lang="en-US" altLang="zh-CN" b="1" dirty="0"/>
          </a:p>
          <a:p>
            <a:pPr lvl="1"/>
            <a:endParaRPr lang="en-US" altLang="zh-CN" dirty="0"/>
          </a:p>
        </p:txBody>
      </p:sp>
      <p:grpSp>
        <p:nvGrpSpPr>
          <p:cNvPr id="5" name="组合 4">
            <a:extLst>
              <a:ext uri="{FF2B5EF4-FFF2-40B4-BE49-F238E27FC236}">
                <a16:creationId xmlns:a16="http://schemas.microsoft.com/office/drawing/2014/main" id="{29EDCD6D-1C5C-427F-8F7B-B5FEA37921F1}"/>
              </a:ext>
            </a:extLst>
          </p:cNvPr>
          <p:cNvGrpSpPr/>
          <p:nvPr/>
        </p:nvGrpSpPr>
        <p:grpSpPr>
          <a:xfrm>
            <a:off x="1319773" y="2729695"/>
            <a:ext cx="4677299" cy="2046372"/>
            <a:chOff x="165843" y="2924944"/>
            <a:chExt cx="4394381" cy="1866510"/>
          </a:xfrm>
        </p:grpSpPr>
        <p:pic>
          <p:nvPicPr>
            <p:cNvPr id="6" name="图片 5">
              <a:extLst>
                <a:ext uri="{FF2B5EF4-FFF2-40B4-BE49-F238E27FC236}">
                  <a16:creationId xmlns:a16="http://schemas.microsoft.com/office/drawing/2014/main" id="{5BFE97C6-FF85-40E4-870B-F7234B6BAF41}"/>
                </a:ext>
              </a:extLst>
            </p:cNvPr>
            <p:cNvPicPr>
              <a:picLocks noChangeAspect="1"/>
            </p:cNvPicPr>
            <p:nvPr/>
          </p:nvPicPr>
          <p:blipFill>
            <a:blip r:embed="rId3"/>
            <a:stretch>
              <a:fillRect/>
            </a:stretch>
          </p:blipFill>
          <p:spPr>
            <a:xfrm>
              <a:off x="165843" y="2924944"/>
              <a:ext cx="4394381" cy="1866510"/>
            </a:xfrm>
            <a:prstGeom prst="rect">
              <a:avLst/>
            </a:prstGeom>
          </p:spPr>
        </p:pic>
        <p:sp>
          <p:nvSpPr>
            <p:cNvPr id="7" name="矩形 6">
              <a:extLst>
                <a:ext uri="{FF2B5EF4-FFF2-40B4-BE49-F238E27FC236}">
                  <a16:creationId xmlns:a16="http://schemas.microsoft.com/office/drawing/2014/main" id="{0F136109-5C92-4AA5-A07A-26FF7C57E322}"/>
                </a:ext>
              </a:extLst>
            </p:cNvPr>
            <p:cNvSpPr/>
            <p:nvPr/>
          </p:nvSpPr>
          <p:spPr bwMode="auto">
            <a:xfrm>
              <a:off x="467544" y="3429000"/>
              <a:ext cx="2448272" cy="216024"/>
            </a:xfrm>
            <a:prstGeom prst="rect">
              <a:avLst/>
            </a:prstGeom>
            <a:noFill/>
            <a:ln>
              <a:solidFill>
                <a:srgbClr val="FF000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b"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4400" b="0" i="0" u="none" strike="noStrike" cap="none" normalizeH="0" baseline="0">
                <a:ln>
                  <a:noFill/>
                </a:ln>
                <a:solidFill>
                  <a:schemeClr val="bg1"/>
                </a:solidFill>
                <a:effectLst>
                  <a:outerShdw blurRad="38100" dist="38100" dir="2700000" algn="tl">
                    <a:srgbClr val="000000">
                      <a:alpha val="43137"/>
                    </a:srgbClr>
                  </a:outerShdw>
                </a:effectLst>
                <a:latin typeface="Arial Narrow" pitchFamily="34" charset="0"/>
                <a:ea typeface="黑体" pitchFamily="2" charset="-122"/>
              </a:endParaRPr>
            </a:p>
          </p:txBody>
        </p:sp>
      </p:grpSp>
      <p:grpSp>
        <p:nvGrpSpPr>
          <p:cNvPr id="8" name="组合 7">
            <a:extLst>
              <a:ext uri="{FF2B5EF4-FFF2-40B4-BE49-F238E27FC236}">
                <a16:creationId xmlns:a16="http://schemas.microsoft.com/office/drawing/2014/main" id="{BFEDB272-641D-4859-9C8B-23751134CEBA}"/>
              </a:ext>
            </a:extLst>
          </p:cNvPr>
          <p:cNvGrpSpPr/>
          <p:nvPr/>
        </p:nvGrpSpPr>
        <p:grpSpPr>
          <a:xfrm>
            <a:off x="6318197" y="2823742"/>
            <a:ext cx="4853818" cy="1551075"/>
            <a:chOff x="4583778" y="3150826"/>
            <a:chExt cx="4560223" cy="1414746"/>
          </a:xfrm>
        </p:grpSpPr>
        <p:pic>
          <p:nvPicPr>
            <p:cNvPr id="9" name="图片 8">
              <a:extLst>
                <a:ext uri="{FF2B5EF4-FFF2-40B4-BE49-F238E27FC236}">
                  <a16:creationId xmlns:a16="http://schemas.microsoft.com/office/drawing/2014/main" id="{D1901EDD-7A36-4CE8-9031-3239D23BD62C}"/>
                </a:ext>
              </a:extLst>
            </p:cNvPr>
            <p:cNvPicPr>
              <a:picLocks noChangeAspect="1"/>
            </p:cNvPicPr>
            <p:nvPr/>
          </p:nvPicPr>
          <p:blipFill>
            <a:blip r:embed="rId4"/>
            <a:stretch>
              <a:fillRect/>
            </a:stretch>
          </p:blipFill>
          <p:spPr>
            <a:xfrm>
              <a:off x="4583778" y="3150826"/>
              <a:ext cx="4560223" cy="1414746"/>
            </a:xfrm>
            <a:prstGeom prst="rect">
              <a:avLst/>
            </a:prstGeom>
          </p:spPr>
        </p:pic>
        <p:sp>
          <p:nvSpPr>
            <p:cNvPr id="10" name="矩形 9">
              <a:extLst>
                <a:ext uri="{FF2B5EF4-FFF2-40B4-BE49-F238E27FC236}">
                  <a16:creationId xmlns:a16="http://schemas.microsoft.com/office/drawing/2014/main" id="{F5B5F706-CB96-4A48-A98A-97744A5A781F}"/>
                </a:ext>
              </a:extLst>
            </p:cNvPr>
            <p:cNvSpPr/>
            <p:nvPr/>
          </p:nvSpPr>
          <p:spPr bwMode="auto">
            <a:xfrm>
              <a:off x="4860032" y="3429000"/>
              <a:ext cx="2448272" cy="216024"/>
            </a:xfrm>
            <a:prstGeom prst="rect">
              <a:avLst/>
            </a:prstGeom>
            <a:noFill/>
            <a:ln>
              <a:solidFill>
                <a:srgbClr val="FF000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b"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4400" b="0" i="0" u="none" strike="noStrike" cap="none" normalizeH="0" baseline="0">
                <a:ln>
                  <a:noFill/>
                </a:ln>
                <a:solidFill>
                  <a:schemeClr val="bg1"/>
                </a:solidFill>
                <a:effectLst>
                  <a:outerShdw blurRad="38100" dist="38100" dir="2700000" algn="tl">
                    <a:srgbClr val="000000">
                      <a:alpha val="43137"/>
                    </a:srgbClr>
                  </a:outerShdw>
                </a:effectLst>
                <a:latin typeface="Arial Narrow" pitchFamily="34" charset="0"/>
                <a:ea typeface="黑体" pitchFamily="2" charset="-122"/>
              </a:endParaRPr>
            </a:p>
          </p:txBody>
        </p:sp>
      </p:grpSp>
    </p:spTree>
    <p:extLst>
      <p:ext uri="{BB962C8B-B14F-4D97-AF65-F5344CB8AC3E}">
        <p14:creationId xmlns:p14="http://schemas.microsoft.com/office/powerpoint/2010/main" val="21995415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a:extLst>
              <a:ext uri="{FF2B5EF4-FFF2-40B4-BE49-F238E27FC236}">
                <a16:creationId xmlns:a16="http://schemas.microsoft.com/office/drawing/2014/main" id="{9B9C3E3B-D312-4B25-8651-157C511EF758}"/>
              </a:ext>
            </a:extLst>
          </p:cNvPr>
          <p:cNvSpPr txBox="1"/>
          <p:nvPr/>
        </p:nvSpPr>
        <p:spPr>
          <a:xfrm>
            <a:off x="604787" y="412424"/>
            <a:ext cx="10982425" cy="7725192"/>
          </a:xfrm>
          <a:prstGeom prst="rect">
            <a:avLst/>
          </a:prstGeom>
          <a:noFill/>
        </p:spPr>
        <p:txBody>
          <a:bodyPr wrap="square" rtlCol="0">
            <a:spAutoFit/>
          </a:bodyPr>
          <a:lstStyle/>
          <a:p>
            <a:r>
              <a:rPr lang="zh-CN" altLang="en-US" sz="3200" b="1" dirty="0"/>
              <a:t>生活建议</a:t>
            </a:r>
            <a:endParaRPr lang="en-US" altLang="zh-CN" sz="3200" b="1" dirty="0"/>
          </a:p>
          <a:p>
            <a:endParaRPr lang="en-US" altLang="zh-CN" sz="3200" b="1" dirty="0"/>
          </a:p>
          <a:p>
            <a:pPr marL="514350" indent="-514350">
              <a:buFont typeface="Arial" panose="020B0604020202020204" pitchFamily="34" charset="0"/>
              <a:buChar char="•"/>
            </a:pPr>
            <a:r>
              <a:rPr lang="zh-CN" altLang="en-US" sz="2800" b="1" dirty="0"/>
              <a:t>如果有回所回市里边的需求，第一选择抢班车，要是没预约上，可以死等，可能会加车，还可以厚脸皮蹭教师班车，看人，即使很多空座，有的师傅就是不让上；另外的选择：后沙峪小班车坐到后沙峪地铁站，</a:t>
            </a:r>
            <a:r>
              <a:rPr lang="en-US" altLang="zh-CN" sz="2800" b="1" dirty="0"/>
              <a:t>197</a:t>
            </a:r>
            <a:r>
              <a:rPr lang="zh-CN" altLang="en-US" sz="2800" b="1" dirty="0"/>
              <a:t>坐到望京站，</a:t>
            </a:r>
            <a:r>
              <a:rPr lang="en-US" altLang="zh-CN" sz="2800" b="1" dirty="0"/>
              <a:t>916</a:t>
            </a:r>
            <a:r>
              <a:rPr lang="zh-CN" altLang="en-US" sz="2800" b="1" dirty="0"/>
              <a:t>快</a:t>
            </a:r>
            <a:r>
              <a:rPr lang="en-US" altLang="zh-CN" sz="2800" b="1" dirty="0"/>
              <a:t>866</a:t>
            </a:r>
            <a:r>
              <a:rPr lang="zh-CN" altLang="en-US" sz="2800" b="1" dirty="0"/>
              <a:t>先到怀柔汽车站，坐到东直门；条条大路通市区，但是很累，毕竟一天都坐车；</a:t>
            </a:r>
            <a:endParaRPr lang="en-US" altLang="zh-CN" sz="2800" b="1" dirty="0"/>
          </a:p>
          <a:p>
            <a:pPr marL="514350" indent="-514350">
              <a:buFont typeface="Arial" panose="020B0604020202020204" pitchFamily="34" charset="0"/>
              <a:buChar char="•"/>
            </a:pPr>
            <a:r>
              <a:rPr lang="zh-CN" altLang="en-US" sz="2800" b="1" dirty="0"/>
              <a:t>科研上：有师兄师姐要多了解别人的工作寻找自己的点，没有师兄师姐要多找老师交流；</a:t>
            </a:r>
            <a:endParaRPr lang="en-US" altLang="zh-CN" sz="2800" b="1" dirty="0"/>
          </a:p>
          <a:p>
            <a:pPr marL="514350" indent="-514350">
              <a:buFont typeface="Arial" panose="020B0604020202020204" pitchFamily="34" charset="0"/>
              <a:buChar char="•"/>
            </a:pPr>
            <a:r>
              <a:rPr lang="zh-CN" altLang="en-US" sz="2800" b="1" dirty="0"/>
              <a:t>一定要及时查看实验室邮箱，最好手机上有提醒！！</a:t>
            </a:r>
            <a:endParaRPr lang="en-US" altLang="zh-CN" sz="2800" b="1" dirty="0"/>
          </a:p>
          <a:p>
            <a:pPr marL="514350" indent="-514350">
              <a:buFont typeface="Arial" panose="020B0604020202020204" pitchFamily="34" charset="0"/>
              <a:buChar char="•"/>
            </a:pPr>
            <a:r>
              <a:rPr lang="zh-CN" altLang="en-US" sz="2800" b="1" dirty="0"/>
              <a:t>在雁栖湖可以把周围的景点都逛一下，红螺寺、水长城、雁栖湖等等</a:t>
            </a:r>
            <a:endParaRPr lang="en-US" altLang="zh-CN" sz="2800" b="1" dirty="0"/>
          </a:p>
          <a:p>
            <a:pPr marL="514350" indent="-514350">
              <a:buFont typeface="Arial" panose="020B0604020202020204" pitchFamily="34" charset="0"/>
              <a:buChar char="•"/>
            </a:pPr>
            <a:r>
              <a:rPr lang="zh-CN" altLang="en-US" sz="2800" b="1" dirty="0"/>
              <a:t>青春万达有很多好吃的可以去尝试（如果疫情没让倒闭）</a:t>
            </a:r>
            <a:endParaRPr lang="en-US" altLang="zh-CN" sz="2800" b="1" dirty="0"/>
          </a:p>
          <a:p>
            <a:pPr marL="514350" indent="-514350">
              <a:buFont typeface="Arial" panose="020B0604020202020204" pitchFamily="34" charset="0"/>
              <a:buChar char="•"/>
            </a:pPr>
            <a:r>
              <a:rPr lang="zh-CN" altLang="en-US" sz="2800" b="1" dirty="0"/>
              <a:t>王姐煎饼是我的最爱，王姐的小吃多种多样不容错过</a:t>
            </a:r>
            <a:endParaRPr lang="en-US" altLang="zh-CN" sz="2800" b="1" dirty="0"/>
          </a:p>
          <a:p>
            <a:pPr lvl="1"/>
            <a:endParaRPr lang="en-US" altLang="zh-CN" sz="3200" b="1" dirty="0"/>
          </a:p>
          <a:p>
            <a:pPr marL="914400" lvl="1" indent="-457200">
              <a:buFont typeface="Arial" panose="020B0604020202020204" pitchFamily="34" charset="0"/>
              <a:buChar char="•"/>
            </a:pPr>
            <a:endParaRPr lang="en-US" altLang="zh-CN" sz="3200" b="1" dirty="0"/>
          </a:p>
          <a:p>
            <a:endParaRPr lang="en-US" altLang="zh-CN" sz="3200" b="1" dirty="0"/>
          </a:p>
        </p:txBody>
      </p:sp>
      <p:sp>
        <p:nvSpPr>
          <p:cNvPr id="4" name="内容占位符 2">
            <a:extLst>
              <a:ext uri="{FF2B5EF4-FFF2-40B4-BE49-F238E27FC236}">
                <a16:creationId xmlns:a16="http://schemas.microsoft.com/office/drawing/2014/main" id="{B87A568B-321F-40B8-B556-C994E73E159C}"/>
              </a:ext>
            </a:extLst>
          </p:cNvPr>
          <p:cNvSpPr txBox="1">
            <a:spLocks/>
          </p:cNvSpPr>
          <p:nvPr/>
        </p:nvSpPr>
        <p:spPr>
          <a:xfrm>
            <a:off x="604785" y="1230857"/>
            <a:ext cx="10784573" cy="489871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7150" indent="0">
              <a:buFont typeface="Arial" panose="020B0604020202020204" pitchFamily="34" charset="0"/>
              <a:buNone/>
            </a:pPr>
            <a:endParaRPr lang="en-US" altLang="zh-CN" b="1" dirty="0"/>
          </a:p>
          <a:p>
            <a:pPr lvl="1"/>
            <a:endParaRPr lang="en-US" altLang="zh-CN" dirty="0"/>
          </a:p>
        </p:txBody>
      </p:sp>
    </p:spTree>
    <p:extLst>
      <p:ext uri="{BB962C8B-B14F-4D97-AF65-F5344CB8AC3E}">
        <p14:creationId xmlns:p14="http://schemas.microsoft.com/office/powerpoint/2010/main" val="35754059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07033021-13AE-4835-A4C7-871CD9846174}"/>
              </a:ext>
            </a:extLst>
          </p:cNvPr>
          <p:cNvSpPr/>
          <p:nvPr/>
        </p:nvSpPr>
        <p:spPr>
          <a:xfrm>
            <a:off x="3680114" y="2967335"/>
            <a:ext cx="4831772" cy="1107996"/>
          </a:xfrm>
          <a:prstGeom prst="rect">
            <a:avLst/>
          </a:prstGeom>
          <a:noFill/>
        </p:spPr>
        <p:txBody>
          <a:bodyPr wrap="none" lIns="91440" tIns="45720" rIns="91440" bIns="45720">
            <a:spAutoFit/>
          </a:bodyPr>
          <a:lstStyle/>
          <a:p>
            <a:pPr algn="ctr"/>
            <a:r>
              <a:rPr lang="en-US" altLang="zh-CN" sz="66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Thank You~</a:t>
            </a:r>
            <a:endParaRPr lang="zh-CN" altLang="en-US" sz="66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Tree>
    <p:extLst>
      <p:ext uri="{BB962C8B-B14F-4D97-AF65-F5344CB8AC3E}">
        <p14:creationId xmlns:p14="http://schemas.microsoft.com/office/powerpoint/2010/main" val="4119321630"/>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1041</TotalTime>
  <Words>483</Words>
  <Application>Microsoft Office PowerPoint</Application>
  <PresentationFormat>宽屏</PresentationFormat>
  <Paragraphs>63</Paragraphs>
  <Slides>7</Slides>
  <Notes>2</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7</vt:i4>
      </vt:variant>
    </vt:vector>
  </HeadingPairs>
  <TitlesOfParts>
    <vt:vector size="13" baseType="lpstr">
      <vt:lpstr>等线</vt:lpstr>
      <vt:lpstr>等线 Light</vt:lpstr>
      <vt:lpstr>Arial</vt:lpstr>
      <vt:lpstr>Arial Narrow</vt:lpstr>
      <vt:lpstr>Wingdings</vt:lpstr>
      <vt:lpstr>Office 主题​​</vt:lpstr>
      <vt:lpstr>2020年度实验室迎新报告</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工作进展汇报</dc:title>
  <dc:creator>赵 颖琪</dc:creator>
  <cp:lastModifiedBy>赵 颖琪</cp:lastModifiedBy>
  <cp:revision>139</cp:revision>
  <dcterms:created xsi:type="dcterms:W3CDTF">2020-02-14T06:56:52Z</dcterms:created>
  <dcterms:modified xsi:type="dcterms:W3CDTF">2020-09-11T08:46:26Z</dcterms:modified>
</cp:coreProperties>
</file>