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363" r:id="rId4"/>
    <p:sldId id="2774" r:id="rId6"/>
    <p:sldId id="2796" r:id="rId7"/>
    <p:sldId id="2795" r:id="rId8"/>
    <p:sldId id="2806" r:id="rId9"/>
    <p:sldId id="2807" r:id="rId10"/>
    <p:sldId id="2808" r:id="rId11"/>
    <p:sldId id="2792" r:id="rId12"/>
    <p:sldId id="2750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 arabela" initials="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86862" autoAdjust="0"/>
  </p:normalViewPr>
  <p:slideViewPr>
    <p:cSldViewPr showGuides="1">
      <p:cViewPr>
        <p:scale>
          <a:sx n="101" d="100"/>
          <a:sy n="101" d="100"/>
        </p:scale>
        <p:origin x="1544" y="368"/>
      </p:cViewPr>
      <p:guideLst>
        <p:guide orient="horz" pos="2205"/>
        <p:guide pos="3859"/>
        <p:guide pos="7027"/>
        <p:guide orient="horz" pos="1094"/>
        <p:guide pos="6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94" y="746125"/>
            <a:ext cx="6615289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spect="1" noTextEdit="1"/>
          </p:cNvSpPr>
          <p:nvPr/>
        </p:nvSpPr>
        <p:spPr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ea typeface="华文宋体" panose="02010600040101010101" pitchFamily="2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en-US" altLang="zh-CN" noProof="1" smtClean="0">
                <a:latin typeface="Times New Roman" panose="02020503050405090304" pitchFamily="18" charset="0"/>
                <a:ea typeface="楷体_GB2312"/>
                <a:cs typeface="+mn-ea"/>
              </a:rPr>
            </a:fld>
            <a:endParaRPr lang="en-US" altLang="zh-CN" noProof="1">
              <a:ea typeface="楷体_GB231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0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97883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045"/>
          <p:cNvSpPr/>
          <p:nvPr userDrawn="1"/>
        </p:nvSpPr>
        <p:spPr>
          <a:xfrm>
            <a:off x="8907296" y="375039"/>
            <a:ext cx="321691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7" name="Picture 104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0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9198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97883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8907296" y="375039"/>
            <a:ext cx="321691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0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7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97883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45"/>
          <p:cNvSpPr/>
          <p:nvPr userDrawn="1"/>
        </p:nvSpPr>
        <p:spPr>
          <a:xfrm>
            <a:off x="8907296" y="375039"/>
            <a:ext cx="321691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2" name="Picture 104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0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6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6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6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7200" y="112713"/>
            <a:ext cx="1682262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55185" y="96838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8726658" y="333375"/>
            <a:ext cx="280416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50305040509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503050405090304" pitchFamily="18" charset="0"/>
              <a:ea typeface="楷体_GB231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9198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6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6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7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6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6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6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7200" y="112713"/>
            <a:ext cx="1682262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55185" y="96838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8726658" y="333375"/>
            <a:ext cx="280416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50305040509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503050405090304" pitchFamily="18" charset="0"/>
              <a:ea typeface="楷体_GB2312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microsoft.com/office/2007/relationships/hdphoto" Target="../media/image3.wdp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microsoft.com/office/2007/relationships/hdphoto" Target="../media/image3.wdp"/><Relationship Id="rId12" Type="http://schemas.openxmlformats.org/officeDocument/2006/relationships/image" Target="../media/image2.png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5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9197883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45"/>
          <p:cNvSpPr/>
          <p:nvPr userDrawn="1"/>
        </p:nvSpPr>
        <p:spPr>
          <a:xfrm>
            <a:off x="8907296" y="375039"/>
            <a:ext cx="321691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9" name="Picture 104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0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503050405090304" pitchFamily="18" charset="0"/>
                <a:cs typeface="+mn-ea"/>
              </a:rPr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5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197883" y="122723"/>
            <a:ext cx="2635738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/>
          <p:cNvSpPr/>
          <p:nvPr userDrawn="1"/>
        </p:nvSpPr>
        <p:spPr>
          <a:xfrm>
            <a:off x="8907296" y="375039"/>
            <a:ext cx="3216910" cy="245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980" y="154703"/>
            <a:ext cx="1326599" cy="32548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华文宋体" panose="02010600040101010101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1885950" y="1616393"/>
            <a:ext cx="8420100" cy="1880870"/>
          </a:xfrm>
        </p:spPr>
        <p:txBody>
          <a:bodyPr wrap="square" lIns="288000" tIns="45720" rIns="288000" bIns="4572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迎新报告会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36791" y="4455621"/>
            <a:ext cx="8172450" cy="1565668"/>
          </a:xfrm>
        </p:spPr>
        <p:txBody>
          <a:bodyPr>
            <a:normAutofit fontScale="67500" lnSpcReduction="10000"/>
          </a:bodyPr>
          <a:lstStyle/>
          <a:p>
            <a:pPr algn="ctr"/>
            <a:r>
              <a:rPr kumimoji="1" lang="zh-CN" altLang="en-US" dirty="0" smtClean="0"/>
              <a:t>答辩学生：韩    凯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年      级：</a:t>
            </a:r>
            <a:r>
              <a:rPr kumimoji="1" lang="en-US" altLang="zh-CN" dirty="0" smtClean="0"/>
              <a:t>2019</a:t>
            </a:r>
            <a:r>
              <a:rPr kumimoji="1" lang="zh-CN" altLang="en-US" dirty="0" smtClean="0"/>
              <a:t>级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学位类型：博    士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指导老师：吴恩华</a:t>
            </a:r>
            <a:endParaRPr kumimoji="1"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研究方向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423795" y="1986280"/>
            <a:ext cx="8424545" cy="336931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400" baseline="30000" dirty="0" smtClean="0"/>
              <a:t>神经网络压缩和加速技术</a:t>
            </a:r>
            <a:endParaRPr lang="zh-CN" altLang="en-US" sz="2400" baseline="30000" dirty="0" smtClean="0"/>
          </a:p>
          <a:p>
            <a:pPr lvl="2">
              <a:lnSpc>
                <a:spcPct val="150000"/>
              </a:lnSpc>
            </a:pPr>
            <a:r>
              <a:rPr kumimoji="1" lang="zh-CN" altLang="en-US" dirty="0" smtClean="0">
                <a:sym typeface="+mn-ea"/>
              </a:rPr>
              <a:t>卷积神经网络在计算机视觉、图形学等方面有着广泛的应用。但是精度高的神经网络往往参数量大、计算量大，造成在移动设备上部署困难。神经网络小型化目标在于降低神经网络的参数量和计算量，从而便于在移动设备上进行部署。</a:t>
            </a:r>
            <a:endParaRPr kumimoji="1" lang="zh-CN" altLang="en-US" dirty="0" smtClean="0"/>
          </a:p>
          <a:p>
            <a:pPr lvl="1">
              <a:lnSpc>
                <a:spcPct val="150000"/>
              </a:lnSpc>
            </a:pPr>
            <a:r>
              <a:rPr lang="zh-CN" altLang="en-US" sz="2400" baseline="30000" dirty="0">
                <a:sym typeface="+mn-ea"/>
              </a:rPr>
              <a:t>神经网络压缩和加速技术主要包括：</a:t>
            </a:r>
            <a:endParaRPr lang="zh-CN" altLang="en-US" sz="2400" baseline="30000" dirty="0"/>
          </a:p>
          <a:p>
            <a:pPr lvl="2"/>
            <a:r>
              <a:rPr kumimoji="1" lang="zh-CN" altLang="en-US" b="1" dirty="0" smtClean="0">
                <a:sym typeface="+mn-ea"/>
              </a:rPr>
              <a:t>神经网络量化</a:t>
            </a:r>
            <a:endParaRPr kumimoji="1" lang="zh-CN" altLang="en-US" b="1" dirty="0" smtClean="0"/>
          </a:p>
          <a:p>
            <a:pPr lvl="2"/>
            <a:r>
              <a:rPr kumimoji="1" lang="zh-CN" altLang="en-US" dirty="0" smtClean="0">
                <a:sym typeface="+mn-ea"/>
              </a:rPr>
              <a:t>剪枝</a:t>
            </a:r>
            <a:endParaRPr kumimoji="1" lang="zh-CN" altLang="en-US" dirty="0" smtClean="0"/>
          </a:p>
          <a:p>
            <a:pPr lvl="2"/>
            <a:r>
              <a:rPr kumimoji="1" lang="zh-CN" altLang="en-US" dirty="0" smtClean="0">
                <a:sym typeface="+mn-ea"/>
              </a:rPr>
              <a:t>知识蒸馏</a:t>
            </a:r>
            <a:endParaRPr kumimoji="1" lang="zh-CN" altLang="en-US" dirty="0" smtClean="0"/>
          </a:p>
          <a:p>
            <a:pPr lvl="2"/>
            <a:r>
              <a:rPr kumimoji="1" lang="zh-CN" altLang="en-US" b="1" dirty="0" smtClean="0">
                <a:sym typeface="+mn-ea"/>
              </a:rPr>
              <a:t>小型化结构设计</a:t>
            </a:r>
            <a:endParaRPr kumimoji="1" lang="zh-CN" altLang="en-US" b="1" dirty="0" smtClean="0"/>
          </a:p>
          <a:p>
            <a:pPr lvl="2"/>
            <a:r>
              <a:rPr kumimoji="1" lang="zh-CN" altLang="en-US" dirty="0" smtClean="0">
                <a:sym typeface="+mn-ea"/>
              </a:rPr>
              <a:t>神经网络结构搜索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研究成果</a:t>
            </a:r>
            <a:endParaRPr lang="zh-CN" altLang="en-US" dirty="0"/>
          </a:p>
        </p:txBody>
      </p:sp>
      <p:sp>
        <p:nvSpPr>
          <p:cNvPr id="5" name="内容占位符 3"/>
          <p:cNvSpPr>
            <a:spLocks noGrp="1"/>
          </p:cNvSpPr>
          <p:nvPr>
            <p:ph idx="1"/>
          </p:nvPr>
        </p:nvSpPr>
        <p:spPr>
          <a:xfrm>
            <a:off x="1908297" y="1924378"/>
            <a:ext cx="8424936" cy="186088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000" dirty="0" err="1">
                <a:solidFill>
                  <a:schemeClr val="tx1"/>
                </a:solidFill>
              </a:rPr>
              <a:t>第一作者</a:t>
            </a:r>
            <a:r>
              <a:rPr lang="en-US" altLang="zh-CN" sz="2000" dirty="0" err="1">
                <a:solidFill>
                  <a:schemeClr val="tx1"/>
                </a:solidFill>
              </a:rPr>
              <a:t>.</a:t>
            </a:r>
            <a:r>
              <a:rPr lang="zh-CN" altLang="en-US" sz="2000" dirty="0" err="1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sym typeface="+mn-ea"/>
              </a:rPr>
              <a:t>Training 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Binary Neural Networks through Learning with Noisy </a:t>
            </a:r>
            <a:r>
              <a:rPr lang="en-US" altLang="zh-CN" sz="2000" dirty="0" smtClean="0">
                <a:solidFill>
                  <a:schemeClr val="tx1"/>
                </a:solidFill>
                <a:sym typeface="+mn-ea"/>
              </a:rPr>
              <a:t>Supervision. ICML 2020 (CCF-A).</a:t>
            </a:r>
            <a:endParaRPr lang="zh-CN" altLang="en-US" sz="2000" dirty="0" err="1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zh-CN" altLang="en-US" sz="2000" dirty="0" err="1">
                <a:solidFill>
                  <a:schemeClr val="tx1"/>
                </a:solidFill>
              </a:rPr>
              <a:t>第四作者</a:t>
            </a:r>
            <a:r>
              <a:rPr lang="en-US" altLang="zh-CN" sz="2000" dirty="0" err="1">
                <a:solidFill>
                  <a:schemeClr val="tx1"/>
                </a:solidFill>
              </a:rPr>
              <a:t>.</a:t>
            </a:r>
            <a:r>
              <a:rPr lang="zh-CN" altLang="en-US" sz="2000" dirty="0" err="1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Balanced</a:t>
            </a:r>
            <a:r>
              <a:rPr lang="en-US" sz="2000" dirty="0">
                <a:solidFill>
                  <a:schemeClr val="tx1"/>
                </a:solidFill>
              </a:rPr>
              <a:t> Binary Neural Networks with Gated Residual. ICASSP 2020 (CCF-B).</a:t>
            </a:r>
            <a:endParaRPr lang="en-US" altLang="zh-CN" sz="2000" dirty="0">
              <a:solidFill>
                <a:srgbClr val="FF0000"/>
              </a:solidFill>
              <a:ea typeface="Adobe Garamond Pro" charset="0"/>
              <a:cs typeface="Adobe Garamond Pro" charset="0"/>
            </a:endParaRPr>
          </a:p>
          <a:p>
            <a:pPr lvl="1">
              <a:lnSpc>
                <a:spcPct val="100000"/>
              </a:lnSpc>
            </a:pPr>
            <a:endParaRPr lang="en-US" altLang="zh-CN" sz="2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研究背景及意义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神经网络量化 </a:t>
            </a:r>
            <a:r>
              <a:rPr lang="zh-CN" altLang="en-US" dirty="0" smtClean="0">
                <a:sym typeface="Wingdings" panose="05000000000000000000"/>
              </a:rPr>
              <a:t></a:t>
            </a:r>
            <a:r>
              <a:rPr lang="en-US" altLang="zh-CN" dirty="0" smtClean="0">
                <a:sym typeface="Wingdings" panose="05000000000000000000"/>
              </a:rPr>
              <a:t> </a:t>
            </a:r>
            <a:r>
              <a:rPr lang="zh-CN" altLang="en-US" dirty="0" smtClean="0">
                <a:sym typeface="Wingdings" panose="05000000000000000000"/>
              </a:rPr>
              <a:t>速度更快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593" y="2446441"/>
            <a:ext cx="5004957" cy="309249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0344" y="1908909"/>
            <a:ext cx="2185673" cy="2093483"/>
            <a:chOff x="8245643" y="1446159"/>
            <a:chExt cx="2690759" cy="25772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5643" y="1446159"/>
              <a:ext cx="2690759" cy="221844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008971" y="3664604"/>
              <a:ext cx="1203882" cy="35882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1300" dirty="0" smtClean="0">
                  <a:cs typeface="Times New Roman" panose="02020503050405090304" pitchFamily="18" charset="0"/>
                </a:rPr>
                <a:t>Model size</a:t>
              </a:r>
              <a:endParaRPr lang="zh-CN" altLang="en-US" sz="13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30344" y="4190835"/>
            <a:ext cx="2187786" cy="1998409"/>
            <a:chOff x="7825779" y="4033751"/>
            <a:chExt cx="2693361" cy="246022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5779" y="4033751"/>
              <a:ext cx="2693361" cy="208182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344347" y="6135152"/>
              <a:ext cx="1687781" cy="358820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1300" dirty="0" smtClean="0">
                  <a:cs typeface="Times New Roman" panose="02020503050405090304" pitchFamily="18" charset="0"/>
                </a:rPr>
                <a:t>Inference speed</a:t>
              </a:r>
              <a:endParaRPr lang="zh-CN" altLang="en-US" sz="1300" dirty="0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143000" y="5885762"/>
            <a:ext cx="9919620" cy="329349"/>
          </a:xfrm>
          <a:prstGeom prst="rect">
            <a:avLst/>
          </a:prstGeom>
        </p:spPr>
        <p:txBody>
          <a:bodyPr vert="horz" lIns="99053" tIns="49526" rIns="99053" bIns="49526" rtlCol="0">
            <a:normAutofit fontScale="52500" lnSpcReduction="20000"/>
          </a:bodyPr>
          <a:lstStyle>
            <a:lvl1pPr marR="0" indent="0" algn="just" defTabSz="1219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defRPr>
            </a:lvl1pPr>
            <a:lvl2pPr marL="609600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3048635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3658235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4267835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4878070" indent="0" algn="ctr" defTabSz="1219200">
              <a:spcBef>
                <a:spcPct val="20000"/>
              </a:spcBef>
              <a:buFont typeface="Arial" panose="020B0604020202090204" pitchFamily="34" charset="0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altLang="zh-CN" sz="1300" dirty="0">
                <a:latin typeface="+mn-lt"/>
              </a:rPr>
              <a:t>https://www.ntnu.edu/documents/139931/1275097249/eecs-jun17-finn.pdf</a:t>
            </a:r>
            <a:endParaRPr lang="en-US" altLang="zh-CN" sz="1300" dirty="0">
              <a:latin typeface="+mn-lt"/>
            </a:endParaRPr>
          </a:p>
          <a:p>
            <a:pPr algn="l"/>
            <a:r>
              <a:rPr lang="en-US" altLang="zh-CN" sz="1300" kern="0" dirty="0" err="1" smtClean="0">
                <a:latin typeface="+mn-lt"/>
                <a:ea typeface="华文仿宋" panose="02010600040101010101" pitchFamily="2" charset="-122"/>
              </a:rPr>
              <a:t>Rastegari</a:t>
            </a:r>
            <a:r>
              <a:rPr lang="en-US" altLang="zh-CN" sz="1300" kern="0" dirty="0">
                <a:latin typeface="+mn-lt"/>
                <a:ea typeface="华文仿宋" panose="02010600040101010101" pitchFamily="2" charset="-122"/>
              </a:rPr>
              <a:t>, Mohammad, et al. "</a:t>
            </a:r>
            <a:r>
              <a:rPr lang="en-US" altLang="zh-CN" sz="1300" kern="0" dirty="0" err="1">
                <a:latin typeface="+mn-lt"/>
                <a:ea typeface="华文仿宋" panose="02010600040101010101" pitchFamily="2" charset="-122"/>
              </a:rPr>
              <a:t>Xnor</a:t>
            </a:r>
            <a:r>
              <a:rPr lang="en-US" altLang="zh-CN" sz="1300" kern="0" dirty="0">
                <a:latin typeface="+mn-lt"/>
                <a:ea typeface="华文仿宋" panose="02010600040101010101" pitchFamily="2" charset="-122"/>
              </a:rPr>
              <a:t>-net: </a:t>
            </a:r>
            <a:r>
              <a:rPr lang="en-US" altLang="zh-CN" sz="1300" kern="0" dirty="0" err="1">
                <a:latin typeface="+mn-lt"/>
                <a:ea typeface="华文仿宋" panose="02010600040101010101" pitchFamily="2" charset="-122"/>
              </a:rPr>
              <a:t>Imagenet</a:t>
            </a:r>
            <a:r>
              <a:rPr lang="en-US" altLang="zh-CN" sz="1300" kern="0" dirty="0">
                <a:latin typeface="+mn-lt"/>
                <a:ea typeface="华文仿宋" panose="02010600040101010101" pitchFamily="2" charset="-122"/>
              </a:rPr>
              <a:t> classification using binary convolutional neural networks." </a:t>
            </a:r>
            <a:r>
              <a:rPr lang="en-US" altLang="zh-CN" sz="1300" kern="0" dirty="0" smtClean="0">
                <a:latin typeface="+mn-lt"/>
                <a:ea typeface="华文仿宋" panose="02010600040101010101" pitchFamily="2" charset="-122"/>
              </a:rPr>
              <a:t>ECCV </a:t>
            </a:r>
            <a:r>
              <a:rPr lang="en-US" altLang="zh-CN" sz="1300" kern="0" dirty="0">
                <a:latin typeface="+mn-lt"/>
                <a:ea typeface="华文仿宋" panose="02010600040101010101" pitchFamily="2" charset="-122"/>
              </a:rPr>
              <a:t>2016.</a:t>
            </a:r>
            <a:endParaRPr lang="en-US" altLang="zh-CN" sz="1300" kern="0" dirty="0">
              <a:latin typeface="+mn-lt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去噪监督学习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我们提出新的二值神经网络训练方法——去噪监督学习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0051"/>
          <a:stretch>
            <a:fillRect/>
          </a:stretch>
        </p:blipFill>
        <p:spPr>
          <a:xfrm>
            <a:off x="1693545" y="2298065"/>
            <a:ext cx="4770120" cy="3897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60" y="1845945"/>
            <a:ext cx="3141345" cy="443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实验效果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CIFAR10</a:t>
            </a:r>
            <a:r>
              <a:rPr lang="zh-CN" altLang="en-US" dirty="0"/>
              <a:t>数据集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0" y="1845945"/>
            <a:ext cx="4092575" cy="1363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45" y="3285490"/>
            <a:ext cx="8363585" cy="276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实验效果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CIFAR10</a:t>
            </a:r>
            <a:r>
              <a:rPr lang="zh-CN" altLang="en-US" dirty="0"/>
              <a:t>数据集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160" y="2363470"/>
            <a:ext cx="9427210" cy="340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感悟寄语 </a:t>
            </a:r>
            <a:endParaRPr lang="zh-CN" altLang="en-US" dirty="0"/>
          </a:p>
        </p:txBody>
      </p:sp>
      <p:sp>
        <p:nvSpPr>
          <p:cNvPr id="39" name="内容占位符 3"/>
          <p:cNvSpPr>
            <a:spLocks noGrp="1"/>
          </p:cNvSpPr>
          <p:nvPr>
            <p:ph idx="1"/>
          </p:nvPr>
        </p:nvSpPr>
        <p:spPr>
          <a:xfrm>
            <a:off x="1193800" y="1917065"/>
            <a:ext cx="9961880" cy="4182745"/>
          </a:xfrm>
        </p:spPr>
        <p:txBody>
          <a:bodyPr>
            <a:normAutofit lnSpcReduction="20000"/>
          </a:bodyPr>
          <a:lstStyle/>
          <a:p>
            <a:pPr lvl="1">
              <a:lnSpc>
                <a:spcPct val="150000"/>
              </a:lnSpc>
            </a:pPr>
            <a:r>
              <a:rPr lang="zh-CN" altLang="en-US" sz="1900" dirty="0" smtClean="0"/>
              <a:t>What I am most fond of are beautiful and simple theoretical ideas that can be translated into something that works</a:t>
            </a:r>
            <a:r>
              <a:rPr lang="en-US" altLang="zh-CN" sz="1900" dirty="0" smtClean="0"/>
              <a:t>.</a:t>
            </a:r>
            <a:endParaRPr lang="en-US" altLang="zh-CN" sz="1900" dirty="0" smtClean="0"/>
          </a:p>
          <a:p>
            <a:pPr marL="201295" lvl="1" indent="0" algn="r">
              <a:lnSpc>
                <a:spcPct val="150000"/>
              </a:lnSpc>
              <a:buNone/>
            </a:pPr>
            <a:r>
              <a:rPr lang="en-US" altLang="zh-CN" sz="1900" dirty="0" smtClean="0"/>
              <a:t>-- </a:t>
            </a:r>
            <a:r>
              <a:rPr lang="zh-CN" altLang="en-US" sz="1900" dirty="0" smtClean="0"/>
              <a:t>图灵奖得主</a:t>
            </a:r>
            <a:r>
              <a:rPr lang="en-US" altLang="zh-CN" sz="1900" dirty="0" smtClean="0"/>
              <a:t>/Facebook AI</a:t>
            </a:r>
            <a:r>
              <a:rPr lang="zh-CN" altLang="en-US" sz="1900" dirty="0" smtClean="0"/>
              <a:t>首席科学家 </a:t>
            </a:r>
            <a:r>
              <a:rPr lang="en-US" altLang="zh-CN" sz="1900" dirty="0" smtClean="0"/>
              <a:t>Yann Lecun</a:t>
            </a:r>
            <a:endParaRPr lang="en-US" altLang="zh-CN" sz="1900" dirty="0" smtClean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多读顶会订刊</a:t>
            </a:r>
            <a:r>
              <a:rPr lang="en-US" altLang="zh-CN" sz="1900" dirty="0" smtClean="0"/>
              <a:t>/</a:t>
            </a:r>
            <a:r>
              <a:rPr lang="zh-CN" altLang="en-US" sz="1900" dirty="0" smtClean="0"/>
              <a:t>大牛的论文，看看好的</a:t>
            </a:r>
            <a:r>
              <a:rPr lang="en-US" altLang="zh-CN" sz="1900" dirty="0" smtClean="0"/>
              <a:t>idea</a:t>
            </a:r>
            <a:r>
              <a:rPr lang="zh-CN" altLang="en-US" sz="1900" dirty="0" smtClean="0"/>
              <a:t>是怎么来的，提升自己的科研品味。</a:t>
            </a:r>
            <a:endParaRPr lang="zh-CN" altLang="en-US" sz="1900" dirty="0" smtClean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一个好的</a:t>
            </a:r>
            <a:r>
              <a:rPr lang="en-US" altLang="zh-CN" sz="1900" dirty="0" smtClean="0"/>
              <a:t>idea</a:t>
            </a:r>
            <a:r>
              <a:rPr lang="zh-CN" altLang="en-US" sz="1900" dirty="0" smtClean="0"/>
              <a:t>首先要说服自己，如果自己都觉得虚，那别人更会以挑剔的眼审判他。</a:t>
            </a:r>
            <a:endParaRPr lang="zh-CN" altLang="en-US" sz="1900" dirty="0" smtClean="0"/>
          </a:p>
          <a:p>
            <a:pPr lvl="1">
              <a:lnSpc>
                <a:spcPct val="150000"/>
              </a:lnSpc>
            </a:pPr>
            <a:r>
              <a:rPr lang="en-US" altLang="zh-CN" sz="1900" dirty="0" smtClean="0"/>
              <a:t>idea</a:t>
            </a:r>
            <a:r>
              <a:rPr lang="zh-CN" altLang="en-US" sz="1900" dirty="0" smtClean="0"/>
              <a:t>的验证要从简单的设定出发，验证了有效性之后，再去做复杂的实验。如果不</a:t>
            </a:r>
            <a:r>
              <a:rPr lang="en-US" altLang="zh-CN" sz="1900" dirty="0" smtClean="0"/>
              <a:t>work</a:t>
            </a:r>
            <a:r>
              <a:rPr lang="zh-CN" altLang="en-US" sz="1900" dirty="0" smtClean="0"/>
              <a:t>，简单的设定更容易发现问题所在。</a:t>
            </a:r>
            <a:endParaRPr lang="zh-CN" altLang="en-US" sz="1900" dirty="0" smtClean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论文的书写最重要的是逻辑，不是语法。</a:t>
            </a:r>
            <a:endParaRPr lang="zh-CN" altLang="en-US" sz="1900" dirty="0" smtClean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遵守学术道德和科研诚信。</a:t>
            </a:r>
            <a:endParaRPr lang="zh-CN" altLang="en-US" sz="19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1885950" y="2068190"/>
            <a:ext cx="8420100" cy="1880870"/>
          </a:xfrm>
        </p:spPr>
        <p:txBody>
          <a:bodyPr wrap="square" lIns="288000" tIns="45720" rIns="288000" bIns="45720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dirty="0">
                <a:latin typeface="华文宋体" panose="02010600040101010101" pitchFamily="2" charset="-122"/>
              </a:rPr>
              <a:t>谢谢大家</a:t>
            </a:r>
            <a:r>
              <a:rPr lang="zh-CN" altLang="en-US" sz="3600" dirty="0" smtClean="0">
                <a:latin typeface="华文宋体" panose="02010600040101010101" pitchFamily="2" charset="-122"/>
              </a:rPr>
              <a:t>！</a:t>
            </a:r>
            <a:endParaRPr lang="zh-CN" altLang="en-US" sz="3600" dirty="0">
              <a:latin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回顾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Goudy Old Style"/>
        <a:ea typeface="华文仿宋"/>
        <a:cs typeface=""/>
      </a:majorFont>
      <a:minorFont>
        <a:latin typeface="Tw Cen MT"/>
        <a:ea typeface="华文仿宋"/>
        <a:cs typeface=""/>
      </a:minorFont>
    </a:fontScheme>
    <a:fmtScheme name="带状边缘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33CC"/>
      </a:dk1>
      <a:lt1>
        <a:srgbClr val="FFFFFF"/>
      </a:lt1>
      <a:dk2>
        <a:srgbClr val="336699"/>
      </a:dk2>
      <a:lt2>
        <a:srgbClr val="008000"/>
      </a:lt2>
      <a:accent1>
        <a:srgbClr val="3366FF"/>
      </a:accent1>
      <a:accent2>
        <a:srgbClr val="FFFF66"/>
      </a:accent2>
      <a:accent3>
        <a:srgbClr val="FFFFFF"/>
      </a:accent3>
      <a:accent4>
        <a:srgbClr val="002AAE"/>
      </a:accent4>
      <a:accent5>
        <a:srgbClr val="ADB8FF"/>
      </a:accent5>
      <a:accent6>
        <a:srgbClr val="E7E75C"/>
      </a:accent6>
      <a:hlink>
        <a:srgbClr val="FF6600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1004</Words>
  <Application>WPS 演示</Application>
  <PresentationFormat>A4 纸张(210x297 毫米)</PresentationFormat>
  <Paragraphs>59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41" baseType="lpstr">
      <vt:lpstr>Arial</vt:lpstr>
      <vt:lpstr>方正书宋_GBK</vt:lpstr>
      <vt:lpstr>Wingdings</vt:lpstr>
      <vt:lpstr>华文宋体</vt:lpstr>
      <vt:lpstr>Times New Roman</vt:lpstr>
      <vt:lpstr>楷体_GB2312</vt:lpstr>
      <vt:lpstr>Californian FB</vt:lpstr>
      <vt:lpstr>苹方-简</vt:lpstr>
      <vt:lpstr>华文行楷</vt:lpstr>
      <vt:lpstr>Calibri</vt:lpstr>
      <vt:lpstr>行楷-简</vt:lpstr>
      <vt:lpstr>Arial Narrow</vt:lpstr>
      <vt:lpstr>Wingdings</vt:lpstr>
      <vt:lpstr>Adobe Garamond Pro</vt:lpstr>
      <vt:lpstr>Calibri Light</vt:lpstr>
      <vt:lpstr>Helvetica Neue</vt:lpstr>
      <vt:lpstr>微软雅黑</vt:lpstr>
      <vt:lpstr>汉仪旗黑</vt:lpstr>
      <vt:lpstr>宋体</vt:lpstr>
      <vt:lpstr>Arial Unicode MS</vt:lpstr>
      <vt:lpstr>Wingdings</vt:lpstr>
      <vt:lpstr>宋体-简</vt:lpstr>
      <vt:lpstr>汉仪楷体简</vt:lpstr>
      <vt:lpstr>汉仪书宋二KW</vt:lpstr>
      <vt:lpstr>华文仿宋</vt:lpstr>
      <vt:lpstr>宋体</vt:lpstr>
      <vt:lpstr>Cambria Math</vt:lpstr>
      <vt:lpstr>Kingsoft Math</vt:lpstr>
      <vt:lpstr>Goudy Old Style</vt:lpstr>
      <vt:lpstr>Tw Cen MT</vt:lpstr>
      <vt:lpstr>回顾</vt:lpstr>
      <vt:lpstr>1_回顾</vt:lpstr>
      <vt:lpstr>迎新报告会</vt:lpstr>
      <vt:lpstr>研究方向</vt:lpstr>
      <vt:lpstr>研究成果</vt:lpstr>
      <vt:lpstr>研究背景及意义</vt:lpstr>
      <vt:lpstr>研究背景及意义</vt:lpstr>
      <vt:lpstr>去噪监督学习</vt:lpstr>
      <vt:lpstr>实验效果</vt:lpstr>
      <vt:lpstr>感悟寄语 </vt:lpstr>
      <vt:lpstr>谢谢大家！</vt:lpstr>
    </vt:vector>
  </TitlesOfParts>
  <Company>CS,HIT,P.R.China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xxf</dc:creator>
  <cp:lastModifiedBy>hankai</cp:lastModifiedBy>
  <cp:revision>4605</cp:revision>
  <dcterms:created xsi:type="dcterms:W3CDTF">2020-09-13T12:10:56Z</dcterms:created>
  <dcterms:modified xsi:type="dcterms:W3CDTF">2020-09-13T12:10:56Z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2052-2.6.1.4274</vt:lpwstr>
  </property>
  <property fmtid="{D5CDD505-2E9C-101B-9397-08002B2CF9AE}" pid="3" name="KSORubyTemplateID">
    <vt:lpwstr>2</vt:lpwstr>
  </property>
</Properties>
</file>