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94" r:id="rId3"/>
    <p:sldId id="295" r:id="rId4"/>
    <p:sldId id="322" r:id="rId5"/>
    <p:sldId id="297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39" r:id="rId20"/>
    <p:sldId id="336" r:id="rId21"/>
    <p:sldId id="337" r:id="rId22"/>
    <p:sldId id="338" r:id="rId23"/>
    <p:sldId id="340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829" autoAdjust="0"/>
  </p:normalViewPr>
  <p:slideViewPr>
    <p:cSldViewPr snapToGrid="0">
      <p:cViewPr varScale="1">
        <p:scale>
          <a:sx n="45" d="100"/>
          <a:sy n="45" d="100"/>
        </p:scale>
        <p:origin x="80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CBEB1-263E-45D8-807D-62B81824DDCB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75A09-3CC4-47C6-872A-ED9F60080B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2861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E75A09-3CC4-47C6-872A-ED9F60080BA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06836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E75A09-3CC4-47C6-872A-ED9F60080BA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10927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E75A09-3CC4-47C6-872A-ED9F60080BA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9690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E75A09-3CC4-47C6-872A-ED9F60080BA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3616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E75A09-3CC4-47C6-872A-ED9F60080BA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5856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E75A09-3CC4-47C6-872A-ED9F60080BA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12315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E75A09-3CC4-47C6-872A-ED9F60080BA2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69062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E75A09-3CC4-47C6-872A-ED9F60080BA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60987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E75A09-3CC4-47C6-872A-ED9F60080BA2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6119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E75A09-3CC4-47C6-872A-ED9F60080BA2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25037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E75A09-3CC4-47C6-872A-ED9F60080BA2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0125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E75A09-3CC4-47C6-872A-ED9F60080BA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6716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E75A09-3CC4-47C6-872A-ED9F60080BA2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82476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E75A09-3CC4-47C6-872A-ED9F60080BA2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0346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E75A09-3CC4-47C6-872A-ED9F60080BA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0987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E75A09-3CC4-47C6-872A-ED9F60080BA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8587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E75A09-3CC4-47C6-872A-ED9F60080BA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8098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E75A09-3CC4-47C6-872A-ED9F60080BA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3851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E75A09-3CC4-47C6-872A-ED9F60080BA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414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E75A09-3CC4-47C6-872A-ED9F60080BA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970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E75A09-3CC4-47C6-872A-ED9F60080BA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7780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7F4588-ED17-42EE-A2CC-3EEF8B8A54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C4CCF23-2A6E-4C0E-A20C-B042421EC2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3759D2-5001-4E1B-9D4A-34B65F09B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7A37-5EDC-42E0-B41A-74CCD9A7DEB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88010F-86C6-4DD5-AE08-974760686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C59D2C5-10B9-4CC3-BFB5-7C5AEFA39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D705-B0EF-4853-BC32-8BECD81A63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902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721A04-4F06-4E65-9230-F475AD405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FFCEB15-508C-48A5-B019-91CBCD7BFD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F4E149A-1EA5-4F25-A209-E0408B692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7A37-5EDC-42E0-B41A-74CCD9A7DEB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9CBB25-A098-45BD-AACE-7C9B44C6F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FA4C9D9-BE55-4828-9C52-9AE737290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D705-B0EF-4853-BC32-8BECD81A63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0807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F1E906-B716-47B5-88BB-87E0DAE1C9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90B1901-CE89-484B-956D-353F736F2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423DA4E-E926-473B-BB2E-F650AA85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7A37-5EDC-42E0-B41A-74CCD9A7DEB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09A8BD-4D26-49D8-A3F5-30BAC0173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DD40C4-2118-4277-A97F-0F90B3451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D705-B0EF-4853-BC32-8BECD81A63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8795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1E5401-B361-4A90-B400-0A0D87D39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EEEB4AD-BF12-49EE-8368-DC33F9E6C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4892EE5-E7C8-4D65-BB7E-C0C139109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7A37-5EDC-42E0-B41A-74CCD9A7DEB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B3EA4E3-A3AD-44E0-9FF3-CDB3274CF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B7A8FD-78F3-4942-B463-73083A9EF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D705-B0EF-4853-BC32-8BECD81A63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8360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0A5912-ABA3-4C18-A31A-54E6F2EE5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22B4FAA-8708-4EAF-98B3-6CA290C49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482F1A-773A-48F1-9A45-7E8F97FAB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7A37-5EDC-42E0-B41A-74CCD9A7DEB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EA956A1-0A6F-4E0A-AE8A-FFC49856B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0D94C6-480D-44F8-9DCD-893B885B0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D705-B0EF-4853-BC32-8BECD81A63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8159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74D4D5-B3F5-40E3-B24E-4F4879A52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311A58E-02FF-4D13-A6A3-5E601A2323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2A1ED0B-25BA-4A76-8748-E9679CD8E3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C4AD22-C63B-4C35-B179-7BE01B806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7A37-5EDC-42E0-B41A-74CCD9A7DEB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2701DC4-8E58-4B4A-963C-33E199FAA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C5A044D-FA37-4C00-856B-B4DAD0483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D705-B0EF-4853-BC32-8BECD81A63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3700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262C2C-B324-47DD-BA97-6A37B4BA2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FD74B9B-AAEE-4098-BF23-7761C06E1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62AF24C-A320-467B-8FBB-B15F8CE707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906F40D-0FD5-446F-A24A-D94A4F93AD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CA3FF99-D1FC-48F6-8417-41398C14CE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781DB9F-7413-47E0-B630-191FD4A44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7A37-5EDC-42E0-B41A-74CCD9A7DEB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1ECD1A8-0570-4BE9-BA3A-1E9C95BEE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A03F090-100B-4FAB-87FC-0905238A5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D705-B0EF-4853-BC32-8BECD81A63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1298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99BAF0-50D1-460B-94E5-859F96EC9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341007F-3DEF-4A3C-955A-C90E3598B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7A37-5EDC-42E0-B41A-74CCD9A7DEB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2D9BDC4-6197-431A-93D6-2B142BE9F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81912A6-4861-4ED1-8BAC-E1767C324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D705-B0EF-4853-BC32-8BECD81A63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8229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D6485AE-8EAE-4B75-A019-650FE0C70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7A37-5EDC-42E0-B41A-74CCD9A7DEB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0F91D16-8AF2-460D-B4A2-5088AE10D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560D84E-84E2-4A06-AD28-9A44718AA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D705-B0EF-4853-BC32-8BECD81A63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6827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C3E3B8-F255-4903-9978-8FDE8D586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D0043-715B-41DF-B66A-045520A9D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199D8CD-AFAB-4DE8-8AC4-93D4D10342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47CC113-3807-4361-A470-845EE3F3F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7A37-5EDC-42E0-B41A-74CCD9A7DEB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79D5524-CCFF-4C73-AE79-7EB1CC172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0727202-F8C4-4B1B-866D-3ED37B1E4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D705-B0EF-4853-BC32-8BECD81A63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5543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E41016-40AF-4604-901D-AE3BDD945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1993605-203A-493E-A5D0-B0778FD547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1B17EB-1271-4744-9D36-5B5E5BE2E5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623D430-73F4-4387-9E77-347DB6EA4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7A37-5EDC-42E0-B41A-74CCD9A7DEB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006887C-F3AD-480C-A609-7E093461A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E6B32BA-488E-4836-86BC-F37D6D6C0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D705-B0EF-4853-BC32-8BECD81A63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945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901D8E2-4B70-435B-95D8-C4C8595D9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9BC26A2-2214-404D-B747-532494C9F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422DFB-6A74-40CD-9CDF-DDA0DCFA00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F7A37-5EDC-42E0-B41A-74CCD9A7DEB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D04C1E3-14AF-4A28-9CC6-BAF298D617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3CCF85-5EB2-43AC-83FA-0C4A655149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AD705-B0EF-4853-BC32-8BECD81A63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3316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5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0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D9B014-C066-41EF-9E16-55623DE649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929" y="1122363"/>
            <a:ext cx="11108871" cy="2387600"/>
          </a:xfrm>
        </p:spPr>
        <p:txBody>
          <a:bodyPr>
            <a:normAutofit/>
          </a:bodyPr>
          <a:lstStyle/>
          <a:p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</a:rPr>
              <a:t>迎新报告会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893B871-9802-4A4C-BB5F-2770D39B27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30613"/>
            <a:ext cx="9144000" cy="1655762"/>
          </a:xfrm>
        </p:spPr>
        <p:txBody>
          <a:bodyPr/>
          <a:lstStyle/>
          <a:p>
            <a:r>
              <a:rPr lang="zh-CN" altLang="en-US" dirty="0"/>
              <a:t>冯维直</a:t>
            </a:r>
            <a:endParaRPr lang="en-US" altLang="zh-CN" dirty="0"/>
          </a:p>
          <a:p>
            <a:r>
              <a:rPr lang="en-US" altLang="zh-CN" dirty="0"/>
              <a:t>September 3rd, 2021</a:t>
            </a: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3C77B77-1757-43D7-97DB-37A71780C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87218-2F7A-4709-B5FA-13D98B897F39}" type="slidenum">
              <a:rPr lang="zh-CN" altLang="en-US" smtClean="0"/>
              <a:t>1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2E65EED-BD15-47E9-87D8-5FEBF27CE0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29" y="323921"/>
            <a:ext cx="5678910" cy="52690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01EAC60-365F-499F-8BC2-26ED2AAE34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924" y="152406"/>
            <a:ext cx="3637938" cy="86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355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7CCAC7-3FC7-4CC1-A907-D708AB575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9214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研究成果：概率系统的模型检验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E6195E4-ECC6-4240-820D-702A7DC72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87218-2F7A-4709-B5FA-13D98B897F39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DCE1AC68-EA0C-4AD5-A1EF-D6E384E60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0250"/>
            <a:ext cx="10800522" cy="57877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Times New Roman" panose="02020603050405020304" pitchFamily="18" charset="0"/>
              <a:buChar char="‣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Weizhi Feng, Cheng-Chao Huang, Andrea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Turrini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Yong Li, Modelling and Implementation of Unmanned Aircraft Collision Avoidance, SETTA 2020</a:t>
            </a:r>
          </a:p>
          <a:p>
            <a:pPr marL="0" indent="0">
              <a:lnSpc>
                <a:spcPct val="150000"/>
              </a:lnSpc>
              <a:buClr>
                <a:schemeClr val="accent1">
                  <a:lumMod val="75000"/>
                </a:schemeClr>
              </a:buClr>
              <a:buNone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Times New Roman" panose="02020603050405020304" pitchFamily="18" charset="0"/>
              <a:buChar char="‣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Times New Roman" panose="02020603050405020304" pitchFamily="18" charset="0"/>
              <a:buChar char="‣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BB337A5-E449-4BAB-B815-AC1862D1A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340" y="2161056"/>
            <a:ext cx="5423320" cy="419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706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0E7CCAC7-3FC7-4CC1-A907-D708AB5752A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6"/>
                <a:ext cx="10515600" cy="559214"/>
              </a:xfrm>
            </p:spPr>
            <p:txBody>
              <a:bodyPr>
                <a:normAutofit/>
              </a:bodyPr>
              <a:lstStyle/>
              <a:p>
                <a:r>
                  <a:rPr lang="zh-CN" altLang="en-US" sz="28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研究内容：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𝝎</m:t>
                    </m:r>
                    <m:r>
                      <a:rPr lang="en-US" altLang="zh-CN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zh-CN" altLang="en-US" sz="28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自动机取补</a:t>
                </a: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0E7CCAC7-3FC7-4CC1-A907-D708AB5752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6"/>
                <a:ext cx="10515600" cy="559214"/>
              </a:xfrm>
              <a:blipFill>
                <a:blip r:embed="rId3"/>
                <a:stretch>
                  <a:fillRect l="-1217" t="-11957" b="-228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E6195E4-ECC6-4240-820D-702A7DC72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87218-2F7A-4709-B5FA-13D98B897F39}" type="slidenum">
              <a:rPr lang="zh-CN" altLang="en-US" smtClean="0"/>
              <a:t>11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2">
                <a:extLst>
                  <a:ext uri="{FF2B5EF4-FFF2-40B4-BE49-F238E27FC236}">
                    <a16:creationId xmlns:a16="http://schemas.microsoft.com/office/drawing/2014/main" id="{DCE1AC68-EA0C-4AD5-A1EF-D6E384E608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70250"/>
                <a:ext cx="10800522" cy="578775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buClr>
                    <a:schemeClr val="accent1">
                      <a:lumMod val="75000"/>
                    </a:schemeClr>
                  </a:buClr>
                  <a:buFont typeface="Times New Roman" panose="02020603050405020304" pitchFamily="18" charset="0"/>
                  <a:buChar char="‣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𝜔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zh-CN" alt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自动机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（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𝜔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𝑎𝑢𝑡𝑜𝑚𝑎𝑡𝑎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）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接受无穷语言的自动机</a:t>
                </a: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buClr>
                    <a:schemeClr val="accent1">
                      <a:lumMod val="75000"/>
                    </a:schemeClr>
                  </a:buClr>
                  <a:buFont typeface="Times New Roman" panose="02020603050405020304" pitchFamily="18" charset="0"/>
                  <a:buChar char="‣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DFA 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（确定性有穷自动机）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NFA 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（非确定性有穷自动机）：</a:t>
                </a: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50000"/>
                  </a:lnSpc>
                  <a:buClr>
                    <a:schemeClr val="accent1">
                      <a:lumMod val="75000"/>
                    </a:schemeClr>
                  </a:buClr>
                  <a:buFont typeface="Times New Roman" panose="02020603050405020304" pitchFamily="18" charset="0"/>
                  <a:buChar char="‣"/>
                </a:pP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接受正则语言（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regular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languages)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={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𝑎𝑎𝑎𝑏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begChr m:val="{"/>
                        <m:endChr m:val="|"/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ℕ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buClr>
                    <a:schemeClr val="accent1">
                      <a:lumMod val="75000"/>
                    </a:schemeClr>
                  </a:buClr>
                  <a:buFont typeface="Times New Roman" panose="02020603050405020304" pitchFamily="18" charset="0"/>
                  <a:buChar char="‣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𝜔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自动机：接受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𝜔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正则语言（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𝜔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𝑟𝑒𝑔𝑢𝑙𝑎𝑟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𝑙𝑎𝑛𝑔𝑢𝑎𝑔𝑒𝑠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）</a:t>
                </a: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buClr>
                    <a:schemeClr val="accent1">
                      <a:lumMod val="75000"/>
                    </a:schemeClr>
                  </a:buClr>
                  <a:buFont typeface="Times New Roman" panose="02020603050405020304" pitchFamily="18" charset="0"/>
                  <a:buChar char="‣"/>
                </a:pP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根据接受条件和自动机结构的不同，有很多种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𝜔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自动机，其中最经典的叫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B</m:t>
                    </m:r>
                    <m:acc>
                      <m:accPr>
                        <m:chr m:val="̈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u</m:t>
                        </m:r>
                      </m:e>
                    </m:acc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chi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Automata</m:t>
                    </m:r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Clr>
                    <a:schemeClr val="accent1">
                      <a:lumMod val="75000"/>
                    </a:schemeClr>
                  </a:buClr>
                  <a:buNone/>
                </a:pP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buClr>
                    <a:schemeClr val="accent1">
                      <a:lumMod val="75000"/>
                    </a:schemeClr>
                  </a:buClr>
                  <a:buFont typeface="Times New Roman" panose="02020603050405020304" pitchFamily="18" charset="0"/>
                  <a:buChar char="‣"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buClr>
                    <a:schemeClr val="accent1">
                      <a:lumMod val="75000"/>
                    </a:schemeClr>
                  </a:buClr>
                  <a:buFont typeface="Times New Roman" panose="02020603050405020304" pitchFamily="18" charset="0"/>
                  <a:buChar char="‣"/>
                </a:pP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buClr>
                    <a:schemeClr val="accent1">
                      <a:lumMod val="75000"/>
                    </a:schemeClr>
                  </a:buClr>
                  <a:buFont typeface="Times New Roman" panose="02020603050405020304" pitchFamily="18" charset="0"/>
                  <a:buChar char="‣"/>
                </a:pP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内容占位符 2">
                <a:extLst>
                  <a:ext uri="{FF2B5EF4-FFF2-40B4-BE49-F238E27FC236}">
                    <a16:creationId xmlns:a16="http://schemas.microsoft.com/office/drawing/2014/main" id="{DCE1AC68-EA0C-4AD5-A1EF-D6E384E608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70250"/>
                <a:ext cx="10800522" cy="5787750"/>
              </a:xfrm>
              <a:blipFill>
                <a:blip r:embed="rId4"/>
                <a:stretch>
                  <a:fillRect l="-10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8730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0E7CCAC7-3FC7-4CC1-A907-D708AB5752A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6"/>
                <a:ext cx="10515600" cy="559214"/>
              </a:xfrm>
            </p:spPr>
            <p:txBody>
              <a:bodyPr>
                <a:normAutofit/>
              </a:bodyPr>
              <a:lstStyle/>
              <a:p>
                <a:r>
                  <a:rPr lang="zh-CN" altLang="en-US" sz="28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研究内容：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𝝎</m:t>
                    </m:r>
                    <m:r>
                      <a:rPr lang="en-US" altLang="zh-CN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zh-CN" altLang="en-US" sz="28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自动机取补</a:t>
                </a: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0E7CCAC7-3FC7-4CC1-A907-D708AB5752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6"/>
                <a:ext cx="10515600" cy="559214"/>
              </a:xfrm>
              <a:blipFill>
                <a:blip r:embed="rId3"/>
                <a:stretch>
                  <a:fillRect l="-1217" t="-11957" b="-228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E6195E4-ECC6-4240-820D-702A7DC72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87218-2F7A-4709-B5FA-13D98B897F39}" type="slidenum">
              <a:rPr lang="zh-CN" altLang="en-US" smtClean="0"/>
              <a:t>12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2">
                <a:extLst>
                  <a:ext uri="{FF2B5EF4-FFF2-40B4-BE49-F238E27FC236}">
                    <a16:creationId xmlns:a16="http://schemas.microsoft.com/office/drawing/2014/main" id="{DCE1AC68-EA0C-4AD5-A1EF-D6E384E608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70250"/>
                <a:ext cx="10800522" cy="578775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buClr>
                    <a:schemeClr val="accent1">
                      <a:lumMod val="75000"/>
                    </a:schemeClr>
                  </a:buClr>
                  <a:buFont typeface="Times New Roman" panose="02020603050405020304" pitchFamily="18" charset="0"/>
                  <a:buChar char="‣"/>
                </a:pPr>
                <a14:m>
                  <m:oMath xmlns:m="http://schemas.openxmlformats.org/officeDocument/2006/math">
                    <m:r>
                      <a:rPr lang="zh-CN" alt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例子</m:t>
                    </m:r>
                    <m:r>
                      <a:rPr lang="zh-CN" alt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：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如图自动机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是一个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(Nondeterministic)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B</m:t>
                    </m:r>
                    <m:acc>
                      <m:accPr>
                        <m:chr m:val="̈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u</m:t>
                        </m:r>
                      </m:e>
                    </m:acc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chi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Automata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，它接受的语言是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𝜔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ℕ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，形如</a:t>
                </a:r>
                <a:r>
                  <a:rPr lang="en-U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aaabbbb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</a:p>
              <a:p>
                <a:pPr>
                  <a:lnSpc>
                    <a:spcPct val="150000"/>
                  </a:lnSpc>
                  <a:buClr>
                    <a:schemeClr val="accent1">
                      <a:lumMod val="75000"/>
                    </a:schemeClr>
                  </a:buClr>
                  <a:buFont typeface="Times New Roman" panose="02020603050405020304" pitchFamily="18" charset="0"/>
                  <a:buChar char="‣"/>
                </a:pP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buClr>
                    <a:schemeClr val="accent1">
                      <a:lumMod val="75000"/>
                    </a:schemeClr>
                  </a:buClr>
                  <a:buFont typeface="Times New Roman" panose="02020603050405020304" pitchFamily="18" charset="0"/>
                  <a:buChar char="‣"/>
                </a:pP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内容占位符 2">
                <a:extLst>
                  <a:ext uri="{FF2B5EF4-FFF2-40B4-BE49-F238E27FC236}">
                    <a16:creationId xmlns:a16="http://schemas.microsoft.com/office/drawing/2014/main" id="{DCE1AC68-EA0C-4AD5-A1EF-D6E384E608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70250"/>
                <a:ext cx="10800522" cy="5787750"/>
              </a:xfrm>
              <a:blipFill>
                <a:blip r:embed="rId4"/>
                <a:stretch>
                  <a:fillRect r="-2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53511A85-8A5D-4058-A15F-D742B185C7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5162" y="2480772"/>
            <a:ext cx="5781675" cy="40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763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0E7CCAC7-3FC7-4CC1-A907-D708AB5752A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6"/>
                <a:ext cx="10515600" cy="559214"/>
              </a:xfrm>
            </p:spPr>
            <p:txBody>
              <a:bodyPr>
                <a:normAutofit/>
              </a:bodyPr>
              <a:lstStyle/>
              <a:p>
                <a:r>
                  <a:rPr lang="zh-CN" altLang="en-US" sz="28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研究内容：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𝝎</m:t>
                    </m:r>
                    <m:r>
                      <a:rPr lang="en-US" altLang="zh-CN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zh-CN" altLang="en-US" sz="28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自动机取补</a:t>
                </a: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0E7CCAC7-3FC7-4CC1-A907-D708AB5752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6"/>
                <a:ext cx="10515600" cy="559214"/>
              </a:xfrm>
              <a:blipFill>
                <a:blip r:embed="rId3"/>
                <a:stretch>
                  <a:fillRect l="-1217" t="-11957" b="-228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E6195E4-ECC6-4240-820D-702A7DC72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87218-2F7A-4709-B5FA-13D98B897F39}" type="slidenum">
              <a:rPr lang="zh-CN" altLang="en-US" smtClean="0"/>
              <a:t>13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2">
                <a:extLst>
                  <a:ext uri="{FF2B5EF4-FFF2-40B4-BE49-F238E27FC236}">
                    <a16:creationId xmlns:a16="http://schemas.microsoft.com/office/drawing/2014/main" id="{DCE1AC68-EA0C-4AD5-A1EF-D6E384E608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70250"/>
                <a:ext cx="5257800" cy="578775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buClr>
                    <a:schemeClr val="accent1">
                      <a:lumMod val="75000"/>
                    </a:schemeClr>
                  </a:buClr>
                  <a:buFont typeface="Times New Roman" panose="02020603050405020304" pitchFamily="18" charset="0"/>
                  <a:buChar char="‣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Nondeterministic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B</m:t>
                    </m:r>
                    <m:acc>
                      <m:accPr>
                        <m:chr m:val="̈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u</m:t>
                        </m:r>
                      </m:e>
                    </m:acc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chi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Automata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(NBA) 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取补是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LTL model checking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（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）中的重要问题，以程序终止性问题为例：</a:t>
                </a: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buClr>
                    <a:schemeClr val="accent1">
                      <a:lumMod val="75000"/>
                    </a:schemeClr>
                  </a:buClr>
                  <a:buFont typeface="Times New Roman" panose="02020603050405020304" pitchFamily="18" charset="0"/>
                  <a:buChar char="‣"/>
                </a:pP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一个重要方法是检查每一条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lasso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型的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trace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自动机的终止性，然后检查当前得到的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trace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自动机语言能否包含原程序自动机的语言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p>
                        </m:sSup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⊆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∪…∪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𝐿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buClr>
                    <a:schemeClr val="accent1">
                      <a:lumMod val="75000"/>
                    </a:schemeClr>
                  </a:buClr>
                  <a:buFont typeface="Times New Roman" panose="02020603050405020304" pitchFamily="18" charset="0"/>
                  <a:buChar char="‣"/>
                </a:pP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buClr>
                    <a:schemeClr val="accent1">
                      <a:lumMod val="75000"/>
                    </a:schemeClr>
                  </a:buClr>
                  <a:buFont typeface="Times New Roman" panose="02020603050405020304" pitchFamily="18" charset="0"/>
                  <a:buChar char="‣"/>
                </a:pP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内容占位符 2">
                <a:extLst>
                  <a:ext uri="{FF2B5EF4-FFF2-40B4-BE49-F238E27FC236}">
                    <a16:creationId xmlns:a16="http://schemas.microsoft.com/office/drawing/2014/main" id="{DCE1AC68-EA0C-4AD5-A1EF-D6E384E608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70250"/>
                <a:ext cx="5257800" cy="5787750"/>
              </a:xfrm>
              <a:blipFill>
                <a:blip r:embed="rId4"/>
                <a:stretch>
                  <a:fillRect l="-1624" r="-2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B9E76E6D-E623-42E7-B103-B031A533D0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4323" y="1070250"/>
            <a:ext cx="5753100" cy="306705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300D45E-7A81-4848-AECA-C5BB2222157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4929"/>
          <a:stretch/>
        </p:blipFill>
        <p:spPr>
          <a:xfrm>
            <a:off x="6096000" y="4646750"/>
            <a:ext cx="5324475" cy="114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255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9F6AD420-5568-4C10-804B-124546B02D0B}"/>
              </a:ext>
            </a:extLst>
          </p:cNvPr>
          <p:cNvSpPr/>
          <p:nvPr/>
        </p:nvSpPr>
        <p:spPr>
          <a:xfrm>
            <a:off x="1401289" y="2695698"/>
            <a:ext cx="4310743" cy="1947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0E7CCAC7-3FC7-4CC1-A907-D708AB5752A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6"/>
                <a:ext cx="10515600" cy="559214"/>
              </a:xfrm>
            </p:spPr>
            <p:txBody>
              <a:bodyPr>
                <a:normAutofit/>
              </a:bodyPr>
              <a:lstStyle/>
              <a:p>
                <a:r>
                  <a:rPr lang="zh-CN" altLang="en-US" sz="28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研究内容：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𝝎</m:t>
                    </m:r>
                    <m:r>
                      <a:rPr lang="en-US" altLang="zh-CN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zh-CN" altLang="en-US" sz="28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自动机取补</a:t>
                </a: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0E7CCAC7-3FC7-4CC1-A907-D708AB5752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6"/>
                <a:ext cx="10515600" cy="559214"/>
              </a:xfrm>
              <a:blipFill>
                <a:blip r:embed="rId3"/>
                <a:stretch>
                  <a:fillRect l="-1217" t="-11957" b="-228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E6195E4-ECC6-4240-820D-702A7DC72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87218-2F7A-4709-B5FA-13D98B897F39}" type="slidenum">
              <a:rPr lang="zh-CN" altLang="en-US" smtClean="0"/>
              <a:t>14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2">
                <a:extLst>
                  <a:ext uri="{FF2B5EF4-FFF2-40B4-BE49-F238E27FC236}">
                    <a16:creationId xmlns:a16="http://schemas.microsoft.com/office/drawing/2014/main" id="{DCE1AC68-EA0C-4AD5-A1EF-D6E384E608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70250"/>
                <a:ext cx="10806113" cy="578775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buClr>
                    <a:schemeClr val="accent1">
                      <a:lumMod val="75000"/>
                    </a:schemeClr>
                  </a:buClr>
                  <a:buFont typeface="Times New Roman" panose="02020603050405020304" pitchFamily="18" charset="0"/>
                  <a:buChar char="‣"/>
                </a:pP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自动机语言包含性检查问题（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inclusion checking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）：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?: </m:t>
                    </m:r>
                    <m:r>
                      <a:rPr lang="zh-CN" alt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取补</m:t>
                    </m:r>
                    <m:r>
                      <a:rPr lang="zh-CN" altLang="en-US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 </m:t>
                    </m:r>
                    <m:r>
                      <a:rPr lang="zh-CN" alt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取交</m:t>
                    </m:r>
                    <m:r>
                      <a:rPr lang="zh-CN" altLang="en-US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𝐿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判空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sub>
                        </m:sSub>
                      </m:e>
                    </m:d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=∅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>
                  <a:lnSpc>
                    <a:spcPct val="150000"/>
                  </a:lnSpc>
                  <a:buClr>
                    <a:schemeClr val="accent1">
                      <a:lumMod val="75000"/>
                    </a:schemeClr>
                  </a:buClr>
                  <a:buFont typeface="Times New Roman" panose="02020603050405020304" pitchFamily="18" charset="0"/>
                  <a:buChar char="‣"/>
                </a:pP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buClr>
                    <a:schemeClr val="accent1">
                      <a:lumMod val="75000"/>
                    </a:schemeClr>
                  </a:buClr>
                  <a:buFont typeface="Times New Roman" panose="02020603050405020304" pitchFamily="18" charset="0"/>
                  <a:buChar char="‣"/>
                </a:pP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buClr>
                    <a:schemeClr val="accent1">
                      <a:lumMod val="75000"/>
                    </a:schemeClr>
                  </a:buClr>
                  <a:buFont typeface="Times New Roman" panose="02020603050405020304" pitchFamily="18" charset="0"/>
                  <a:buChar char="‣"/>
                </a:pP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buClr>
                    <a:schemeClr val="accent1">
                      <a:lumMod val="75000"/>
                    </a:schemeClr>
                  </a:buClr>
                  <a:buFont typeface="Times New Roman" panose="02020603050405020304" pitchFamily="18" charset="0"/>
                  <a:buChar char="‣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NBA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的取补是一个经典问题，补自动机面临状态爆炸</a:t>
                </a:r>
                <a14:m>
                  <m:oMath xmlns:m="http://schemas.openxmlformats.org/officeDocument/2006/math">
                    <m:r>
                      <a:rPr lang="zh-CN" altLang="en-US" b="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：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𝑛𝑙𝑜𝑔𝑛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buClr>
                    <a:schemeClr val="accent1">
                      <a:lumMod val="75000"/>
                    </a:schemeClr>
                  </a:buClr>
                  <a:buFont typeface="Times New Roman" panose="02020603050405020304" pitchFamily="18" charset="0"/>
                  <a:buChar char="‣"/>
                </a:pP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buClr>
                    <a:schemeClr val="accent1">
                      <a:lumMod val="75000"/>
                    </a:schemeClr>
                  </a:buClr>
                  <a:buFont typeface="Times New Roman" panose="02020603050405020304" pitchFamily="18" charset="0"/>
                  <a:buChar char="‣"/>
                </a:pP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buClr>
                    <a:schemeClr val="accent1">
                      <a:lumMod val="75000"/>
                    </a:schemeClr>
                  </a:buClr>
                  <a:buFont typeface="Times New Roman" panose="02020603050405020304" pitchFamily="18" charset="0"/>
                  <a:buChar char="‣"/>
                </a:pP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内容占位符 2">
                <a:extLst>
                  <a:ext uri="{FF2B5EF4-FFF2-40B4-BE49-F238E27FC236}">
                    <a16:creationId xmlns:a16="http://schemas.microsoft.com/office/drawing/2014/main" id="{DCE1AC68-EA0C-4AD5-A1EF-D6E384E608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70250"/>
                <a:ext cx="10806113" cy="5787750"/>
              </a:xfrm>
              <a:blipFill>
                <a:blip r:embed="rId4"/>
                <a:stretch>
                  <a:fillRect l="-10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椭圆 6">
            <a:extLst>
              <a:ext uri="{FF2B5EF4-FFF2-40B4-BE49-F238E27FC236}">
                <a16:creationId xmlns:a16="http://schemas.microsoft.com/office/drawing/2014/main" id="{863820F9-8253-4D81-A95B-E986C70647DD}"/>
              </a:ext>
            </a:extLst>
          </p:cNvPr>
          <p:cNvSpPr/>
          <p:nvPr/>
        </p:nvSpPr>
        <p:spPr>
          <a:xfrm>
            <a:off x="3503222" y="2695698"/>
            <a:ext cx="2125682" cy="19475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D9E4E42-C48A-4FE9-A623-CA23EB32AA0C}"/>
              </a:ext>
            </a:extLst>
          </p:cNvPr>
          <p:cNvSpPr/>
          <p:nvPr/>
        </p:nvSpPr>
        <p:spPr>
          <a:xfrm>
            <a:off x="3714998" y="3087584"/>
            <a:ext cx="1151906" cy="116378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DAD529C-B928-4358-B837-BDB97E0240F2}"/>
                  </a:ext>
                </a:extLst>
              </p:cNvPr>
              <p:cNvSpPr txBox="1"/>
              <p:nvPr/>
            </p:nvSpPr>
            <p:spPr>
              <a:xfrm>
                <a:off x="3862449" y="3420093"/>
                <a:ext cx="5700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C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C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DAD529C-B928-4358-B837-BDB97E0240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2449" y="3420093"/>
                <a:ext cx="570016" cy="461665"/>
              </a:xfrm>
              <a:prstGeom prst="rect">
                <a:avLst/>
              </a:prstGeom>
              <a:blipFill>
                <a:blip r:embed="rId5"/>
                <a:stretch>
                  <a:fillRect l="-3226" r="-50538" b="-17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4FD1529-0ED4-41B3-9428-9B4A811D0D39}"/>
                  </a:ext>
                </a:extLst>
              </p:cNvPr>
              <p:cNvSpPr txBox="1"/>
              <p:nvPr/>
            </p:nvSpPr>
            <p:spPr>
              <a:xfrm>
                <a:off x="4799116" y="3352546"/>
                <a:ext cx="5700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C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C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4FD1529-0ED4-41B3-9428-9B4A811D0D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116" y="3352546"/>
                <a:ext cx="570016" cy="461665"/>
              </a:xfrm>
              <a:prstGeom prst="rect">
                <a:avLst/>
              </a:prstGeom>
              <a:blipFill>
                <a:blip r:embed="rId6"/>
                <a:stretch>
                  <a:fillRect l="-2128" r="-52128" b="-17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CEDE31CB-6779-44F3-9419-0C545A5630ED}"/>
                  </a:ext>
                </a:extLst>
              </p:cNvPr>
              <p:cNvSpPr txBox="1"/>
              <p:nvPr/>
            </p:nvSpPr>
            <p:spPr>
              <a:xfrm>
                <a:off x="2310246" y="3450870"/>
                <a:ext cx="5700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C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̅"/>
                          <m:ctrlPr>
                            <a:rPr lang="en-US" altLang="zh-C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altLang="zh-C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CEDE31CB-6779-44F3-9419-0C545A5630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0246" y="3450870"/>
                <a:ext cx="570016" cy="461665"/>
              </a:xfrm>
              <a:prstGeom prst="rect">
                <a:avLst/>
              </a:prstGeom>
              <a:blipFill>
                <a:blip r:embed="rId7"/>
                <a:stretch>
                  <a:fillRect l="-3226" r="-52688" b="-17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>
            <a:extLst>
              <a:ext uri="{FF2B5EF4-FFF2-40B4-BE49-F238E27FC236}">
                <a16:creationId xmlns:a16="http://schemas.microsoft.com/office/drawing/2014/main" id="{D12FE60E-C41E-4AB4-9D61-C624A537D34B}"/>
              </a:ext>
            </a:extLst>
          </p:cNvPr>
          <p:cNvSpPr/>
          <p:nvPr/>
        </p:nvSpPr>
        <p:spPr>
          <a:xfrm>
            <a:off x="6096000" y="2695698"/>
            <a:ext cx="4310743" cy="1947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6BDC74D5-732E-47F9-A667-592DC59D6337}"/>
              </a:ext>
            </a:extLst>
          </p:cNvPr>
          <p:cNvSpPr/>
          <p:nvPr/>
        </p:nvSpPr>
        <p:spPr>
          <a:xfrm>
            <a:off x="8197933" y="2695698"/>
            <a:ext cx="2125682" cy="1947554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DBF21410-1AE5-4482-89C1-9C476B7C7E2B}"/>
              </a:ext>
            </a:extLst>
          </p:cNvPr>
          <p:cNvSpPr/>
          <p:nvPr/>
        </p:nvSpPr>
        <p:spPr>
          <a:xfrm>
            <a:off x="7934200" y="3131409"/>
            <a:ext cx="1151906" cy="116378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BC4C6E67-E814-4795-9DC0-3877E990520E}"/>
                  </a:ext>
                </a:extLst>
              </p:cNvPr>
              <p:cNvSpPr txBox="1"/>
              <p:nvPr/>
            </p:nvSpPr>
            <p:spPr>
              <a:xfrm>
                <a:off x="7966363" y="3450869"/>
                <a:ext cx="5700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C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C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BC4C6E67-E814-4795-9DC0-3877E99052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6363" y="3450869"/>
                <a:ext cx="570016" cy="461665"/>
              </a:xfrm>
              <a:prstGeom prst="rect">
                <a:avLst/>
              </a:prstGeom>
              <a:blipFill>
                <a:blip r:embed="rId8"/>
                <a:stretch>
                  <a:fillRect l="-3226" r="-50538" b="-17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23D880F4-F1BE-4C5B-89D6-B8D8903FF57F}"/>
                  </a:ext>
                </a:extLst>
              </p:cNvPr>
              <p:cNvSpPr txBox="1"/>
              <p:nvPr/>
            </p:nvSpPr>
            <p:spPr>
              <a:xfrm>
                <a:off x="9234550" y="3450869"/>
                <a:ext cx="5700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C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C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23D880F4-F1BE-4C5B-89D6-B8D8903FF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4550" y="3450869"/>
                <a:ext cx="570016" cy="461665"/>
              </a:xfrm>
              <a:prstGeom prst="rect">
                <a:avLst/>
              </a:prstGeom>
              <a:blipFill>
                <a:blip r:embed="rId9"/>
                <a:stretch>
                  <a:fillRect l="-3226" r="-52688" b="-17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4695C0AC-AB2F-42C3-94CB-4A52DC2B68CF}"/>
                  </a:ext>
                </a:extLst>
              </p:cNvPr>
              <p:cNvSpPr txBox="1"/>
              <p:nvPr/>
            </p:nvSpPr>
            <p:spPr>
              <a:xfrm>
                <a:off x="7004957" y="3450870"/>
                <a:ext cx="5700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C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̅"/>
                          <m:ctrlPr>
                            <a:rPr lang="en-US" altLang="zh-C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altLang="zh-C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4695C0AC-AB2F-42C3-94CB-4A52DC2B68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4957" y="3450870"/>
                <a:ext cx="570016" cy="461665"/>
              </a:xfrm>
              <a:prstGeom prst="rect">
                <a:avLst/>
              </a:prstGeom>
              <a:blipFill>
                <a:blip r:embed="rId10"/>
                <a:stretch>
                  <a:fillRect l="-2128" r="-52128" b="-17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椭圆 20">
            <a:extLst>
              <a:ext uri="{FF2B5EF4-FFF2-40B4-BE49-F238E27FC236}">
                <a16:creationId xmlns:a16="http://schemas.microsoft.com/office/drawing/2014/main" id="{3B480AA6-2213-4DCB-9A1B-C6C4A4AB4B26}"/>
              </a:ext>
            </a:extLst>
          </p:cNvPr>
          <p:cNvSpPr/>
          <p:nvPr/>
        </p:nvSpPr>
        <p:spPr>
          <a:xfrm>
            <a:off x="8209764" y="2695698"/>
            <a:ext cx="2125682" cy="1947554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1537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0E7CCAC7-3FC7-4CC1-A907-D708AB5752A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6"/>
                <a:ext cx="10515600" cy="559214"/>
              </a:xfrm>
            </p:spPr>
            <p:txBody>
              <a:bodyPr>
                <a:normAutofit/>
              </a:bodyPr>
              <a:lstStyle/>
              <a:p>
                <a:r>
                  <a:rPr lang="zh-CN" altLang="en-US" sz="28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研究内容：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𝝎</m:t>
                    </m:r>
                    <m:r>
                      <a:rPr lang="en-US" altLang="zh-CN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zh-CN" altLang="en-US" sz="28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自动机取补</a:t>
                </a: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0E7CCAC7-3FC7-4CC1-A907-D708AB5752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6"/>
                <a:ext cx="10515600" cy="559214"/>
              </a:xfrm>
              <a:blipFill>
                <a:blip r:embed="rId3"/>
                <a:stretch>
                  <a:fillRect l="-1217" t="-11957" b="-228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E6195E4-ECC6-4240-820D-702A7DC72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87218-2F7A-4709-B5FA-13D98B897F39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DCE1AC68-EA0C-4AD5-A1EF-D6E384E60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0250"/>
            <a:ext cx="10806113" cy="57877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Times New Roman" panose="02020603050405020304" pitchFamily="18" charset="0"/>
              <a:buChar char="‣"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我们考虑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NBA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的性质，提出改进算法针对有限歧义自动机取补：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FANBA(Finitely ambiguous NBA)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，并应用于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LDBA(Limit-Deterministic BA)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取补与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LDBA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的确定化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构造一个等价的确定性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Rabin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自动机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Times New Roman" panose="02020603050405020304" pitchFamily="18" charset="0"/>
              <a:buChar char="‣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Times New Roman" panose="02020603050405020304" pitchFamily="18" charset="0"/>
              <a:buChar char="‣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Times New Roman" panose="02020603050405020304" pitchFamily="18" charset="0"/>
              <a:buChar char="‣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BC4C6E67-E814-4795-9DC0-3877E990520E}"/>
                  </a:ext>
                </a:extLst>
              </p:cNvPr>
              <p:cNvSpPr txBox="1"/>
              <p:nvPr/>
            </p:nvSpPr>
            <p:spPr>
              <a:xfrm>
                <a:off x="7966363" y="3450869"/>
                <a:ext cx="5700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C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C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BC4C6E67-E814-4795-9DC0-3877E99052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6363" y="3450869"/>
                <a:ext cx="570016" cy="461665"/>
              </a:xfrm>
              <a:prstGeom prst="rect">
                <a:avLst/>
              </a:prstGeom>
              <a:blipFill>
                <a:blip r:embed="rId4"/>
                <a:stretch>
                  <a:fillRect l="-3226" r="-50538" b="-17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23D880F4-F1BE-4C5B-89D6-B8D8903FF57F}"/>
                  </a:ext>
                </a:extLst>
              </p:cNvPr>
              <p:cNvSpPr txBox="1"/>
              <p:nvPr/>
            </p:nvSpPr>
            <p:spPr>
              <a:xfrm>
                <a:off x="9234550" y="3450869"/>
                <a:ext cx="5700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C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C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23D880F4-F1BE-4C5B-89D6-B8D8903FF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4550" y="3450869"/>
                <a:ext cx="570016" cy="461665"/>
              </a:xfrm>
              <a:prstGeom prst="rect">
                <a:avLst/>
              </a:prstGeom>
              <a:blipFill>
                <a:blip r:embed="rId5"/>
                <a:stretch>
                  <a:fillRect l="-3226" r="-52688" b="-17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4695C0AC-AB2F-42C3-94CB-4A52DC2B68CF}"/>
                  </a:ext>
                </a:extLst>
              </p:cNvPr>
              <p:cNvSpPr txBox="1"/>
              <p:nvPr/>
            </p:nvSpPr>
            <p:spPr>
              <a:xfrm>
                <a:off x="7004957" y="3450870"/>
                <a:ext cx="5700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C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̅"/>
                          <m:ctrlPr>
                            <a:rPr lang="en-US" altLang="zh-C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altLang="zh-C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4695C0AC-AB2F-42C3-94CB-4A52DC2B68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4957" y="3450870"/>
                <a:ext cx="570016" cy="461665"/>
              </a:xfrm>
              <a:prstGeom prst="rect">
                <a:avLst/>
              </a:prstGeom>
              <a:blipFill>
                <a:blip r:embed="rId6"/>
                <a:stretch>
                  <a:fillRect l="-2128" r="-52128" b="-17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图片 22">
            <a:extLst>
              <a:ext uri="{FF2B5EF4-FFF2-40B4-BE49-F238E27FC236}">
                <a16:creationId xmlns:a16="http://schemas.microsoft.com/office/drawing/2014/main" id="{CF4807B1-3A17-461D-A27F-D52BF1AC1F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8950" y="3702029"/>
            <a:ext cx="6604165" cy="279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67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0E7CCAC7-3FC7-4CC1-A907-D708AB5752A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6"/>
                <a:ext cx="10515600" cy="559214"/>
              </a:xfrm>
            </p:spPr>
            <p:txBody>
              <a:bodyPr>
                <a:normAutofit/>
              </a:bodyPr>
              <a:lstStyle/>
              <a:p>
                <a:r>
                  <a:rPr lang="zh-CN" altLang="en-US" sz="28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研究成果：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𝝎</m:t>
                    </m:r>
                    <m:r>
                      <a:rPr lang="en-US" altLang="zh-CN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zh-CN" altLang="en-US" sz="28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自动机取补</a:t>
                </a: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0E7CCAC7-3FC7-4CC1-A907-D708AB5752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6"/>
                <a:ext cx="10515600" cy="559214"/>
              </a:xfrm>
              <a:blipFill>
                <a:blip r:embed="rId3"/>
                <a:stretch>
                  <a:fillRect l="-1217" t="-11957" b="-228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E6195E4-ECC6-4240-820D-702A7DC72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87218-2F7A-4709-B5FA-13D98B897F39}" type="slidenum">
              <a:rPr lang="zh-CN" altLang="en-US" smtClean="0"/>
              <a:t>16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2">
                <a:extLst>
                  <a:ext uri="{FF2B5EF4-FFF2-40B4-BE49-F238E27FC236}">
                    <a16:creationId xmlns:a16="http://schemas.microsoft.com/office/drawing/2014/main" id="{DCE1AC68-EA0C-4AD5-A1EF-D6E384E608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9575" y="933725"/>
                <a:ext cx="10806113" cy="5787750"/>
              </a:xfrm>
            </p:spPr>
            <p:txBody>
              <a:bodyPr>
                <a:normAutofit/>
              </a:bodyPr>
              <a:lstStyle/>
              <a:p>
                <a:pPr lvl="1">
                  <a:lnSpc>
                    <a:spcPct val="150000"/>
                  </a:lnSpc>
                  <a:buClr>
                    <a:schemeClr val="accent1">
                      <a:lumMod val="75000"/>
                    </a:schemeClr>
                  </a:buClr>
                  <a:buFont typeface="Times New Roman" panose="02020603050405020304" pitchFamily="18" charset="0"/>
                  <a:buChar char="‣"/>
                </a:pP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形成了一篇期刊论文，近期投稿在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IANDC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期刊上 🙏</a:t>
                </a: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50000"/>
                  </a:lnSpc>
                  <a:buClr>
                    <a:schemeClr val="accent1">
                      <a:lumMod val="75000"/>
                    </a:schemeClr>
                  </a:buClr>
                  <a:buFont typeface="Times New Roman" panose="02020603050405020304" pitchFamily="18" charset="0"/>
                  <a:buChar char="‣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Weizhi Feng, Yong Li, Andrea </a:t>
                </a:r>
                <a:r>
                  <a:rPr lang="en-U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Turrini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Moshe Y. </a:t>
                </a:r>
                <a:r>
                  <a:rPr lang="en-U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Vardi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Lijun Zhang, On the Power of Unambiguity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smtClean="0">
                        <a:latin typeface="Cambria Math" panose="02040503050406030204" pitchFamily="18" charset="0"/>
                      </a:rPr>
                      <m:t>B</m:t>
                    </m:r>
                    <m:acc>
                      <m:accPr>
                        <m:chr m:val="̈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u</m:t>
                        </m:r>
                      </m:e>
                    </m:acc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chi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Complementation </a:t>
                </a:r>
              </a:p>
              <a:p>
                <a:pPr>
                  <a:lnSpc>
                    <a:spcPct val="150000"/>
                  </a:lnSpc>
                  <a:buClr>
                    <a:schemeClr val="accent1">
                      <a:lumMod val="75000"/>
                    </a:schemeClr>
                  </a:buClr>
                  <a:buFont typeface="Times New Roman" panose="02020603050405020304" pitchFamily="18" charset="0"/>
                  <a:buChar char="‣"/>
                </a:pP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buClr>
                    <a:schemeClr val="accent1">
                      <a:lumMod val="75000"/>
                    </a:schemeClr>
                  </a:buClr>
                  <a:buFont typeface="Times New Roman" panose="02020603050405020304" pitchFamily="18" charset="0"/>
                  <a:buChar char="‣"/>
                </a:pP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buClr>
                    <a:schemeClr val="accent1">
                      <a:lumMod val="75000"/>
                    </a:schemeClr>
                  </a:buClr>
                  <a:buFont typeface="Times New Roman" panose="02020603050405020304" pitchFamily="18" charset="0"/>
                  <a:buChar char="‣"/>
                </a:pP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内容占位符 2">
                <a:extLst>
                  <a:ext uri="{FF2B5EF4-FFF2-40B4-BE49-F238E27FC236}">
                    <a16:creationId xmlns:a16="http://schemas.microsoft.com/office/drawing/2014/main" id="{DCE1AC68-EA0C-4AD5-A1EF-D6E384E608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9575" y="933725"/>
                <a:ext cx="10806113" cy="5787750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BC4C6E67-E814-4795-9DC0-3877E990520E}"/>
                  </a:ext>
                </a:extLst>
              </p:cNvPr>
              <p:cNvSpPr txBox="1"/>
              <p:nvPr/>
            </p:nvSpPr>
            <p:spPr>
              <a:xfrm>
                <a:off x="7966363" y="3450869"/>
                <a:ext cx="5700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C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C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BC4C6E67-E814-4795-9DC0-3877E99052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6363" y="3450869"/>
                <a:ext cx="570016" cy="461665"/>
              </a:xfrm>
              <a:prstGeom prst="rect">
                <a:avLst/>
              </a:prstGeom>
              <a:blipFill>
                <a:blip r:embed="rId5"/>
                <a:stretch>
                  <a:fillRect l="-3226" r="-50538" b="-17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23D880F4-F1BE-4C5B-89D6-B8D8903FF57F}"/>
                  </a:ext>
                </a:extLst>
              </p:cNvPr>
              <p:cNvSpPr txBox="1"/>
              <p:nvPr/>
            </p:nvSpPr>
            <p:spPr>
              <a:xfrm>
                <a:off x="9234550" y="3450869"/>
                <a:ext cx="5700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C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C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23D880F4-F1BE-4C5B-89D6-B8D8903FF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4550" y="3450869"/>
                <a:ext cx="570016" cy="461665"/>
              </a:xfrm>
              <a:prstGeom prst="rect">
                <a:avLst/>
              </a:prstGeom>
              <a:blipFill>
                <a:blip r:embed="rId6"/>
                <a:stretch>
                  <a:fillRect l="-3226" r="-52688" b="-17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4695C0AC-AB2F-42C3-94CB-4A52DC2B68CF}"/>
                  </a:ext>
                </a:extLst>
              </p:cNvPr>
              <p:cNvSpPr txBox="1"/>
              <p:nvPr/>
            </p:nvSpPr>
            <p:spPr>
              <a:xfrm>
                <a:off x="7004957" y="3450870"/>
                <a:ext cx="5700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C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̅"/>
                          <m:ctrlPr>
                            <a:rPr lang="en-US" altLang="zh-C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altLang="zh-C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4695C0AC-AB2F-42C3-94CB-4A52DC2B68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4957" y="3450870"/>
                <a:ext cx="570016" cy="461665"/>
              </a:xfrm>
              <a:prstGeom prst="rect">
                <a:avLst/>
              </a:prstGeom>
              <a:blipFill>
                <a:blip r:embed="rId7"/>
                <a:stretch>
                  <a:fillRect l="-2128" r="-52128" b="-17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E0D09B09-F74A-4F32-A260-63A8DA1D1D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65948" y="2810449"/>
            <a:ext cx="5155406" cy="372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038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7CCAC7-3FC7-4CC1-A907-D708AB575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9214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研究内容：硬件验证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E6195E4-ECC6-4240-820D-702A7DC72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87218-2F7A-4709-B5FA-13D98B897F39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DCE1AC68-EA0C-4AD5-A1EF-D6E384E60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138" y="933725"/>
            <a:ext cx="10806113" cy="5787750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Times New Roman" panose="02020603050405020304" pitchFamily="18" charset="0"/>
              <a:buChar char="‣"/>
            </a:pP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研究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chisel 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（一种硬件描述语言）语言与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RISC-V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处理器架构的语义一致性，提出验证方法与框架，开发自动化验证工具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Times New Roman" panose="02020603050405020304" pitchFamily="18" charset="0"/>
              <a:buChar char="‣"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基于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checking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方法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Times New Roman" panose="02020603050405020304" pitchFamily="18" charset="0"/>
              <a:buChar char="‣"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刚开始做这方向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Times New Roman" panose="02020603050405020304" pitchFamily="18" charset="0"/>
              <a:buChar char="‣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Times New Roman" panose="02020603050405020304" pitchFamily="18" charset="0"/>
              <a:buChar char="‣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BC4C6E67-E814-4795-9DC0-3877E990520E}"/>
                  </a:ext>
                </a:extLst>
              </p:cNvPr>
              <p:cNvSpPr txBox="1"/>
              <p:nvPr/>
            </p:nvSpPr>
            <p:spPr>
              <a:xfrm>
                <a:off x="7966363" y="3450869"/>
                <a:ext cx="5700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C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C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BC4C6E67-E814-4795-9DC0-3877E99052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6363" y="3450869"/>
                <a:ext cx="570016" cy="461665"/>
              </a:xfrm>
              <a:prstGeom prst="rect">
                <a:avLst/>
              </a:prstGeom>
              <a:blipFill>
                <a:blip r:embed="rId3"/>
                <a:stretch>
                  <a:fillRect l="-3226" r="-50538" b="-17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23D880F4-F1BE-4C5B-89D6-B8D8903FF57F}"/>
                  </a:ext>
                </a:extLst>
              </p:cNvPr>
              <p:cNvSpPr txBox="1"/>
              <p:nvPr/>
            </p:nvSpPr>
            <p:spPr>
              <a:xfrm>
                <a:off x="9234550" y="3450869"/>
                <a:ext cx="5700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C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C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23D880F4-F1BE-4C5B-89D6-B8D8903FF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4550" y="3450869"/>
                <a:ext cx="570016" cy="461665"/>
              </a:xfrm>
              <a:prstGeom prst="rect">
                <a:avLst/>
              </a:prstGeom>
              <a:blipFill>
                <a:blip r:embed="rId4"/>
                <a:stretch>
                  <a:fillRect l="-3226" r="-52688" b="-17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4695C0AC-AB2F-42C3-94CB-4A52DC2B68CF}"/>
                  </a:ext>
                </a:extLst>
              </p:cNvPr>
              <p:cNvSpPr txBox="1"/>
              <p:nvPr/>
            </p:nvSpPr>
            <p:spPr>
              <a:xfrm>
                <a:off x="7004957" y="3450870"/>
                <a:ext cx="5700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C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̅"/>
                          <m:ctrlPr>
                            <a:rPr lang="en-US" altLang="zh-C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altLang="zh-C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4695C0AC-AB2F-42C3-94CB-4A52DC2B68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4957" y="3450870"/>
                <a:ext cx="570016" cy="461665"/>
              </a:xfrm>
              <a:prstGeom prst="rect">
                <a:avLst/>
              </a:prstGeom>
              <a:blipFill>
                <a:blip r:embed="rId5"/>
                <a:stretch>
                  <a:fillRect l="-2128" r="-52128" b="-17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433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7CCAC7-3FC7-4CC1-A907-D708AB575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9214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感悟和寄语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E6195E4-ECC6-4240-820D-702A7DC72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87218-2F7A-4709-B5FA-13D98B897F39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DCE1AC68-EA0C-4AD5-A1EF-D6E384E60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138" y="933725"/>
            <a:ext cx="10806113" cy="5787750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Times New Roman" panose="02020603050405020304" pitchFamily="18" charset="0"/>
              <a:buChar char="‣"/>
            </a:pP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选课：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Times New Roman" panose="02020603050405020304" pitchFamily="18" charset="0"/>
              <a:buChar char="‣"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算法分析与设计（卜东波）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Times New Roman" panose="02020603050405020304" pitchFamily="18" charset="0"/>
              <a:buChar char="‣"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形式语言与自动机理论（简单，给分高）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Times New Roman" panose="02020603050405020304" pitchFamily="18" charset="0"/>
              <a:buChar char="‣"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高级算法分析与设计（孙晓明等老师，难，内容多，收获多）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Times New Roman" panose="02020603050405020304" pitchFamily="18" charset="0"/>
              <a:buChar char="‣"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随机过程（电子系， 张灏，水平高讲课生动，作业多，暑假还在写大作业，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学分）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Times New Roman" panose="02020603050405020304" pitchFamily="18" charset="0"/>
              <a:buChar char="‣"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多和同学交流，共同进步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Times New Roman" panose="02020603050405020304" pitchFamily="18" charset="0"/>
              <a:buChar char="‣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Times New Roman" panose="02020603050405020304" pitchFamily="18" charset="0"/>
              <a:buChar char="‣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083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7CCAC7-3FC7-4CC1-A907-D708AB575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9214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感悟和寄语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E6195E4-ECC6-4240-820D-702A7DC72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87218-2F7A-4709-B5FA-13D98B897F39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DCE1AC68-EA0C-4AD5-A1EF-D6E384E60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138" y="933725"/>
            <a:ext cx="10806113" cy="5787750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Times New Roman" panose="02020603050405020304" pitchFamily="18" charset="0"/>
              <a:buChar char="‣"/>
            </a:pP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科研：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Times New Roman" panose="02020603050405020304" pitchFamily="18" charset="0"/>
              <a:buChar char="‣"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和导师保持沟通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Times New Roman" panose="02020603050405020304" pitchFamily="18" charset="0"/>
              <a:buChar char="‣"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学有余力的前提下回所（线上）参与讨论班与科研项目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Times New Roman" panose="02020603050405020304" pitchFamily="18" charset="0"/>
              <a:buChar char="‣"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多和有经验师兄师姐讨论问题，单打独斗很难受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Times New Roman" panose="02020603050405020304" pitchFamily="18" charset="0"/>
              <a:buChar char="‣"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多思考自己的科研方向，如果做不下去或者不喜欢当前的课题，可以主动和导师交流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Times New Roman" panose="02020603050405020304" pitchFamily="18" charset="0"/>
              <a:buChar char="‣"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日拱一卒，功不唐捐：每天进步一点点，即使进步很慢，但是努力不会白费，积少成多，总会有收获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Times New Roman" panose="02020603050405020304" pitchFamily="18" charset="0"/>
              <a:buChar char="‣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102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7CCAC7-3FC7-4CC1-A907-D708AB575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9214"/>
          </a:xfrm>
        </p:spPr>
        <p:txBody>
          <a:bodyPr>
            <a:normAutofit/>
          </a:bodyPr>
          <a:lstStyle/>
          <a:p>
            <a:r>
              <a:rPr lang="en-US" altLang="zh-CN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CN" altLang="en-US" sz="2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42D7AC9-9B29-463B-B8C3-4AA48BC56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0250"/>
            <a:ext cx="10800522" cy="52860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Times New Roman" panose="02020603050405020304" pitchFamily="18" charset="0"/>
              <a:buChar char="‣"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自我介绍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Times New Roman" panose="02020603050405020304" pitchFamily="18" charset="0"/>
              <a:buChar char="‣"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研究内容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研究成果介绍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Times New Roman" panose="02020603050405020304" pitchFamily="18" charset="0"/>
              <a:buChar char="‣"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感悟和寄语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Clr>
                <a:schemeClr val="accent1">
                  <a:lumMod val="75000"/>
                </a:schemeClr>
              </a:buClr>
              <a:buFont typeface="Times New Roman" panose="02020603050405020304" pitchFamily="18" charset="0"/>
              <a:buChar char="‣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Times New Roman" panose="02020603050405020304" pitchFamily="18" charset="0"/>
              <a:buChar char="‣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Times New Roman" panose="02020603050405020304" pitchFamily="18" charset="0"/>
              <a:buChar char="‣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Times New Roman" panose="02020603050405020304" pitchFamily="18" charset="0"/>
              <a:buChar char="‣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E6195E4-ECC6-4240-820D-702A7DC72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87218-2F7A-4709-B5FA-13D98B897F39}" type="slidenum">
              <a:rPr lang="zh-CN" altLang="en-US" smtClean="0"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51252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7CCAC7-3FC7-4CC1-A907-D708AB575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9214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感悟和寄语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E6195E4-ECC6-4240-820D-702A7DC72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87218-2F7A-4709-B5FA-13D98B897F39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DCE1AC68-EA0C-4AD5-A1EF-D6E384E60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138" y="933725"/>
            <a:ext cx="10806113" cy="5787750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Times New Roman" panose="02020603050405020304" pitchFamily="18" charset="0"/>
              <a:buChar char="‣"/>
            </a:pP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生活：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Times New Roman" panose="02020603050405020304" pitchFamily="18" charset="0"/>
              <a:buChar char="‣"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食堂的麻辣香锅还行，可以一个人吃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lvl="2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Times New Roman" panose="02020603050405020304" pitchFamily="18" charset="0"/>
              <a:buChar char="‣"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多交朋友，一起欣赏校园和雁栖湖景区风景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Times New Roman" panose="02020603050405020304" pitchFamily="18" charset="0"/>
              <a:buChar char="‣"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回所：校车，或者小火车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Times New Roman" panose="02020603050405020304" pitchFamily="18" charset="0"/>
              <a:buChar char="‣"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怀柔镇有电影院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Times New Roman" panose="02020603050405020304" pitchFamily="18" charset="0"/>
              <a:buChar char="‣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732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7CCAC7-3FC7-4CC1-A907-D708AB575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9214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感悟和寄语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E6195E4-ECC6-4240-820D-702A7DC72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87218-2F7A-4709-B5FA-13D98B897F39}" type="slidenum">
              <a:rPr lang="zh-CN" altLang="en-US" smtClean="0"/>
              <a:t>21</a:t>
            </a:fld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CAF2575-D395-457E-964D-2451D81DE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122" y="909496"/>
            <a:ext cx="4505973" cy="537343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6E733-5F56-4133-8639-F014A13CC9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188" y="1076086"/>
            <a:ext cx="5491812" cy="375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72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7CCAC7-3FC7-4CC1-A907-D708AB575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9214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感悟和寄语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E6195E4-ECC6-4240-820D-702A7DC72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87218-2F7A-4709-B5FA-13D98B897F39}" type="slidenum">
              <a:rPr lang="zh-CN" altLang="en-US" smtClean="0"/>
              <a:t>22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C1A20F9-C2BC-4090-914B-2FB4CC44D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550" y="145014"/>
            <a:ext cx="6940480" cy="4676360"/>
          </a:xfrm>
          <a:prstGeom prst="rect">
            <a:avLst/>
          </a:prstGeom>
        </p:spPr>
      </p:pic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01046C5F-CFF3-4F1C-8DB5-3B497A9E0F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322337" y="1679990"/>
            <a:ext cx="6288263" cy="467636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54D745F-7A97-4D35-8047-2F9D10B284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4176" y="394446"/>
            <a:ext cx="5419725" cy="38195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EA75C34-508B-424B-89B0-BFEA2E7690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5243" y="2483194"/>
            <a:ext cx="5658732" cy="400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4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内容占位符 2">
            <a:extLst>
              <a:ext uri="{FF2B5EF4-FFF2-40B4-BE49-F238E27FC236}">
                <a16:creationId xmlns:a16="http://schemas.microsoft.com/office/drawing/2014/main" id="{47463C13-7AF3-44E0-8A10-A0AEB0CB72B5}"/>
              </a:ext>
            </a:extLst>
          </p:cNvPr>
          <p:cNvSpPr txBox="1">
            <a:spLocks/>
          </p:cNvSpPr>
          <p:nvPr/>
        </p:nvSpPr>
        <p:spPr>
          <a:xfrm>
            <a:off x="338138" y="933725"/>
            <a:ext cx="10806113" cy="5787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Times New Roman" panose="02020603050405020304" pitchFamily="18" charset="0"/>
              <a:buChar char="‣"/>
            </a:pP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谢谢大家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！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Times New Roman" panose="02020603050405020304" pitchFamily="18" charset="0"/>
              <a:buChar char="‣"/>
            </a:pP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祝大家在雁栖湖度过美好的一年！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0E7CCAC7-3FC7-4CC1-A907-D708AB575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9214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感悟和寄语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E6195E4-ECC6-4240-820D-702A7DC72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87218-2F7A-4709-B5FA-13D98B897F39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2486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7CCAC7-3FC7-4CC1-A907-D708AB575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9214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自我介绍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42D7AC9-9B29-463B-B8C3-4AA48BC56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70250"/>
            <a:ext cx="10515599" cy="5787750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  <a:buClr>
                <a:schemeClr val="accent1">
                  <a:lumMod val="75000"/>
                </a:schemeClr>
              </a:buClr>
              <a:buFont typeface="Times New Roman" panose="02020603050405020304" pitchFamily="18" charset="0"/>
              <a:buChar char="‣"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姓名：冯维直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  <a:buClr>
                <a:schemeClr val="accent1">
                  <a:lumMod val="75000"/>
                </a:schemeClr>
              </a:buClr>
              <a:buFont typeface="Times New Roman" panose="02020603050405020304" pitchFamily="18" charset="0"/>
              <a:buChar char="‣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级直博生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  <a:buClr>
                <a:schemeClr val="accent1">
                  <a:lumMod val="75000"/>
                </a:schemeClr>
              </a:buClr>
              <a:buFont typeface="Times New Roman" panose="02020603050405020304" pitchFamily="18" charset="0"/>
              <a:buChar char="‣"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研究方向：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60000"/>
              </a:lnSpc>
              <a:buClr>
                <a:schemeClr val="accent1">
                  <a:lumMod val="75000"/>
                </a:schemeClr>
              </a:buClr>
              <a:buFont typeface="Times New Roman" panose="02020603050405020304" pitchFamily="18" charset="0"/>
              <a:buChar char="‣"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模型检验（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checking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60000"/>
              </a:lnSpc>
              <a:buClr>
                <a:schemeClr val="accent1">
                  <a:lumMod val="75000"/>
                </a:schemeClr>
              </a:buClr>
              <a:buFont typeface="Times New Roman" panose="02020603050405020304" pitchFamily="18" charset="0"/>
              <a:buChar char="‣"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自动机理论（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automata theory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60000"/>
              </a:lnSpc>
              <a:buClr>
                <a:schemeClr val="accent1">
                  <a:lumMod val="75000"/>
                </a:schemeClr>
              </a:buClr>
              <a:buFont typeface="Times New Roman" panose="02020603050405020304" pitchFamily="18" charset="0"/>
              <a:buChar char="‣"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硬件验证（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hardware verification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  <a:buClr>
                <a:schemeClr val="accent1">
                  <a:lumMod val="75000"/>
                </a:schemeClr>
              </a:buClr>
              <a:buFont typeface="Times New Roman" panose="02020603050405020304" pitchFamily="18" charset="0"/>
              <a:buChar char="‣"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导师：张立军 研究员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Times New Roman" panose="02020603050405020304" pitchFamily="18" charset="0"/>
              <a:buChar char="‣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Clr>
                <a:schemeClr val="accent1">
                  <a:lumMod val="75000"/>
                </a:schemeClr>
              </a:buClr>
              <a:buFont typeface="Times New Roman" panose="02020603050405020304" pitchFamily="18" charset="0"/>
              <a:buChar char="‣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Times New Roman" panose="02020603050405020304" pitchFamily="18" charset="0"/>
              <a:buChar char="‣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Times New Roman" panose="02020603050405020304" pitchFamily="18" charset="0"/>
              <a:buChar char="‣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Times New Roman" panose="02020603050405020304" pitchFamily="18" charset="0"/>
              <a:buChar char="‣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Times New Roman" panose="02020603050405020304" pitchFamily="18" charset="0"/>
              <a:buChar char="‣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E6195E4-ECC6-4240-820D-702A7DC72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87218-2F7A-4709-B5FA-13D98B897F39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431AF6C-8D71-4C4E-B8B1-836447480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1804" y="1070250"/>
            <a:ext cx="5957592" cy="315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686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7CCAC7-3FC7-4CC1-A907-D708AB575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9214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自我介绍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42D7AC9-9B29-463B-B8C3-4AA48BC56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70250"/>
            <a:ext cx="10515599" cy="5787750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Times New Roman" panose="02020603050405020304" pitchFamily="18" charset="0"/>
              <a:buChar char="‣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Clr>
                <a:schemeClr val="accent1">
                  <a:lumMod val="75000"/>
                </a:schemeClr>
              </a:buClr>
              <a:buFont typeface="Times New Roman" panose="02020603050405020304" pitchFamily="18" charset="0"/>
              <a:buChar char="‣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Times New Roman" panose="02020603050405020304" pitchFamily="18" charset="0"/>
              <a:buChar char="‣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Times New Roman" panose="02020603050405020304" pitchFamily="18" charset="0"/>
              <a:buChar char="‣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Times New Roman" panose="02020603050405020304" pitchFamily="18" charset="0"/>
              <a:buChar char="‣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Times New Roman" panose="02020603050405020304" pitchFamily="18" charset="0"/>
              <a:buChar char="‣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E6195E4-ECC6-4240-820D-702A7DC72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87218-2F7A-4709-B5FA-13D98B897F39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9B14C6F-DA75-4F9F-AD4F-A12438170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924340"/>
            <a:ext cx="2456515" cy="445734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C3D9EF4-918A-48A0-8E5E-9F8A21B221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7" y="1070250"/>
            <a:ext cx="3533952" cy="38329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4B5AC97-8935-4906-8828-6D7A8F60F7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2726" y="1174267"/>
            <a:ext cx="2796241" cy="212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933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7CCAC7-3FC7-4CC1-A907-D708AB575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9214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研究内容介绍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E6195E4-ECC6-4240-820D-702A7DC72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87218-2F7A-4709-B5FA-13D98B897F39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9CB0698-75DC-450B-9DF2-B074D74823B7}"/>
              </a:ext>
            </a:extLst>
          </p:cNvPr>
          <p:cNvSpPr txBox="1"/>
          <p:nvPr/>
        </p:nvSpPr>
        <p:spPr>
          <a:xfrm>
            <a:off x="838200" y="1107123"/>
            <a:ext cx="7570304" cy="1963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Times New Roman" panose="02020603050405020304" pitchFamily="18" charset="0"/>
              <a:buChar char="‣"/>
            </a:pP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概率系统的模型检验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Times New Roman" panose="02020603050405020304" pitchFamily="18" charset="0"/>
              <a:buChar char="‣"/>
            </a:pP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自动机理论 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Times New Roman" panose="02020603050405020304" pitchFamily="18" charset="0"/>
              <a:buChar char="‣"/>
            </a:pP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硬件验证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901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7CCAC7-3FC7-4CC1-A907-D708AB575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9214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研究内容介绍：概率系统的模型检验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E6195E4-ECC6-4240-820D-702A7DC72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87218-2F7A-4709-B5FA-13D98B897F39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DCE1AC68-EA0C-4AD5-A1EF-D6E384E60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0250"/>
            <a:ext cx="10800522" cy="57877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Times New Roman" panose="02020603050405020304" pitchFamily="18" charset="0"/>
              <a:buChar char="‣"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无人机案例分析：将无人机防碰撞场景建模为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POMDP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Partially Observable Markov Decision Process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，部分可观测马尔科夫决策过程）模型，生成最优决策，组装无人机进行仿真和实机飞行测试。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Times New Roman" panose="02020603050405020304" pitchFamily="18" charset="0"/>
              <a:buChar char="‣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POMDP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Clr>
                <a:schemeClr val="accent1">
                  <a:lumMod val="75000"/>
                </a:schemeClr>
              </a:buClr>
              <a:buNone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Times New Roman" panose="02020603050405020304" pitchFamily="18" charset="0"/>
              <a:buChar char="‣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Times New Roman" panose="02020603050405020304" pitchFamily="18" charset="0"/>
              <a:buChar char="‣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4F116F6-2DD9-4BD9-9C07-4206D043E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8973" y="2911558"/>
            <a:ext cx="7038975" cy="344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146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7CCAC7-3FC7-4CC1-A907-D708AB575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9214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研究内容介绍：概率系统的模型检验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E6195E4-ECC6-4240-820D-702A7DC72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87218-2F7A-4709-B5FA-13D98B897F39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DCE1AC68-EA0C-4AD5-A1EF-D6E384E60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0250"/>
            <a:ext cx="10800522" cy="57877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Times New Roman" panose="02020603050405020304" pitchFamily="18" charset="0"/>
              <a:buChar char="‣"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无人机防碰撞模型：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Clr>
                <a:schemeClr val="accent1">
                  <a:lumMod val="75000"/>
                </a:schemeClr>
              </a:buClr>
              <a:buNone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Times New Roman" panose="02020603050405020304" pitchFamily="18" charset="0"/>
              <a:buChar char="‣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Times New Roman" panose="02020603050405020304" pitchFamily="18" charset="0"/>
              <a:buChar char="‣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E1B8186-BEBD-4D5C-ADE7-EE531313F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8582" y="2238807"/>
            <a:ext cx="5383235" cy="345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208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7CCAC7-3FC7-4CC1-A907-D708AB575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9214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研究内容介绍：概率系统的模型检验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E6195E4-ECC6-4240-820D-702A7DC72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87218-2F7A-4709-B5FA-13D98B897F39}" type="slidenum">
              <a:rPr lang="zh-CN" altLang="en-US" smtClean="0"/>
              <a:t>8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2">
                <a:extLst>
                  <a:ext uri="{FF2B5EF4-FFF2-40B4-BE49-F238E27FC236}">
                    <a16:creationId xmlns:a16="http://schemas.microsoft.com/office/drawing/2014/main" id="{DCE1AC68-EA0C-4AD5-A1EF-D6E384E608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70250"/>
                <a:ext cx="10800522" cy="578775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buClr>
                    <a:schemeClr val="accent1">
                      <a:lumMod val="75000"/>
                    </a:schemeClr>
                  </a:buClr>
                  <a:buFont typeface="Times New Roman" panose="02020603050405020304" pitchFamily="18" charset="0"/>
                  <a:buChar char="‣"/>
                </a:pP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设模型为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=¬</m:t>
                    </m:r>
                    <m:r>
                      <m:rPr>
                        <m:sty m:val="p"/>
                      </m:rPr>
                      <a:rPr lang="en-US" altLang="zh-CN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∧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altLang="zh-CN" sz="24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其中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zh-CN" alt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表示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发生碰撞（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Collision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），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zh-CN" alt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表示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到达目标（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Target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），问题转换为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zh-CN" alt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的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决策生成问题，使用经典值迭代算法求解决策，得到决策表，记录对应状态的最优决策：</a:t>
                </a: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buClr>
                    <a:schemeClr val="accent1">
                      <a:lumMod val="75000"/>
                    </a:schemeClr>
                  </a:buClr>
                  <a:buFont typeface="Times New Roman" panose="02020603050405020304" pitchFamily="18" charset="0"/>
                  <a:buChar char="‣"/>
                </a:pP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buClr>
                    <a:schemeClr val="accent1">
                      <a:lumMod val="75000"/>
                    </a:schemeClr>
                  </a:buClr>
                  <a:buFont typeface="Times New Roman" panose="02020603050405020304" pitchFamily="18" charset="0"/>
                  <a:buChar char="‣"/>
                </a:pP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内容占位符 2">
                <a:extLst>
                  <a:ext uri="{FF2B5EF4-FFF2-40B4-BE49-F238E27FC236}">
                    <a16:creationId xmlns:a16="http://schemas.microsoft.com/office/drawing/2014/main" id="{DCE1AC68-EA0C-4AD5-A1EF-D6E384E608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70250"/>
                <a:ext cx="10800522" cy="5787750"/>
              </a:xfrm>
              <a:blipFill>
                <a:blip r:embed="rId3"/>
                <a:stretch>
                  <a:fillRect l="-7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B561B501-25B4-4DA7-83F4-4BE9D65141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433" y="2780962"/>
            <a:ext cx="6217133" cy="385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08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7CCAC7-3FC7-4CC1-A907-D708AB575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9214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研究内容介绍：概率系统的模型检验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E6195E4-ECC6-4240-820D-702A7DC72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87218-2F7A-4709-B5FA-13D98B897F39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DCE1AC68-EA0C-4AD5-A1EF-D6E384E60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0250"/>
            <a:ext cx="10800522" cy="57877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Times New Roman" panose="02020603050405020304" pitchFamily="18" charset="0"/>
              <a:buChar char="‣"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在开源飞控系统中开发防碰撞模块，进行仿真实验，并组装真机飞行：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Clr>
                <a:schemeClr val="accent1">
                  <a:lumMod val="75000"/>
                </a:schemeClr>
              </a:buClr>
              <a:buNone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Times New Roman" panose="02020603050405020304" pitchFamily="18" charset="0"/>
              <a:buChar char="‣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Times New Roman" panose="02020603050405020304" pitchFamily="18" charset="0"/>
              <a:buChar char="‣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B1189A8-91C6-4D3F-92E0-031B71349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68" y="1935350"/>
            <a:ext cx="2795486" cy="372864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372DB79-0F35-4A4C-BC9C-0821C50BD1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421" y="1935349"/>
            <a:ext cx="4375171" cy="372864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A883F41-4531-4DB1-936D-7E83569443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159" y="1935350"/>
            <a:ext cx="3987130" cy="298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240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2121</TotalTime>
  <Words>1030</Words>
  <Application>Microsoft Office PowerPoint</Application>
  <PresentationFormat>宽屏</PresentationFormat>
  <Paragraphs>168</Paragraphs>
  <Slides>23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9" baseType="lpstr">
      <vt:lpstr>等线</vt:lpstr>
      <vt:lpstr>等线 Light</vt:lpstr>
      <vt:lpstr>Arial</vt:lpstr>
      <vt:lpstr>Cambria Math</vt:lpstr>
      <vt:lpstr>Times New Roman</vt:lpstr>
      <vt:lpstr>Office 主题​​</vt:lpstr>
      <vt:lpstr>迎新报告会</vt:lpstr>
      <vt:lpstr>Outline</vt:lpstr>
      <vt:lpstr>自我介绍</vt:lpstr>
      <vt:lpstr>自我介绍</vt:lpstr>
      <vt:lpstr>研究内容介绍</vt:lpstr>
      <vt:lpstr>研究内容介绍：概率系统的模型检验</vt:lpstr>
      <vt:lpstr>研究内容介绍：概率系统的模型检验</vt:lpstr>
      <vt:lpstr>研究内容介绍：概率系统的模型检验</vt:lpstr>
      <vt:lpstr>研究内容介绍：概率系统的模型检验</vt:lpstr>
      <vt:lpstr>研究成果：概率系统的模型检验</vt:lpstr>
      <vt:lpstr>研究内容：ω-自动机取补</vt:lpstr>
      <vt:lpstr>研究内容：ω-自动机取补</vt:lpstr>
      <vt:lpstr>研究内容：ω-自动机取补</vt:lpstr>
      <vt:lpstr>研究内容：ω-自动机取补</vt:lpstr>
      <vt:lpstr>研究内容：ω-自动机取补</vt:lpstr>
      <vt:lpstr>研究成果：ω-自动机取补</vt:lpstr>
      <vt:lpstr>研究内容：硬件验证</vt:lpstr>
      <vt:lpstr>感悟和寄语</vt:lpstr>
      <vt:lpstr>感悟和寄语</vt:lpstr>
      <vt:lpstr>感悟和寄语</vt:lpstr>
      <vt:lpstr>感悟和寄语</vt:lpstr>
      <vt:lpstr>感悟和寄语</vt:lpstr>
      <vt:lpstr>感悟和寄语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RISC-V相关知识调研</dc:title>
  <dc:creator>feng weizhi</dc:creator>
  <cp:lastModifiedBy>feng weizhi</cp:lastModifiedBy>
  <cp:revision>34</cp:revision>
  <dcterms:created xsi:type="dcterms:W3CDTF">2021-08-30T07:27:13Z</dcterms:created>
  <dcterms:modified xsi:type="dcterms:W3CDTF">2021-09-02T21:39:27Z</dcterms:modified>
</cp:coreProperties>
</file>