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363" r:id="rId3"/>
    <p:sldId id="2574" r:id="rId4"/>
    <p:sldId id="2759" r:id="rId5"/>
    <p:sldId id="2785" r:id="rId6"/>
    <p:sldId id="2768" r:id="rId7"/>
    <p:sldId id="2788" r:id="rId8"/>
    <p:sldId id="2784" r:id="rId9"/>
    <p:sldId id="2789" r:id="rId10"/>
    <p:sldId id="2791" r:id="rId11"/>
    <p:sldId id="2779" r:id="rId1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pos="3120">
          <p15:clr>
            <a:srgbClr val="A4A3A4"/>
          </p15:clr>
        </p15:guide>
        <p15:guide id="3" pos="5738">
          <p15:clr>
            <a:srgbClr val="A4A3A4"/>
          </p15:clr>
        </p15:guide>
        <p15:guide id="4" orient="horz" pos="1071">
          <p15:clr>
            <a:srgbClr val="A4A3A4"/>
          </p15:clr>
        </p15:guide>
        <p15:guide id="5" pos="592">
          <p15:clr>
            <a:srgbClr val="A4A3A4"/>
          </p15:clr>
        </p15:guide>
        <p15:guide id="6" orient="horz" pos="197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o arabela" initials="t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9" autoAdjust="0"/>
    <p:restoredTop sz="74101" autoAdjust="0"/>
  </p:normalViewPr>
  <p:slideViewPr>
    <p:cSldViewPr showGuides="1">
      <p:cViewPr varScale="1">
        <p:scale>
          <a:sx n="96" d="100"/>
          <a:sy n="96" d="100"/>
        </p:scale>
        <p:origin x="1824" y="96"/>
      </p:cViewPr>
      <p:guideLst>
        <p:guide orient="horz" pos="2387"/>
        <p:guide pos="3120"/>
        <p:guide pos="5738"/>
        <p:guide orient="horz" pos="1071"/>
        <p:guide pos="592"/>
        <p:guide orient="horz" pos="19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748" cy="5408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8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16573" y="0"/>
            <a:ext cx="2919748" cy="5408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80"/>
            </a:lvl1pPr>
          </a:lstStyle>
          <a:p>
            <a:fld id="{0F9B84EA-7D68-4D60-9CB1-D50884785D1C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238852"/>
            <a:ext cx="2919748" cy="5408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8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16573" y="10238852"/>
            <a:ext cx="2919748" cy="5408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8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3556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Rot="1" noChangeAspect="1" noTextEdit="1"/>
          </p:cNvSpPr>
          <p:nvPr/>
        </p:nvSpPr>
        <p:spPr>
          <a:xfrm>
            <a:off x="906463" y="4713288"/>
            <a:ext cx="4984750" cy="44688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dirty="0">
              <a:ea typeface="华文宋体" panose="02010600040101010101" pitchFamily="2" charset="-122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en-US" altLang="zh-CN" noProof="1" smtClean="0">
                <a:latin typeface="Times New Roman" panose="02020603050405020304" pitchFamily="18" charset="0"/>
                <a:ea typeface="楷体_GB2312"/>
                <a:cs typeface="+mn-ea"/>
              </a:rPr>
              <a:t>‹#›</a:t>
            </a:fld>
            <a:endParaRPr lang="en-US" altLang="zh-CN" noProof="1"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2452074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>
                <a:ea typeface="华文宋体" panose="02010600040101010101" pitchFamily="2" charset="-122"/>
              </a:rPr>
              <a:t>大家好，我叫刘浩，目前在读研三。指导老师是侯飞老师</a:t>
            </a:r>
            <a:r>
              <a:rPr lang="zh-CN" altLang="en-US" sz="1200" dirty="0"/>
              <a:t>。</a:t>
            </a:r>
            <a:endParaRPr lang="zh-CN" altLang="en-US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06426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5065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dirty="0"/>
              <a:t>我这次的迎新报告分研究内容和个人感悟两方面。</a:t>
            </a:r>
          </a:p>
        </p:txBody>
      </p:sp>
    </p:spTree>
    <p:extLst>
      <p:ext uri="{BB962C8B-B14F-4D97-AF65-F5344CB8AC3E}">
        <p14:creationId xmlns:p14="http://schemas.microsoft.com/office/powerpoint/2010/main" val="504513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我研究的方向是聚类分析。</a:t>
            </a:r>
          </a:p>
        </p:txBody>
      </p:sp>
    </p:spTree>
    <p:extLst>
      <p:ext uri="{BB962C8B-B14F-4D97-AF65-F5344CB8AC3E}">
        <p14:creationId xmlns:p14="http://schemas.microsoft.com/office/powerpoint/2010/main" val="1090519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聚类分析是应用最广泛的数据挖掘技术之一。数据聚类是根据数据之间的相似度将数据集分成多个类的过程，划分应使同一类内的数据对象尽可能相似，不同类之间的数据对象尽可能不相似。</a:t>
            </a:r>
            <a:endParaRPr lang="en-US" altLang="zh-CN" dirty="0"/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/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聚类分析在机器学习、模式识别、计算机视觉、统计学、生物学和信息检索等领域扮演着重要的角色。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37346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在聚类分析领域，使用数据集构建邻接图（比如</a:t>
            </a:r>
            <a:r>
              <a:rPr lang="en-US" altLang="zh-CN" dirty="0"/>
              <a:t>k</a:t>
            </a:r>
            <a:r>
              <a:rPr lang="zh-CN" altLang="en-US" dirty="0"/>
              <a:t>近邻图），然后研究邻接图的结构，是常用的方法。</a:t>
            </a:r>
            <a:endParaRPr lang="en-US" altLang="zh-CN" dirty="0"/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举个例子，左边这个图是我们要处理的数据集，很明显，它包含了两个类，右图是这个数据集生成的</a:t>
            </a:r>
            <a:r>
              <a:rPr lang="en-US" altLang="zh-CN" dirty="0"/>
              <a:t>k</a:t>
            </a:r>
            <a:r>
              <a:rPr lang="zh-CN" altLang="en-US" dirty="0"/>
              <a:t>近邻图。</a:t>
            </a:r>
            <a:endParaRPr lang="en-US" altLang="zh-CN" dirty="0"/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我们观察到</a:t>
            </a:r>
            <a:r>
              <a:rPr lang="zh-CN" altLang="en-US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两个现象：</a:t>
            </a:r>
            <a:r>
              <a:rPr lang="en-US" alt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自然簇之间的边远远少于簇内</a:t>
            </a:r>
            <a:r>
              <a:rPr lang="zh-CN" altLang="en-US" sz="12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</a:t>
            </a:r>
            <a:r>
              <a:rPr lang="zh-CN" alt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的边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；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）</a:t>
            </a:r>
            <a:r>
              <a:rPr lang="zh-CN" alt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自然簇之间的边通常比簇内</a:t>
            </a:r>
            <a:r>
              <a:rPr lang="zh-CN" altLang="en-US" sz="12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</a:t>
            </a:r>
            <a:r>
              <a:rPr lang="zh-CN" altLang="zh-CN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的边长</a:t>
            </a:r>
            <a:endParaRPr lang="en-US" altLang="zh-CN" sz="1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所以我们打算将数据对象与邻接图的边关联在一起。</a:t>
            </a:r>
            <a:endParaRPr lang="en-US" altLang="zh-CN" sz="1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824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备注占位符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9450" y="4778375"/>
                <a:ext cx="5438775" cy="3908425"/>
              </a:xfrm>
              <a:prstGeom prst="rect">
                <a:avLst/>
              </a:prstGeom>
            </p:spPr>
            <p:txBody>
              <a:bodyPr/>
              <a:lstStyle/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我们的方法是为每个顶点定义一个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分布，定义任意两点之间的距离为两个分布之间的传输代价，体现在每条边上。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比如这个图里的两个点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和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我们为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定义的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分布是这样的，在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这个点上的值为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，在其他点的值为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       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定义的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分布是这样的，在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这个点上的值为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，在其他点的值为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我们要求的就是将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分布转变成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分布所付出的代价。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求解的过程是解一个泊松方程。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endParaRPr lang="en-US" altLang="zh-CN" dirty="0"/>
              </a:p>
              <a:p>
                <a:pPr marL="0" marR="0" lvl="0" indent="0" algn="l" defTabSz="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下面这两张图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展示了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2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2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的嵌入表示，边的宽度表示</a:t>
                </a:r>
                <a14:m>
                  <m:oMath xmlns:m="http://schemas.openxmlformats.org/officeDocument/2006/math">
                    <m:r>
                      <a:rPr lang="zh-CN" altLang="en-US" sz="1200" i="1" kern="100" dirty="0"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流经该边</m:t>
                    </m:r>
                  </m:oMath>
                </a14:m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的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“质量”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。</a:t>
                </a:r>
                <a:endParaRPr lang="en-US" altLang="zh-CN" sz="1200" kern="100" dirty="0">
                  <a:effectLst/>
                  <a:latin typeface="华文宋体" panose="02010600040101010101" pitchFamily="2" charset="-122"/>
                  <a:ea typeface="华文宋体" panose="02010600040101010101" pitchFamily="2" charset="-122"/>
                  <a:cs typeface="Times New Roman" panose="02020603050405020304" pitchFamily="18" charset="0"/>
                </a:endParaRPr>
              </a:p>
              <a:p>
                <a:pPr marL="0" marR="0" lvl="0" indent="0" algn="l" defTabSz="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2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2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属于不同的簇，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它们之间的路径必定包含边</a:t>
                </a:r>
                <a:r>
                  <a:rPr lang="en-US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e1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，所以流经边</a:t>
                </a:r>
                <a:r>
                  <a:rPr lang="en-US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e1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的质量最多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。由于流的传输方向相反，它们在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2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zh-CN" sz="1200" i="1" kern="100"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上的值的正负号也相反。</a:t>
                </a:r>
                <a:endParaRPr lang="en-US" altLang="zh-CN" sz="1200" kern="100" dirty="0">
                  <a:effectLst/>
                  <a:latin typeface="华文宋体" panose="02010600040101010101" pitchFamily="2" charset="-122"/>
                  <a:ea typeface="华文宋体" panose="0201060004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备注占位符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9450" y="4778375"/>
                <a:ext cx="5438775" cy="3908425"/>
              </a:xfrm>
              <a:prstGeom prst="rect">
                <a:avLst/>
              </a:prstGeom>
            </p:spPr>
            <p:txBody>
              <a:bodyPr/>
              <a:lstStyle/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我们的方法是为每个顶点定义一个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分布，定义任意两点之间的距离为两个分布之间的传输代价。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比如这个图里的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和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我们为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定义的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分布是这样的，在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这个点上的值为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，在其他点的值为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       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定义的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分布是这样的，在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这个点上的值为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，在其他点的值为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0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两个分布之间的传输代价可以看作把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1kg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的物质从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运到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v2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所花费的代价。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dirty="0"/>
                  <a:t>我们希望为每个顶点找到合适的嵌入表示，为此，我们引入了一个中间状态，我们先将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v1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上的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1kg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的物质均匀分布在每个点上，将顶点的个数记为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n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的话，中间状态的每个顶点上都有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1/</a:t>
                </a:r>
                <a:r>
                  <a:rPr lang="en-US" altLang="zh-CN" sz="1200" kern="1200" dirty="0" err="1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nkg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的质量。</a:t>
                </a:r>
                <a:endParaRPr lang="en-US" altLang="zh-CN" sz="1200" kern="12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+mn-cs"/>
                </a:endParaRPr>
              </a:p>
              <a:p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每个顶点的</a:t>
                </a:r>
                <a:r>
                  <a:rPr lang="en-US" altLang="zh-CN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delta</a:t>
                </a:r>
                <a:r>
                  <a:rPr lang="zh-CN" altLang="en-US" sz="1200" kern="12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+mn-cs"/>
                  </a:rPr>
                  <a:t>分布到中间状态的过程中，流经各个边的流量就是我们要求的嵌入表示。</a:t>
                </a:r>
                <a:endParaRPr lang="en-US" altLang="zh-CN" dirty="0"/>
              </a:p>
              <a:p>
                <a:r>
                  <a:rPr lang="zh-CN" altLang="en-US" dirty="0"/>
                  <a:t>任意两个分布的传输代价能够由计算嵌入表示的欧几里得距离得到。</a:t>
                </a:r>
                <a:endParaRPr lang="en-US" altLang="zh-CN" dirty="0"/>
              </a:p>
              <a:p>
                <a:endParaRPr lang="en-US" altLang="zh-CN" dirty="0"/>
              </a:p>
              <a:p>
                <a:pPr marL="0" marR="0" lvl="0" indent="0" algn="l" defTabSz="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下面这两张图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展示了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𝑣</a:t>
                </a:r>
                <a:r>
                  <a:rPr lang="zh-CN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𝑣</a:t>
                </a:r>
                <a:r>
                  <a:rPr lang="zh-CN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的嵌入表示，边的宽度表示</a:t>
                </a:r>
                <a:r>
                  <a:rPr lang="zh-CN" altLang="en-US" sz="1200" i="0" kern="100" dirty="0"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流经该边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的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“质量”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。</a:t>
                </a:r>
                <a:endParaRPr lang="en-US" altLang="zh-CN" sz="1200" kern="100" dirty="0">
                  <a:effectLst/>
                  <a:latin typeface="华文宋体" panose="02010600040101010101" pitchFamily="2" charset="-122"/>
                  <a:ea typeface="华文宋体" panose="02010600040101010101" pitchFamily="2" charset="-122"/>
                  <a:cs typeface="Times New Roman" panose="02020603050405020304" pitchFamily="18" charset="0"/>
                </a:endParaRPr>
              </a:p>
              <a:p>
                <a:pPr marL="0" marR="0" lvl="0" indent="0" algn="l" defTabSz="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𝑣</a:t>
                </a:r>
                <a:r>
                  <a:rPr lang="zh-CN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和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𝑣</a:t>
                </a:r>
                <a:r>
                  <a:rPr lang="zh-CN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属于不同的簇，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因为两个簇之间必须经过边</a:t>
                </a:r>
                <a:r>
                  <a:rPr lang="en-US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e1</a:t>
                </a: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它们的嵌入表示中，绝对值最大的分量都在连接两个簇的边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𝑒</a:t>
                </a:r>
                <a:r>
                  <a:rPr lang="zh-CN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上。由于流的传输方向相反，它们在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𝑒</a:t>
                </a:r>
                <a:r>
                  <a:rPr lang="zh-CN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_</a:t>
                </a:r>
                <a:r>
                  <a:rPr lang="en-US" altLang="zh-CN" sz="1200" i="0" kern="100">
                    <a:effectLst/>
                    <a:latin typeface="Cambria Math" panose="020405030504060302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上的值的正负号也相反。</a:t>
                </a:r>
                <a:endParaRPr lang="en-US" altLang="zh-CN" sz="1200" kern="100" dirty="0">
                  <a:effectLst/>
                  <a:latin typeface="华文宋体" panose="02010600040101010101" pitchFamily="2" charset="-122"/>
                  <a:ea typeface="华文宋体" panose="02010600040101010101" pitchFamily="2" charset="-122"/>
                  <a:cs typeface="Times New Roman" panose="02020603050405020304" pitchFamily="18" charset="0"/>
                </a:endParaRPr>
              </a:p>
              <a:p>
                <a:pPr marL="0" marR="0" lvl="0" indent="0" algn="l" defTabSz="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altLang="zh-CN" sz="1200" kern="100" dirty="0">
                  <a:effectLst/>
                  <a:latin typeface="华文宋体" panose="02010600040101010101" pitchFamily="2" charset="-122"/>
                  <a:ea typeface="华文宋体" panose="02010600040101010101" pitchFamily="2" charset="-122"/>
                  <a:cs typeface="Times New Roman" panose="02020603050405020304" pitchFamily="18" charset="0"/>
                </a:endParaRPr>
              </a:p>
              <a:p>
                <a:pPr marL="0" marR="0" lvl="0" indent="0" algn="l" defTabSz="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CN" altLang="en-US" sz="1200" kern="100" dirty="0">
                    <a:effectLst/>
                    <a:latin typeface="华文宋体" panose="02010600040101010101" pitchFamily="2" charset="-122"/>
                    <a:ea typeface="华文宋体" panose="02010600040101010101" pitchFamily="2" charset="-122"/>
                    <a:cs typeface="Times New Roman" panose="02020603050405020304" pitchFamily="18" charset="0"/>
                  </a:rPr>
                  <a:t>具体的公式推导见开题报告，我们最后得到的结果恰好是拉普拉斯算子的</a:t>
                </a:r>
                <a:r>
                  <a:rPr lang="zh-CN" altLang="en-US" dirty="0"/>
                  <a:t>格林函数的形式。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3982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这个是我们</a:t>
            </a:r>
            <a:r>
              <a:rPr lang="zh-CN" altLang="en-US" dirty="0"/>
              <a:t>在人工合成的数据集上测试得到的算法效果，分别对应三种情形：</a:t>
            </a:r>
            <a:r>
              <a:rPr lang="zh-CN" altLang="en-US" sz="1200" dirty="0">
                <a:latin typeface="华文宋体" panose="02010600040101010101" pitchFamily="2" charset="-122"/>
                <a:ea typeface="华文宋体" panose="02010600040101010101" pitchFamily="2" charset="-122"/>
              </a:rPr>
              <a:t>不能将数据集线性分开的、类的大小不均衡和形状比较复杂的。这些情况我们的算法都能很好的处理。</a:t>
            </a:r>
          </a:p>
        </p:txBody>
      </p:sp>
    </p:spTree>
    <p:extLst>
      <p:ext uri="{BB962C8B-B14F-4D97-AF65-F5344CB8AC3E}">
        <p14:creationId xmlns:p14="http://schemas.microsoft.com/office/powerpoint/2010/main" val="2765339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接下来是我个人的一些感悟。</a:t>
            </a:r>
          </a:p>
        </p:txBody>
      </p:sp>
    </p:spTree>
    <p:extLst>
      <p:ext uri="{BB962C8B-B14F-4D97-AF65-F5344CB8AC3E}">
        <p14:creationId xmlns:p14="http://schemas.microsoft.com/office/powerpoint/2010/main" val="1907773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800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我建议大家尽早开始</a:t>
            </a:r>
            <a:r>
              <a:rPr lang="zh-CN" altLang="en-US" sz="1800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科研</a:t>
            </a:r>
            <a:r>
              <a:rPr lang="zh-CN" altLang="zh-CN" sz="1800" dirty="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，尽快发论文。特别是硕士生，研三下学期就要准备毕业了，回所之后只有一年半的时间能去做科研发论文，咱们实验室毕业有论文要求，毕业压力还是有一些的。</a:t>
            </a:r>
            <a:endParaRPr lang="en-US" altLang="zh-CN" sz="1800" dirty="0">
              <a:effectLst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800" kern="1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尽早确定自己的发展方向，是读博做科研，还是去工作。读博做科研的话，要尽早确定自己的方向，并要大量阅读相关论文。工作的话，研一上学期多修一些学分，下学期就能少上几门课，空出来时间去实习。毕业正式找工作的时候，有实习经历的同学比没有实习过的占很大优势。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800" kern="100" dirty="0">
                <a:effectLst/>
                <a:latin typeface="等线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多跟导师和师兄师姐们沟通交流，对发论文也很有帮助。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54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7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825"/>
            <a:ext cx="8172450" cy="259461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606" y="343327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68523" y="335407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2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825"/>
            <a:ext cx="8172450" cy="2544445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3481705"/>
            <a:ext cx="8172450" cy="21145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41218" y="3372485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905988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056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9" name="Picture 1047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华文宋体" panose="02010600040101010101" pitchFamily="2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908521"/>
            <a:ext cx="8420100" cy="2736701"/>
          </a:xfrm>
        </p:spPr>
        <p:txBody>
          <a:bodyPr wrap="square" lIns="288000" tIns="45720" rIns="288000" bIns="4572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zh-CN" altLang="en-US" sz="4000" b="1" dirty="0"/>
              <a:t>迎新报告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3260812" y="4581128"/>
            <a:ext cx="3384376" cy="1152525"/>
          </a:xfrm>
        </p:spPr>
        <p:txBody>
          <a:bodyPr wrap="square" lIns="91440" tIns="45720" rIns="91440" bIns="45720" anchor="t"/>
          <a:lstStyle/>
          <a:p>
            <a:pPr algn="ctr" defTabSz="0" eaLnBrk="1" hangingPunct="1">
              <a:lnSpc>
                <a:spcPct val="90000"/>
              </a:lnSpc>
              <a:buSzPct val="120000"/>
              <a:buFont typeface="Wingdings" panose="05000000000000000000" pitchFamily="2" charset="2"/>
              <a:buNone/>
            </a:pPr>
            <a:r>
              <a:rPr lang="zh-CN" altLang="en-US" sz="2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  <a:sym typeface="Arial" panose="020B0604020202020204" pitchFamily="34" charset="0"/>
              </a:rPr>
              <a:t>刘浩</a:t>
            </a:r>
            <a:endParaRPr lang="en-US" altLang="zh-CN" sz="2400" b="1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defTabSz="0" eaLnBrk="1" hangingPunct="1">
              <a:lnSpc>
                <a:spcPct val="90000"/>
              </a:lnSpc>
              <a:buSzPct val="120000"/>
              <a:buFont typeface="Wingdings" panose="05000000000000000000" pitchFamily="2" charset="2"/>
              <a:buNone/>
            </a:pPr>
            <a:r>
              <a:rPr lang="zh-CN" altLang="en-US" sz="2400" b="1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导师：  侯飞</a:t>
            </a:r>
            <a:endParaRPr lang="en-US" altLang="zh-CN" sz="2400" b="1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sym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祝大家研一快乐！</a:t>
            </a:r>
          </a:p>
        </p:txBody>
      </p:sp>
    </p:spTree>
    <p:extLst>
      <p:ext uri="{BB962C8B-B14F-4D97-AF65-F5344CB8AC3E}">
        <p14:creationId xmlns:p14="http://schemas.microsoft.com/office/powerpoint/2010/main" val="143625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520" y="3042084"/>
            <a:ext cx="2600325" cy="773832"/>
          </a:xfrm>
        </p:spPr>
        <p:txBody>
          <a:bodyPr/>
          <a:lstStyle/>
          <a:p>
            <a:r>
              <a:rPr lang="zh-CN" altLang="en-US" dirty="0"/>
              <a:t>主要内容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880" y="1799692"/>
            <a:ext cx="5544616" cy="4032448"/>
          </a:xfrm>
        </p:spPr>
        <p:txBody>
          <a:bodyPr>
            <a:noAutofit/>
          </a:bodyPr>
          <a:lstStyle/>
          <a:p>
            <a:pPr marL="658495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b="1" dirty="0"/>
              <a:t>  </a:t>
            </a:r>
            <a:r>
              <a:rPr lang="zh-CN" altLang="en-US" sz="2400" dirty="0"/>
              <a:t>研究内容</a:t>
            </a:r>
            <a:endParaRPr lang="en-US" altLang="zh-CN" sz="2400" dirty="0"/>
          </a:p>
          <a:p>
            <a:pPr marL="658495" lvl="1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/>
              <a:t>  个人感悟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</a:t>
            </a: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212DE783-4A10-414E-9EB6-2C6CED2AF87E}"/>
              </a:ext>
            </a:extLst>
          </p:cNvPr>
          <p:cNvSpPr/>
          <p:nvPr/>
        </p:nvSpPr>
        <p:spPr>
          <a:xfrm>
            <a:off x="3800872" y="3284984"/>
            <a:ext cx="1944216" cy="7920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聚类分析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F202EDD1-1B1C-4845-A55A-A4CA07F2CE5B}"/>
              </a:ext>
            </a:extLst>
          </p:cNvPr>
          <p:cNvSpPr/>
          <p:nvPr/>
        </p:nvSpPr>
        <p:spPr>
          <a:xfrm>
            <a:off x="2576736" y="2179863"/>
            <a:ext cx="1944216" cy="7920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机器学习</a:t>
            </a: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7B558BF3-A4FA-4A2B-81CE-68C6268456D9}"/>
              </a:ext>
            </a:extLst>
          </p:cNvPr>
          <p:cNvSpPr/>
          <p:nvPr/>
        </p:nvSpPr>
        <p:spPr>
          <a:xfrm>
            <a:off x="1037314" y="3242438"/>
            <a:ext cx="1944216" cy="7920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计算机视觉</a:t>
            </a: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C479FF1D-A2E3-4398-845F-B086095ABE24}"/>
              </a:ext>
            </a:extLst>
          </p:cNvPr>
          <p:cNvSpPr/>
          <p:nvPr/>
        </p:nvSpPr>
        <p:spPr>
          <a:xfrm>
            <a:off x="5385050" y="2179863"/>
            <a:ext cx="1944216" cy="7920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模式识别</a:t>
            </a: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237E3A1A-24BF-4E0F-8709-E6C1C8704191}"/>
              </a:ext>
            </a:extLst>
          </p:cNvPr>
          <p:cNvSpPr/>
          <p:nvPr/>
        </p:nvSpPr>
        <p:spPr>
          <a:xfrm>
            <a:off x="6564430" y="3212114"/>
            <a:ext cx="1944216" cy="7920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统计学</a:t>
            </a: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7E739CCE-C9A7-4ACB-8E7A-5D0E4DDA24A9}"/>
              </a:ext>
            </a:extLst>
          </p:cNvPr>
          <p:cNvSpPr/>
          <p:nvPr/>
        </p:nvSpPr>
        <p:spPr>
          <a:xfrm>
            <a:off x="2576735" y="4519573"/>
            <a:ext cx="1944216" cy="7920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bg1"/>
                </a:solidFill>
              </a:rPr>
              <a:t>信息检索</a:t>
            </a:r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9A564E23-AB06-4CAF-AEFE-9B384E8ACDF0}"/>
              </a:ext>
            </a:extLst>
          </p:cNvPr>
          <p:cNvSpPr/>
          <p:nvPr/>
        </p:nvSpPr>
        <p:spPr>
          <a:xfrm>
            <a:off x="5385050" y="4519573"/>
            <a:ext cx="1944216" cy="7920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••••••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9" name="箭头: 燕尾形 8">
            <a:extLst>
              <a:ext uri="{FF2B5EF4-FFF2-40B4-BE49-F238E27FC236}">
                <a16:creationId xmlns:a16="http://schemas.microsoft.com/office/drawing/2014/main" id="{9CC55F83-8951-4237-A44F-75F118C59E04}"/>
              </a:ext>
            </a:extLst>
          </p:cNvPr>
          <p:cNvSpPr/>
          <p:nvPr/>
        </p:nvSpPr>
        <p:spPr>
          <a:xfrm rot="14030018">
            <a:off x="4141721" y="2947116"/>
            <a:ext cx="412138" cy="225408"/>
          </a:xfrm>
          <a:prstGeom prst="notched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箭头: 燕尾形 21">
            <a:extLst>
              <a:ext uri="{FF2B5EF4-FFF2-40B4-BE49-F238E27FC236}">
                <a16:creationId xmlns:a16="http://schemas.microsoft.com/office/drawing/2014/main" id="{160768C1-E59D-47BD-97CF-BAF1415401DC}"/>
              </a:ext>
            </a:extLst>
          </p:cNvPr>
          <p:cNvSpPr/>
          <p:nvPr/>
        </p:nvSpPr>
        <p:spPr>
          <a:xfrm rot="8124567">
            <a:off x="4083138" y="4269574"/>
            <a:ext cx="412138" cy="225408"/>
          </a:xfrm>
          <a:prstGeom prst="notched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箭头: 燕尾形 22">
            <a:extLst>
              <a:ext uri="{FF2B5EF4-FFF2-40B4-BE49-F238E27FC236}">
                <a16:creationId xmlns:a16="http://schemas.microsoft.com/office/drawing/2014/main" id="{052D3AE5-BAF2-4A92-914A-18574F08C98E}"/>
              </a:ext>
            </a:extLst>
          </p:cNvPr>
          <p:cNvSpPr/>
          <p:nvPr/>
        </p:nvSpPr>
        <p:spPr>
          <a:xfrm rot="18506276">
            <a:off x="5337386" y="2938526"/>
            <a:ext cx="412138" cy="225408"/>
          </a:xfrm>
          <a:prstGeom prst="notched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箭头: 燕尾形 23">
            <a:extLst>
              <a:ext uri="{FF2B5EF4-FFF2-40B4-BE49-F238E27FC236}">
                <a16:creationId xmlns:a16="http://schemas.microsoft.com/office/drawing/2014/main" id="{D47BF435-4734-449D-9732-829CA39EB87E}"/>
              </a:ext>
            </a:extLst>
          </p:cNvPr>
          <p:cNvSpPr/>
          <p:nvPr/>
        </p:nvSpPr>
        <p:spPr>
          <a:xfrm>
            <a:off x="5945020" y="3568324"/>
            <a:ext cx="412138" cy="225408"/>
          </a:xfrm>
          <a:prstGeom prst="notched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箭头: 燕尾形 24">
            <a:extLst>
              <a:ext uri="{FF2B5EF4-FFF2-40B4-BE49-F238E27FC236}">
                <a16:creationId xmlns:a16="http://schemas.microsoft.com/office/drawing/2014/main" id="{F2FC6B6F-5A85-40BA-9A25-53AB632881D3}"/>
              </a:ext>
            </a:extLst>
          </p:cNvPr>
          <p:cNvSpPr/>
          <p:nvPr/>
        </p:nvSpPr>
        <p:spPr>
          <a:xfrm rot="10800000">
            <a:off x="3188802" y="3520354"/>
            <a:ext cx="412138" cy="225408"/>
          </a:xfrm>
          <a:prstGeom prst="notched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箭头: 燕尾形 25">
            <a:extLst>
              <a:ext uri="{FF2B5EF4-FFF2-40B4-BE49-F238E27FC236}">
                <a16:creationId xmlns:a16="http://schemas.microsoft.com/office/drawing/2014/main" id="{20776C85-D2C2-4693-904A-E00CDDEEF100}"/>
              </a:ext>
            </a:extLst>
          </p:cNvPr>
          <p:cNvSpPr/>
          <p:nvPr/>
        </p:nvSpPr>
        <p:spPr>
          <a:xfrm rot="2809935">
            <a:off x="5408033" y="4269574"/>
            <a:ext cx="412138" cy="225408"/>
          </a:xfrm>
          <a:prstGeom prst="notched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065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1EC9730-907C-4D39-9D30-F2F755764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我们观察到，在邻接图中：</a:t>
            </a:r>
            <a:endParaRPr lang="en-US" altLang="zh-CN" sz="1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</a:t>
            </a:r>
            <a:r>
              <a:rPr lang="zh-CN" alt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之间的边远远少于</a:t>
            </a:r>
            <a:r>
              <a:rPr lang="zh-CN" altLang="en-US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</a:t>
            </a:r>
            <a:r>
              <a:rPr lang="zh-CN" alt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内</a:t>
            </a:r>
            <a:r>
              <a:rPr lang="zh-CN" altLang="en-US" sz="16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</a:t>
            </a:r>
            <a:r>
              <a:rPr lang="zh-CN" alt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的边</a:t>
            </a:r>
            <a:endParaRPr lang="en-US" altLang="zh-CN" sz="16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</a:t>
            </a:r>
            <a:r>
              <a:rPr lang="zh-CN" alt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之间的边通常比</a:t>
            </a:r>
            <a:r>
              <a:rPr lang="zh-CN" altLang="en-US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</a:t>
            </a:r>
            <a:r>
              <a:rPr lang="zh-CN" alt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内</a:t>
            </a:r>
            <a:r>
              <a:rPr lang="zh-CN" altLang="en-US" sz="1600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部</a:t>
            </a:r>
            <a:r>
              <a:rPr lang="zh-CN" alt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的边长</a:t>
            </a:r>
            <a:endParaRPr lang="zh-CN" altLang="zh-CN" dirty="0"/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B7E5616C-A46E-4935-A230-7D1DB279FD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991" y="3661389"/>
            <a:ext cx="3048000" cy="228600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328A10B2-DF96-4618-8D1B-AC4AD7895F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008" y="3661389"/>
            <a:ext cx="3048001" cy="228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58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C8B270-5D22-415E-847B-E2B12B24A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</a:t>
            </a:r>
          </a:p>
        </p:txBody>
      </p:sp>
      <p:pic>
        <p:nvPicPr>
          <p:cNvPr id="10" name="内容占位符 9">
            <a:extLst>
              <a:ext uri="{FF2B5EF4-FFF2-40B4-BE49-F238E27FC236}">
                <a16:creationId xmlns:a16="http://schemas.microsoft.com/office/drawing/2014/main" id="{0ED40BA8-E52C-45C8-BDF0-89069C5079D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07" y="1928682"/>
            <a:ext cx="2909869" cy="1716341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C2300F9E-D82A-4E4F-A530-B20E386761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01" y="3645023"/>
            <a:ext cx="3531280" cy="2648461"/>
          </a:xfrm>
          <a:prstGeom prst="rect">
            <a:avLst/>
          </a:prstGeom>
        </p:spPr>
      </p:pic>
      <p:pic>
        <p:nvPicPr>
          <p:cNvPr id="8" name="内容占位符 7">
            <a:extLst>
              <a:ext uri="{FF2B5EF4-FFF2-40B4-BE49-F238E27FC236}">
                <a16:creationId xmlns:a16="http://schemas.microsoft.com/office/drawing/2014/main" id="{36835418-89C3-4CC6-9294-9ACA71976B7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348" y="3645022"/>
            <a:ext cx="3531283" cy="264846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1172C5AD-B8B7-44CD-9E34-CDC687EBE7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056" y="1928684"/>
            <a:ext cx="2909868" cy="1716340"/>
          </a:xfrm>
          <a:prstGeom prst="rect">
            <a:avLst/>
          </a:prstGeom>
        </p:spPr>
      </p:pic>
      <p:sp>
        <p:nvSpPr>
          <p:cNvPr id="13" name="箭头: 右 12">
            <a:extLst>
              <a:ext uri="{FF2B5EF4-FFF2-40B4-BE49-F238E27FC236}">
                <a16:creationId xmlns:a16="http://schemas.microsoft.com/office/drawing/2014/main" id="{6540A13D-5C5C-4116-A34D-DDF4C25A3E54}"/>
              </a:ext>
            </a:extLst>
          </p:cNvPr>
          <p:cNvSpPr/>
          <p:nvPr/>
        </p:nvSpPr>
        <p:spPr>
          <a:xfrm>
            <a:off x="4497600" y="2658049"/>
            <a:ext cx="792088" cy="288032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642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</a:t>
            </a: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F5593E9E-7F97-46BB-B3BB-1B70201524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945" y="2420888"/>
            <a:ext cx="3022096" cy="2266573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3E3838A2-4768-4D33-AB59-F554C84680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848" y="2420888"/>
            <a:ext cx="3022096" cy="2266572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CEF850BD-66EE-401A-BC2A-9197849171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52" y="2420888"/>
            <a:ext cx="3022096" cy="2266572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EA48FACD-9BD4-444D-ABB7-75C6F2B25A23}"/>
              </a:ext>
            </a:extLst>
          </p:cNvPr>
          <p:cNvSpPr txBox="1"/>
          <p:nvPr/>
        </p:nvSpPr>
        <p:spPr>
          <a:xfrm>
            <a:off x="1101692" y="4611166"/>
            <a:ext cx="19442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500" dirty="0">
                <a:latin typeface="华文宋体" panose="02010600040101010101" pitchFamily="2" charset="-122"/>
                <a:ea typeface="华文宋体" panose="02010600040101010101" pitchFamily="2" charset="-122"/>
              </a:rPr>
              <a:t>非线性可分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7234C4EE-CA20-4544-AC2D-44636B782B43}"/>
              </a:ext>
            </a:extLst>
          </p:cNvPr>
          <p:cNvSpPr txBox="1"/>
          <p:nvPr/>
        </p:nvSpPr>
        <p:spPr>
          <a:xfrm>
            <a:off x="4099024" y="4611166"/>
            <a:ext cx="19442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500" dirty="0">
                <a:latin typeface="华文宋体" panose="02010600040101010101" pitchFamily="2" charset="-122"/>
                <a:ea typeface="华文宋体" panose="02010600040101010101" pitchFamily="2" charset="-122"/>
              </a:rPr>
              <a:t>不均衡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57CC3D3-1478-4061-A67B-51209A3CEF8B}"/>
              </a:ext>
            </a:extLst>
          </p:cNvPr>
          <p:cNvSpPr txBox="1"/>
          <p:nvPr/>
        </p:nvSpPr>
        <p:spPr>
          <a:xfrm>
            <a:off x="7237905" y="4611166"/>
            <a:ext cx="19442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500" dirty="0">
                <a:latin typeface="华文宋体" panose="02010600040101010101" pitchFamily="2" charset="-122"/>
                <a:ea typeface="华文宋体" panose="02010600040101010101" pitchFamily="2" charset="-122"/>
              </a:rPr>
              <a:t>复杂</a:t>
            </a:r>
          </a:p>
        </p:txBody>
      </p:sp>
    </p:spTree>
    <p:extLst>
      <p:ext uri="{BB962C8B-B14F-4D97-AF65-F5344CB8AC3E}">
        <p14:creationId xmlns:p14="http://schemas.microsoft.com/office/powerpoint/2010/main" val="410324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个人感悟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74548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个人感悟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1EC9730-907C-4D39-9D30-F2F755764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dirty="0"/>
              <a:t>尽快发论文</a:t>
            </a:r>
            <a:endParaRPr lang="en-US" altLang="zh-CN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/>
              <a:t>明确发展方向</a:t>
            </a:r>
            <a:endParaRPr lang="en-US" altLang="zh-CN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dirty="0"/>
              <a:t>多与导师、师兄师姐和同学交流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18344858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回顾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自定义 1">
      <a:majorFont>
        <a:latin typeface="Goudy Old Style"/>
        <a:ea typeface="华文仿宋"/>
        <a:cs typeface=""/>
      </a:majorFont>
      <a:minorFont>
        <a:latin typeface="Tw Cen MT"/>
        <a:ea typeface="华文仿宋"/>
        <a:cs typeface=""/>
      </a:minorFont>
    </a:fontScheme>
    <a:fmtScheme name="带状边缘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回顾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33CC"/>
      </a:dk1>
      <a:lt1>
        <a:srgbClr val="FFFFFF"/>
      </a:lt1>
      <a:dk2>
        <a:srgbClr val="336699"/>
      </a:dk2>
      <a:lt2>
        <a:srgbClr val="008000"/>
      </a:lt2>
      <a:accent1>
        <a:srgbClr val="3366FF"/>
      </a:accent1>
      <a:accent2>
        <a:srgbClr val="FFFF66"/>
      </a:accent2>
      <a:accent3>
        <a:srgbClr val="FFFFFF"/>
      </a:accent3>
      <a:accent4>
        <a:srgbClr val="002AAE"/>
      </a:accent4>
      <a:accent5>
        <a:srgbClr val="ADB8FF"/>
      </a:accent5>
      <a:accent6>
        <a:srgbClr val="E7E75C"/>
      </a:accent6>
      <a:hlink>
        <a:srgbClr val="FF6600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2087</TotalTime>
  <Words>732</Words>
  <Application>Microsoft Office PowerPoint</Application>
  <PresentationFormat>A4 纸张(210x297 毫米)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5" baseType="lpstr">
      <vt:lpstr>等线</vt:lpstr>
      <vt:lpstr>华文宋体</vt:lpstr>
      <vt:lpstr>楷体</vt:lpstr>
      <vt:lpstr>Arial</vt:lpstr>
      <vt:lpstr>Arial Narrow</vt:lpstr>
      <vt:lpstr>Calibri</vt:lpstr>
      <vt:lpstr>Calibri Light</vt:lpstr>
      <vt:lpstr>Californian FB</vt:lpstr>
      <vt:lpstr>Cambria Math</vt:lpstr>
      <vt:lpstr>Goudy Old Style</vt:lpstr>
      <vt:lpstr>Times New Roman</vt:lpstr>
      <vt:lpstr>Tw Cen MT</vt:lpstr>
      <vt:lpstr>Wingdings</vt:lpstr>
      <vt:lpstr>回顾</vt:lpstr>
      <vt:lpstr>1_回顾</vt:lpstr>
      <vt:lpstr>迎新报告</vt:lpstr>
      <vt:lpstr>主要内容</vt:lpstr>
      <vt:lpstr>研究内容</vt:lpstr>
      <vt:lpstr>研究内容</vt:lpstr>
      <vt:lpstr>研究内容</vt:lpstr>
      <vt:lpstr>研究内容</vt:lpstr>
      <vt:lpstr>研究内容</vt:lpstr>
      <vt:lpstr>个人感悟</vt:lpstr>
      <vt:lpstr>个人感悟</vt:lpstr>
      <vt:lpstr>祝大家研一快乐！</vt:lpstr>
    </vt:vector>
  </TitlesOfParts>
  <Company>CS,HIT,P.R.China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没有幻灯片标题</dc:title>
  <dc:creator>xxf</dc:creator>
  <cp:lastModifiedBy>浩</cp:lastModifiedBy>
  <cp:revision>4893</cp:revision>
  <dcterms:created xsi:type="dcterms:W3CDTF">2001-03-21T04:57:00Z</dcterms:created>
  <dcterms:modified xsi:type="dcterms:W3CDTF">2021-09-03T04:56:56Z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  <property fmtid="{D5CDD505-2E9C-101B-9397-08002B2CF9AE}" pid="3" name="KSORubyTemplateID">
    <vt:lpwstr>2</vt:lpwstr>
  </property>
</Properties>
</file>