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12" r:id="rId3"/>
    <p:sldId id="263" r:id="rId5"/>
    <p:sldId id="265" r:id="rId6"/>
    <p:sldId id="267" r:id="rId7"/>
    <p:sldId id="330" r:id="rId8"/>
    <p:sldId id="329" r:id="rId9"/>
    <p:sldId id="331" r:id="rId10"/>
    <p:sldId id="369" r:id="rId11"/>
    <p:sldId id="368" r:id="rId12"/>
    <p:sldId id="332" r:id="rId13"/>
    <p:sldId id="335" r:id="rId14"/>
    <p:sldId id="336" r:id="rId15"/>
    <p:sldId id="371" r:id="rId16"/>
    <p:sldId id="274" r:id="rId17"/>
    <p:sldId id="398" r:id="rId18"/>
    <p:sldId id="399" r:id="rId19"/>
    <p:sldId id="400" r:id="rId20"/>
    <p:sldId id="360" r:id="rId21"/>
    <p:sldId id="408" r:id="rId22"/>
    <p:sldId id="343" r:id="rId23"/>
    <p:sldId id="347" r:id="rId24"/>
    <p:sldId id="266" r:id="rId25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E1324"/>
    <a:srgbClr val="0C49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69" autoAdjust="0"/>
    <p:restoredTop sz="79924" autoAdjust="0"/>
  </p:normalViewPr>
  <p:slideViewPr>
    <p:cSldViewPr snapToGrid="0" showGuides="1">
      <p:cViewPr varScale="1">
        <p:scale>
          <a:sx n="131" d="100"/>
          <a:sy n="131" d="100"/>
        </p:scale>
        <p:origin x="1344" y="184"/>
      </p:cViewPr>
      <p:guideLst>
        <p:guide orient="horz" pos="22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8" Type="http://schemas.openxmlformats.org/officeDocument/2006/relationships/tableStyles" Target="tableStyles.xml"/><Relationship Id="rId27" Type="http://schemas.openxmlformats.org/officeDocument/2006/relationships/viewProps" Target="viewProps.xml"/><Relationship Id="rId26" Type="http://schemas.openxmlformats.org/officeDocument/2006/relationships/presProps" Target="presProps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5BCEC9-DDE4-4B30-87D6-0017517D5E2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D4487E-253C-4F2A-AD3B-D7DF4058A67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dirty="0"/>
          </a:p>
        </p:txBody>
      </p:sp>
      <p:sp>
        <p:nvSpPr>
          <p:cNvPr id="819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charset="-122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charset="-122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charset="-122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charset="-122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F000F6D-74D8-0C46-B428-4DE0EB03488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D4487E-253C-4F2A-AD3B-D7DF4058A67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D4487E-253C-4F2A-AD3B-D7DF4058A67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我的开题报告分为五个部分，分别是：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D4487E-253C-4F2A-AD3B-D7DF4058A67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D4487E-253C-4F2A-AD3B-D7DF4058A67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D4487E-253C-4F2A-AD3B-D7DF4058A67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D4487E-253C-4F2A-AD3B-D7DF4058A67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D4487E-253C-4F2A-AD3B-D7DF4058A67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D4487E-253C-4F2A-AD3B-D7DF4058A67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D4487E-253C-4F2A-AD3B-D7DF4058A67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D4487E-253C-4F2A-AD3B-D7DF4058A67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32C326A-3541-E547-8C03-5779D23648EF}" type="datetimeFigureOut">
              <a:rPr kumimoji="0" lang="zh-CN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华文中宋" panose="02010600040101010101" charset="-122"/>
                <a:cs typeface="+mn-cs"/>
              </a:rPr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中宋" panose="02010600040101010101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中宋" panose="02010600040101010101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3597BDB-C194-6F4E-8639-1B954A600FDB}" type="slidenum">
              <a:rPr kumimoji="0" lang="zh-CN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华文中宋" panose="02010600040101010101" charset="-122"/>
                <a:cs typeface="+mn-cs"/>
              </a:rPr>
            </a:fld>
            <a:endParaRPr kumimoji="0" lang="en-US" altLang="zh-CN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中宋" panose="02010600040101010101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8650" y="1340768"/>
            <a:ext cx="7886700" cy="5061482"/>
          </a:xfrm>
        </p:spPr>
        <p:txBody>
          <a:bodyPr/>
          <a:lstStyle/>
          <a:p>
            <a:pPr lvl="0"/>
            <a:r>
              <a:rPr lang="zh-CN" altLang="en-US" dirty="0"/>
              <a:t>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r>
              <a:rPr lang="en-US" altLang="zh-CN" dirty="0"/>
              <a:t>·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7777B4F-0286-DE44-939A-59B26D3141B7}" type="datetimeFigureOut">
              <a:rPr kumimoji="0" lang="zh-CN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华文中宋" panose="02010600040101010101" charset="-122"/>
                <a:cs typeface="+mn-cs"/>
              </a:rPr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中宋" panose="02010600040101010101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中宋" panose="02010600040101010101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ADB0674-9F2F-9048-8F8C-240B2AE1FAC2}" type="slidenum">
              <a:rPr kumimoji="0" lang="zh-CN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华文中宋" panose="02010600040101010101" charset="-122"/>
                <a:cs typeface="+mn-cs"/>
              </a:rPr>
            </a:fld>
            <a:endParaRPr kumimoji="0" lang="en-US" altLang="zh-CN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中宋" panose="02010600040101010101" charset="-122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257" y="0"/>
            <a:ext cx="7904093" cy="1021543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4000" b="1"/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grpSp>
        <p:nvGrpSpPr>
          <p:cNvPr id="16" name="组合 15"/>
          <p:cNvGrpSpPr/>
          <p:nvPr userDrawn="1"/>
        </p:nvGrpSpPr>
        <p:grpSpPr>
          <a:xfrm>
            <a:off x="611257" y="1021543"/>
            <a:ext cx="7904093" cy="0"/>
            <a:chOff x="815009" y="1021543"/>
            <a:chExt cx="10538791" cy="0"/>
          </a:xfrm>
        </p:grpSpPr>
        <p:cxnSp>
          <p:nvCxnSpPr>
            <p:cNvPr id="8" name="直接连接符 7"/>
            <p:cNvCxnSpPr/>
            <p:nvPr userDrawn="1"/>
          </p:nvCxnSpPr>
          <p:spPr>
            <a:xfrm>
              <a:off x="815009" y="1021543"/>
              <a:ext cx="713715" cy="0"/>
            </a:xfrm>
            <a:prstGeom prst="line">
              <a:avLst/>
            </a:prstGeom>
            <a:ln w="44450">
              <a:solidFill>
                <a:srgbClr val="AE132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 userDrawn="1"/>
          </p:nvCxnSpPr>
          <p:spPr>
            <a:xfrm>
              <a:off x="1683945" y="1021543"/>
              <a:ext cx="9669855" cy="0"/>
            </a:xfrm>
            <a:prstGeom prst="line">
              <a:avLst/>
            </a:prstGeom>
            <a:ln w="444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图片 9" descr="横版组合——透明.png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457950" y="6073474"/>
            <a:ext cx="2314933" cy="6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7F89CA9-0F6A-E745-B1B5-0B3A7BE5D970}" type="datetimeFigureOut">
              <a:rPr kumimoji="0" lang="zh-CN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华文中宋" panose="02010600040101010101" charset="-122"/>
                <a:cs typeface="+mn-cs"/>
              </a:rPr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中宋" panose="02010600040101010101" charset="-122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中宋" panose="02010600040101010101" charset="-122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B721F5A-A6F2-4C4E-BFC8-8F7E8C0B0E84}" type="slidenum">
              <a:rPr kumimoji="0" lang="zh-CN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华文中宋" panose="02010600040101010101" charset="-122"/>
                <a:cs typeface="+mn-cs"/>
              </a:rPr>
            </a:fld>
            <a:endParaRPr kumimoji="0" lang="en-US" altLang="zh-CN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中宋" panose="02010600040101010101" charset="-122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257" y="0"/>
            <a:ext cx="7886700" cy="1021543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lnSpc>
                <a:spcPct val="100000"/>
              </a:lnSpc>
              <a:defRPr lang="en-US" sz="4000" b="1" dirty="0"/>
            </a:lvl1pPr>
          </a:lstStyle>
          <a:p>
            <a:pPr lvl="0"/>
            <a:r>
              <a:rPr lang="zh-CN" altLang="en-US" dirty="0"/>
              <a:t>单击此处编辑母版标题样式</a:t>
            </a:r>
            <a:endParaRPr lang="en-US" dirty="0"/>
          </a:p>
        </p:txBody>
      </p:sp>
      <p:grpSp>
        <p:nvGrpSpPr>
          <p:cNvPr id="6" name="组合 5"/>
          <p:cNvGrpSpPr/>
          <p:nvPr userDrawn="1"/>
        </p:nvGrpSpPr>
        <p:grpSpPr>
          <a:xfrm>
            <a:off x="611257" y="1021543"/>
            <a:ext cx="7904093" cy="0"/>
            <a:chOff x="815009" y="1021543"/>
            <a:chExt cx="10538791" cy="0"/>
          </a:xfrm>
        </p:grpSpPr>
        <p:cxnSp>
          <p:nvCxnSpPr>
            <p:cNvPr id="7" name="直接连接符 6"/>
            <p:cNvCxnSpPr/>
            <p:nvPr userDrawn="1"/>
          </p:nvCxnSpPr>
          <p:spPr>
            <a:xfrm>
              <a:off x="815009" y="1021543"/>
              <a:ext cx="713715" cy="0"/>
            </a:xfrm>
            <a:prstGeom prst="line">
              <a:avLst/>
            </a:prstGeom>
            <a:ln w="44450">
              <a:solidFill>
                <a:srgbClr val="AE132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7"/>
            <p:cNvCxnSpPr/>
            <p:nvPr userDrawn="1"/>
          </p:nvCxnSpPr>
          <p:spPr>
            <a:xfrm>
              <a:off x="1683945" y="1021543"/>
              <a:ext cx="9669855" cy="0"/>
            </a:xfrm>
            <a:prstGeom prst="line">
              <a:avLst/>
            </a:prstGeom>
            <a:ln w="444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" name="图片 8" descr="横版组合——透明.png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457950" y="6073474"/>
            <a:ext cx="2314933" cy="6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0E72066-6174-6145-AA6B-3DE5C9EA0DC8}" type="datetimeFigureOut">
              <a:rPr kumimoji="0" lang="zh-CN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华文中宋" panose="02010600040101010101" charset="-122"/>
                <a:cs typeface="+mn-cs"/>
              </a:rPr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中宋" panose="02010600040101010101" charset="-122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中宋" panose="02010600040101010101" charset="-122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D0C70D4-B8A7-1C47-A003-56128FA9BF31}" type="slidenum">
              <a:rPr kumimoji="0" lang="zh-CN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华文中宋" panose="02010600040101010101" charset="-122"/>
                <a:cs typeface="+mn-cs"/>
              </a:rPr>
            </a:fld>
            <a:endParaRPr kumimoji="0" lang="en-US" altLang="zh-CN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中宋" panose="02010600040101010101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ST1"/>
          <p:cNvSpPr>
            <a:spLocks noGrp="1"/>
          </p:cNvSpPr>
          <p:nvPr>
            <p:ph type="title"/>
          </p:nvPr>
        </p:nvSpPr>
        <p:spPr>
          <a:xfrm>
            <a:off x="1574006" y="2108200"/>
            <a:ext cx="5995988" cy="1235075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accent1">
                    <a:lumMod val="75000"/>
                  </a:schemeClr>
                </a:solidFill>
                <a:effectLst/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41EA215-7A23-544C-A92E-4577682AAD9A}" type="datetimeFigureOut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华文中宋" panose="02010600040101010101" charset="-122"/>
                <a:cs typeface="+mn-cs"/>
              </a:rPr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中宋" panose="02010600040101010101" charset="-122"/>
              <a:cs typeface="+mn-cs"/>
            </a:endParaRPr>
          </a:p>
        </p:txBody>
      </p:sp>
      <p:sp>
        <p:nvSpPr>
          <p:cNvPr id="4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中宋" panose="02010600040101010101" charset="-122"/>
              <a:cs typeface="+mn-cs"/>
            </a:endParaRPr>
          </a:p>
        </p:txBody>
      </p:sp>
      <p:sp>
        <p:nvSpPr>
          <p:cNvPr id="5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50E2911-4B38-3847-BB6A-657490750D80}" type="slidenum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华文中宋" panose="02010600040101010101" charset="-122"/>
                <a:cs typeface="+mn-cs"/>
              </a:rPr>
            </a:fld>
            <a:endParaRPr kumimoji="0" lang="en-US" altLang="zh-CN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中宋" panose="02010600040101010101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7C40F-0D87-4C47-A7B0-B93EF7B2BED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942B8-D311-4E7D-8579-3E51C69EB10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7C40F-0D87-4C47-A7B0-B93EF7B2BED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942B8-D311-4E7D-8579-3E51C69EB10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3C5E0C2-28B8-CE44-9D60-588CFEE87B31}" type="datetimeFigureOut">
              <a:rPr kumimoji="0" lang="zh-CN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华文中宋" panose="02010600040101010101" charset="-122"/>
                <a:cs typeface="+mn-cs"/>
              </a:rPr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中宋" panose="02010600040101010101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中宋" panose="02010600040101010101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1093995-55F8-9440-9010-524D68AC1856}" type="slidenum">
              <a:rPr kumimoji="0" lang="zh-CN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华文中宋" panose="02010600040101010101" charset="-122"/>
                <a:cs typeface="+mn-cs"/>
              </a:rPr>
            </a:fld>
            <a:endParaRPr kumimoji="0" lang="en-US" altLang="zh-CN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中宋" panose="02010600040101010101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1.xml"/><Relationship Id="rId2" Type="http://schemas.openxmlformats.org/officeDocument/2006/relationships/image" Target="../media/image1.png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.png"/><Relationship Id="rId1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.png"/><Relationship Id="rId1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1.png"/><Relationship Id="rId2" Type="http://schemas.microsoft.com/office/2007/relationships/hdphoto" Target="../media/image4.wdp"/><Relationship Id="rId1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0.x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.png"/><Relationship Id="rId1" Type="http://schemas.openxmlformats.org/officeDocument/2006/relationships/image" Target="../media/image5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1.x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3.png"/><Relationship Id="rId1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.png"/><Relationship Id="rId1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tags" Target="../tags/tag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1" Type="http://schemas.openxmlformats.org/officeDocument/2006/relationships/tags" Target="../tags/tag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>
            <a:alphaModFix amt="4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0" y="2533343"/>
            <a:ext cx="9144000" cy="1919459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5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alpha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85520" y="2800350"/>
            <a:ext cx="7172960" cy="702310"/>
          </a:xfrm>
        </p:spPr>
        <p:txBody>
          <a:bodyPr>
            <a:normAutofit fontScale="90000"/>
          </a:bodyPr>
          <a:lstStyle/>
          <a:p>
            <a:r>
              <a:rPr lang="zh-CN" altLang="en-US" sz="3600" b="1" dirty="0">
                <a:uFillTx/>
                <a:latin typeface="黑体" panose="02010609060101010101" charset="-122"/>
                <a:ea typeface="黑体" panose="02010609060101010101" charset="-122"/>
                <a:sym typeface="+mn-ea"/>
              </a:rPr>
              <a:t>边缘计算中流应用的高效卸载方法研究 </a:t>
            </a:r>
            <a:endParaRPr lang="zh-CN" altLang="en-US" sz="3600" b="1" dirty="0">
              <a:uFillTx/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861464"/>
            <a:ext cx="6858000" cy="1478122"/>
          </a:xfrm>
        </p:spPr>
        <p:txBody>
          <a:bodyPr>
            <a:normAutofit/>
          </a:bodyPr>
          <a:lstStyle/>
          <a:p>
            <a:r>
              <a:rPr lang="zh-CN" altLang="en-US" sz="2100" dirty="0">
                <a:solidFill>
                  <a:schemeClr val="tx1"/>
                </a:solidFill>
                <a:uFillTx/>
                <a:latin typeface="黑体" panose="02010609060101010101" charset="-122"/>
                <a:ea typeface="黑体" panose="02010609060101010101" charset="-122"/>
              </a:rPr>
              <a:t>迎新</a:t>
            </a:r>
            <a:r>
              <a:rPr lang="zh-CN" altLang="en-US" sz="2100" dirty="0">
                <a:solidFill>
                  <a:schemeClr val="tx1"/>
                </a:solidFill>
                <a:uFillTx/>
                <a:latin typeface="黑体" panose="02010609060101010101" charset="-122"/>
                <a:ea typeface="黑体" panose="02010609060101010101" charset="-122"/>
              </a:rPr>
              <a:t>报告会</a:t>
            </a:r>
            <a:endParaRPr lang="zh-CN" altLang="en-US" sz="2100" dirty="0">
              <a:solidFill>
                <a:schemeClr val="tx1"/>
              </a:solidFill>
              <a:uFillTx/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6" name="图片 5" descr="横版组合——透明.pn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642890" y="1381174"/>
            <a:ext cx="3858221" cy="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6242685" y="4818221"/>
            <a:ext cx="2901791" cy="689610"/>
          </a:xfrm>
          <a:prstGeom prst="rect">
            <a:avLst/>
          </a:prstGeom>
          <a:solidFill>
            <a:schemeClr val="bg1"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5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alpha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500336" y="4847749"/>
            <a:ext cx="2512219" cy="645160"/>
          </a:xfrm>
          <a:prstGeom prst="rect">
            <a:avLst/>
          </a:prstGeom>
          <a:noFill/>
          <a:effectLst>
            <a:outerShdw blurRad="50800" dist="50800" dir="5400000" sx="1000" sy="1000" algn="ctr" rotWithShape="0">
              <a:schemeClr val="bg1">
                <a:alpha val="10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r>
              <a:rPr lang="zh-CN" altLang="en-US"/>
              <a:t>报告人：孙鹏飞</a:t>
            </a:r>
            <a:endParaRPr lang="zh-CN" altLang="en-US"/>
          </a:p>
          <a:p>
            <a:r>
              <a:rPr lang="zh-CN" altLang="en-US"/>
              <a:t>导</a:t>
            </a:r>
            <a:r>
              <a:rPr lang="en-US" altLang="zh-CN"/>
              <a:t>    </a:t>
            </a:r>
            <a:r>
              <a:rPr lang="zh-CN" altLang="en-US"/>
              <a:t>师：朱雪阳</a:t>
            </a:r>
            <a:endParaRPr lang="zh-CN" altLang="en-US"/>
          </a:p>
        </p:txBody>
      </p:sp>
    </p:spTree>
    <p:custDataLst>
      <p:tags r:id="rId3"/>
    </p:custData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" cstate="screen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Freeform 5"/>
          <p:cNvSpPr/>
          <p:nvPr/>
        </p:nvSpPr>
        <p:spPr bwMode="auto">
          <a:xfrm>
            <a:off x="578419" y="2173382"/>
            <a:ext cx="2201796" cy="365379"/>
          </a:xfrm>
          <a:custGeom>
            <a:avLst/>
            <a:gdLst>
              <a:gd name="T0" fmla="*/ 275 w 3851"/>
              <a:gd name="T1" fmla="*/ 0 h 633"/>
              <a:gd name="T2" fmla="*/ 3575 w 3851"/>
              <a:gd name="T3" fmla="*/ 0 h 633"/>
              <a:gd name="T4" fmla="*/ 3851 w 3851"/>
              <a:gd name="T5" fmla="*/ 633 h 633"/>
              <a:gd name="T6" fmla="*/ 0 w 3851"/>
              <a:gd name="T7" fmla="*/ 633 h 633"/>
              <a:gd name="T8" fmla="*/ 275 w 3851"/>
              <a:gd name="T9" fmla="*/ 0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851" h="633">
                <a:moveTo>
                  <a:pt x="275" y="0"/>
                </a:moveTo>
                <a:lnTo>
                  <a:pt x="3575" y="0"/>
                </a:lnTo>
                <a:lnTo>
                  <a:pt x="3851" y="633"/>
                </a:lnTo>
                <a:lnTo>
                  <a:pt x="0" y="633"/>
                </a:lnTo>
                <a:lnTo>
                  <a:pt x="275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/>
          <a:lstStyle/>
          <a:p>
            <a:pPr marL="0" marR="0" lvl="0" indent="0" algn="l" defTabSz="9137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rgbClr val="FD7004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43" name="Rectangle 6"/>
          <p:cNvSpPr>
            <a:spLocks noChangeArrowheads="1"/>
          </p:cNvSpPr>
          <p:nvPr/>
        </p:nvSpPr>
        <p:spPr bwMode="auto">
          <a:xfrm>
            <a:off x="1" y="2541142"/>
            <a:ext cx="9144000" cy="1647182"/>
          </a:xfrm>
          <a:prstGeom prst="rect">
            <a:avLst/>
          </a:prstGeom>
          <a:gradFill flip="none" rotWithShape="1">
            <a:gsLst>
              <a:gs pos="0">
                <a:srgbClr val="0C4994">
                  <a:shade val="30000"/>
                  <a:satMod val="115000"/>
                </a:srgbClr>
              </a:gs>
              <a:gs pos="50000">
                <a:srgbClr val="0C4994">
                  <a:shade val="67500"/>
                  <a:satMod val="115000"/>
                </a:srgbClr>
              </a:gs>
              <a:gs pos="100000">
                <a:srgbClr val="0C4994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37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rgbClr val="FD7004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44" name="Rectangle 7"/>
          <p:cNvSpPr>
            <a:spLocks noChangeArrowheads="1"/>
          </p:cNvSpPr>
          <p:nvPr/>
        </p:nvSpPr>
        <p:spPr bwMode="auto">
          <a:xfrm>
            <a:off x="735519" y="2173382"/>
            <a:ext cx="1885214" cy="201494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37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rgbClr val="FD7004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45" name="TextBox 23"/>
          <p:cNvSpPr txBox="1">
            <a:spLocks noChangeArrowheads="1"/>
          </p:cNvSpPr>
          <p:nvPr/>
        </p:nvSpPr>
        <p:spPr bwMode="auto">
          <a:xfrm>
            <a:off x="2855119" y="3155156"/>
            <a:ext cx="6203156" cy="922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3765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◎ 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任务整体卸载方案</a:t>
            </a:r>
            <a:endParaRPr kumimoji="0" lang="zh-CN" altLang="en-US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  <a:p>
            <a:pPr marL="0" marR="0" lvl="0" indent="0" algn="l" defTabSz="913765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◎ 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任务部分卸载方案</a:t>
            </a: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	</a:t>
            </a:r>
            <a:r>
              <a:rPr lang="en-US" altLang="zh-CN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◎ SDFG</a:t>
            </a:r>
            <a:r>
              <a:rPr lang="zh-CN" altLang="en-US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调度</a:t>
            </a:r>
            <a:endParaRPr lang="zh-CN" altLang="en-US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0246" name="TextBox 25"/>
          <p:cNvSpPr txBox="1">
            <a:spLocks noChangeArrowheads="1"/>
          </p:cNvSpPr>
          <p:nvPr/>
        </p:nvSpPr>
        <p:spPr bwMode="auto">
          <a:xfrm>
            <a:off x="2834005" y="2619375"/>
            <a:ext cx="5646420" cy="553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37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DCB34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研究内容简介</a:t>
            </a:r>
            <a:r>
              <a:rPr kumimoji="0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srgbClr val="FDCB34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-</a:t>
            </a:r>
            <a:r>
              <a:rPr kumimoji="0" lang="zh-CN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DCB34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国内外研究现状</a:t>
            </a:r>
            <a:endParaRPr kumimoji="0" lang="zh-CN" altLang="en-US" sz="3000" b="1" i="0" u="none" strike="noStrike" kern="1200" cap="none" spc="0" normalizeH="0" baseline="0" noProof="0" dirty="0">
              <a:ln>
                <a:noFill/>
              </a:ln>
              <a:solidFill>
                <a:srgbClr val="FDCB34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0247" name="TextBox 26"/>
          <p:cNvSpPr txBox="1">
            <a:spLocks noChangeArrowheads="1"/>
          </p:cNvSpPr>
          <p:nvPr/>
        </p:nvSpPr>
        <p:spPr bwMode="auto">
          <a:xfrm>
            <a:off x="898571" y="2541140"/>
            <a:ext cx="1592580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37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8995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01</a:t>
            </a:r>
            <a:endParaRPr kumimoji="0" lang="zh-CN" altLang="en-US" sz="8995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pic>
        <p:nvPicPr>
          <p:cNvPr id="11" name="图片 10" descr="横版组合——透明.pn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351056" y="952647"/>
            <a:ext cx="2572148" cy="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zh-CN" altLang="en-US" sz="2400" dirty="0"/>
              <a:t>时间约束下的计算卸载</a:t>
            </a:r>
            <a:endParaRPr lang="zh-CN" altLang="en-US" sz="2400" dirty="0"/>
          </a:p>
          <a:p>
            <a:pPr lvl="1">
              <a:lnSpc>
                <a:spcPct val="110000"/>
              </a:lnSpc>
            </a:pPr>
            <a:r>
              <a:rPr lang="zh-CN" altLang="en-US" sz="2055" dirty="0"/>
              <a:t>Kamoun等人和LIU C等人都在</a:t>
            </a:r>
            <a:r>
              <a:rPr lang="zh-CN" altLang="en-US" sz="2055" dirty="0">
                <a:solidFill>
                  <a:srgbClr val="FF0000"/>
                </a:solidFill>
              </a:rPr>
              <a:t>多用户</a:t>
            </a:r>
            <a:r>
              <a:rPr lang="zh-CN" altLang="en-US" sz="2055" dirty="0"/>
              <a:t>卸载环境下，针对</a:t>
            </a:r>
            <a:r>
              <a:rPr lang="zh-CN" altLang="en-US" sz="2055" dirty="0">
                <a:solidFill>
                  <a:srgbClr val="FF0000"/>
                </a:solidFill>
              </a:rPr>
              <a:t>计算</a:t>
            </a:r>
            <a:r>
              <a:rPr lang="zh-CN" altLang="en-US" sz="2055" dirty="0"/>
              <a:t>及</a:t>
            </a:r>
            <a:r>
              <a:rPr lang="zh-CN" altLang="en-US" sz="2055" dirty="0">
                <a:solidFill>
                  <a:srgbClr val="FF0000"/>
                </a:solidFill>
              </a:rPr>
              <a:t>网络资源</a:t>
            </a:r>
            <a:r>
              <a:rPr lang="zh-CN" altLang="en-US" sz="2055" dirty="0"/>
              <a:t>分配两方面指定卸载策略</a:t>
            </a:r>
            <a:r>
              <a:rPr lang="zh-CN" altLang="en-US" sz="2400" dirty="0"/>
              <a:t>。</a:t>
            </a:r>
            <a:endParaRPr lang="zh-CN" altLang="en-US" sz="2400" dirty="0"/>
          </a:p>
          <a:p>
            <a:pPr>
              <a:lnSpc>
                <a:spcPct val="110000"/>
              </a:lnSpc>
            </a:pPr>
            <a:endParaRPr lang="zh-CN" altLang="en-US" sz="2400" dirty="0"/>
          </a:p>
          <a:p>
            <a:pPr>
              <a:lnSpc>
                <a:spcPct val="110000"/>
              </a:lnSpc>
            </a:pPr>
            <a:r>
              <a:rPr lang="zh-CN" altLang="en-US" sz="2400" dirty="0"/>
              <a:t>时间最优的计算卸载</a:t>
            </a:r>
            <a:endParaRPr lang="zh-CN" altLang="en-US" sz="2400" dirty="0"/>
          </a:p>
          <a:p>
            <a:pPr lvl="1">
              <a:lnSpc>
                <a:spcPct val="110000"/>
              </a:lnSpc>
            </a:pPr>
            <a:r>
              <a:rPr lang="zh-CN" altLang="en-US" sz="2055" dirty="0"/>
              <a:t>LIU J等人及ZHANG Z, Y等人都将卸载模型建模为</a:t>
            </a:r>
            <a:r>
              <a:rPr lang="zh-CN" altLang="en-US" sz="2055" dirty="0">
                <a:solidFill>
                  <a:srgbClr val="FF0000"/>
                </a:solidFill>
              </a:rPr>
              <a:t>马尔可夫决策过程</a:t>
            </a:r>
            <a:r>
              <a:rPr lang="zh-CN" altLang="en-US" sz="2055" dirty="0"/>
              <a:t>，再利用强化学习等其他方法来解决</a:t>
            </a:r>
            <a:r>
              <a:rPr lang="zh-CN" altLang="en-US" sz="2055" dirty="0">
                <a:solidFill>
                  <a:schemeClr val="tx1"/>
                </a:solidFill>
              </a:rPr>
              <a:t>能耗时间</a:t>
            </a:r>
            <a:r>
              <a:rPr lang="zh-CN" altLang="en-US" sz="2055" dirty="0"/>
              <a:t>优化问题。</a:t>
            </a:r>
            <a:endParaRPr lang="zh-CN" altLang="en-US" sz="2055" dirty="0"/>
          </a:p>
          <a:p>
            <a:pPr lvl="1">
              <a:lnSpc>
                <a:spcPct val="110000"/>
              </a:lnSpc>
            </a:pPr>
            <a:r>
              <a:rPr lang="zh-CN" altLang="en-US" sz="2055" dirty="0"/>
              <a:t>周浩等人及</a:t>
            </a:r>
            <a:r>
              <a:rPr lang="en-US" altLang="zh-CN" sz="2055" dirty="0"/>
              <a:t>W</a:t>
            </a:r>
            <a:r>
              <a:rPr lang="zh-CN" altLang="en-US" sz="2055" dirty="0"/>
              <a:t>AN S等人利用</a:t>
            </a:r>
            <a:r>
              <a:rPr lang="zh-CN" altLang="en-US" sz="2055" dirty="0">
                <a:solidFill>
                  <a:srgbClr val="FF0000"/>
                </a:solidFill>
              </a:rPr>
              <a:t>蚁群算法</a:t>
            </a:r>
            <a:r>
              <a:rPr lang="zh-CN" altLang="en-US" sz="2055" dirty="0"/>
              <a:t>、</a:t>
            </a:r>
            <a:r>
              <a:rPr lang="zh-CN" altLang="en-US" sz="2055" dirty="0">
                <a:solidFill>
                  <a:srgbClr val="FF0000"/>
                </a:solidFill>
              </a:rPr>
              <a:t>遗传算法</a:t>
            </a:r>
            <a:r>
              <a:rPr lang="zh-CN" altLang="en-US" sz="2055" dirty="0"/>
              <a:t>来解决优化问题。</a:t>
            </a:r>
            <a:endParaRPr lang="zh-CN" altLang="en-US" sz="2055" dirty="0"/>
          </a:p>
          <a:p>
            <a:pPr lvl="1">
              <a:lnSpc>
                <a:spcPct val="110000"/>
              </a:lnSpc>
            </a:pPr>
            <a:r>
              <a:rPr lang="zh-CN" altLang="en-US" sz="2055" dirty="0"/>
              <a:t>HONG Z等人采用</a:t>
            </a:r>
            <a:r>
              <a:rPr lang="zh-CN" altLang="en-US" sz="2055" dirty="0">
                <a:solidFill>
                  <a:srgbClr val="FF0000"/>
                </a:solidFill>
              </a:rPr>
              <a:t>基于博弈论</a:t>
            </a:r>
            <a:r>
              <a:rPr lang="zh-CN" altLang="en-US" sz="2055" dirty="0"/>
              <a:t>的分布式算法求取能耗时间最优的卸载方案。</a:t>
            </a:r>
            <a:endParaRPr lang="zh-CN" altLang="en-US" sz="2055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任务整体卸载方案</a:t>
            </a:r>
            <a:endParaRPr lang="zh-CN" alt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>
            <a:normAutofit lnSpcReduction="20000"/>
          </a:bodyPr>
          <a:lstStyle/>
          <a:p>
            <a:pPr>
              <a:lnSpc>
                <a:spcPct val="140000"/>
              </a:lnSpc>
            </a:pPr>
            <a:r>
              <a:rPr lang="zh-CN" altLang="en-US" sz="2400" dirty="0"/>
              <a:t>子任务无依赖方案</a:t>
            </a:r>
            <a:endParaRPr lang="zh-CN" altLang="en-US" sz="2400" dirty="0"/>
          </a:p>
          <a:p>
            <a:pPr lvl="1">
              <a:lnSpc>
                <a:spcPct val="140000"/>
              </a:lnSpc>
            </a:pPr>
            <a:r>
              <a:rPr lang="zh-CN" altLang="en-US" sz="2000" dirty="0"/>
              <a:t>ZHAO Y等人研究</a:t>
            </a:r>
            <a:r>
              <a:rPr lang="zh-CN" altLang="en-US" sz="2000" dirty="0">
                <a:solidFill>
                  <a:srgbClr val="FF0000"/>
                </a:solidFill>
              </a:rPr>
              <a:t>多用户</a:t>
            </a:r>
            <a:r>
              <a:rPr lang="zh-CN" altLang="en-US" sz="2000" dirty="0"/>
              <a:t>时间约束能耗最小化卸载问题，利用</a:t>
            </a:r>
            <a:r>
              <a:rPr lang="zh-CN" altLang="en-US" sz="2000" dirty="0">
                <a:solidFill>
                  <a:srgbClr val="FF0000"/>
                </a:solidFill>
              </a:rPr>
              <a:t>启发式</a:t>
            </a:r>
            <a:r>
              <a:rPr lang="zh-CN" altLang="en-US" sz="2000" dirty="0"/>
              <a:t>算法得到问题次优解。</a:t>
            </a:r>
            <a:endParaRPr lang="zh-CN" altLang="en-US" sz="2400" dirty="0"/>
          </a:p>
          <a:p>
            <a:pPr>
              <a:lnSpc>
                <a:spcPct val="140000"/>
              </a:lnSpc>
            </a:pPr>
            <a:r>
              <a:rPr lang="zh-CN" altLang="en-US" sz="2400" dirty="0"/>
              <a:t>子任务有依赖方案</a:t>
            </a:r>
            <a:endParaRPr lang="zh-CN" altLang="en-US" sz="2400" dirty="0"/>
          </a:p>
          <a:p>
            <a:pPr lvl="1">
              <a:lnSpc>
                <a:spcPct val="140000"/>
              </a:lnSpc>
            </a:pPr>
            <a:r>
              <a:rPr lang="zh-CN" altLang="en-US" sz="2055" dirty="0"/>
              <a:t>DENG M,等人以拓扑图建模子任务，利用粒子群优化算法解决能耗最优化问题。和</a:t>
            </a:r>
            <a:r>
              <a:rPr lang="zh-CN" altLang="en-US" sz="2050" dirty="0">
                <a:sym typeface="+mn-ea"/>
              </a:rPr>
              <a:t>SHI Y等人一样</a:t>
            </a:r>
            <a:r>
              <a:rPr lang="zh-CN" altLang="en-US" sz="2055" dirty="0">
                <a:solidFill>
                  <a:srgbClr val="FF0000"/>
                </a:solidFill>
              </a:rPr>
              <a:t>没有考虑</a:t>
            </a:r>
            <a:r>
              <a:rPr lang="zh-CN" altLang="en-US" sz="2055" dirty="0"/>
              <a:t>任务在</a:t>
            </a:r>
            <a:r>
              <a:rPr lang="zh-CN" altLang="en-US" sz="2055" dirty="0">
                <a:solidFill>
                  <a:srgbClr val="FF0000"/>
                </a:solidFill>
              </a:rPr>
              <a:t>服务器端的竞争</a:t>
            </a:r>
            <a:r>
              <a:rPr lang="zh-CN" altLang="en-US" sz="2055" dirty="0"/>
              <a:t>。</a:t>
            </a:r>
            <a:endParaRPr lang="zh-CN" altLang="en-US" sz="2055" dirty="0"/>
          </a:p>
          <a:p>
            <a:pPr lvl="1">
              <a:lnSpc>
                <a:spcPct val="140000"/>
              </a:lnSpc>
            </a:pPr>
            <a:r>
              <a:rPr lang="en-US" altLang="zh-CN" sz="2055" dirty="0"/>
              <a:t>X</a:t>
            </a:r>
            <a:r>
              <a:rPr lang="zh-CN" altLang="en-US" sz="2055" dirty="0"/>
              <a:t>U X等人和 LIU J等人都假设任务在本地及边缘服务器</a:t>
            </a:r>
            <a:r>
              <a:rPr lang="zh-CN" altLang="en-US" sz="2055" dirty="0">
                <a:solidFill>
                  <a:srgbClr val="FF0000"/>
                </a:solidFill>
              </a:rPr>
              <a:t>不能并行执行</a:t>
            </a:r>
            <a:r>
              <a:rPr lang="zh-CN" altLang="en-US" sz="2055" dirty="0"/>
              <a:t>，分别使用</a:t>
            </a:r>
            <a:r>
              <a:rPr lang="zh-CN" altLang="en-US" sz="2055" dirty="0">
                <a:solidFill>
                  <a:srgbClr val="FF0000"/>
                </a:solidFill>
              </a:rPr>
              <a:t>遗传算法</a:t>
            </a:r>
            <a:r>
              <a:rPr lang="zh-CN" altLang="en-US" sz="2055" dirty="0"/>
              <a:t>和</a:t>
            </a:r>
            <a:r>
              <a:rPr lang="zh-CN" altLang="en-US" sz="2055" dirty="0">
                <a:solidFill>
                  <a:srgbClr val="FF0000"/>
                </a:solidFill>
              </a:rPr>
              <a:t>粒子群算法</a:t>
            </a:r>
            <a:r>
              <a:rPr lang="zh-CN" altLang="en-US" sz="2055" dirty="0"/>
              <a:t>解决优化问题。</a:t>
            </a:r>
            <a:endParaRPr lang="zh-CN" altLang="en-US" sz="2055" dirty="0"/>
          </a:p>
          <a:p>
            <a:pPr lvl="1">
              <a:lnSpc>
                <a:spcPct val="140000"/>
              </a:lnSpc>
            </a:pPr>
            <a:r>
              <a:rPr lang="zh-CN" altLang="en-US" sz="2055" dirty="0"/>
              <a:t>HU J等人将</a:t>
            </a:r>
            <a:r>
              <a:rPr lang="zh-CN" altLang="en-US" sz="2000"/>
              <a:t>服务器以</a:t>
            </a:r>
            <a:r>
              <a:rPr lang="zh-CN" altLang="en-US" sz="2000">
                <a:solidFill>
                  <a:srgbClr val="FF0000"/>
                </a:solidFill>
              </a:rPr>
              <a:t>频率</a:t>
            </a:r>
            <a:r>
              <a:rPr lang="zh-CN" altLang="en-US" sz="2000"/>
              <a:t>的形式</a:t>
            </a:r>
            <a:r>
              <a:rPr lang="zh-CN" altLang="en-US" sz="2055" dirty="0">
                <a:solidFill>
                  <a:srgbClr val="FF0000"/>
                </a:solidFill>
              </a:rPr>
              <a:t>分配</a:t>
            </a:r>
            <a:r>
              <a:rPr lang="zh-CN" altLang="en-US" sz="2055" dirty="0"/>
              <a:t>给用户，用基于</a:t>
            </a:r>
            <a:r>
              <a:rPr lang="zh-CN" altLang="en-US" sz="2055" dirty="0">
                <a:solidFill>
                  <a:srgbClr val="FF0000"/>
                </a:solidFill>
              </a:rPr>
              <a:t>博弈</a:t>
            </a:r>
            <a:r>
              <a:rPr lang="zh-CN" altLang="en-US" sz="2055" dirty="0"/>
              <a:t>的方法解决优化问题。</a:t>
            </a:r>
            <a:endParaRPr lang="zh-CN" altLang="en-US" sz="2055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任务部分卸载方案</a:t>
            </a:r>
            <a:endParaRPr lang="zh-CN" alt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1">
              <a:lnSpc>
                <a:spcPct val="140000"/>
              </a:lnSpc>
            </a:pPr>
            <a:r>
              <a:rPr kumimoji="1" lang="zh-CN" altLang="en-US"/>
              <a:t>不考虑通信耗时</a:t>
            </a:r>
            <a:endParaRPr kumimoji="1" lang="zh-CN" altLang="en-US"/>
          </a:p>
          <a:p>
            <a:pPr marL="457200" lvl="3">
              <a:lnSpc>
                <a:spcPct val="140000"/>
              </a:lnSpc>
            </a:pPr>
            <a:r>
              <a:rPr kumimoji="1" lang="zh-CN" altLang="en-US" sz="2000">
                <a:sym typeface="+mn-ea"/>
              </a:rPr>
              <a:t>GU Y L、ZHU X Y等提出了一种</a:t>
            </a:r>
            <a:r>
              <a:rPr kumimoji="1" lang="zh-CN" altLang="en-US" sz="2000">
                <a:solidFill>
                  <a:srgbClr val="FF0000"/>
                </a:solidFill>
                <a:sym typeface="+mn-ea"/>
              </a:rPr>
              <a:t>并行的异构</a:t>
            </a:r>
            <a:r>
              <a:rPr kumimoji="1" lang="zh-CN" altLang="en-US" sz="2000">
                <a:sym typeface="+mn-ea"/>
              </a:rPr>
              <a:t>多处理器上 SDFG 帕勒托最优调度方法（PPOS），优化目标是</a:t>
            </a:r>
            <a:r>
              <a:rPr kumimoji="1" lang="zh-CN" altLang="en-US" sz="2000">
                <a:solidFill>
                  <a:srgbClr val="FF0000"/>
                </a:solidFill>
                <a:sym typeface="+mn-ea"/>
              </a:rPr>
              <a:t>能耗</a:t>
            </a:r>
            <a:r>
              <a:rPr kumimoji="1" lang="zh-CN" altLang="en-US" sz="2000">
                <a:sym typeface="+mn-ea"/>
              </a:rPr>
              <a:t>以及</a:t>
            </a:r>
            <a:r>
              <a:rPr kumimoji="1" lang="zh-CN" altLang="en-US" sz="2000">
                <a:solidFill>
                  <a:srgbClr val="FF0000"/>
                </a:solidFill>
                <a:sym typeface="+mn-ea"/>
              </a:rPr>
              <a:t>吞吐量</a:t>
            </a:r>
            <a:r>
              <a:rPr kumimoji="1" lang="zh-CN" altLang="en-US" sz="2000">
                <a:sym typeface="+mn-ea"/>
              </a:rPr>
              <a:t>。</a:t>
            </a:r>
            <a:endParaRPr kumimoji="1" lang="zh-CN" altLang="en-US" sz="2000"/>
          </a:p>
          <a:p>
            <a:pPr>
              <a:lnSpc>
                <a:spcPct val="140000"/>
              </a:lnSpc>
            </a:pPr>
            <a:r>
              <a:rPr kumimoji="1" lang="zh-CN" altLang="en-US" sz="2400"/>
              <a:t>考虑通信耗时</a:t>
            </a:r>
            <a:endParaRPr kumimoji="1" lang="zh-CN" altLang="en-US" sz="2400"/>
          </a:p>
          <a:p>
            <a:pPr lvl="1">
              <a:lnSpc>
                <a:spcPct val="140000"/>
              </a:lnSpc>
            </a:pPr>
            <a:r>
              <a:rPr kumimoji="1" lang="zh-CN" altLang="en-US" sz="2000">
                <a:sym typeface="+mn-ea"/>
              </a:rPr>
              <a:t>MA M等人研究</a:t>
            </a:r>
            <a:r>
              <a:rPr kumimoji="1" lang="zh-CN" altLang="en-US" sz="2000">
                <a:solidFill>
                  <a:srgbClr val="FF0000"/>
                </a:solidFill>
                <a:sym typeface="+mn-ea"/>
              </a:rPr>
              <a:t>多核同构</a:t>
            </a:r>
            <a:r>
              <a:rPr kumimoji="1" lang="zh-CN" altLang="en-US" sz="2000">
                <a:sym typeface="+mn-ea"/>
              </a:rPr>
              <a:t>系统上的</a:t>
            </a:r>
            <a:r>
              <a:rPr kumimoji="1" lang="en-US" altLang="zh-CN" sz="2000">
                <a:sym typeface="+mn-ea"/>
              </a:rPr>
              <a:t>SDFG</a:t>
            </a:r>
            <a:r>
              <a:rPr kumimoji="1" lang="zh-CN" altLang="en-US" sz="2000">
                <a:sym typeface="+mn-ea"/>
              </a:rPr>
              <a:t>调度问题，他们考虑子任务之间的传输时间，通过总线完成多核上的通信（同一时间只能一个数据传输）。</a:t>
            </a:r>
            <a:endParaRPr kumimoji="1" lang="zh-CN" altLang="en-US" sz="2000">
              <a:sym typeface="+mn-ea"/>
            </a:endParaRPr>
          </a:p>
          <a:p>
            <a:pPr lvl="1">
              <a:lnSpc>
                <a:spcPct val="140000"/>
              </a:lnSpc>
            </a:pPr>
            <a:r>
              <a:rPr kumimoji="1" lang="zh-CN" altLang="en-US" sz="2000"/>
              <a:t>LIU W等人将</a:t>
            </a:r>
            <a:r>
              <a:rPr kumimoji="1" lang="zh-CN" altLang="en-US" sz="2000">
                <a:solidFill>
                  <a:srgbClr val="FF0000"/>
                </a:solidFill>
              </a:rPr>
              <a:t>多核同构</a:t>
            </a:r>
            <a:r>
              <a:rPr kumimoji="1" lang="zh-CN" altLang="en-US" sz="2000"/>
              <a:t>系统上的 HSDFG 调度问题转化为 SAT 问题，并用 SAT 求解器进行求解，他们将不同核之间的通信考虑在内，并假设</a:t>
            </a:r>
            <a:r>
              <a:rPr kumimoji="1" lang="zh-CN" altLang="en-US" sz="2000">
                <a:solidFill>
                  <a:srgbClr val="FF0000"/>
                </a:solidFill>
              </a:rPr>
              <a:t>通信不受限制</a:t>
            </a:r>
            <a:r>
              <a:rPr kumimoji="1" lang="zh-CN" altLang="en-US" sz="2000"/>
              <a:t>。</a:t>
            </a:r>
            <a:endParaRPr kumimoji="1" lang="zh-CN" altLang="en-US" sz="200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/>
              <a:t>SDFG</a:t>
            </a:r>
            <a:r>
              <a:rPr kumimoji="1" lang="zh-CN" altLang="en-US"/>
              <a:t>调度</a:t>
            </a:r>
            <a:endParaRPr kumimoji="1" lang="zh-CN" alt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>
            <a:alphaModFix amt="5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Freeform 5"/>
          <p:cNvSpPr/>
          <p:nvPr/>
        </p:nvSpPr>
        <p:spPr bwMode="auto">
          <a:xfrm>
            <a:off x="578419" y="2173382"/>
            <a:ext cx="2201796" cy="365379"/>
          </a:xfrm>
          <a:custGeom>
            <a:avLst/>
            <a:gdLst>
              <a:gd name="T0" fmla="*/ 275 w 3851"/>
              <a:gd name="T1" fmla="*/ 0 h 633"/>
              <a:gd name="T2" fmla="*/ 3575 w 3851"/>
              <a:gd name="T3" fmla="*/ 0 h 633"/>
              <a:gd name="T4" fmla="*/ 3851 w 3851"/>
              <a:gd name="T5" fmla="*/ 633 h 633"/>
              <a:gd name="T6" fmla="*/ 0 w 3851"/>
              <a:gd name="T7" fmla="*/ 633 h 633"/>
              <a:gd name="T8" fmla="*/ 275 w 3851"/>
              <a:gd name="T9" fmla="*/ 0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851" h="633">
                <a:moveTo>
                  <a:pt x="275" y="0"/>
                </a:moveTo>
                <a:lnTo>
                  <a:pt x="3575" y="0"/>
                </a:lnTo>
                <a:lnTo>
                  <a:pt x="3851" y="633"/>
                </a:lnTo>
                <a:lnTo>
                  <a:pt x="0" y="633"/>
                </a:lnTo>
                <a:lnTo>
                  <a:pt x="275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/>
          <a:lstStyle/>
          <a:p>
            <a:pPr marL="0" marR="0" lvl="0" indent="0" algn="l" defTabSz="9137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rgbClr val="FD7004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43" name="Rectangle 6"/>
          <p:cNvSpPr>
            <a:spLocks noChangeArrowheads="1"/>
          </p:cNvSpPr>
          <p:nvPr/>
        </p:nvSpPr>
        <p:spPr bwMode="auto">
          <a:xfrm>
            <a:off x="1" y="2541142"/>
            <a:ext cx="9144000" cy="1647182"/>
          </a:xfrm>
          <a:prstGeom prst="rect">
            <a:avLst/>
          </a:prstGeom>
          <a:gradFill flip="none" rotWithShape="1">
            <a:gsLst>
              <a:gs pos="0">
                <a:srgbClr val="0C4994">
                  <a:shade val="30000"/>
                  <a:satMod val="115000"/>
                </a:srgbClr>
              </a:gs>
              <a:gs pos="50000">
                <a:srgbClr val="0C4994">
                  <a:shade val="67500"/>
                  <a:satMod val="115000"/>
                </a:srgbClr>
              </a:gs>
              <a:gs pos="100000">
                <a:srgbClr val="0C4994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37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rgbClr val="FD7004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44" name="Rectangle 7"/>
          <p:cNvSpPr>
            <a:spLocks noChangeArrowheads="1"/>
          </p:cNvSpPr>
          <p:nvPr/>
        </p:nvSpPr>
        <p:spPr bwMode="auto">
          <a:xfrm>
            <a:off x="735519" y="2173382"/>
            <a:ext cx="1885214" cy="201494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37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rgbClr val="FD7004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45" name="TextBox 23"/>
          <p:cNvSpPr txBox="1">
            <a:spLocks noChangeArrowheads="1"/>
          </p:cNvSpPr>
          <p:nvPr/>
        </p:nvSpPr>
        <p:spPr bwMode="auto">
          <a:xfrm>
            <a:off x="2833688" y="3149918"/>
            <a:ext cx="6203156" cy="74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3765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15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◎</a:t>
            </a:r>
            <a:r>
              <a:rPr lang="zh-CN" altLang="en-US" sz="15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 </a:t>
            </a:r>
            <a:r>
              <a:rPr lang="zh-CN" sz="15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研究内容</a:t>
            </a:r>
            <a:r>
              <a:rPr lang="zh-CN" altLang="en-US" sz="15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   </a:t>
            </a:r>
            <a:endParaRPr lang="zh-CN" altLang="en-US" sz="15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0" marR="0" lvl="0" indent="0" algn="l" defTabSz="913765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15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◎</a:t>
            </a:r>
            <a:r>
              <a:rPr lang="zh-CN" altLang="en-US" sz="150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</a:t>
            </a:r>
            <a:r>
              <a:rPr lang="zh-CN" altLang="en-US" sz="150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研究方案</a:t>
            </a:r>
            <a:r>
              <a:rPr lang="zh-CN" altLang="en-US" sz="150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  </a:t>
            </a:r>
            <a:endParaRPr lang="zh-CN" altLang="en-US" sz="1500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246" name="TextBox 25"/>
          <p:cNvSpPr txBox="1">
            <a:spLocks noChangeArrowheads="1"/>
          </p:cNvSpPr>
          <p:nvPr/>
        </p:nvSpPr>
        <p:spPr bwMode="auto">
          <a:xfrm>
            <a:off x="2833772" y="2619691"/>
            <a:ext cx="4131045" cy="553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37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sz="3000" b="1" i="0" u="none" strike="noStrike" kern="1200" cap="none" spc="0" normalizeH="0" baseline="0" noProof="0" dirty="0">
                <a:ln>
                  <a:noFill/>
                </a:ln>
                <a:solidFill>
                  <a:srgbClr val="FDCB34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 </a:t>
            </a:r>
            <a:r>
              <a:rPr kumimoji="0" lang="zh-CN" sz="3000" b="1" i="0" u="none" strike="noStrike" kern="1200" cap="none" spc="0" normalizeH="0" baseline="0" noProof="0" dirty="0">
                <a:ln>
                  <a:noFill/>
                </a:ln>
                <a:solidFill>
                  <a:srgbClr val="FDCB34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研究成果</a:t>
            </a:r>
            <a:r>
              <a:rPr kumimoji="0" lang="zh-CN" sz="3000" b="1" i="0" u="none" strike="noStrike" kern="1200" cap="none" spc="0" normalizeH="0" baseline="0" noProof="0" dirty="0">
                <a:ln>
                  <a:noFill/>
                </a:ln>
                <a:solidFill>
                  <a:srgbClr val="FDCB34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展示</a:t>
            </a:r>
            <a:endParaRPr kumimoji="0" lang="zh-CN" sz="3000" b="1" i="0" u="none" strike="noStrike" kern="1200" cap="none" spc="0" normalizeH="0" baseline="0" noProof="0" dirty="0">
              <a:ln>
                <a:noFill/>
              </a:ln>
              <a:solidFill>
                <a:srgbClr val="FDCB34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0247" name="TextBox 26"/>
          <p:cNvSpPr txBox="1">
            <a:spLocks noChangeArrowheads="1"/>
          </p:cNvSpPr>
          <p:nvPr/>
        </p:nvSpPr>
        <p:spPr bwMode="auto">
          <a:xfrm>
            <a:off x="898571" y="2541140"/>
            <a:ext cx="1592580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37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8995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02</a:t>
            </a:r>
            <a:endParaRPr kumimoji="0" lang="zh-CN" altLang="en-US" sz="8995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pic>
        <p:nvPicPr>
          <p:cNvPr id="11" name="图片 10" descr="横版组合——透明.pn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351056" y="952647"/>
            <a:ext cx="2572148" cy="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31056" y="1739265"/>
            <a:ext cx="5493068" cy="4114324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研究内容</a:t>
            </a:r>
            <a:endParaRPr lang="zh-CN" altLang="en-US" dirty="0"/>
          </a:p>
        </p:txBody>
      </p:sp>
      <p:sp>
        <p:nvSpPr>
          <p:cNvPr id="4" name="圆角矩形标注 3"/>
          <p:cNvSpPr/>
          <p:nvPr/>
        </p:nvSpPr>
        <p:spPr>
          <a:xfrm>
            <a:off x="3724275" y="1276826"/>
            <a:ext cx="5179219" cy="1944529"/>
          </a:xfrm>
          <a:prstGeom prst="wedgeRoundRectCallout">
            <a:avLst>
              <a:gd name="adj1" fmla="val -60905"/>
              <a:gd name="adj2" fmla="val 3294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40000"/>
              </a:lnSpc>
            </a:pPr>
            <a:r>
              <a:rPr lang="zh-CN" altLang="en-US" dirty="0">
                <a:solidFill>
                  <a:srgbClr val="FF0000"/>
                </a:solidFill>
                <a:sym typeface="+mn-ea"/>
              </a:rPr>
              <a:t>（单）多服务器</a:t>
            </a:r>
            <a:r>
              <a:rPr lang="zh-CN" altLang="en-US" dirty="0">
                <a:solidFill>
                  <a:schemeClr val="tx1"/>
                </a:solidFill>
                <a:sym typeface="+mn-ea"/>
              </a:rPr>
              <a:t>边缘计算平台上，SDFG</a:t>
            </a:r>
            <a:r>
              <a:rPr lang="zh-CN" altLang="en-US" dirty="0">
                <a:solidFill>
                  <a:srgbClr val="FF0000"/>
                </a:solidFill>
                <a:sym typeface="+mn-ea"/>
              </a:rPr>
              <a:t>响应时间</a:t>
            </a:r>
            <a:r>
              <a:rPr lang="zh-CN" altLang="en-US" dirty="0">
                <a:solidFill>
                  <a:schemeClr val="tx1"/>
                </a:solidFill>
                <a:sym typeface="+mn-ea"/>
              </a:rPr>
              <a:t>最优化卸载的研究。本课题同时考虑计算和通信</a:t>
            </a:r>
            <a:r>
              <a:rPr lang="zh-CN" altLang="en-US" dirty="0">
                <a:solidFill>
                  <a:srgbClr val="FF0000"/>
                </a:solidFill>
                <a:sym typeface="+mn-ea"/>
              </a:rPr>
              <a:t>资源充足</a:t>
            </a:r>
            <a:r>
              <a:rPr lang="zh-CN" altLang="en-US" dirty="0">
                <a:solidFill>
                  <a:schemeClr val="tx1"/>
                </a:solidFill>
                <a:sym typeface="+mn-ea"/>
              </a:rPr>
              <a:t>以及计算和通信</a:t>
            </a:r>
            <a:r>
              <a:rPr lang="zh-CN" altLang="en-US" dirty="0">
                <a:solidFill>
                  <a:srgbClr val="FF0000"/>
                </a:solidFill>
                <a:sym typeface="+mn-ea"/>
              </a:rPr>
              <a:t>资源受限</a:t>
            </a:r>
            <a:r>
              <a:rPr lang="zh-CN" altLang="en-US" dirty="0">
                <a:solidFill>
                  <a:schemeClr val="tx1"/>
                </a:solidFill>
                <a:sym typeface="+mn-ea"/>
              </a:rPr>
              <a:t>两种环境下的计算卸载。计算和通信资源充足时任务并行性不受限制；资源受限时任务并行受限。</a:t>
            </a:r>
            <a:endParaRPr kumimoji="1" lang="zh-CN" altLang="en-US" dirty="0">
              <a:solidFill>
                <a:schemeClr val="tx1"/>
              </a:solidFill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346" y="3297555"/>
            <a:ext cx="4662964" cy="27031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4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1029" y="1683544"/>
            <a:ext cx="5615940" cy="4206240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研究内容</a:t>
            </a:r>
            <a:endParaRPr lang="zh-CN" altLang="en-US" dirty="0"/>
          </a:p>
        </p:txBody>
      </p:sp>
      <p:sp>
        <p:nvSpPr>
          <p:cNvPr id="4" name="圆角矩形标注 3"/>
          <p:cNvSpPr/>
          <p:nvPr/>
        </p:nvSpPr>
        <p:spPr>
          <a:xfrm>
            <a:off x="4470083" y="979646"/>
            <a:ext cx="4523899" cy="1822133"/>
          </a:xfrm>
          <a:prstGeom prst="wedgeRoundRectCallout">
            <a:avLst>
              <a:gd name="adj1" fmla="val -45662"/>
              <a:gd name="adj2" fmla="val 68348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>
              <a:lnSpc>
                <a:spcPct val="120000"/>
              </a:lnSpc>
            </a:pPr>
            <a:r>
              <a:rPr lang="zh-CN" altLang="en-US" sz="2000" dirty="0">
                <a:solidFill>
                  <a:schemeClr val="tx1"/>
                </a:solidFill>
                <a:sym typeface="+mn-ea"/>
              </a:rPr>
              <a:t>多服务器边缘计算平台上，SDFG </a:t>
            </a:r>
            <a:r>
              <a:rPr lang="zh-CN" altLang="en-US" sz="2000" dirty="0">
                <a:solidFill>
                  <a:srgbClr val="FF0000"/>
                </a:solidFill>
                <a:sym typeface="+mn-ea"/>
              </a:rPr>
              <a:t>响应时间约束下能耗最优化</a:t>
            </a:r>
            <a:r>
              <a:rPr lang="zh-CN" altLang="en-US" sz="2000" dirty="0">
                <a:solidFill>
                  <a:schemeClr val="tx1"/>
                </a:solidFill>
                <a:sym typeface="+mn-ea"/>
              </a:rPr>
              <a:t>卸载方案的研究。同样考虑计算和通信</a:t>
            </a:r>
            <a:r>
              <a:rPr lang="zh-CN" altLang="en-US" sz="2000" dirty="0">
                <a:solidFill>
                  <a:srgbClr val="FF0000"/>
                </a:solidFill>
                <a:sym typeface="+mn-ea"/>
              </a:rPr>
              <a:t>资源充足</a:t>
            </a:r>
            <a:r>
              <a:rPr lang="zh-CN" altLang="en-US" sz="2000" dirty="0">
                <a:solidFill>
                  <a:schemeClr val="tx1"/>
                </a:solidFill>
                <a:sym typeface="+mn-ea"/>
              </a:rPr>
              <a:t>以及计算和通信</a:t>
            </a:r>
            <a:r>
              <a:rPr lang="zh-CN" altLang="en-US" sz="2000" dirty="0">
                <a:solidFill>
                  <a:srgbClr val="FF0000"/>
                </a:solidFill>
                <a:sym typeface="+mn-ea"/>
              </a:rPr>
              <a:t>资源受限</a:t>
            </a:r>
            <a:r>
              <a:rPr lang="zh-CN" altLang="en-US" sz="2000" dirty="0">
                <a:solidFill>
                  <a:schemeClr val="tx1"/>
                </a:solidFill>
                <a:sym typeface="+mn-ea"/>
              </a:rPr>
              <a:t>两种环境下 SDFG 的计算卸载。</a:t>
            </a:r>
            <a:endParaRPr kumimoji="1" lang="zh-CN" altLang="en-US" sz="2000" dirty="0">
              <a:solidFill>
                <a:schemeClr val="tx1"/>
              </a:solidFill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39716" y="1683068"/>
            <a:ext cx="5553551" cy="4159568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研究内容</a:t>
            </a:r>
            <a:endParaRPr lang="zh-CN" altLang="en-US" dirty="0"/>
          </a:p>
        </p:txBody>
      </p:sp>
      <p:sp>
        <p:nvSpPr>
          <p:cNvPr id="4" name="圆角矩形标注 3"/>
          <p:cNvSpPr/>
          <p:nvPr/>
        </p:nvSpPr>
        <p:spPr>
          <a:xfrm>
            <a:off x="3407569" y="1019651"/>
            <a:ext cx="5372100" cy="2899410"/>
          </a:xfrm>
          <a:prstGeom prst="wedgeRoundRectCallout">
            <a:avLst>
              <a:gd name="adj1" fmla="val -33005"/>
              <a:gd name="adj2" fmla="val 73899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>
              <a:lnSpc>
                <a:spcPct val="150000"/>
              </a:lnSpc>
            </a:pPr>
            <a:r>
              <a:rPr lang="zh-CN" altLang="en-US" dirty="0">
                <a:solidFill>
                  <a:schemeClr val="tx1"/>
                </a:solidFill>
                <a:sym typeface="+mn-ea"/>
              </a:rPr>
              <a:t>算法实现及实验验证：</a:t>
            </a:r>
            <a:endParaRPr lang="zh-CN" altLang="en-US" dirty="0">
              <a:solidFill>
                <a:schemeClr val="tx1"/>
              </a:solidFill>
              <a:sym typeface="+mn-ea"/>
            </a:endParaRPr>
          </a:p>
          <a:p>
            <a:pPr algn="l">
              <a:lnSpc>
                <a:spcPct val="150000"/>
              </a:lnSpc>
            </a:pPr>
            <a:r>
              <a:rPr lang="zh-CN" altLang="en-US" dirty="0">
                <a:solidFill>
                  <a:schemeClr val="tx1"/>
                </a:solidFill>
                <a:sym typeface="+mn-ea"/>
              </a:rPr>
              <a:t>使用 java 编程语言实现相关优化算法。实验主要包括</a:t>
            </a:r>
            <a:r>
              <a:rPr lang="zh-CN" altLang="en-US" dirty="0">
                <a:solidFill>
                  <a:srgbClr val="FF0000"/>
                </a:solidFill>
                <a:sym typeface="+mn-ea"/>
              </a:rPr>
              <a:t>实例实验</a:t>
            </a:r>
            <a:r>
              <a:rPr lang="zh-CN" altLang="en-US" dirty="0">
                <a:solidFill>
                  <a:schemeClr val="tx1"/>
                </a:solidFill>
                <a:sym typeface="+mn-ea"/>
              </a:rPr>
              <a:t>和</a:t>
            </a:r>
            <a:r>
              <a:rPr lang="zh-CN" altLang="en-US" dirty="0">
                <a:solidFill>
                  <a:srgbClr val="FF0000"/>
                </a:solidFill>
                <a:sym typeface="+mn-ea"/>
              </a:rPr>
              <a:t>算法性能实验</a:t>
            </a:r>
            <a:r>
              <a:rPr lang="zh-CN" altLang="en-US" dirty="0">
                <a:solidFill>
                  <a:schemeClr val="tx1"/>
                </a:solidFill>
                <a:sym typeface="+mn-ea"/>
              </a:rPr>
              <a:t>。</a:t>
            </a:r>
            <a:endParaRPr lang="zh-CN" altLang="en-US" dirty="0">
              <a:solidFill>
                <a:schemeClr val="tx1"/>
              </a:solidFill>
              <a:sym typeface="+mn-ea"/>
            </a:endParaRPr>
          </a:p>
          <a:p>
            <a:pPr algn="l">
              <a:lnSpc>
                <a:spcPct val="150000"/>
              </a:lnSpc>
            </a:pPr>
            <a:r>
              <a:rPr lang="zh-CN" altLang="en-US" dirty="0">
                <a:solidFill>
                  <a:schemeClr val="tx1"/>
                </a:solidFill>
                <a:sym typeface="+mn-ea"/>
              </a:rPr>
              <a:t>实例实验指用实际应用例子对算法进行实验，将所实现算法与其他工作进行比较；</a:t>
            </a:r>
            <a:endParaRPr lang="zh-CN" altLang="en-US" dirty="0">
              <a:solidFill>
                <a:schemeClr val="tx1"/>
              </a:solidFill>
              <a:sym typeface="+mn-ea"/>
            </a:endParaRPr>
          </a:p>
          <a:p>
            <a:pPr algn="l">
              <a:lnSpc>
                <a:spcPct val="150000"/>
              </a:lnSpc>
            </a:pPr>
            <a:r>
              <a:rPr lang="zh-CN" altLang="en-US" dirty="0">
                <a:solidFill>
                  <a:schemeClr val="tx1"/>
                </a:solidFill>
                <a:sym typeface="+mn-ea"/>
              </a:rPr>
              <a:t>算法性能实验指使用生成的测试用例验证算法性能，研究模型参数等对算法性能的影响。</a:t>
            </a:r>
            <a:endParaRPr lang="zh-CN" altLang="en-US" dirty="0">
              <a:solidFill>
                <a:schemeClr val="tx1"/>
              </a:solidFill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研究方案</a:t>
            </a:r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28650" y="2367915"/>
            <a:ext cx="7886700" cy="300545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781685" y="1387475"/>
            <a:ext cx="74041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针对上述研究内容，详细研究方案</a:t>
            </a:r>
            <a:r>
              <a:rPr lang="zh-CN" altLang="en-US"/>
              <a:t>如下：</a:t>
            </a:r>
            <a:endParaRPr lang="zh-CN" alt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研究进度</a:t>
            </a:r>
            <a:endParaRPr lang="zh-CN" altLang="en-US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90632" y="1831525"/>
            <a:ext cx="7886700" cy="314769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690880" y="4979035"/>
            <a:ext cx="7766685" cy="10687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40000"/>
              </a:lnSpc>
            </a:pPr>
            <a:r>
              <a:rPr lang="zh-CN" altLang="en-US" dirty="0">
                <a:sym typeface="+mn-ea"/>
              </a:rPr>
              <a:t>相关成果已总结成文，被</a:t>
            </a:r>
            <a:r>
              <a:rPr lang="en-US" altLang="zh-CN" dirty="0">
                <a:sym typeface="+mn-ea"/>
              </a:rPr>
              <a:t>ESTC2021</a:t>
            </a:r>
            <a:r>
              <a:rPr lang="zh-CN" altLang="en-US" dirty="0">
                <a:sym typeface="+mn-ea"/>
              </a:rPr>
              <a:t>接受，并推荐至</a:t>
            </a:r>
            <a:r>
              <a:rPr lang="en-US" altLang="zh-CN" dirty="0">
                <a:sym typeface="+mn-ea"/>
              </a:rPr>
              <a:t>JCSC</a:t>
            </a:r>
            <a:r>
              <a:rPr lang="zh-CN" altLang="en-US" dirty="0">
                <a:sym typeface="+mn-ea"/>
              </a:rPr>
              <a:t>。</a:t>
            </a:r>
            <a:endParaRPr lang="zh-CN" altLang="en-US" dirty="0"/>
          </a:p>
          <a:p>
            <a:pPr>
              <a:lnSpc>
                <a:spcPct val="120000"/>
              </a:lnSpc>
            </a:pPr>
            <a:r>
              <a:rPr lang="en-US" altLang="zh-CN" dirty="0">
                <a:sym typeface="+mn-ea"/>
              </a:rPr>
              <a:t>	</a:t>
            </a:r>
            <a:r>
              <a:rPr lang="en-US" altLang="zh-CN" sz="1400" dirty="0">
                <a:sym typeface="+mn-ea"/>
              </a:rPr>
              <a:t>Pengfei Sun, Xue-Yang Zhu, Ya Gao.Optimal Offloading for Streaming Applications in Mobile Edge Computing</a:t>
            </a:r>
            <a:endParaRPr lang="en-US" altLang="zh-CN" sz="1400" dirty="0">
              <a:sym typeface="+mn-e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Freeform 11"/>
          <p:cNvSpPr/>
          <p:nvPr/>
        </p:nvSpPr>
        <p:spPr bwMode="auto">
          <a:xfrm>
            <a:off x="3620954" y="2111412"/>
            <a:ext cx="668870" cy="84501"/>
          </a:xfrm>
          <a:custGeom>
            <a:avLst/>
            <a:gdLst>
              <a:gd name="T0" fmla="*/ 111 w 1156"/>
              <a:gd name="T1" fmla="*/ 0 h 142"/>
              <a:gd name="T2" fmla="*/ 1045 w 1156"/>
              <a:gd name="T3" fmla="*/ 0 h 142"/>
              <a:gd name="T4" fmla="*/ 1156 w 1156"/>
              <a:gd name="T5" fmla="*/ 142 h 142"/>
              <a:gd name="T6" fmla="*/ 0 w 1156"/>
              <a:gd name="T7" fmla="*/ 142 h 142"/>
              <a:gd name="T8" fmla="*/ 111 w 1156"/>
              <a:gd name="T9" fmla="*/ 0 h 1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56" h="142">
                <a:moveTo>
                  <a:pt x="111" y="0"/>
                </a:moveTo>
                <a:lnTo>
                  <a:pt x="1045" y="0"/>
                </a:lnTo>
                <a:lnTo>
                  <a:pt x="1156" y="142"/>
                </a:lnTo>
                <a:lnTo>
                  <a:pt x="0" y="142"/>
                </a:lnTo>
                <a:lnTo>
                  <a:pt x="111" y="0"/>
                </a:lnTo>
                <a:close/>
              </a:path>
            </a:pathLst>
          </a:custGeom>
          <a:solidFill>
            <a:srgbClr val="006B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marL="0" marR="0" lvl="0" indent="0" algn="l" defTabSz="9137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rgbClr val="006794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4339" name="Freeform 10"/>
          <p:cNvSpPr/>
          <p:nvPr/>
        </p:nvSpPr>
        <p:spPr bwMode="auto">
          <a:xfrm>
            <a:off x="3498368" y="2178061"/>
            <a:ext cx="5017715" cy="526051"/>
          </a:xfrm>
          <a:custGeom>
            <a:avLst/>
            <a:gdLst>
              <a:gd name="T0" fmla="*/ 97 w 8676"/>
              <a:gd name="T1" fmla="*/ 0 h 884"/>
              <a:gd name="T2" fmla="*/ 8475 w 8676"/>
              <a:gd name="T3" fmla="*/ 0 h 884"/>
              <a:gd name="T4" fmla="*/ 8676 w 8676"/>
              <a:gd name="T5" fmla="*/ 202 h 884"/>
              <a:gd name="T6" fmla="*/ 8676 w 8676"/>
              <a:gd name="T7" fmla="*/ 788 h 884"/>
              <a:gd name="T8" fmla="*/ 8579 w 8676"/>
              <a:gd name="T9" fmla="*/ 884 h 884"/>
              <a:gd name="T10" fmla="*/ 97 w 8676"/>
              <a:gd name="T11" fmla="*/ 884 h 884"/>
              <a:gd name="T12" fmla="*/ 0 w 8676"/>
              <a:gd name="T13" fmla="*/ 788 h 884"/>
              <a:gd name="T14" fmla="*/ 0 w 8676"/>
              <a:gd name="T15" fmla="*/ 96 h 884"/>
              <a:gd name="T16" fmla="*/ 97 w 8676"/>
              <a:gd name="T17" fmla="*/ 0 h 8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676" h="884">
                <a:moveTo>
                  <a:pt x="97" y="0"/>
                </a:moveTo>
                <a:lnTo>
                  <a:pt x="8475" y="0"/>
                </a:lnTo>
                <a:lnTo>
                  <a:pt x="8676" y="202"/>
                </a:lnTo>
                <a:lnTo>
                  <a:pt x="8676" y="788"/>
                </a:lnTo>
                <a:cubicBezTo>
                  <a:pt x="8676" y="841"/>
                  <a:pt x="8632" y="884"/>
                  <a:pt x="8579" y="884"/>
                </a:cubicBezTo>
                <a:lnTo>
                  <a:pt x="97" y="884"/>
                </a:lnTo>
                <a:cubicBezTo>
                  <a:pt x="44" y="884"/>
                  <a:pt x="0" y="841"/>
                  <a:pt x="0" y="788"/>
                </a:cubicBezTo>
                <a:lnTo>
                  <a:pt x="0" y="96"/>
                </a:lnTo>
                <a:cubicBezTo>
                  <a:pt x="0" y="43"/>
                  <a:pt x="44" y="0"/>
                  <a:pt x="97" y="0"/>
                </a:cubicBezTo>
                <a:close/>
              </a:path>
            </a:pathLst>
          </a:custGeom>
          <a:solidFill>
            <a:srgbClr val="FFFFFF"/>
          </a:solidFill>
          <a:ln w="10" cap="flat" cmpd="sng">
            <a:solidFill>
              <a:srgbClr val="A8A9AD"/>
            </a:solidFill>
            <a:round/>
          </a:ln>
        </p:spPr>
        <p:txBody>
          <a:bodyPr/>
          <a:lstStyle/>
          <a:p>
            <a:pPr marL="0" marR="0" lvl="0" indent="0" algn="l" defTabSz="9137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rgbClr val="006794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4340" name="Rectangle 12"/>
          <p:cNvSpPr>
            <a:spLocks noChangeArrowheads="1"/>
          </p:cNvSpPr>
          <p:nvPr/>
        </p:nvSpPr>
        <p:spPr bwMode="auto">
          <a:xfrm>
            <a:off x="3685223" y="2111412"/>
            <a:ext cx="540333" cy="55342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37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rgbClr val="006794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4341" name="Freeform 11"/>
          <p:cNvSpPr/>
          <p:nvPr/>
        </p:nvSpPr>
        <p:spPr bwMode="auto">
          <a:xfrm>
            <a:off x="3620954" y="2876685"/>
            <a:ext cx="668870" cy="84502"/>
          </a:xfrm>
          <a:custGeom>
            <a:avLst/>
            <a:gdLst>
              <a:gd name="T0" fmla="*/ 111 w 1156"/>
              <a:gd name="T1" fmla="*/ 0 h 142"/>
              <a:gd name="T2" fmla="*/ 1045 w 1156"/>
              <a:gd name="T3" fmla="*/ 0 h 142"/>
              <a:gd name="T4" fmla="*/ 1156 w 1156"/>
              <a:gd name="T5" fmla="*/ 142 h 142"/>
              <a:gd name="T6" fmla="*/ 0 w 1156"/>
              <a:gd name="T7" fmla="*/ 142 h 142"/>
              <a:gd name="T8" fmla="*/ 111 w 1156"/>
              <a:gd name="T9" fmla="*/ 0 h 1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56" h="142">
                <a:moveTo>
                  <a:pt x="111" y="0"/>
                </a:moveTo>
                <a:lnTo>
                  <a:pt x="1045" y="0"/>
                </a:lnTo>
                <a:lnTo>
                  <a:pt x="1156" y="142"/>
                </a:lnTo>
                <a:lnTo>
                  <a:pt x="0" y="142"/>
                </a:lnTo>
                <a:lnTo>
                  <a:pt x="111" y="0"/>
                </a:lnTo>
                <a:close/>
              </a:path>
            </a:pathLst>
          </a:custGeom>
          <a:solidFill>
            <a:srgbClr val="006B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marL="0" marR="0" lvl="0" indent="0" algn="l" defTabSz="9137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rgbClr val="006794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4342" name="Freeform 10"/>
          <p:cNvSpPr/>
          <p:nvPr/>
        </p:nvSpPr>
        <p:spPr bwMode="auto">
          <a:xfrm>
            <a:off x="3498368" y="2943334"/>
            <a:ext cx="5017715" cy="526051"/>
          </a:xfrm>
          <a:custGeom>
            <a:avLst/>
            <a:gdLst>
              <a:gd name="T0" fmla="*/ 97 w 8676"/>
              <a:gd name="T1" fmla="*/ 0 h 884"/>
              <a:gd name="T2" fmla="*/ 8475 w 8676"/>
              <a:gd name="T3" fmla="*/ 0 h 884"/>
              <a:gd name="T4" fmla="*/ 8676 w 8676"/>
              <a:gd name="T5" fmla="*/ 202 h 884"/>
              <a:gd name="T6" fmla="*/ 8676 w 8676"/>
              <a:gd name="T7" fmla="*/ 788 h 884"/>
              <a:gd name="T8" fmla="*/ 8579 w 8676"/>
              <a:gd name="T9" fmla="*/ 884 h 884"/>
              <a:gd name="T10" fmla="*/ 97 w 8676"/>
              <a:gd name="T11" fmla="*/ 884 h 884"/>
              <a:gd name="T12" fmla="*/ 0 w 8676"/>
              <a:gd name="T13" fmla="*/ 788 h 884"/>
              <a:gd name="T14" fmla="*/ 0 w 8676"/>
              <a:gd name="T15" fmla="*/ 96 h 884"/>
              <a:gd name="T16" fmla="*/ 97 w 8676"/>
              <a:gd name="T17" fmla="*/ 0 h 8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676" h="884">
                <a:moveTo>
                  <a:pt x="97" y="0"/>
                </a:moveTo>
                <a:lnTo>
                  <a:pt x="8475" y="0"/>
                </a:lnTo>
                <a:lnTo>
                  <a:pt x="8676" y="202"/>
                </a:lnTo>
                <a:lnTo>
                  <a:pt x="8676" y="788"/>
                </a:lnTo>
                <a:cubicBezTo>
                  <a:pt x="8676" y="841"/>
                  <a:pt x="8632" y="884"/>
                  <a:pt x="8579" y="884"/>
                </a:cubicBezTo>
                <a:lnTo>
                  <a:pt x="97" y="884"/>
                </a:lnTo>
                <a:cubicBezTo>
                  <a:pt x="44" y="884"/>
                  <a:pt x="0" y="841"/>
                  <a:pt x="0" y="788"/>
                </a:cubicBezTo>
                <a:lnTo>
                  <a:pt x="0" y="96"/>
                </a:lnTo>
                <a:cubicBezTo>
                  <a:pt x="0" y="43"/>
                  <a:pt x="44" y="0"/>
                  <a:pt x="97" y="0"/>
                </a:cubicBezTo>
                <a:close/>
              </a:path>
            </a:pathLst>
          </a:custGeom>
          <a:solidFill>
            <a:srgbClr val="FFFFFF"/>
          </a:solidFill>
          <a:ln w="10" cap="flat" cmpd="sng">
            <a:solidFill>
              <a:srgbClr val="A8A9AD"/>
            </a:solidFill>
            <a:round/>
          </a:ln>
        </p:spPr>
        <p:txBody>
          <a:bodyPr/>
          <a:lstStyle/>
          <a:p>
            <a:pPr marL="0" marR="0" lvl="0" indent="0" algn="l" defTabSz="9137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rgbClr val="006794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4343" name="Rectangle 12"/>
          <p:cNvSpPr>
            <a:spLocks noChangeArrowheads="1"/>
          </p:cNvSpPr>
          <p:nvPr/>
        </p:nvSpPr>
        <p:spPr bwMode="auto">
          <a:xfrm>
            <a:off x="3685223" y="2876684"/>
            <a:ext cx="540333" cy="5534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37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rgbClr val="006794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4344" name="Freeform 11"/>
          <p:cNvSpPr/>
          <p:nvPr/>
        </p:nvSpPr>
        <p:spPr bwMode="auto">
          <a:xfrm>
            <a:off x="3620954" y="3620851"/>
            <a:ext cx="668870" cy="84501"/>
          </a:xfrm>
          <a:custGeom>
            <a:avLst/>
            <a:gdLst>
              <a:gd name="T0" fmla="*/ 111 w 1156"/>
              <a:gd name="T1" fmla="*/ 0 h 142"/>
              <a:gd name="T2" fmla="*/ 1045 w 1156"/>
              <a:gd name="T3" fmla="*/ 0 h 142"/>
              <a:gd name="T4" fmla="*/ 1156 w 1156"/>
              <a:gd name="T5" fmla="*/ 142 h 142"/>
              <a:gd name="T6" fmla="*/ 0 w 1156"/>
              <a:gd name="T7" fmla="*/ 142 h 142"/>
              <a:gd name="T8" fmla="*/ 111 w 1156"/>
              <a:gd name="T9" fmla="*/ 0 h 1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56" h="142">
                <a:moveTo>
                  <a:pt x="111" y="0"/>
                </a:moveTo>
                <a:lnTo>
                  <a:pt x="1045" y="0"/>
                </a:lnTo>
                <a:lnTo>
                  <a:pt x="1156" y="142"/>
                </a:lnTo>
                <a:lnTo>
                  <a:pt x="0" y="142"/>
                </a:lnTo>
                <a:lnTo>
                  <a:pt x="111" y="0"/>
                </a:lnTo>
                <a:close/>
              </a:path>
            </a:pathLst>
          </a:custGeom>
          <a:solidFill>
            <a:srgbClr val="006B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marL="0" marR="0" lvl="0" indent="0" algn="l" defTabSz="9137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rgbClr val="006794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4345" name="Freeform 10"/>
          <p:cNvSpPr/>
          <p:nvPr/>
        </p:nvSpPr>
        <p:spPr bwMode="auto">
          <a:xfrm>
            <a:off x="3498368" y="3686309"/>
            <a:ext cx="5017715" cy="526051"/>
          </a:xfrm>
          <a:custGeom>
            <a:avLst/>
            <a:gdLst>
              <a:gd name="T0" fmla="*/ 97 w 8676"/>
              <a:gd name="T1" fmla="*/ 0 h 884"/>
              <a:gd name="T2" fmla="*/ 8475 w 8676"/>
              <a:gd name="T3" fmla="*/ 0 h 884"/>
              <a:gd name="T4" fmla="*/ 8676 w 8676"/>
              <a:gd name="T5" fmla="*/ 202 h 884"/>
              <a:gd name="T6" fmla="*/ 8676 w 8676"/>
              <a:gd name="T7" fmla="*/ 788 h 884"/>
              <a:gd name="T8" fmla="*/ 8579 w 8676"/>
              <a:gd name="T9" fmla="*/ 884 h 884"/>
              <a:gd name="T10" fmla="*/ 97 w 8676"/>
              <a:gd name="T11" fmla="*/ 884 h 884"/>
              <a:gd name="T12" fmla="*/ 0 w 8676"/>
              <a:gd name="T13" fmla="*/ 788 h 884"/>
              <a:gd name="T14" fmla="*/ 0 w 8676"/>
              <a:gd name="T15" fmla="*/ 96 h 884"/>
              <a:gd name="T16" fmla="*/ 97 w 8676"/>
              <a:gd name="T17" fmla="*/ 0 h 8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676" h="884">
                <a:moveTo>
                  <a:pt x="97" y="0"/>
                </a:moveTo>
                <a:lnTo>
                  <a:pt x="8475" y="0"/>
                </a:lnTo>
                <a:lnTo>
                  <a:pt x="8676" y="202"/>
                </a:lnTo>
                <a:lnTo>
                  <a:pt x="8676" y="788"/>
                </a:lnTo>
                <a:cubicBezTo>
                  <a:pt x="8676" y="841"/>
                  <a:pt x="8632" y="884"/>
                  <a:pt x="8579" y="884"/>
                </a:cubicBezTo>
                <a:lnTo>
                  <a:pt x="97" y="884"/>
                </a:lnTo>
                <a:cubicBezTo>
                  <a:pt x="44" y="884"/>
                  <a:pt x="0" y="841"/>
                  <a:pt x="0" y="788"/>
                </a:cubicBezTo>
                <a:lnTo>
                  <a:pt x="0" y="96"/>
                </a:lnTo>
                <a:cubicBezTo>
                  <a:pt x="0" y="43"/>
                  <a:pt x="44" y="0"/>
                  <a:pt x="97" y="0"/>
                </a:cubicBezTo>
                <a:close/>
              </a:path>
            </a:pathLst>
          </a:custGeom>
          <a:solidFill>
            <a:srgbClr val="FFFFFF"/>
          </a:solidFill>
          <a:ln w="10" cap="flat" cmpd="sng">
            <a:solidFill>
              <a:srgbClr val="A8A9AD"/>
            </a:solidFill>
            <a:round/>
          </a:ln>
        </p:spPr>
        <p:txBody>
          <a:bodyPr/>
          <a:lstStyle/>
          <a:p>
            <a:pPr marL="0" marR="0" lvl="0" indent="0" algn="l" defTabSz="9137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rgbClr val="006794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4346" name="Rectangle 12"/>
          <p:cNvSpPr>
            <a:spLocks noChangeArrowheads="1"/>
          </p:cNvSpPr>
          <p:nvPr/>
        </p:nvSpPr>
        <p:spPr bwMode="auto">
          <a:xfrm>
            <a:off x="3685223" y="3620851"/>
            <a:ext cx="540333" cy="55342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37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rgbClr val="006794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4350" name="Freeform 11"/>
          <p:cNvSpPr/>
          <p:nvPr/>
        </p:nvSpPr>
        <p:spPr bwMode="auto">
          <a:xfrm>
            <a:off x="3622383" y="4345895"/>
            <a:ext cx="668870" cy="84501"/>
          </a:xfrm>
          <a:custGeom>
            <a:avLst/>
            <a:gdLst>
              <a:gd name="T0" fmla="*/ 111 w 1156"/>
              <a:gd name="T1" fmla="*/ 0 h 142"/>
              <a:gd name="T2" fmla="*/ 1045 w 1156"/>
              <a:gd name="T3" fmla="*/ 0 h 142"/>
              <a:gd name="T4" fmla="*/ 1156 w 1156"/>
              <a:gd name="T5" fmla="*/ 142 h 142"/>
              <a:gd name="T6" fmla="*/ 0 w 1156"/>
              <a:gd name="T7" fmla="*/ 142 h 142"/>
              <a:gd name="T8" fmla="*/ 111 w 1156"/>
              <a:gd name="T9" fmla="*/ 0 h 1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56" h="142">
                <a:moveTo>
                  <a:pt x="111" y="0"/>
                </a:moveTo>
                <a:lnTo>
                  <a:pt x="1045" y="0"/>
                </a:lnTo>
                <a:lnTo>
                  <a:pt x="1156" y="142"/>
                </a:lnTo>
                <a:lnTo>
                  <a:pt x="0" y="142"/>
                </a:lnTo>
                <a:lnTo>
                  <a:pt x="111" y="0"/>
                </a:lnTo>
                <a:close/>
              </a:path>
            </a:pathLst>
          </a:custGeom>
          <a:solidFill>
            <a:srgbClr val="006B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marL="0" marR="0" lvl="0" indent="0" algn="l" defTabSz="9137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rgbClr val="006794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4351" name="Freeform 10"/>
          <p:cNvSpPr/>
          <p:nvPr/>
        </p:nvSpPr>
        <p:spPr bwMode="auto">
          <a:xfrm>
            <a:off x="3498368" y="4428975"/>
            <a:ext cx="5017715" cy="526051"/>
          </a:xfrm>
          <a:custGeom>
            <a:avLst/>
            <a:gdLst>
              <a:gd name="T0" fmla="*/ 97 w 8676"/>
              <a:gd name="T1" fmla="*/ 0 h 884"/>
              <a:gd name="T2" fmla="*/ 8475 w 8676"/>
              <a:gd name="T3" fmla="*/ 0 h 884"/>
              <a:gd name="T4" fmla="*/ 8676 w 8676"/>
              <a:gd name="T5" fmla="*/ 202 h 884"/>
              <a:gd name="T6" fmla="*/ 8676 w 8676"/>
              <a:gd name="T7" fmla="*/ 788 h 884"/>
              <a:gd name="T8" fmla="*/ 8579 w 8676"/>
              <a:gd name="T9" fmla="*/ 884 h 884"/>
              <a:gd name="T10" fmla="*/ 97 w 8676"/>
              <a:gd name="T11" fmla="*/ 884 h 884"/>
              <a:gd name="T12" fmla="*/ 0 w 8676"/>
              <a:gd name="T13" fmla="*/ 788 h 884"/>
              <a:gd name="T14" fmla="*/ 0 w 8676"/>
              <a:gd name="T15" fmla="*/ 96 h 884"/>
              <a:gd name="T16" fmla="*/ 97 w 8676"/>
              <a:gd name="T17" fmla="*/ 0 h 8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676" h="884">
                <a:moveTo>
                  <a:pt x="97" y="0"/>
                </a:moveTo>
                <a:lnTo>
                  <a:pt x="8475" y="0"/>
                </a:lnTo>
                <a:lnTo>
                  <a:pt x="8676" y="202"/>
                </a:lnTo>
                <a:lnTo>
                  <a:pt x="8676" y="788"/>
                </a:lnTo>
                <a:cubicBezTo>
                  <a:pt x="8676" y="841"/>
                  <a:pt x="8632" y="884"/>
                  <a:pt x="8579" y="884"/>
                </a:cubicBezTo>
                <a:lnTo>
                  <a:pt x="97" y="884"/>
                </a:lnTo>
                <a:cubicBezTo>
                  <a:pt x="44" y="884"/>
                  <a:pt x="0" y="841"/>
                  <a:pt x="0" y="788"/>
                </a:cubicBezTo>
                <a:lnTo>
                  <a:pt x="0" y="96"/>
                </a:lnTo>
                <a:cubicBezTo>
                  <a:pt x="0" y="43"/>
                  <a:pt x="44" y="0"/>
                  <a:pt x="97" y="0"/>
                </a:cubicBezTo>
                <a:close/>
              </a:path>
            </a:pathLst>
          </a:custGeom>
          <a:solidFill>
            <a:srgbClr val="FFFFFF"/>
          </a:solidFill>
          <a:ln w="10" cap="flat" cmpd="sng">
            <a:solidFill>
              <a:srgbClr val="A8A9AD"/>
            </a:solidFill>
            <a:round/>
          </a:ln>
        </p:spPr>
        <p:txBody>
          <a:bodyPr/>
          <a:lstStyle/>
          <a:p>
            <a:pPr marL="0" marR="0" lvl="0" indent="0" algn="l" defTabSz="9137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rgbClr val="006794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4352" name="Rectangle 12"/>
          <p:cNvSpPr>
            <a:spLocks noChangeArrowheads="1"/>
          </p:cNvSpPr>
          <p:nvPr/>
        </p:nvSpPr>
        <p:spPr bwMode="auto">
          <a:xfrm>
            <a:off x="3685223" y="4345896"/>
            <a:ext cx="540333" cy="55342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37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rgbClr val="006794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4353" name="TextBox 105"/>
          <p:cNvSpPr txBox="1">
            <a:spLocks noChangeArrowheads="1"/>
          </p:cNvSpPr>
          <p:nvPr/>
        </p:nvSpPr>
        <p:spPr bwMode="auto">
          <a:xfrm>
            <a:off x="4382656" y="2224476"/>
            <a:ext cx="1897380" cy="437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37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2250" b="1" dirty="0">
                <a:solidFill>
                  <a:srgbClr val="3C3C3C"/>
                </a:solidFill>
                <a:latin typeface="微软雅黑" panose="020B0503020204020204" charset="-122"/>
                <a:ea typeface="微软雅黑" panose="020B0503020204020204" charset="-122"/>
              </a:rPr>
              <a:t>研究内容</a:t>
            </a:r>
            <a:r>
              <a:rPr lang="zh-CN" altLang="en-US" sz="2250" b="1" dirty="0">
                <a:solidFill>
                  <a:srgbClr val="3C3C3C"/>
                </a:solidFill>
                <a:latin typeface="微软雅黑" panose="020B0503020204020204" charset="-122"/>
                <a:ea typeface="微软雅黑" panose="020B0503020204020204" charset="-122"/>
              </a:rPr>
              <a:t>简介</a:t>
            </a:r>
            <a:endParaRPr lang="zh-CN" altLang="en-US" sz="2250" b="1" dirty="0">
              <a:solidFill>
                <a:srgbClr val="3C3C3C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354" name="TextBox 106"/>
          <p:cNvSpPr txBox="1">
            <a:spLocks noChangeArrowheads="1"/>
          </p:cNvSpPr>
          <p:nvPr/>
        </p:nvSpPr>
        <p:spPr bwMode="auto">
          <a:xfrm>
            <a:off x="3766154" y="2143546"/>
            <a:ext cx="417830" cy="553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37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1</a:t>
            </a:r>
            <a:endParaRPr kumimoji="0" lang="zh-CN" altLang="en-US" sz="3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4355" name="TextBox 108"/>
          <p:cNvSpPr txBox="1">
            <a:spLocks noChangeArrowheads="1"/>
          </p:cNvSpPr>
          <p:nvPr/>
        </p:nvSpPr>
        <p:spPr bwMode="auto">
          <a:xfrm>
            <a:off x="4382656" y="3012363"/>
            <a:ext cx="1897380" cy="437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37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250" b="1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研究成果</a:t>
            </a:r>
            <a:r>
              <a:rPr kumimoji="0" lang="zh-CN" altLang="en-US" sz="2250" b="1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展示</a:t>
            </a:r>
            <a:endParaRPr kumimoji="0" lang="zh-CN" altLang="en-US" sz="2250" b="1" i="0" u="none" strike="noStrike" kern="1200" cap="none" spc="0" normalizeH="0" baseline="0" noProof="0" dirty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4356" name="TextBox 109"/>
          <p:cNvSpPr txBox="1">
            <a:spLocks noChangeArrowheads="1"/>
          </p:cNvSpPr>
          <p:nvPr/>
        </p:nvSpPr>
        <p:spPr bwMode="auto">
          <a:xfrm>
            <a:off x="3766154" y="2892157"/>
            <a:ext cx="417830" cy="55308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37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2</a:t>
            </a:r>
            <a:endParaRPr kumimoji="0" lang="zh-CN" altLang="en-US" sz="3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4357" name="TextBox 115"/>
          <p:cNvSpPr txBox="1">
            <a:spLocks noChangeArrowheads="1"/>
          </p:cNvSpPr>
          <p:nvPr/>
        </p:nvSpPr>
        <p:spPr bwMode="auto">
          <a:xfrm>
            <a:off x="4382656" y="3741781"/>
            <a:ext cx="1325880" cy="437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37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250" b="1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自我感悟</a:t>
            </a:r>
            <a:endParaRPr kumimoji="0" lang="zh-CN" altLang="en-US" sz="2250" b="1" i="0" u="none" strike="noStrike" kern="1200" cap="none" spc="0" normalizeH="0" baseline="0" noProof="0" dirty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4358" name="TextBox 116"/>
          <p:cNvSpPr txBox="1">
            <a:spLocks noChangeArrowheads="1"/>
          </p:cNvSpPr>
          <p:nvPr/>
        </p:nvSpPr>
        <p:spPr bwMode="auto">
          <a:xfrm>
            <a:off x="3766154" y="3635132"/>
            <a:ext cx="417830" cy="553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37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3</a:t>
            </a:r>
            <a:endParaRPr kumimoji="0" lang="zh-CN" altLang="en-US" sz="3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4361" name="TextBox 119"/>
          <p:cNvSpPr txBox="1">
            <a:spLocks noChangeArrowheads="1"/>
          </p:cNvSpPr>
          <p:nvPr/>
        </p:nvSpPr>
        <p:spPr bwMode="auto">
          <a:xfrm>
            <a:off x="4382656" y="4484911"/>
            <a:ext cx="1611630" cy="437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37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250" b="1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勉励及</a:t>
            </a:r>
            <a:r>
              <a:rPr kumimoji="0" lang="zh-CN" altLang="en-US" sz="2250" b="1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告诫</a:t>
            </a:r>
            <a:endParaRPr kumimoji="0" lang="zh-CN" altLang="en-US" sz="2250" b="1" i="0" u="none" strike="noStrike" kern="1200" cap="none" spc="0" normalizeH="0" baseline="0" noProof="0" dirty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4362" name="TextBox 120"/>
          <p:cNvSpPr txBox="1">
            <a:spLocks noChangeArrowheads="1"/>
          </p:cNvSpPr>
          <p:nvPr/>
        </p:nvSpPr>
        <p:spPr bwMode="auto">
          <a:xfrm>
            <a:off x="3765677" y="4346131"/>
            <a:ext cx="417830" cy="553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37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4</a:t>
            </a:r>
            <a:endParaRPr kumimoji="0" lang="en-US" altLang="zh-CN" sz="30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4363" name="Freeform 5"/>
          <p:cNvSpPr/>
          <p:nvPr/>
        </p:nvSpPr>
        <p:spPr bwMode="auto">
          <a:xfrm>
            <a:off x="0" y="858254"/>
            <a:ext cx="3195581" cy="5152204"/>
          </a:xfrm>
          <a:custGeom>
            <a:avLst/>
            <a:gdLst>
              <a:gd name="T0" fmla="*/ 0 w 5566"/>
              <a:gd name="T1" fmla="*/ 0 h 9000"/>
              <a:gd name="T2" fmla="*/ 4324 w 5566"/>
              <a:gd name="T3" fmla="*/ 0 h 9000"/>
              <a:gd name="T4" fmla="*/ 5566 w 5566"/>
              <a:gd name="T5" fmla="*/ 9000 h 9000"/>
              <a:gd name="T6" fmla="*/ 0 w 5566"/>
              <a:gd name="T7" fmla="*/ 9000 h 9000"/>
              <a:gd name="T8" fmla="*/ 0 w 5566"/>
              <a:gd name="T9" fmla="*/ 0 h 9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566" h="9000">
                <a:moveTo>
                  <a:pt x="0" y="0"/>
                </a:moveTo>
                <a:lnTo>
                  <a:pt x="4324" y="0"/>
                </a:lnTo>
                <a:lnTo>
                  <a:pt x="5566" y="9000"/>
                </a:lnTo>
                <a:lnTo>
                  <a:pt x="0" y="9000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1" cstate="screen"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colorTemperature colorTemp="5900"/>
                      </a14:imgEffect>
                      <a14:imgEffect>
                        <a14:saturation sat="120000"/>
                      </a14:imgEffect>
                    </a14:imgLayer>
                  </a14:imgProps>
                </a:ext>
              </a:extLst>
            </a:blip>
            <a:srcRect/>
            <a:stretch>
              <a:fillRect l="-14000" r="-35000"/>
            </a:stretch>
          </a:blipFill>
          <a:ln>
            <a:noFill/>
          </a:ln>
        </p:spPr>
        <p:txBody>
          <a:bodyPr/>
          <a:lstStyle/>
          <a:p>
            <a:pPr marL="0" marR="0" lvl="0" indent="0" algn="l" defTabSz="9137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rgbClr val="006794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980427" y="858254"/>
            <a:ext cx="1400819" cy="5152204"/>
            <a:chOff x="2640569" y="1339"/>
            <a:chExt cx="1867759" cy="6869605"/>
          </a:xfrm>
        </p:grpSpPr>
        <p:sp>
          <p:nvSpPr>
            <p:cNvPr id="14364" name="Freeform 6"/>
            <p:cNvSpPr/>
            <p:nvPr/>
          </p:nvSpPr>
          <p:spPr bwMode="auto">
            <a:xfrm>
              <a:off x="3392751" y="1339"/>
              <a:ext cx="1115577" cy="6869605"/>
            </a:xfrm>
            <a:custGeom>
              <a:avLst/>
              <a:gdLst>
                <a:gd name="T0" fmla="*/ 0 w 1457"/>
                <a:gd name="T1" fmla="*/ 0 h 9000"/>
                <a:gd name="T2" fmla="*/ 224 w 1457"/>
                <a:gd name="T3" fmla="*/ 0 h 9000"/>
                <a:gd name="T4" fmla="*/ 1457 w 1457"/>
                <a:gd name="T5" fmla="*/ 9000 h 9000"/>
                <a:gd name="T6" fmla="*/ 1233 w 1457"/>
                <a:gd name="T7" fmla="*/ 9000 h 9000"/>
                <a:gd name="T8" fmla="*/ 0 w 1457"/>
                <a:gd name="T9" fmla="*/ 0 h 9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57" h="9000">
                  <a:moveTo>
                    <a:pt x="0" y="0"/>
                  </a:moveTo>
                  <a:lnTo>
                    <a:pt x="224" y="0"/>
                  </a:lnTo>
                  <a:lnTo>
                    <a:pt x="1457" y="9000"/>
                  </a:lnTo>
                  <a:lnTo>
                    <a:pt x="1233" y="9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376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6794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4365" name="矩形 12"/>
            <p:cNvSpPr>
              <a:spLocks noChangeArrowheads="1"/>
            </p:cNvSpPr>
            <p:nvPr/>
          </p:nvSpPr>
          <p:spPr bwMode="auto">
            <a:xfrm>
              <a:off x="2640569" y="5937859"/>
              <a:ext cx="1732873" cy="78233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376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6794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14366" name="TextBox 98"/>
          <p:cNvSpPr txBox="1">
            <a:spLocks noChangeArrowheads="1"/>
          </p:cNvSpPr>
          <p:nvPr/>
        </p:nvSpPr>
        <p:spPr bwMode="auto">
          <a:xfrm>
            <a:off x="2100634" y="5340398"/>
            <a:ext cx="716280" cy="414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37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目录</a:t>
            </a:r>
            <a:endParaRPr kumimoji="0" lang="zh-CN" altLang="en-US" sz="2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4367" name="TextBox 104"/>
          <p:cNvSpPr txBox="1">
            <a:spLocks noChangeArrowheads="1"/>
          </p:cNvSpPr>
          <p:nvPr/>
        </p:nvSpPr>
        <p:spPr bwMode="auto">
          <a:xfrm>
            <a:off x="2141099" y="5627226"/>
            <a:ext cx="920750" cy="299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37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Contents</a:t>
            </a: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pic>
        <p:nvPicPr>
          <p:cNvPr id="34" name="图片 33" descr="横版组合——透明.pn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351056" y="952647"/>
            <a:ext cx="2572148" cy="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" cstate="screen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Freeform 5"/>
          <p:cNvSpPr/>
          <p:nvPr/>
        </p:nvSpPr>
        <p:spPr bwMode="auto">
          <a:xfrm>
            <a:off x="578419" y="2173382"/>
            <a:ext cx="2201796" cy="365379"/>
          </a:xfrm>
          <a:custGeom>
            <a:avLst/>
            <a:gdLst>
              <a:gd name="T0" fmla="*/ 275 w 3851"/>
              <a:gd name="T1" fmla="*/ 0 h 633"/>
              <a:gd name="T2" fmla="*/ 3575 w 3851"/>
              <a:gd name="T3" fmla="*/ 0 h 633"/>
              <a:gd name="T4" fmla="*/ 3851 w 3851"/>
              <a:gd name="T5" fmla="*/ 633 h 633"/>
              <a:gd name="T6" fmla="*/ 0 w 3851"/>
              <a:gd name="T7" fmla="*/ 633 h 633"/>
              <a:gd name="T8" fmla="*/ 275 w 3851"/>
              <a:gd name="T9" fmla="*/ 0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851" h="633">
                <a:moveTo>
                  <a:pt x="275" y="0"/>
                </a:moveTo>
                <a:lnTo>
                  <a:pt x="3575" y="0"/>
                </a:lnTo>
                <a:lnTo>
                  <a:pt x="3851" y="633"/>
                </a:lnTo>
                <a:lnTo>
                  <a:pt x="0" y="633"/>
                </a:lnTo>
                <a:lnTo>
                  <a:pt x="275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/>
          <a:lstStyle/>
          <a:p>
            <a:pPr marL="0" marR="0" lvl="0" indent="0" algn="l" defTabSz="9137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rgbClr val="FD7004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43" name="Rectangle 6"/>
          <p:cNvSpPr>
            <a:spLocks noChangeArrowheads="1"/>
          </p:cNvSpPr>
          <p:nvPr/>
        </p:nvSpPr>
        <p:spPr bwMode="auto">
          <a:xfrm>
            <a:off x="1" y="2541142"/>
            <a:ext cx="9144000" cy="1647182"/>
          </a:xfrm>
          <a:prstGeom prst="rect">
            <a:avLst/>
          </a:prstGeom>
          <a:gradFill flip="none" rotWithShape="1">
            <a:gsLst>
              <a:gs pos="0">
                <a:srgbClr val="0C4994">
                  <a:shade val="30000"/>
                  <a:satMod val="115000"/>
                </a:srgbClr>
              </a:gs>
              <a:gs pos="50000">
                <a:srgbClr val="0C4994">
                  <a:shade val="67500"/>
                  <a:satMod val="115000"/>
                </a:srgbClr>
              </a:gs>
              <a:gs pos="100000">
                <a:srgbClr val="0C4994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37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rgbClr val="FD7004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44" name="Rectangle 7"/>
          <p:cNvSpPr>
            <a:spLocks noChangeArrowheads="1"/>
          </p:cNvSpPr>
          <p:nvPr/>
        </p:nvSpPr>
        <p:spPr bwMode="auto">
          <a:xfrm>
            <a:off x="735519" y="2173382"/>
            <a:ext cx="1885214" cy="201494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37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rgbClr val="FD7004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46" name="TextBox 25"/>
          <p:cNvSpPr txBox="1">
            <a:spLocks noChangeArrowheads="1"/>
          </p:cNvSpPr>
          <p:nvPr/>
        </p:nvSpPr>
        <p:spPr bwMode="auto">
          <a:xfrm>
            <a:off x="2833772" y="2619691"/>
            <a:ext cx="4131045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37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3000" b="1" noProof="0" dirty="0">
                <a:ln>
                  <a:noFill/>
                </a:ln>
                <a:solidFill>
                  <a:srgbClr val="FDCB34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自我感悟</a:t>
            </a:r>
            <a:endParaRPr lang="zh-CN" altLang="en-US" sz="3000" b="1" noProof="0" dirty="0">
              <a:ln>
                <a:noFill/>
              </a:ln>
              <a:solidFill>
                <a:srgbClr val="FDCB34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0" marR="0" lvl="0" indent="0" algn="l" defTabSz="9137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zh-CN" altLang="en-US" sz="3000" b="1" noProof="0" dirty="0">
              <a:ln>
                <a:noFill/>
              </a:ln>
              <a:solidFill>
                <a:srgbClr val="FDCB34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0" marR="0" lvl="0" indent="0" algn="l" defTabSz="9137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3000" b="1" noProof="0" dirty="0">
                <a:ln>
                  <a:noFill/>
                </a:ln>
                <a:solidFill>
                  <a:srgbClr val="FDCB34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勉励及告诫</a:t>
            </a:r>
            <a:endParaRPr kumimoji="0" lang="zh-CN" altLang="en-US" sz="3000" b="1" i="0" u="none" strike="noStrike" kern="1200" cap="none" spc="0" normalizeH="0" baseline="0" noProof="0" dirty="0">
              <a:ln>
                <a:noFill/>
              </a:ln>
              <a:solidFill>
                <a:srgbClr val="FDCB34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0247" name="TextBox 26"/>
          <p:cNvSpPr txBox="1">
            <a:spLocks noChangeArrowheads="1"/>
          </p:cNvSpPr>
          <p:nvPr/>
        </p:nvSpPr>
        <p:spPr bwMode="auto">
          <a:xfrm>
            <a:off x="799511" y="2541140"/>
            <a:ext cx="1821180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37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8995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3</a:t>
            </a:r>
            <a:r>
              <a:rPr kumimoji="0" lang="zh-CN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、</a:t>
            </a:r>
            <a:r>
              <a:rPr kumimoji="0" lang="en-US" altLang="zh-CN" sz="8995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4</a:t>
            </a:r>
            <a:endParaRPr kumimoji="0" lang="zh-CN" altLang="en-US" sz="8995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pic>
        <p:nvPicPr>
          <p:cNvPr id="11" name="图片 10" descr="横版组合——透明.pn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351056" y="952647"/>
            <a:ext cx="2572148" cy="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自我感悟</a:t>
            </a:r>
            <a:r>
              <a:rPr lang="en-US" altLang="zh-CN"/>
              <a:t>&amp;</a:t>
            </a:r>
            <a:r>
              <a:rPr lang="zh-CN" altLang="en-US"/>
              <a:t>勉励及</a:t>
            </a:r>
            <a:r>
              <a:rPr lang="zh-CN" altLang="en-US"/>
              <a:t>告诫</a:t>
            </a:r>
            <a:endParaRPr lang="zh-CN" altLang="en-US"/>
          </a:p>
        </p:txBody>
      </p:sp>
      <p:sp>
        <p:nvSpPr>
          <p:cNvPr id="2" name="内容占位符 1"/>
          <p:cNvSpPr/>
          <p:nvPr>
            <p:ph idx="1"/>
          </p:nvPr>
        </p:nvSpPr>
        <p:spPr/>
        <p:txBody>
          <a:bodyPr/>
          <a:p>
            <a:r>
              <a:rPr lang="zh-CN" altLang="en-US"/>
              <a:t>重视与导师的</a:t>
            </a:r>
            <a:r>
              <a:rPr lang="zh-CN" altLang="en-US"/>
              <a:t>沟通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制定</a:t>
            </a:r>
            <a:r>
              <a:rPr lang="zh-CN" altLang="en-US"/>
              <a:t>目标计划</a:t>
            </a:r>
            <a:endParaRPr lang="zh-CN" altLang="en-US"/>
          </a:p>
          <a:p>
            <a:endParaRPr lang="zh-CN" altLang="en-US"/>
          </a:p>
          <a:p>
            <a:endParaRPr lang="zh-CN" alt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67166" y="1126427"/>
            <a:ext cx="3198914" cy="67500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3564890" y="3013710"/>
            <a:ext cx="2013585" cy="82994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</a:bodyPr>
          <a:p>
            <a:pPr algn="l"/>
            <a:r>
              <a:rPr lang="zh-CN" altLang="en-US" sz="48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华文行楷" panose="02010800040101010101" charset="-122"/>
                <a:ea typeface="华文行楷" panose="02010800040101010101" charset="-122"/>
                <a:sym typeface="+mn-ea"/>
              </a:rPr>
              <a:t>感谢！</a:t>
            </a:r>
            <a:endParaRPr lang="zh-CN" altLang="en-US" sz="4800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华文行楷" panose="02010800040101010101" charset="-122"/>
              <a:ea typeface="华文行楷" panose="02010800040101010101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" cstate="screen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Freeform 5"/>
          <p:cNvSpPr/>
          <p:nvPr/>
        </p:nvSpPr>
        <p:spPr bwMode="auto">
          <a:xfrm>
            <a:off x="578419" y="2173382"/>
            <a:ext cx="2201796" cy="365379"/>
          </a:xfrm>
          <a:custGeom>
            <a:avLst/>
            <a:gdLst>
              <a:gd name="T0" fmla="*/ 275 w 3851"/>
              <a:gd name="T1" fmla="*/ 0 h 633"/>
              <a:gd name="T2" fmla="*/ 3575 w 3851"/>
              <a:gd name="T3" fmla="*/ 0 h 633"/>
              <a:gd name="T4" fmla="*/ 3851 w 3851"/>
              <a:gd name="T5" fmla="*/ 633 h 633"/>
              <a:gd name="T6" fmla="*/ 0 w 3851"/>
              <a:gd name="T7" fmla="*/ 633 h 633"/>
              <a:gd name="T8" fmla="*/ 275 w 3851"/>
              <a:gd name="T9" fmla="*/ 0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851" h="633">
                <a:moveTo>
                  <a:pt x="275" y="0"/>
                </a:moveTo>
                <a:lnTo>
                  <a:pt x="3575" y="0"/>
                </a:lnTo>
                <a:lnTo>
                  <a:pt x="3851" y="633"/>
                </a:lnTo>
                <a:lnTo>
                  <a:pt x="0" y="633"/>
                </a:lnTo>
                <a:lnTo>
                  <a:pt x="275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/>
          <a:lstStyle/>
          <a:p>
            <a:pPr marL="0" marR="0" lvl="0" indent="0" algn="l" defTabSz="9137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rgbClr val="FD7004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43" name="Rectangle 6"/>
          <p:cNvSpPr>
            <a:spLocks noChangeArrowheads="1"/>
          </p:cNvSpPr>
          <p:nvPr/>
        </p:nvSpPr>
        <p:spPr bwMode="auto">
          <a:xfrm>
            <a:off x="1" y="2541142"/>
            <a:ext cx="9144000" cy="1647182"/>
          </a:xfrm>
          <a:prstGeom prst="rect">
            <a:avLst/>
          </a:prstGeom>
          <a:gradFill flip="none" rotWithShape="1">
            <a:gsLst>
              <a:gs pos="0">
                <a:srgbClr val="0C4994">
                  <a:shade val="30000"/>
                  <a:satMod val="115000"/>
                </a:srgbClr>
              </a:gs>
              <a:gs pos="50000">
                <a:srgbClr val="0C4994">
                  <a:shade val="67500"/>
                  <a:satMod val="115000"/>
                </a:srgbClr>
              </a:gs>
              <a:gs pos="100000">
                <a:srgbClr val="0C4994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37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rgbClr val="FD7004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44" name="Rectangle 7"/>
          <p:cNvSpPr>
            <a:spLocks noChangeArrowheads="1"/>
          </p:cNvSpPr>
          <p:nvPr/>
        </p:nvSpPr>
        <p:spPr bwMode="auto">
          <a:xfrm>
            <a:off x="735519" y="2173382"/>
            <a:ext cx="1885214" cy="201494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37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rgbClr val="FD7004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45" name="TextBox 23"/>
          <p:cNvSpPr txBox="1">
            <a:spLocks noChangeArrowheads="1"/>
          </p:cNvSpPr>
          <p:nvPr/>
        </p:nvSpPr>
        <p:spPr bwMode="auto">
          <a:xfrm>
            <a:off x="2855119" y="3155156"/>
            <a:ext cx="6203156" cy="922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3765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◎ 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云计算、边缘计算</a:t>
            </a:r>
            <a:endParaRPr kumimoji="0" lang="zh-CN" altLang="en-US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  <a:p>
            <a:pPr marL="0" marR="0" lvl="0" indent="0" algn="l" defTabSz="913765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◎ 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计算卸载</a:t>
            </a: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	</a:t>
            </a:r>
            <a:r>
              <a:rPr lang="en-US" altLang="zh-CN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◎ </a:t>
            </a:r>
            <a:r>
              <a:rPr lang="zh-CN" altLang="en-US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计算</a:t>
            </a:r>
            <a:r>
              <a:rPr lang="zh-CN" altLang="en-US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应用</a:t>
            </a:r>
            <a:endParaRPr lang="zh-CN" altLang="en-US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0246" name="TextBox 25"/>
          <p:cNvSpPr txBox="1">
            <a:spLocks noChangeArrowheads="1"/>
          </p:cNvSpPr>
          <p:nvPr/>
        </p:nvSpPr>
        <p:spPr bwMode="auto">
          <a:xfrm>
            <a:off x="2834005" y="2619375"/>
            <a:ext cx="5033010" cy="553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37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DCB34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研究内容简介</a:t>
            </a:r>
            <a:r>
              <a:rPr kumimoji="0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srgbClr val="FDCB34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-</a:t>
            </a:r>
            <a:r>
              <a:rPr kumimoji="0" lang="zh-CN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DCB34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研究背景</a:t>
            </a:r>
            <a:endParaRPr kumimoji="0" lang="zh-CN" altLang="en-US" sz="3000" b="1" i="0" u="none" strike="noStrike" kern="1200" cap="none" spc="0" normalizeH="0" baseline="0" noProof="0" dirty="0">
              <a:ln>
                <a:noFill/>
              </a:ln>
              <a:solidFill>
                <a:srgbClr val="FDCB34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0247" name="TextBox 26"/>
          <p:cNvSpPr txBox="1">
            <a:spLocks noChangeArrowheads="1"/>
          </p:cNvSpPr>
          <p:nvPr/>
        </p:nvSpPr>
        <p:spPr bwMode="auto">
          <a:xfrm>
            <a:off x="898571" y="2541140"/>
            <a:ext cx="1592580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37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8995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01</a:t>
            </a:r>
            <a:endParaRPr kumimoji="0" lang="zh-CN" altLang="en-US" sz="8995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pic>
        <p:nvPicPr>
          <p:cNvPr id="11" name="图片 10" descr="横版组合——透明.pn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351056" y="952647"/>
            <a:ext cx="2572148" cy="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22250"/>
            <a:ext cx="7886700" cy="766157"/>
          </a:xfrm>
        </p:spPr>
        <p:txBody>
          <a:bodyPr/>
          <a:lstStyle/>
          <a:p>
            <a:r>
              <a:rPr lang="zh-CN" altLang="en-US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sym typeface="Arial" panose="020B0604020202020204" pitchFamily="34" charset="0"/>
              </a:rPr>
              <a:t>研究背景</a:t>
            </a:r>
            <a:endParaRPr lang="zh-CN" altLang="en-US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sym typeface="Arial" panose="020B0604020202020204" pitchFamily="34" charset="0"/>
            </a:endParaRPr>
          </a:p>
        </p:txBody>
      </p:sp>
      <p:sp>
        <p:nvSpPr>
          <p:cNvPr id="8" name="内容占位符 7"/>
          <p:cNvSpPr>
            <a:spLocks noGrp="1"/>
          </p:cNvSpPr>
          <p:nvPr>
            <p:ph idx="1"/>
          </p:nvPr>
        </p:nvSpPr>
        <p:spPr>
          <a:xfrm>
            <a:off x="628650" y="1323975"/>
            <a:ext cx="7886700" cy="4745990"/>
          </a:xfrm>
          <a:solidFill>
            <a:srgbClr val="FF0000">
              <a:alpha val="0"/>
            </a:srgbClr>
          </a:solidFill>
        </p:spPr>
        <p:txBody>
          <a:bodyPr>
            <a:normAutofit fontScale="25000" lnSpcReduction="20000"/>
          </a:bodyPr>
          <a:lstStyle/>
          <a:p>
            <a:pPr fontAlgn="auto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zh-CN" altLang="en-US" sz="7200" dirty="0">
                <a:solidFill>
                  <a:schemeClr val="tx1"/>
                </a:solidFill>
                <a:uFillTx/>
                <a:latin typeface="黑体" panose="02010609060101010101" charset="-122"/>
                <a:ea typeface="黑体" panose="02010609060101010101" charset="-122"/>
                <a:cs typeface="+mn-ea"/>
              </a:rPr>
              <a:t>物联网的迅猛发展促使</a:t>
            </a:r>
            <a:r>
              <a:rPr lang="zh-CN" altLang="en-US" sz="7200" dirty="0">
                <a:solidFill>
                  <a:srgbClr val="FF0000"/>
                </a:solidFill>
                <a:uFillTx/>
                <a:latin typeface="黑体" panose="02010609060101010101" charset="-122"/>
                <a:ea typeface="黑体" panose="02010609060101010101" charset="-122"/>
                <a:cs typeface="+mn-ea"/>
              </a:rPr>
              <a:t>移动设备</a:t>
            </a:r>
            <a:r>
              <a:rPr lang="zh-CN" altLang="en-US" sz="7200" dirty="0">
                <a:solidFill>
                  <a:schemeClr val="tx1"/>
                </a:solidFill>
                <a:uFillTx/>
                <a:latin typeface="黑体" panose="02010609060101010101" charset="-122"/>
                <a:ea typeface="黑体" panose="02010609060101010101" charset="-122"/>
                <a:cs typeface="+mn-ea"/>
              </a:rPr>
              <a:t>的激增</a:t>
            </a:r>
            <a:endParaRPr lang="en-US" altLang="zh-CN" sz="7200" dirty="0">
              <a:solidFill>
                <a:schemeClr val="tx1"/>
              </a:solidFill>
              <a:uFillTx/>
              <a:latin typeface="黑体" panose="02010609060101010101" charset="-122"/>
              <a:ea typeface="黑体" panose="02010609060101010101" charset="-122"/>
              <a:cs typeface="+mn-ea"/>
            </a:endParaRP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zh-CN" altLang="en-US" sz="6800" dirty="0">
                <a:solidFill>
                  <a:schemeClr val="tx1"/>
                </a:solidFill>
                <a:uFillTx/>
                <a:latin typeface="黑体" panose="02010609060101010101" charset="-122"/>
                <a:ea typeface="黑体" panose="02010609060101010101" charset="-122"/>
                <a:cs typeface="+mn-ea"/>
              </a:rPr>
              <a:t>智能手机、平板、笔记本等等</a:t>
            </a:r>
            <a:endParaRPr lang="en-US" altLang="zh-CN" sz="6800" dirty="0">
              <a:solidFill>
                <a:schemeClr val="tx1"/>
              </a:solidFill>
              <a:uFillTx/>
              <a:latin typeface="黑体" panose="02010609060101010101" charset="-122"/>
              <a:ea typeface="黑体" panose="02010609060101010101" charset="-122"/>
              <a:cs typeface="+mn-ea"/>
            </a:endParaRPr>
          </a:p>
          <a:p>
            <a:pPr fontAlgn="auto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zh-CN" altLang="en-US" sz="7200" dirty="0">
                <a:solidFill>
                  <a:schemeClr val="tx1"/>
                </a:solidFill>
                <a:uFillTx/>
                <a:latin typeface="黑体" panose="02010609060101010101" charset="-122"/>
                <a:ea typeface="黑体" panose="02010609060101010101" charset="-122"/>
                <a:cs typeface="+mn-ea"/>
              </a:rPr>
              <a:t>物联网将移动设备</a:t>
            </a:r>
            <a:r>
              <a:rPr lang="zh-CN" altLang="en-US" sz="7200" dirty="0">
                <a:solidFill>
                  <a:srgbClr val="FF0000"/>
                </a:solidFill>
                <a:uFillTx/>
                <a:latin typeface="黑体" panose="02010609060101010101" charset="-122"/>
                <a:ea typeface="黑体" panose="02010609060101010101" charset="-122"/>
                <a:cs typeface="+mn-ea"/>
              </a:rPr>
              <a:t>互联</a:t>
            </a:r>
            <a:r>
              <a:rPr lang="zh-CN" altLang="en-US" sz="7200" dirty="0">
                <a:solidFill>
                  <a:schemeClr val="tx1"/>
                </a:solidFill>
                <a:uFillTx/>
                <a:latin typeface="黑体" panose="02010609060101010101" charset="-122"/>
                <a:ea typeface="黑体" panose="02010609060101010101" charset="-122"/>
                <a:cs typeface="+mn-ea"/>
              </a:rPr>
              <a:t>，进一步形成丰富应用。</a:t>
            </a:r>
            <a:endParaRPr lang="en-US" altLang="zh-CN" sz="7200" dirty="0">
              <a:solidFill>
                <a:schemeClr val="tx1"/>
              </a:solidFill>
              <a:uFillTx/>
              <a:latin typeface="黑体" panose="02010609060101010101" charset="-122"/>
              <a:ea typeface="黑体" panose="02010609060101010101" charset="-122"/>
              <a:cs typeface="+mn-ea"/>
            </a:endParaRPr>
          </a:p>
          <a:p>
            <a:pPr lvl="1" fontAlgn="auto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zh-CN" altLang="en-US" sz="6800" dirty="0">
                <a:latin typeface="黑体" panose="02010609060101010101" charset="-122"/>
                <a:ea typeface="黑体" panose="02010609060101010101" charset="-122"/>
                <a:cs typeface="+mn-ea"/>
              </a:rPr>
              <a:t>智能家居、智慧城市等</a:t>
            </a:r>
            <a:endParaRPr lang="en-US" altLang="zh-CN" sz="6800" dirty="0">
              <a:latin typeface="黑体" panose="02010609060101010101" charset="-122"/>
              <a:ea typeface="黑体" panose="02010609060101010101" charset="-122"/>
              <a:cs typeface="+mn-ea"/>
            </a:endParaRPr>
          </a:p>
          <a:p>
            <a:pPr fontAlgn="auto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zh-CN" altLang="en-US" sz="7200" dirty="0">
                <a:solidFill>
                  <a:schemeClr val="tx1"/>
                </a:solidFill>
                <a:uFillTx/>
                <a:latin typeface="黑体" panose="02010609060101010101" charset="-122"/>
                <a:ea typeface="黑体" panose="02010609060101010101" charset="-122"/>
                <a:cs typeface="+mn-ea"/>
              </a:rPr>
              <a:t>人们越来越依赖于移动设备提供各种</a:t>
            </a:r>
            <a:r>
              <a:rPr lang="zh-CN" altLang="en-US" sz="7200" dirty="0">
                <a:solidFill>
                  <a:srgbClr val="FF0000"/>
                </a:solidFill>
                <a:uFillTx/>
                <a:latin typeface="黑体" panose="02010609060101010101" charset="-122"/>
                <a:ea typeface="黑体" panose="02010609060101010101" charset="-122"/>
                <a:cs typeface="+mn-ea"/>
              </a:rPr>
              <a:t>实时应用</a:t>
            </a:r>
            <a:r>
              <a:rPr lang="zh-CN" altLang="en-US" sz="7200" dirty="0">
                <a:solidFill>
                  <a:schemeClr val="tx1"/>
                </a:solidFill>
                <a:uFillTx/>
                <a:latin typeface="黑体" panose="02010609060101010101" charset="-122"/>
                <a:ea typeface="黑体" panose="02010609060101010101" charset="-122"/>
                <a:cs typeface="+mn-ea"/>
              </a:rPr>
              <a:t>（自动驾驶、面部识别等），但移动设备往往性能有限，难以满足用户的实时性及能耗</a:t>
            </a:r>
            <a:r>
              <a:rPr lang="zh-CN" altLang="en-US" sz="7200" dirty="0">
                <a:solidFill>
                  <a:schemeClr val="tx1"/>
                </a:solidFill>
                <a:uFillTx/>
                <a:latin typeface="黑体" panose="02010609060101010101" charset="-122"/>
                <a:ea typeface="黑体" panose="02010609060101010101" charset="-122"/>
                <a:cs typeface="+mn-ea"/>
              </a:rPr>
              <a:t>需求。</a:t>
            </a:r>
            <a:endParaRPr lang="en-US" altLang="zh-CN" sz="7200" dirty="0">
              <a:solidFill>
                <a:schemeClr val="tx1"/>
              </a:solidFill>
              <a:uFillTx/>
              <a:latin typeface="黑体" panose="02010609060101010101" charset="-122"/>
              <a:ea typeface="黑体" panose="02010609060101010101" charset="-122"/>
              <a:cs typeface="+mn-ea"/>
            </a:endParaRPr>
          </a:p>
          <a:p>
            <a:pPr fontAlgn="auto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zh-CN" altLang="en-US" sz="7200" dirty="0">
                <a:solidFill>
                  <a:srgbClr val="FF0000"/>
                </a:solidFill>
                <a:uFillTx/>
                <a:latin typeface="黑体" panose="02010609060101010101" charset="-122"/>
                <a:ea typeface="黑体" panose="02010609060101010101" charset="-122"/>
                <a:cs typeface="+mn-ea"/>
              </a:rPr>
              <a:t>需求和有限性能</a:t>
            </a:r>
            <a:r>
              <a:rPr lang="zh-CN" altLang="en-US" sz="7200" dirty="0">
                <a:solidFill>
                  <a:schemeClr val="tx1"/>
                </a:solidFill>
                <a:uFillTx/>
                <a:latin typeface="黑体" panose="02010609060101010101" charset="-122"/>
                <a:ea typeface="黑体" panose="02010609060101010101" charset="-122"/>
                <a:cs typeface="+mn-ea"/>
              </a:rPr>
              <a:t>之间的矛盾推动了</a:t>
            </a:r>
            <a:r>
              <a:rPr lang="zh-CN" altLang="en-US" sz="7200" b="1" i="1" u="sng" dirty="0">
                <a:uFillTx/>
                <a:latin typeface="黑体" panose="02010609060101010101" charset="-122"/>
                <a:ea typeface="黑体" panose="02010609060101010101" charset="-122"/>
                <a:cs typeface="+mn-ea"/>
              </a:rPr>
              <a:t>云计算</a:t>
            </a:r>
            <a:r>
              <a:rPr lang="zh-CN" altLang="en-US" sz="7200" dirty="0">
                <a:uFillTx/>
                <a:latin typeface="黑体" panose="02010609060101010101" charset="-122"/>
                <a:ea typeface="黑体" panose="02010609060101010101" charset="-122"/>
                <a:cs typeface="+mn-ea"/>
              </a:rPr>
              <a:t>、</a:t>
            </a:r>
            <a:r>
              <a:rPr lang="zh-CN" altLang="en-US" sz="7200" b="1" i="1" u="sng" dirty="0">
                <a:uFillTx/>
                <a:latin typeface="黑体" panose="02010609060101010101" charset="-122"/>
                <a:ea typeface="黑体" panose="02010609060101010101" charset="-122"/>
                <a:cs typeface="+mn-ea"/>
              </a:rPr>
              <a:t>边缘计算</a:t>
            </a:r>
            <a:r>
              <a:rPr lang="zh-CN" altLang="en-US" sz="7200" dirty="0">
                <a:solidFill>
                  <a:schemeClr val="tx1"/>
                </a:solidFill>
                <a:uFillTx/>
                <a:latin typeface="黑体" panose="02010609060101010101" charset="-122"/>
                <a:ea typeface="黑体" panose="02010609060101010101" charset="-122"/>
                <a:cs typeface="+mn-ea"/>
              </a:rPr>
              <a:t>等计算架构的出现及发展。</a:t>
            </a:r>
            <a:endParaRPr lang="zh-CN" altLang="en-US" sz="4200" dirty="0">
              <a:solidFill>
                <a:schemeClr val="tx1"/>
              </a:solidFill>
              <a:uFillTx/>
              <a:latin typeface="黑体" panose="02010609060101010101" charset="-122"/>
              <a:ea typeface="黑体" panose="02010609060101010101" charset="-122"/>
              <a:cs typeface="+mn-ea"/>
            </a:endParaRPr>
          </a:p>
          <a:p>
            <a:pPr marL="0" indent="0">
              <a:buFont typeface="Wingdings" panose="05000000000000000000" charset="0"/>
              <a:buNone/>
            </a:pPr>
            <a:endParaRPr lang="zh-CN" altLang="en-US" sz="1800" dirty="0">
              <a:solidFill>
                <a:schemeClr val="tx1"/>
              </a:solidFill>
              <a:uFillTx/>
              <a:latin typeface="黑体" panose="02010609060101010101" charset="-122"/>
              <a:ea typeface="黑体" panose="02010609060101010101" charset="-122"/>
              <a:cs typeface="+mn-ea"/>
            </a:endParaRPr>
          </a:p>
          <a:p>
            <a:pPr marL="0" indent="0">
              <a:buFont typeface="Wingdings" panose="05000000000000000000" charset="0"/>
              <a:buNone/>
            </a:pPr>
            <a:endParaRPr lang="zh-CN" altLang="en-US" sz="1800" dirty="0">
              <a:solidFill>
                <a:schemeClr val="tx1"/>
              </a:solidFill>
              <a:uFillTx/>
              <a:latin typeface="黑体" panose="02010609060101010101" charset="-122"/>
              <a:ea typeface="黑体" panose="02010609060101010101" charset="-122"/>
              <a:cs typeface="+mn-e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30000"/>
              </a:lnSpc>
              <a:buFont typeface="Wingdings" panose="05000000000000000000" charset="0"/>
              <a:buNone/>
            </a:pPr>
            <a:r>
              <a:rPr lang="zh-CN" altLang="en-US" dirty="0">
                <a:uFillTx/>
                <a:latin typeface="黑体" panose="02010609060101010101" charset="-122"/>
                <a:ea typeface="黑体" panose="02010609060101010101" charset="-122"/>
                <a:cs typeface="+mn-ea"/>
                <a:sym typeface="+mn-ea"/>
              </a:rPr>
              <a:t>云计算：通过互联网提供</a:t>
            </a:r>
            <a:r>
              <a:rPr lang="zh-CN" altLang="en-US" dirty="0">
                <a:solidFill>
                  <a:srgbClr val="FF0000"/>
                </a:solidFill>
                <a:uFillTx/>
                <a:latin typeface="黑体" panose="02010609060101010101" charset="-122"/>
                <a:ea typeface="黑体" panose="02010609060101010101" charset="-122"/>
                <a:cs typeface="+mn-ea"/>
                <a:sym typeface="+mn-ea"/>
              </a:rPr>
              <a:t>集中化</a:t>
            </a:r>
            <a:r>
              <a:rPr lang="zh-CN" altLang="en-US" dirty="0">
                <a:uFillTx/>
                <a:latin typeface="黑体" panose="02010609060101010101" charset="-122"/>
                <a:ea typeface="黑体" panose="02010609060101010101" charset="-122"/>
                <a:cs typeface="+mn-ea"/>
                <a:sym typeface="+mn-ea"/>
              </a:rPr>
              <a:t>、虚拟化的资源。这种集中式架构所提供的的资源性能强大且</a:t>
            </a:r>
            <a:r>
              <a:rPr lang="zh-CN" altLang="en-US" dirty="0">
                <a:solidFill>
                  <a:srgbClr val="FF0000"/>
                </a:solidFill>
                <a:uFillTx/>
                <a:latin typeface="黑体" panose="02010609060101010101" charset="-122"/>
                <a:ea typeface="黑体" panose="02010609060101010101" charset="-122"/>
                <a:cs typeface="+mn-ea"/>
                <a:sym typeface="+mn-ea"/>
              </a:rPr>
              <a:t>丰富</a:t>
            </a:r>
            <a:r>
              <a:rPr lang="zh-CN" altLang="en-US" dirty="0">
                <a:uFillTx/>
                <a:latin typeface="黑体" panose="02010609060101010101" charset="-122"/>
                <a:ea typeface="黑体" panose="02010609060101010101" charset="-122"/>
                <a:cs typeface="+mn-ea"/>
                <a:sym typeface="+mn-ea"/>
              </a:rPr>
              <a:t>。</a:t>
            </a:r>
            <a:endParaRPr lang="zh-CN" altLang="en-US" dirty="0">
              <a:solidFill>
                <a:schemeClr val="tx1"/>
              </a:solidFill>
              <a:uFillTx/>
              <a:latin typeface="黑体" panose="02010609060101010101" charset="-122"/>
              <a:ea typeface="黑体" panose="02010609060101010101" charset="-122"/>
              <a:cs typeface="+mn-ea"/>
            </a:endParaRPr>
          </a:p>
          <a:p>
            <a:pPr marL="0" indent="0">
              <a:lnSpc>
                <a:spcPct val="130000"/>
              </a:lnSpc>
              <a:buFont typeface="Wingdings" panose="05000000000000000000" charset="0"/>
              <a:buNone/>
            </a:pPr>
            <a:endParaRPr lang="zh-CN" altLang="en-US" dirty="0">
              <a:uFillTx/>
              <a:latin typeface="黑体" panose="02010609060101010101" charset="-122"/>
              <a:ea typeface="黑体" panose="02010609060101010101" charset="-122"/>
              <a:cs typeface="+mn-ea"/>
              <a:sym typeface="+mn-ea"/>
            </a:endParaRPr>
          </a:p>
          <a:p>
            <a:pPr marL="0" indent="0">
              <a:lnSpc>
                <a:spcPct val="130000"/>
              </a:lnSpc>
              <a:buFont typeface="Wingdings" panose="05000000000000000000" charset="0"/>
              <a:buNone/>
            </a:pPr>
            <a:r>
              <a:rPr lang="zh-CN" altLang="en-US" dirty="0">
                <a:uFillTx/>
                <a:latin typeface="黑体" panose="02010609060101010101" charset="-122"/>
                <a:ea typeface="黑体" panose="02010609060101010101" charset="-122"/>
                <a:cs typeface="+mn-ea"/>
                <a:sym typeface="+mn-ea"/>
              </a:rPr>
              <a:t>但是访问云计算节点</a:t>
            </a:r>
            <a:r>
              <a:rPr lang="zh-CN" altLang="en-US" dirty="0">
                <a:solidFill>
                  <a:srgbClr val="FF0000"/>
                </a:solidFill>
                <a:uFillTx/>
                <a:latin typeface="黑体" panose="02010609060101010101" charset="-122"/>
                <a:ea typeface="黑体" panose="02010609060101010101" charset="-122"/>
                <a:cs typeface="+mn-ea"/>
                <a:sym typeface="+mn-ea"/>
              </a:rPr>
              <a:t>通信耗时长</a:t>
            </a:r>
            <a:r>
              <a:rPr lang="zh-CN" altLang="en-US" dirty="0">
                <a:uFillTx/>
                <a:latin typeface="黑体" panose="02010609060101010101" charset="-122"/>
                <a:ea typeface="黑体" panose="02010609060101010101" charset="-122"/>
                <a:cs typeface="+mn-ea"/>
                <a:sym typeface="+mn-ea"/>
              </a:rPr>
              <a:t>；云计算节点部署成本高且</a:t>
            </a:r>
            <a:r>
              <a:rPr lang="zh-CN" altLang="en-US" dirty="0">
                <a:solidFill>
                  <a:srgbClr val="FF0000"/>
                </a:solidFill>
                <a:uFillTx/>
                <a:latin typeface="黑体" panose="02010609060101010101" charset="-122"/>
                <a:ea typeface="黑体" panose="02010609060101010101" charset="-122"/>
                <a:cs typeface="+mn-ea"/>
                <a:sym typeface="+mn-ea"/>
              </a:rPr>
              <a:t>覆盖范围有限</a:t>
            </a:r>
            <a:r>
              <a:rPr lang="zh-CN" altLang="en-US" dirty="0">
                <a:uFillTx/>
                <a:latin typeface="黑体" panose="02010609060101010101" charset="-122"/>
                <a:ea typeface="黑体" panose="02010609060101010101" charset="-122"/>
                <a:cs typeface="+mn-ea"/>
                <a:sym typeface="+mn-ea"/>
              </a:rPr>
              <a:t>。</a:t>
            </a:r>
            <a:endParaRPr lang="zh-CN" altLang="en-US" dirty="0">
              <a:uFillTx/>
              <a:latin typeface="黑体" panose="02010609060101010101" charset="-122"/>
              <a:ea typeface="黑体" panose="02010609060101010101" charset="-122"/>
              <a:cs typeface="+mn-ea"/>
              <a:sym typeface="+mn-ea"/>
            </a:endParaRPr>
          </a:p>
          <a:p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>
                <a:latin typeface="黑体" panose="02010609060101010101" charset="-122"/>
                <a:ea typeface="黑体" panose="02010609060101010101" charset="-122"/>
                <a:sym typeface="Arial" panose="020B0604020202020204" pitchFamily="34" charset="0"/>
              </a:rPr>
              <a:t>云计算</a:t>
            </a:r>
            <a:r>
              <a:rPr lang="zh-CN" altLang="en-US" dirty="0">
                <a:latin typeface="黑体" panose="02010609060101010101" charset="-122"/>
                <a:ea typeface="黑体" panose="02010609060101010101" charset="-122"/>
                <a:sym typeface="Arial" panose="020B0604020202020204" pitchFamily="34" charset="0"/>
              </a:rPr>
              <a:t>架构</a:t>
            </a:r>
            <a:endParaRPr lang="zh-CN" altLang="en-US" dirty="0">
              <a:latin typeface="黑体" panose="02010609060101010101" charset="-122"/>
              <a:ea typeface="黑体" panose="02010609060101010101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/>
              <a:t>边缘计算架构</a:t>
            </a:r>
            <a:endParaRPr lang="zh-CN" altLang="en-US"/>
          </a:p>
          <a:p>
            <a:pPr lvl="1"/>
            <a:r>
              <a:rPr lang="zh-CN" altLang="en-US" dirty="0">
                <a:latin typeface="黑体" panose="02010609060101010101" charset="-122"/>
                <a:ea typeface="黑体" panose="02010609060101010101" charset="-122"/>
                <a:cs typeface="+mn-ea"/>
                <a:sym typeface="+mn-ea"/>
              </a:rPr>
              <a:t>在网络边缘，利用</a:t>
            </a:r>
            <a:r>
              <a:rPr lang="zh-CN" altLang="en-US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+mn-ea"/>
                <a:sym typeface="+mn-ea"/>
              </a:rPr>
              <a:t>分布式</a:t>
            </a:r>
            <a:r>
              <a:rPr lang="zh-CN" altLang="en-US" dirty="0">
                <a:latin typeface="黑体" panose="02010609060101010101" charset="-122"/>
                <a:ea typeface="黑体" panose="02010609060101010101" charset="-122"/>
                <a:cs typeface="+mn-ea"/>
                <a:sym typeface="+mn-ea"/>
              </a:rPr>
              <a:t>的边缘设备或者边缘服务器为移动设备提供各种资源。边缘服务器</a:t>
            </a:r>
            <a:r>
              <a:rPr lang="zh-CN" altLang="en-US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+mn-ea"/>
                <a:sym typeface="+mn-ea"/>
              </a:rPr>
              <a:t>性能有限</a:t>
            </a:r>
            <a:r>
              <a:rPr lang="zh-CN" altLang="en-US" dirty="0">
                <a:latin typeface="黑体" panose="02010609060101010101" charset="-122"/>
                <a:ea typeface="黑体" panose="02010609060101010101" charset="-122"/>
                <a:cs typeface="+mn-ea"/>
                <a:sym typeface="+mn-ea"/>
              </a:rPr>
              <a:t>。</a:t>
            </a:r>
            <a:endParaRPr lang="zh-CN" altLang="en-US" dirty="0">
              <a:latin typeface="黑体" panose="02010609060101010101" charset="-122"/>
              <a:ea typeface="黑体" panose="02010609060101010101" charset="-122"/>
              <a:cs typeface="+mn-ea"/>
            </a:endParaRPr>
          </a:p>
          <a:p>
            <a:pPr lvl="1"/>
            <a:endParaRPr lang="zh-CN" altLang="en-US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>
                <a:latin typeface="黑体" panose="02010609060101010101" charset="-122"/>
                <a:ea typeface="黑体" panose="02010609060101010101" charset="-122"/>
                <a:sym typeface="Arial" panose="020B0604020202020204" pitchFamily="34" charset="0"/>
              </a:rPr>
              <a:t>边缘计算</a:t>
            </a:r>
            <a:r>
              <a:rPr lang="zh-CN" altLang="en-US" dirty="0">
                <a:latin typeface="黑体" panose="02010609060101010101" charset="-122"/>
                <a:ea typeface="黑体" panose="02010609060101010101" charset="-122"/>
                <a:sym typeface="Arial" panose="020B0604020202020204" pitchFamily="34" charset="0"/>
              </a:rPr>
              <a:t>架构</a:t>
            </a:r>
            <a:endParaRPr lang="zh-CN" altLang="en-US" dirty="0">
              <a:latin typeface="黑体" panose="02010609060101010101" charset="-122"/>
              <a:ea typeface="黑体" panose="02010609060101010101" charset="-122"/>
              <a:sym typeface="Arial" panose="020B0604020202020204" pitchFamily="34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444500" y="2489200"/>
            <a:ext cx="5973445" cy="363156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34315" y="6120606"/>
            <a:ext cx="6184106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50"/>
              <a:t>Yu W, Liang F, He X, et al. A survey on the edge computing for the Internet of Things[J]. IEEE access, 2017, 6: 6900-6919.</a:t>
            </a:r>
            <a:endParaRPr lang="zh-CN" altLang="en-US" sz="1050"/>
          </a:p>
          <a:p>
            <a:r>
              <a:rPr lang="zh-CN" altLang="en-US" sz="1050"/>
              <a:t>Lin L, Liao X, Jin H, et al. Computation offloading toward edge computing[J]. Proceedings of the IEEE, 2019, 107(8): 1584-1607.</a:t>
            </a:r>
            <a:endParaRPr lang="zh-CN" altLang="en-US" sz="105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zh-CN" altLang="en-US" sz="2400" dirty="0"/>
              <a:t>计算卸载：将移动设备上负载高的任务</a:t>
            </a:r>
            <a:r>
              <a:rPr lang="zh-CN" altLang="en-US" sz="2400" dirty="0">
                <a:solidFill>
                  <a:srgbClr val="FF0000"/>
                </a:solidFill>
              </a:rPr>
              <a:t>卸载到其他设备</a:t>
            </a:r>
            <a:r>
              <a:rPr lang="zh-CN" altLang="en-US" sz="2400" dirty="0"/>
              <a:t>（如边缘服务器、其他移动设备、云服务器）上，是一种</a:t>
            </a:r>
            <a:r>
              <a:rPr lang="zh-CN" altLang="en-US" sz="2400" dirty="0">
                <a:solidFill>
                  <a:srgbClr val="FF0000"/>
                </a:solidFill>
              </a:rPr>
              <a:t>有效利用设备资源</a:t>
            </a:r>
            <a:r>
              <a:rPr lang="zh-CN" altLang="en-US" sz="2400" dirty="0"/>
              <a:t>提升应用实时性</a:t>
            </a:r>
            <a:r>
              <a:rPr lang="zh-CN" altLang="en-US" sz="2400" dirty="0"/>
              <a:t>并降低</a:t>
            </a:r>
            <a:r>
              <a:rPr lang="zh-CN" altLang="en-US" sz="2400" dirty="0"/>
              <a:t>能耗的方法。</a:t>
            </a:r>
            <a:endParaRPr lang="zh-CN" altLang="en-US" sz="2400" dirty="0"/>
          </a:p>
          <a:p>
            <a:pPr>
              <a:lnSpc>
                <a:spcPct val="120000"/>
              </a:lnSpc>
            </a:pPr>
            <a:endParaRPr lang="zh-CN" altLang="en-US" sz="2400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计算卸载</a:t>
            </a:r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852805" y="2704465"/>
            <a:ext cx="3889375" cy="41535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40000"/>
              </a:lnSpc>
            </a:pPr>
            <a:r>
              <a:rPr lang="zh-CN" altLang="en-US" sz="2400" dirty="0"/>
              <a:t>常见的计算密集型应用一般是</a:t>
            </a:r>
            <a:r>
              <a:rPr lang="zh-CN" altLang="en-US" sz="2400" dirty="0">
                <a:solidFill>
                  <a:srgbClr val="FF0000"/>
                </a:solidFill>
              </a:rPr>
              <a:t>数据驱动</a:t>
            </a:r>
            <a:r>
              <a:rPr lang="zh-CN" altLang="en-US" sz="2400" dirty="0"/>
              <a:t>的流式应用，它们可划分成相互之间存在数据依赖的子任务。这一类应用具有典型的数据驱动及多数率特征，适合用同步数据流模型（Synchronousdata flow graph，</a:t>
            </a:r>
            <a:r>
              <a:rPr lang="zh-CN" altLang="en-US" sz="2400" dirty="0">
                <a:solidFill>
                  <a:srgbClr val="FF0000"/>
                </a:solidFill>
              </a:rPr>
              <a:t>SDFG</a:t>
            </a:r>
            <a:r>
              <a:rPr lang="zh-CN" altLang="en-US" dirty="0"/>
              <a:t>）</a:t>
            </a:r>
            <a:endParaRPr lang="en-US" altLang="zh-CN" dirty="0"/>
          </a:p>
          <a:p>
            <a:endParaRPr kumimoji="1"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计算应用</a:t>
            </a:r>
            <a:endParaRPr kumimoji="1"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3458210"/>
            <a:ext cx="5551170" cy="321818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208905" y="5082540"/>
            <a:ext cx="393509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/>
              <a:t>Liu J, Zhang Q. Code-partitioning offloading schemes in mobile edge computing for augmented reality[J]. Ieee Access, 2019, 7: 11222-11236.</a:t>
            </a:r>
            <a:endParaRPr lang="zh-CN" altLang="en-US" sz="14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本课题主要研究在</a:t>
            </a:r>
            <a:r>
              <a:rPr lang="zh-CN" altLang="en-US" dirty="0">
                <a:solidFill>
                  <a:srgbClr val="FF0000"/>
                </a:solidFill>
              </a:rPr>
              <a:t>边缘计算</a:t>
            </a:r>
            <a:r>
              <a:rPr lang="zh-CN" altLang="en-US" dirty="0"/>
              <a:t>环境下综合考虑应用</a:t>
            </a:r>
            <a:r>
              <a:rPr lang="zh-CN" altLang="en-US" dirty="0">
                <a:solidFill>
                  <a:srgbClr val="FF0000"/>
                </a:solidFill>
              </a:rPr>
              <a:t>实时性</a:t>
            </a:r>
            <a:r>
              <a:rPr lang="zh-CN" altLang="en-US" dirty="0"/>
              <a:t>（响应时间、吞吐量）以及移动端（用户端）</a:t>
            </a:r>
            <a:r>
              <a:rPr lang="zh-CN" altLang="en-US" dirty="0">
                <a:solidFill>
                  <a:srgbClr val="FF0000"/>
                </a:solidFill>
              </a:rPr>
              <a:t>能耗</a:t>
            </a:r>
            <a:r>
              <a:rPr lang="zh-CN" altLang="en-US" dirty="0"/>
              <a:t>为优化目标</a:t>
            </a:r>
            <a:r>
              <a:rPr lang="en-US" altLang="zh-CN" dirty="0"/>
              <a:t>, </a:t>
            </a:r>
            <a:r>
              <a:rPr lang="zh-CN" altLang="en-US" dirty="0"/>
              <a:t>研究一类重要应用</a:t>
            </a:r>
            <a:r>
              <a:rPr lang="en-US" altLang="zh-CN" dirty="0"/>
              <a:t>–</a:t>
            </a:r>
            <a:r>
              <a:rPr lang="zh-CN" altLang="en-US" dirty="0">
                <a:solidFill>
                  <a:srgbClr val="FF0000"/>
                </a:solidFill>
              </a:rPr>
              <a:t>流应用</a:t>
            </a:r>
            <a:r>
              <a:rPr lang="en-US" altLang="zh-CN" dirty="0">
                <a:solidFill>
                  <a:srgbClr val="FF0000"/>
                </a:solidFill>
              </a:rPr>
              <a:t>–</a:t>
            </a:r>
            <a:r>
              <a:rPr lang="zh-CN" altLang="en-US" dirty="0">
                <a:solidFill>
                  <a:srgbClr val="FF0000"/>
                </a:solidFill>
              </a:rPr>
              <a:t>的卸载</a:t>
            </a:r>
            <a:r>
              <a:rPr lang="zh-CN" altLang="en-US" dirty="0"/>
              <a:t>的高效方法。</a:t>
            </a:r>
            <a:endParaRPr lang="zh-CN" altLang="en-US" dirty="0"/>
          </a:p>
          <a:p>
            <a:endParaRPr lang="zh-CN" altLang="en-US" dirty="0"/>
          </a:p>
          <a:p>
            <a:r>
              <a:rPr lang="zh-CN" altLang="en-US" dirty="0"/>
              <a:t>流应用以</a:t>
            </a:r>
            <a:r>
              <a:rPr lang="en-GB" altLang="zh-CN" dirty="0">
                <a:solidFill>
                  <a:srgbClr val="FF0000"/>
                </a:solidFill>
              </a:rPr>
              <a:t>SDFG</a:t>
            </a:r>
            <a:r>
              <a:rPr lang="zh-CN" altLang="en-US" dirty="0"/>
              <a:t>为计算模型。</a:t>
            </a:r>
            <a:endParaRPr lang="zh-CN" altLang="en-US" dirty="0"/>
          </a:p>
          <a:p>
            <a:endParaRPr kumimoji="1"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研究</a:t>
            </a:r>
            <a:r>
              <a:rPr kumimoji="1" lang="zh-CN" altLang="en-US" dirty="0"/>
              <a:t>课题</a:t>
            </a:r>
            <a:endParaRPr kumimoji="1" lang="zh-CN" altLang="en-US" dirty="0"/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SLIDE_MODEL_TYPE" val="cover"/>
</p:tagLst>
</file>

<file path=ppt/tags/tag2.xml><?xml version="1.0" encoding="utf-8"?>
<p:tagLst xmlns:p="http://schemas.openxmlformats.org/presentationml/2006/main">
  <p:tag name="KSO_WM_UNIT_PLACING_PICTURE_USER_VIEWPORT" val="{&quot;height&quot;:7784,&quot;width&quot;:12807}"/>
</p:tagLst>
</file>

<file path=ppt/tags/tag3.xml><?xml version="1.0" encoding="utf-8"?>
<p:tagLst xmlns:p="http://schemas.openxmlformats.org/presentationml/2006/main">
  <p:tag name="KSO_WM_UNIT_PLACING_PICTURE_USER_VIEWPORT" val="{&quot;height&quot;:16575,&quot;width&quot;:15525}"/>
</p:tagLst>
</file>

<file path=ppt/theme/theme1.xml><?xml version="1.0" encoding="utf-8"?>
<a:theme xmlns:a="http://schemas.openxmlformats.org/drawingml/2006/main" name="A000120140530A99PPBG">
  <a:themeElements>
    <a:clrScheme name="自定义 1">
      <a:dk1>
        <a:srgbClr val="000000"/>
      </a:dk1>
      <a:lt1>
        <a:srgbClr val="FFFFFF"/>
      </a:lt1>
      <a:dk2>
        <a:srgbClr val="768395"/>
      </a:dk2>
      <a:lt2>
        <a:srgbClr val="F0F0F0"/>
      </a:lt2>
      <a:accent1>
        <a:srgbClr val="0C4994"/>
      </a:accent1>
      <a:accent2>
        <a:srgbClr val="0AA3D4"/>
      </a:accent2>
      <a:accent3>
        <a:srgbClr val="DB1F1F"/>
      </a:accent3>
      <a:accent4>
        <a:srgbClr val="247B95"/>
      </a:accent4>
      <a:accent5>
        <a:srgbClr val="AE1324"/>
      </a:accent5>
      <a:accent6>
        <a:srgbClr val="045A88"/>
      </a:accent6>
      <a:hlink>
        <a:srgbClr val="004986"/>
      </a:hlink>
      <a:folHlink>
        <a:srgbClr val="BFBFBF"/>
      </a:folHlink>
    </a:clrScheme>
    <a:fontScheme name="雅黑">
      <a:majorFont>
        <a:latin typeface="Impact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2336</Words>
  <Application>WPS 演示</Application>
  <PresentationFormat>全屏显示(4:3)</PresentationFormat>
  <Paragraphs>161</Paragraphs>
  <Slides>22</Slides>
  <Notes>10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5" baseType="lpstr">
      <vt:lpstr>Arial</vt:lpstr>
      <vt:lpstr>宋体</vt:lpstr>
      <vt:lpstr>Wingdings</vt:lpstr>
      <vt:lpstr>华文中宋</vt:lpstr>
      <vt:lpstr>Arial</vt:lpstr>
      <vt:lpstr>微软雅黑</vt:lpstr>
      <vt:lpstr>黑体</vt:lpstr>
      <vt:lpstr>Wingdings</vt:lpstr>
      <vt:lpstr>Arial Unicode MS</vt:lpstr>
      <vt:lpstr>Impact</vt:lpstr>
      <vt:lpstr>等线</vt:lpstr>
      <vt:lpstr>华文行楷</vt:lpstr>
      <vt:lpstr>A000120140530A99PPBG</vt:lpstr>
      <vt:lpstr>边缘计算中流应用的高效卸载方法研究 </vt:lpstr>
      <vt:lpstr>PowerPoint 演示文稿</vt:lpstr>
      <vt:lpstr>PowerPoint 演示文稿</vt:lpstr>
      <vt:lpstr>研究背景</vt:lpstr>
      <vt:lpstr>云计算架构</vt:lpstr>
      <vt:lpstr>边缘计算架构</vt:lpstr>
      <vt:lpstr>计算卸载</vt:lpstr>
      <vt:lpstr>计算应用</vt:lpstr>
      <vt:lpstr>选题</vt:lpstr>
      <vt:lpstr>PowerPoint 演示文稿</vt:lpstr>
      <vt:lpstr>任务整体卸载方案</vt:lpstr>
      <vt:lpstr>任务部分卸载方案</vt:lpstr>
      <vt:lpstr>SDFG调度</vt:lpstr>
      <vt:lpstr>PowerPoint 演示文稿</vt:lpstr>
      <vt:lpstr>研究内容</vt:lpstr>
      <vt:lpstr>研究内容</vt:lpstr>
      <vt:lpstr>研究内容</vt:lpstr>
      <vt:lpstr>研究方案</vt:lpstr>
      <vt:lpstr>研究进度</vt:lpstr>
      <vt:lpstr>PowerPoint 演示文稿</vt:lpstr>
      <vt:lpstr>研究计划</vt:lpstr>
      <vt:lpstr>PowerPoint 演示文稿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WJT</dc:creator>
  <cp:lastModifiedBy>霖玥</cp:lastModifiedBy>
  <cp:revision>207</cp:revision>
  <dcterms:created xsi:type="dcterms:W3CDTF">2019-12-26T17:18:00Z</dcterms:created>
  <dcterms:modified xsi:type="dcterms:W3CDTF">2021-08-31T06:33:03Z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2052-11.1.0.10700</vt:lpwstr>
  </property>
  <property fmtid="{D5CDD505-2E9C-101B-9397-08002B2CF9AE}" pid="3" name="ICV">
    <vt:lpwstr>32B2314050E944A5B480F631C3365CFF</vt:lpwstr>
  </property>
</Properties>
</file>