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5.xml" ContentType="application/vnd.openxmlformats-officedocument.presentationml.notesSlide+xml"/>
  <Override PartName="/ppt/theme/themeOverride3.xml" ContentType="application/vnd.openxmlformats-officedocument.themeOverr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sldIdLst>
    <p:sldId id="297" r:id="rId2"/>
    <p:sldId id="360" r:id="rId3"/>
    <p:sldId id="361" r:id="rId4"/>
    <p:sldId id="362" r:id="rId5"/>
    <p:sldId id="364" r:id="rId6"/>
    <p:sldId id="298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7F9E9"/>
    <a:srgbClr val="CCE7FC"/>
    <a:srgbClr val="CBFCFD"/>
    <a:srgbClr val="1E7EF2"/>
    <a:srgbClr val="1A8DF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1" autoAdjust="0"/>
    <p:restoredTop sz="95414" autoAdjust="0"/>
  </p:normalViewPr>
  <p:slideViewPr>
    <p:cSldViewPr snapToGrid="0">
      <p:cViewPr varScale="1">
        <p:scale>
          <a:sx n="59" d="100"/>
          <a:sy n="59" d="100"/>
        </p:scale>
        <p:origin x="65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1D1BE-BFDC-4FDB-A32B-9A462BBC09A5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27A87-BF74-4CE0-9C24-5D8C79F462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3744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4379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3144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27A87-BF74-4CE0-9C24-5D8C79F462B1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6933" y="6118396"/>
            <a:ext cx="12192000" cy="320162"/>
          </a:xfrm>
          <a:prstGeom prst="rect">
            <a:avLst/>
          </a:prstGeom>
          <a:solidFill>
            <a:schemeClr val="accent3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1" name="直线连接符 18"/>
          <p:cNvCxnSpPr/>
          <p:nvPr/>
        </p:nvCxnSpPr>
        <p:spPr>
          <a:xfrm>
            <a:off x="1310722" y="3218490"/>
            <a:ext cx="810769" cy="0"/>
          </a:xfrm>
          <a:prstGeom prst="line">
            <a:avLst/>
          </a:prstGeom>
          <a:ln>
            <a:solidFill>
              <a:schemeClr val="accent3">
                <a:alpha val="4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线连接符 20"/>
          <p:cNvCxnSpPr/>
          <p:nvPr/>
        </p:nvCxnSpPr>
        <p:spPr>
          <a:xfrm>
            <a:off x="10104376" y="3218490"/>
            <a:ext cx="810769" cy="0"/>
          </a:xfrm>
          <a:prstGeom prst="line">
            <a:avLst/>
          </a:prstGeom>
          <a:ln>
            <a:solidFill>
              <a:schemeClr val="accent3">
                <a:alpha val="4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2473780" y="2729756"/>
            <a:ext cx="7244441" cy="998125"/>
          </a:xfrm>
        </p:spPr>
        <p:txBody>
          <a:bodyPr wrap="square" anchor="ctr" anchorCtr="0">
            <a:normAutofit/>
          </a:bodyPr>
          <a:lstStyle>
            <a:lvl1pPr algn="ctr">
              <a:lnSpc>
                <a:spcPct val="9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73780" y="5499847"/>
            <a:ext cx="7244441" cy="441058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9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" t="269" r="208" b="269"/>
          <a:stretch>
            <a:fillRect/>
          </a:stretch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-16932" y="-1"/>
            <a:ext cx="12225865" cy="6870701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线连接符 6"/>
          <p:cNvCxnSpPr/>
          <p:nvPr/>
        </p:nvCxnSpPr>
        <p:spPr>
          <a:xfrm>
            <a:off x="5743574" y="3457576"/>
            <a:ext cx="502908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089250" y="0"/>
            <a:ext cx="4198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225449" y="2379437"/>
            <a:ext cx="1854654" cy="1854654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743574" y="2339096"/>
            <a:ext cx="5029088" cy="1020987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743574" y="3574946"/>
            <a:ext cx="5029088" cy="45916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5154704" y="1412967"/>
            <a:ext cx="1854654" cy="185465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-37465" y="6025515"/>
            <a:ext cx="12245975" cy="8375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95187" y="3584102"/>
            <a:ext cx="7201626" cy="1281811"/>
          </a:xfrm>
        </p:spPr>
        <p:txBody>
          <a:bodyPr>
            <a:normAutofit/>
          </a:bodyPr>
          <a:lstStyle>
            <a:lvl1pPr algn="ctr">
              <a:defRPr sz="5400" b="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</p:nvPr>
        </p:nvSpPr>
        <p:spPr>
          <a:xfrm>
            <a:off x="5154613" y="1828800"/>
            <a:ext cx="1854200" cy="1127125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800" b="1" i="0">
                <a:solidFill>
                  <a:schemeClr val="tx2"/>
                </a:solidFill>
              </a:defRPr>
            </a:lvl1pPr>
          </a:lstStyle>
          <a:p>
            <a:pPr lvl="0"/>
            <a:r>
              <a:rPr lang="zh-CN" altLang="en-US" dirty="0"/>
              <a:t>文本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6812281"/>
            <a:ext cx="12192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2021/9/3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2.png"/><Relationship Id="rId2" Type="http://schemas.openxmlformats.org/officeDocument/2006/relationships/tags" Target="../tags/tag8.xml"/><Relationship Id="rId1" Type="http://schemas.openxmlformats.org/officeDocument/2006/relationships/themeOverride" Target="../theme/themeOverride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hemeOverride" Target="../theme/themeOverride3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2234247" y="2072123"/>
            <a:ext cx="7723505" cy="998220"/>
          </a:xfrm>
        </p:spPr>
        <p:txBody>
          <a:bodyPr>
            <a:normAutofit/>
          </a:bodyPr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2473778" y="3787658"/>
            <a:ext cx="7244441" cy="441058"/>
          </a:xfrm>
        </p:spPr>
        <p:txBody>
          <a:bodyPr>
            <a:noAutofit/>
          </a:bodyPr>
          <a:lstStyle/>
          <a:p>
            <a:r>
              <a:rPr lang="zh-CN" altLang="en-US" sz="2000" dirty="0">
                <a:sym typeface="+mn-lt"/>
              </a:rPr>
              <a:t>学生姓名：康嘉文</a:t>
            </a:r>
            <a:r>
              <a:rPr lang="en-US" altLang="zh-CN" sz="2000" dirty="0">
                <a:sym typeface="+mn-lt"/>
              </a:rPr>
              <a:t>	</a:t>
            </a:r>
            <a:r>
              <a:rPr lang="zh-CN" altLang="en-US" sz="2000" dirty="0">
                <a:sym typeface="+mn-lt"/>
              </a:rPr>
              <a:t>指导教师：焦莉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65"/>
    </mc:Choice>
    <mc:Fallback xmlns="">
      <p:transition spd="slow" advTm="1596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>
            <p:custDataLst>
              <p:tags r:id="rId3"/>
            </p:custDataLst>
          </p:nvPr>
        </p:nvSpPr>
        <p:spPr>
          <a:xfrm>
            <a:off x="461078" y="-2073"/>
            <a:ext cx="461665" cy="11423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4"/>
            </p:custDataLst>
          </p:nvPr>
        </p:nvSpPr>
        <p:spPr>
          <a:xfrm>
            <a:off x="954120" y="239906"/>
            <a:ext cx="3676263" cy="8014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1. </a:t>
            </a:r>
            <a:r>
              <a:rPr lang="zh-CN" altLang="en-US" dirty="0"/>
              <a:t>研究内容简介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E078797-B64D-44E9-81A4-C4A5D442285B}"/>
              </a:ext>
            </a:extLst>
          </p:cNvPr>
          <p:cNvSpPr txBox="1"/>
          <p:nvPr/>
        </p:nvSpPr>
        <p:spPr>
          <a:xfrm>
            <a:off x="1166326" y="1878363"/>
            <a:ext cx="10308644" cy="2981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dirty="0">
                <a:latin typeface="+mj-ea"/>
              </a:rPr>
              <a:t>Petri</a:t>
            </a:r>
            <a:r>
              <a:rPr lang="zh-CN" altLang="en-US" sz="2400" dirty="0">
                <a:latin typeface="+mj-ea"/>
              </a:rPr>
              <a:t>网</a:t>
            </a:r>
            <a:endParaRPr lang="en-US" altLang="zh-CN" sz="2400" dirty="0">
              <a:latin typeface="+mj-ea"/>
            </a:endParaRPr>
          </a:p>
          <a:p>
            <a:pPr>
              <a:lnSpc>
                <a:spcPct val="125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一种适用于多种系统的图形化和数学化建模工具，在工作流管理，协议验证，并发程序设计等众多领域有广泛的应用</a:t>
            </a:r>
            <a:endParaRPr lang="en-US" altLang="zh-CN" sz="2000" dirty="0">
              <a:latin typeface="+mj-ea"/>
            </a:endParaRPr>
          </a:p>
          <a:p>
            <a:pPr>
              <a:lnSpc>
                <a:spcPct val="125000"/>
              </a:lnSpc>
            </a:pPr>
            <a:endParaRPr lang="en-US" altLang="zh-CN" sz="2400" dirty="0">
              <a:latin typeface="+mj-ea"/>
            </a:endParaRPr>
          </a:p>
          <a:p>
            <a:pPr>
              <a:lnSpc>
                <a:spcPct val="125000"/>
              </a:lnSpc>
            </a:pPr>
            <a:r>
              <a:rPr lang="en-US" altLang="zh-CN" sz="2400" dirty="0">
                <a:latin typeface="+mj-ea"/>
              </a:rPr>
              <a:t>Petri</a:t>
            </a:r>
            <a:r>
              <a:rPr lang="zh-CN" altLang="en-US" sz="2400" dirty="0">
                <a:latin typeface="+mj-ea"/>
              </a:rPr>
              <a:t>网性质（可达性、可覆盖性）验证算法</a:t>
            </a:r>
            <a:endParaRPr lang="en-US" altLang="zh-CN" sz="2400" dirty="0">
              <a:latin typeface="+mj-ea"/>
            </a:endParaRPr>
          </a:p>
          <a:p>
            <a:pPr marL="457200" indent="-457200">
              <a:lnSpc>
                <a:spcPct val="125000"/>
              </a:lnSpc>
              <a:buFontTx/>
              <a:buAutoNum type="arabicPeriod"/>
            </a:pPr>
            <a:r>
              <a:rPr kumimoji="1" lang="zh-CN" altLang="en-US" sz="2000" dirty="0"/>
              <a:t>使用抽象改进现有算法</a:t>
            </a:r>
            <a:endParaRPr kumimoji="1" lang="en-US" altLang="zh-CN" sz="2000" dirty="0">
              <a:latin typeface="+mj-ea"/>
            </a:endParaRPr>
          </a:p>
          <a:p>
            <a:pPr marL="457200" indent="-457200">
              <a:lnSpc>
                <a:spcPct val="125000"/>
              </a:lnSpc>
              <a:buAutoNum type="arabicPeriod"/>
            </a:pPr>
            <a:r>
              <a:rPr kumimoji="1" lang="zh-CN" altLang="en-US" sz="2000" dirty="0">
                <a:latin typeface="+mj-ea"/>
              </a:rPr>
              <a:t>启发式算法探究</a:t>
            </a:r>
            <a:endParaRPr kumimoji="1" lang="en-US" altLang="zh-CN" sz="2000" dirty="0">
              <a:latin typeface="+mj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FBAA867-068A-440A-A070-26035964FD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7874" y="2995620"/>
            <a:ext cx="2040258" cy="2700341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85"/>
    </mc:Choice>
    <mc:Fallback xmlns="">
      <p:transition spd="slow" advTm="3598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>
            <p:custDataLst>
              <p:tags r:id="rId2"/>
            </p:custDataLst>
          </p:nvPr>
        </p:nvSpPr>
        <p:spPr>
          <a:xfrm>
            <a:off x="461078" y="-2073"/>
            <a:ext cx="461665" cy="11423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954120" y="239906"/>
            <a:ext cx="3676263" cy="8014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2. </a:t>
            </a:r>
            <a:r>
              <a:rPr lang="zh-CN" altLang="en-US" dirty="0"/>
              <a:t>研究成果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E078797-B64D-44E9-81A4-C4A5D442285B}"/>
              </a:ext>
            </a:extLst>
          </p:cNvPr>
          <p:cNvSpPr txBox="1"/>
          <p:nvPr/>
        </p:nvSpPr>
        <p:spPr>
          <a:xfrm>
            <a:off x="1181316" y="2328069"/>
            <a:ext cx="10308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Jiawen Kang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Yunjun</a:t>
            </a:r>
            <a:r>
              <a:rPr lang="en-US" altLang="zh-CN" sz="2400" dirty="0"/>
              <a:t> Bai and Li Jiao. Abstraction-based Incremental Inductive Coverability for Petri nets. The 42nd International Conference on Application and Theory of Petri Nets and Concurrency, Petri Nets 2021, Paris, France, 23-25 June 2021. </a:t>
            </a:r>
            <a:endParaRPr lang="zh-CN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211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85"/>
    </mc:Choice>
    <mc:Fallback xmlns="">
      <p:transition spd="slow" advTm="3598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>
            <p:custDataLst>
              <p:tags r:id="rId2"/>
            </p:custDataLst>
          </p:nvPr>
        </p:nvSpPr>
        <p:spPr>
          <a:xfrm>
            <a:off x="461078" y="-2073"/>
            <a:ext cx="461665" cy="11423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954120" y="239906"/>
            <a:ext cx="3676263" cy="8014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3. </a:t>
            </a:r>
            <a:r>
              <a:rPr lang="zh-CN" altLang="en-US" dirty="0"/>
              <a:t>建议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E078797-B64D-44E9-81A4-C4A5D442285B}"/>
              </a:ext>
            </a:extLst>
          </p:cNvPr>
          <p:cNvSpPr txBox="1"/>
          <p:nvPr/>
        </p:nvSpPr>
        <p:spPr>
          <a:xfrm>
            <a:off x="1008929" y="1511105"/>
            <a:ext cx="1030864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选课</a:t>
            </a:r>
            <a:r>
              <a:rPr lang="zh-CN" altLang="en-US" sz="2400" dirty="0"/>
              <a:t>：多咨询师兄师姐的意见，尽量避坑</a:t>
            </a:r>
            <a:endParaRPr lang="en-US" altLang="zh-CN" sz="2400" dirty="0"/>
          </a:p>
          <a:p>
            <a:pPr marL="1257300" lvl="2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《</a:t>
            </a:r>
            <a:r>
              <a:rPr lang="zh-CN" altLang="en-US" sz="2400" dirty="0"/>
              <a:t>中国古代史概论</a:t>
            </a:r>
            <a:r>
              <a:rPr lang="en-US" altLang="zh-CN" sz="2400" dirty="0"/>
              <a:t>》</a:t>
            </a:r>
            <a:r>
              <a:rPr lang="zh-CN" altLang="en-US" sz="2400" dirty="0"/>
              <a:t>张明悟</a:t>
            </a:r>
            <a:endParaRPr lang="en-US" altLang="zh-CN" sz="2400" dirty="0"/>
          </a:p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研究方向：</a:t>
            </a:r>
            <a:r>
              <a:rPr lang="zh-CN" altLang="en-US" sz="2400" dirty="0"/>
              <a:t>尽早确定研究方向，多和导师交流探讨</a:t>
            </a:r>
            <a:endParaRPr lang="en-US" altLang="zh-CN" sz="2400" dirty="0"/>
          </a:p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未来</a:t>
            </a:r>
            <a:r>
              <a:rPr lang="zh-CN" altLang="en-US" sz="2400" dirty="0"/>
              <a:t>：科研还是工作</a:t>
            </a:r>
            <a:endParaRPr lang="en-US" altLang="zh-CN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zh-CN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565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85"/>
    </mc:Choice>
    <mc:Fallback xmlns="">
      <p:transition spd="slow" advTm="3598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>
            <p:custDataLst>
              <p:tags r:id="rId2"/>
            </p:custDataLst>
          </p:nvPr>
        </p:nvSpPr>
        <p:spPr>
          <a:xfrm>
            <a:off x="461078" y="-2073"/>
            <a:ext cx="461665" cy="11423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954120" y="239906"/>
            <a:ext cx="3676263" cy="8014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4. </a:t>
            </a:r>
            <a:r>
              <a:rPr lang="zh-CN" altLang="en-US" dirty="0"/>
              <a:t>感悟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E078797-B64D-44E9-81A4-C4A5D442285B}"/>
              </a:ext>
            </a:extLst>
          </p:cNvPr>
          <p:cNvSpPr txBox="1"/>
          <p:nvPr/>
        </p:nvSpPr>
        <p:spPr>
          <a:xfrm>
            <a:off x="1008929" y="1511105"/>
            <a:ext cx="10308644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心态好：</a:t>
            </a:r>
            <a:r>
              <a:rPr lang="zh-CN" altLang="en-US" sz="2400" dirty="0"/>
              <a:t>既来之则安之</a:t>
            </a:r>
            <a:endParaRPr lang="en-US" altLang="zh-CN" sz="2400" dirty="0"/>
          </a:p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多锻炼：</a:t>
            </a:r>
            <a:r>
              <a:rPr lang="zh-CN" altLang="en-US" sz="2400" dirty="0"/>
              <a:t>身体是革命的本钱</a:t>
            </a:r>
            <a:endParaRPr lang="en-US" altLang="zh-CN" sz="2400" dirty="0"/>
          </a:p>
          <a:p>
            <a:pPr marL="800100" lvl="1" indent="-342900">
              <a:lnSpc>
                <a:spcPts val="42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/>
              <a:t>多自学：</a:t>
            </a:r>
            <a:r>
              <a:rPr lang="zh-CN" altLang="en-US" sz="2400" dirty="0"/>
              <a:t>自学很重要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96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85"/>
    </mc:Choice>
    <mc:Fallback xmlns="">
      <p:transition spd="slow" advTm="3598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 dirty="0"/>
              <a:t>感谢聆听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THANKS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55"/>
    </mc:Choice>
    <mc:Fallback xmlns="">
      <p:transition spd="slow" advTm="1475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89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DIAGRAM_GROUP_CODE" val="l1_1"/>
  <p:tag name="KSO_WM_UNIT_ID" val="custom20188997_4*a*1"/>
  <p:tag name="KSO_WM_UNIT_PRESET_TEXT" val="1.1 选题背景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_h"/>
  <p:tag name="KSO_WM_SLIDE_LAYOUT_CNT" val="1_1_1"/>
  <p:tag name="KSO_WM_SLIDE_TYPE" val="text"/>
  <p:tag name="KSO_WM_SLIDE_SUBTYPE" val="diag"/>
  <p:tag name="KSO_WM_BEAUTIFY_FLAG" val="#wm#"/>
  <p:tag name="KSO_WM_SLIDE_POSITION" val="50*160"/>
  <p:tag name="KSO_WM_SLIDE_SIZE" val="844*321"/>
  <p:tag name="KSO_WM_COMBINE_RELATE_SLIDE_ID" val="background20185107_4"/>
  <p:tag name="KSO_WM_TEMPLATE_CATEGORY" val="custom"/>
  <p:tag name="KSO_WM_TEMPLATE_INDEX" val="20188997"/>
  <p:tag name="KSO_WM_SLIDE_ID" val="custom20188997_4"/>
  <p:tag name="KSO_WM_SLIDE_INDEX" val="4"/>
  <p:tag name="KSO_WM_DIAGRAM_GROUP_CODE" val="l1-2"/>
  <p:tag name="KSO_WM_TEMPLATE_SUBCATEGORY" val="combin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8997_4*i*3"/>
  <p:tag name="KSO_WM_TEMPLATE_CATEGORY" val="custom"/>
  <p:tag name="KSO_WM_TEMPLATE_INDEX" val="20188997"/>
  <p:tag name="KSO_WM_UNIT_INDEX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DIAGRAM_GROUP_CODE" val="l1_1"/>
  <p:tag name="KSO_WM_UNIT_ID" val="custom20188997_4*a*1"/>
  <p:tag name="KSO_WM_UNIT_PRESET_TEXT" val="1.1 选题背景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_h"/>
  <p:tag name="KSO_WM_SLIDE_LAYOUT_CNT" val="1_1_1"/>
  <p:tag name="KSO_WM_SLIDE_TYPE" val="text"/>
  <p:tag name="KSO_WM_SLIDE_SUBTYPE" val="diag"/>
  <p:tag name="KSO_WM_BEAUTIFY_FLAG" val="#wm#"/>
  <p:tag name="KSO_WM_SLIDE_POSITION" val="50*160"/>
  <p:tag name="KSO_WM_SLIDE_SIZE" val="844*321"/>
  <p:tag name="KSO_WM_COMBINE_RELATE_SLIDE_ID" val="background20185107_4"/>
  <p:tag name="KSO_WM_TEMPLATE_CATEGORY" val="custom"/>
  <p:tag name="KSO_WM_TEMPLATE_INDEX" val="20188997"/>
  <p:tag name="KSO_WM_SLIDE_ID" val="custom20188997_4"/>
  <p:tag name="KSO_WM_SLIDE_INDEX" val="4"/>
  <p:tag name="KSO_WM_DIAGRAM_GROUP_CODE" val="l1-2"/>
  <p:tag name="KSO_WM_TEMPLATE_SUBCATEGORY" val="combin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8997_4*i*3"/>
  <p:tag name="KSO_WM_TEMPLATE_CATEGORY" val="custom"/>
  <p:tag name="KSO_WM_TEMPLATE_INDEX" val="20188997"/>
  <p:tag name="KSO_WM_UNIT_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DIAGRAM_GROUP_CODE" val="l1_1"/>
  <p:tag name="KSO_WM_UNIT_ID" val="custom20188997_4*a*1"/>
  <p:tag name="KSO_WM_UNIT_PRESET_TEXT" val="1.1 选题背景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_h"/>
  <p:tag name="KSO_WM_SLIDE_LAYOUT_CNT" val="1_1_1"/>
  <p:tag name="KSO_WM_SLIDE_TYPE" val="text"/>
  <p:tag name="KSO_WM_SLIDE_SUBTYPE" val="diag"/>
  <p:tag name="KSO_WM_BEAUTIFY_FLAG" val="#wm#"/>
  <p:tag name="KSO_WM_SLIDE_POSITION" val="50*160"/>
  <p:tag name="KSO_WM_SLIDE_SIZE" val="844*321"/>
  <p:tag name="KSO_WM_COMBINE_RELATE_SLIDE_ID" val="background20185107_4"/>
  <p:tag name="KSO_WM_TEMPLATE_CATEGORY" val="custom"/>
  <p:tag name="KSO_WM_TEMPLATE_INDEX" val="20188997"/>
  <p:tag name="KSO_WM_SLIDE_ID" val="custom20188997_4"/>
  <p:tag name="KSO_WM_SLIDE_INDEX" val="4"/>
  <p:tag name="KSO_WM_DIAGRAM_GROUP_CODE" val="l1-2"/>
  <p:tag name="KSO_WM_TEMPLATE_SUBCATEGORY" val="comb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8997_4*i*3"/>
  <p:tag name="KSO_WM_TEMPLATE_CATEGORY" val="custom"/>
  <p:tag name="KSO_WM_TEMPLATE_INDEX" val="20188997"/>
  <p:tag name="KSO_WM_UNIT_INDEX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DIAGRAM_GROUP_CODE" val="l1_1"/>
  <p:tag name="KSO_WM_UNIT_ID" val="custom20188997_4*a*1"/>
  <p:tag name="KSO_WM_UNIT_PRESET_TEXT" val="1.1 选题背景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899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1"/>
  <p:tag name="KSO_WM_SLIDE_LAYOUT" val="a_b"/>
  <p:tag name="KSO_WM_SLIDE_LAYOUT_CNT" val="1_1"/>
  <p:tag name="KSO_WM_SLIDE_TYPE" val="endPage"/>
  <p:tag name="KSO_WM_SLIDE_SUBTYPE" val="pureTxt"/>
  <p:tag name="KSO_WM_BEAUTIFY_FLAG" val="#wm#"/>
  <p:tag name="KSO_WM_COMBINE_RELATE_SLIDE_ID" val="background20185107_14"/>
  <p:tag name="KSO_WM_TEMPLATE_CATEGORY" val="custom"/>
  <p:tag name="KSO_WM_TEMPLATE_INDEX" val="20188997"/>
  <p:tag name="KSO_WM_SLIDE_ID" val="custom20188997_14"/>
  <p:tag name="KSO_WM_SLIDE_INDEX" val="14"/>
  <p:tag name="KSO_WM_TEMPLATE_SUBCATEGORY" val="comb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UNIT_ID" val="custom20188997_14*a*1"/>
  <p:tag name="KSO_WM_UNIT_PRESET_TEXT" val="请老师批评指导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UNIT_TYPE" val="b"/>
  <p:tag name="KSO_WM_UNIT_INDEX" val="1"/>
  <p:tag name="KSO_WM_UNIT_LAYERLEVEL" val="1"/>
  <p:tag name="KSO_WM_UNIT_VALUE" val="1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ID" val="custom20188997_14*b*1"/>
  <p:tag name="KSO_WM_UNIT_PRESET_TEXT" val="THANK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COMBINE_RELATE_SLIDE_ID" val="background20185107_1"/>
  <p:tag name="KSO_WM_TEMPLATE_CATEGORY" val="custom"/>
  <p:tag name="KSO_WM_TEMPLATE_INDEX" val="20188997"/>
  <p:tag name="KSO_WM_TEMPLATE_SUBCATEGORY" val="combine"/>
  <p:tag name="KSO_WM_TEMPLATE_THUMBS_INDEX" val="1、2、3、4、6、8、10、12、13、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custom20185073_1*i*0"/>
  <p:tag name="KSO_WM_TEMPLATE_CATEGORY" val="custom"/>
  <p:tag name="KSO_WM_TEMPLATE_INDEX" val="20185073"/>
  <p:tag name="KSO_WM_UNIT_INDEX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b_j"/>
  <p:tag name="KSO_WM_SLIDE_LAYOUT_CNT" val="1_1_1"/>
  <p:tag name="KSO_WM_SLIDE_TYPE" val="title"/>
  <p:tag name="KSO_WM_SLIDE_SUBTYPE" val="pureTxt"/>
  <p:tag name="KSO_WM_BEAUTIFY_FLAG" val="#wm#"/>
  <p:tag name="KSO_WM_COMBINE_RELATE_SLIDE_ID" val="background20185107_1"/>
  <p:tag name="KSO_WM_TEMPLATE_CATEGORY" val="custom"/>
  <p:tag name="KSO_WM_TEMPLATE_INDEX" val="20188997"/>
  <p:tag name="KSO_WM_SLIDE_ID" val="custom20188997_1"/>
  <p:tag name="KSO_WM_SLIDE_INDEX" val="1"/>
  <p:tag name="KSO_WM_TEMPLATE_SUBCATEGORY" val="combine"/>
  <p:tag name="KSO_WM_TEMPLATE_THUMBS_INDEX" val="1、2、3、4、6、8、10、12、13、14、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a"/>
  <p:tag name="KSO_WM_UNIT_INDEX" val="1"/>
  <p:tag name="KSO_WM_UNIT_LAYERLEVEL" val="1"/>
  <p:tag name="KSO_WM_UNIT_VALUE" val="11"/>
  <p:tag name="KSO_WM_UNIT_ISCONTENTSTITLE" val="0"/>
  <p:tag name="KSO_WM_UNIT_HIGHLIGHT" val="0"/>
  <p:tag name="KSO_WM_UNIT_COMPATIBLE" val="0"/>
  <p:tag name="KSO_WM_UNIT_CLEAR" val="0"/>
  <p:tag name="KSO_WM_BEAUTIFY_FLAG" val="#wm#"/>
  <p:tag name="KSO_WM_UNIT_ID" val="custom20188997_1*a*1"/>
  <p:tag name="KSO_WM_UNIT_PRESET_TEXT" val="毕业论文答辩模版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97"/>
  <p:tag name="KSO_WM_TAG_VERSION" val="1.0"/>
  <p:tag name="KSO_WM_UNIT_TYPE" val="b"/>
  <p:tag name="KSO_WM_UNIT_INDEX" val="1"/>
  <p:tag name="KSO_WM_UNIT_LAYERLEVEL" val="1"/>
  <p:tag name="KSO_WM_UNIT_VALUE" val="30"/>
  <p:tag name="KSO_WM_UNIT_ISCONTENTSTITLE" val="0"/>
  <p:tag name="KSO_WM_UNIT_HIGHLIGHT" val="0"/>
  <p:tag name="KSO_WM_UNIT_COMPATIBLE" val="0"/>
  <p:tag name="KSO_WM_UNIT_CLEAR" val="0"/>
  <p:tag name="KSO_WM_BEAUTIFY_FLAG" val="#wm#"/>
  <p:tag name="KSO_WM_UNIT_ID" val="custom20188997_1*b*1"/>
  <p:tag name="KSO_WM_UNIT_PRESET_TEXT" val="答辩学生：XXX    指导老师：XX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_h"/>
  <p:tag name="KSO_WM_SLIDE_LAYOUT_CNT" val="1_1_1"/>
  <p:tag name="KSO_WM_SLIDE_TYPE" val="text"/>
  <p:tag name="KSO_WM_SLIDE_SUBTYPE" val="diag"/>
  <p:tag name="KSO_WM_BEAUTIFY_FLAG" val="#wm#"/>
  <p:tag name="KSO_WM_SLIDE_POSITION" val="50*160"/>
  <p:tag name="KSO_WM_SLIDE_SIZE" val="844*321"/>
  <p:tag name="KSO_WM_COMBINE_RELATE_SLIDE_ID" val="background20185107_4"/>
  <p:tag name="KSO_WM_TEMPLATE_CATEGORY" val="custom"/>
  <p:tag name="KSO_WM_TEMPLATE_INDEX" val="20188997"/>
  <p:tag name="KSO_WM_SLIDE_ID" val="custom20188997_4"/>
  <p:tag name="KSO_WM_SLIDE_INDEX" val="4"/>
  <p:tag name="KSO_WM_DIAGRAM_GROUP_CODE" val="l1-2"/>
  <p:tag name="KSO_WM_TEMPLATE_SUBCATEGORY" val="comb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8997_4*i*3"/>
  <p:tag name="KSO_WM_TEMPLATE_CATEGORY" val="custom"/>
  <p:tag name="KSO_WM_TEMPLATE_INDEX" val="20188997"/>
  <p:tag name="KSO_WM_UNIT_INDEX" val="3"/>
</p:tagLst>
</file>

<file path=ppt/theme/theme1.xml><?xml version="1.0" encoding="utf-8"?>
<a:theme xmlns:a="http://schemas.openxmlformats.org/drawingml/2006/main" name="1_Office 主题​​">
  <a:themeElements>
    <a:clrScheme name="自定义 305">
      <a:dk1>
        <a:srgbClr val="000000"/>
      </a:dk1>
      <a:lt1>
        <a:srgbClr val="FFFFFF"/>
      </a:lt1>
      <a:dk2>
        <a:srgbClr val="1E7EF2"/>
      </a:dk2>
      <a:lt2>
        <a:srgbClr val="E7E6E6"/>
      </a:lt2>
      <a:accent1>
        <a:srgbClr val="1E7EF2"/>
      </a:accent1>
      <a:accent2>
        <a:srgbClr val="4E4E4E"/>
      </a:accent2>
      <a:accent3>
        <a:srgbClr val="FFFFFF"/>
      </a:accent3>
      <a:accent4>
        <a:srgbClr val="1A45F3"/>
      </a:accent4>
      <a:accent5>
        <a:srgbClr val="1A45F3"/>
      </a:accent5>
      <a:accent6>
        <a:srgbClr val="1A45F3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305">
    <a:dk1>
      <a:srgbClr val="000000"/>
    </a:dk1>
    <a:lt1>
      <a:srgbClr val="FFFFFF"/>
    </a:lt1>
    <a:dk2>
      <a:srgbClr val="1E7EF2"/>
    </a:dk2>
    <a:lt2>
      <a:srgbClr val="E7E6E6"/>
    </a:lt2>
    <a:accent1>
      <a:srgbClr val="1E7EF2"/>
    </a:accent1>
    <a:accent2>
      <a:srgbClr val="4E4E4E"/>
    </a:accent2>
    <a:accent3>
      <a:srgbClr val="FFFFFF"/>
    </a:accent3>
    <a:accent4>
      <a:srgbClr val="1A45F3"/>
    </a:accent4>
    <a:accent5>
      <a:srgbClr val="1A45F3"/>
    </a:accent5>
    <a:accent6>
      <a:srgbClr val="1A45F3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自定义 305">
    <a:dk1>
      <a:srgbClr val="000000"/>
    </a:dk1>
    <a:lt1>
      <a:srgbClr val="FFFFFF"/>
    </a:lt1>
    <a:dk2>
      <a:srgbClr val="1E7EF2"/>
    </a:dk2>
    <a:lt2>
      <a:srgbClr val="E7E6E6"/>
    </a:lt2>
    <a:accent1>
      <a:srgbClr val="1E7EF2"/>
    </a:accent1>
    <a:accent2>
      <a:srgbClr val="4E4E4E"/>
    </a:accent2>
    <a:accent3>
      <a:srgbClr val="FFFFFF"/>
    </a:accent3>
    <a:accent4>
      <a:srgbClr val="1A45F3"/>
    </a:accent4>
    <a:accent5>
      <a:srgbClr val="1A45F3"/>
    </a:accent5>
    <a:accent6>
      <a:srgbClr val="1A45F3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自定义 305">
    <a:dk1>
      <a:srgbClr val="000000"/>
    </a:dk1>
    <a:lt1>
      <a:srgbClr val="FFFFFF"/>
    </a:lt1>
    <a:dk2>
      <a:srgbClr val="1E7EF2"/>
    </a:dk2>
    <a:lt2>
      <a:srgbClr val="E7E6E6"/>
    </a:lt2>
    <a:accent1>
      <a:srgbClr val="1E7EF2"/>
    </a:accent1>
    <a:accent2>
      <a:srgbClr val="4E4E4E"/>
    </a:accent2>
    <a:accent3>
      <a:srgbClr val="FFFFFF"/>
    </a:accent3>
    <a:accent4>
      <a:srgbClr val="1A45F3"/>
    </a:accent4>
    <a:accent5>
      <a:srgbClr val="1A45F3"/>
    </a:accent5>
    <a:accent6>
      <a:srgbClr val="1A45F3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宽屏</PresentationFormat>
  <Paragraphs>28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微软雅黑</vt:lpstr>
      <vt:lpstr>Arial</vt:lpstr>
      <vt:lpstr>1_Office 主题​​</vt:lpstr>
      <vt:lpstr>迎新报告</vt:lpstr>
      <vt:lpstr>PowerPoint 演示文稿</vt:lpstr>
      <vt:lpstr>PowerPoint 演示文稿</vt:lpstr>
      <vt:lpstr>PowerPoint 演示文稿</vt:lpstr>
      <vt:lpstr>PowerPoint 演示文稿</vt:lpstr>
      <vt:lpstr>感谢聆听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199</cp:revision>
  <dcterms:created xsi:type="dcterms:W3CDTF">2018-04-18T06:53:00Z</dcterms:created>
  <dcterms:modified xsi:type="dcterms:W3CDTF">2021-09-03T05:12:18Z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