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58" r:id="rId4"/>
    <p:sldId id="265" r:id="rId5"/>
    <p:sldId id="267" r:id="rId6"/>
    <p:sldId id="266" r:id="rId7"/>
    <p:sldId id="268" r:id="rId8"/>
    <p:sldId id="269" r:id="rId9"/>
    <p:sldId id="274" r:id="rId10"/>
    <p:sldId id="272" r:id="rId11"/>
    <p:sldId id="270" r:id="rId12"/>
    <p:sldId id="262" r:id="rId13"/>
    <p:sldId id="273" r:id="rId14"/>
    <p:sldId id="263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B5D59A78-E85C-405D-BD7E-8692651F3702}">
          <p14:sldIdLst>
            <p14:sldId id="256"/>
            <p14:sldId id="271"/>
            <p14:sldId id="258"/>
            <p14:sldId id="265"/>
            <p14:sldId id="267"/>
            <p14:sldId id="266"/>
            <p14:sldId id="268"/>
            <p14:sldId id="269"/>
            <p14:sldId id="274"/>
            <p14:sldId id="272"/>
            <p14:sldId id="270"/>
            <p14:sldId id="262"/>
            <p14:sldId id="273"/>
            <p14:sldId id="263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95796"/>
            <a:ext cx="4184035" cy="434556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695797"/>
            <a:ext cx="4184034" cy="434556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99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70858"/>
            <a:ext cx="8596668" cy="4370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 baseline="0">
          <a:solidFill>
            <a:schemeClr val="accent1"/>
          </a:solidFill>
          <a:latin typeface="Consolas" panose="020B0609020204030204" pitchFamily="49" charset="0"/>
          <a:ea typeface="幼圆" panose="02010509060101010101" pitchFamily="49" charset="-122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 baseline="0">
          <a:solidFill>
            <a:schemeClr val="tx1">
              <a:lumMod val="75000"/>
              <a:lumOff val="25000"/>
            </a:schemeClr>
          </a:solidFill>
          <a:latin typeface="Consolas" panose="020B0609020204030204" pitchFamily="49" charset="0"/>
          <a:ea typeface="幼圆" panose="02010509060101010101" pitchFamily="49" charset="-122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 baseline="0">
          <a:solidFill>
            <a:schemeClr val="tx1">
              <a:lumMod val="75000"/>
              <a:lumOff val="25000"/>
            </a:schemeClr>
          </a:solidFill>
          <a:latin typeface="Consolas" panose="020B0609020204030204" pitchFamily="49" charset="0"/>
          <a:ea typeface="幼圆" panose="02010509060101010101" pitchFamily="49" charset="-122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 baseline="0">
          <a:solidFill>
            <a:schemeClr val="tx1">
              <a:lumMod val="75000"/>
              <a:lumOff val="25000"/>
            </a:schemeClr>
          </a:solidFill>
          <a:latin typeface="Consolas" panose="020B0609020204030204" pitchFamily="49" charset="0"/>
          <a:ea typeface="幼圆" panose="02010509060101010101" pitchFamily="49" charset="-122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>
              <a:lumMod val="75000"/>
              <a:lumOff val="25000"/>
            </a:schemeClr>
          </a:solidFill>
          <a:latin typeface="Consolas" panose="020B0609020204030204" pitchFamily="49" charset="0"/>
          <a:ea typeface="幼圆" panose="02010509060101010101" pitchFamily="49" charset="-122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 baseline="0">
          <a:solidFill>
            <a:schemeClr val="tx1">
              <a:lumMod val="75000"/>
              <a:lumOff val="25000"/>
            </a:schemeClr>
          </a:solidFill>
          <a:latin typeface="Consolas" panose="020B0609020204030204" pitchFamily="49" charset="0"/>
          <a:ea typeface="幼圆" panose="02010509060101010101" pitchFamily="49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0852CF-B9B9-4E04-AFE5-9793E82557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zh-CN" altLang="en-US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25927C1-8425-45D3-89DA-2914A5E8D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zh-CN" altLang="en-US" dirty="0"/>
              <a:t>主讲人：张豪</a:t>
            </a:r>
            <a:endParaRPr lang="en-US" altLang="zh-CN" dirty="0"/>
          </a:p>
          <a:p>
            <a:pPr algn="l"/>
            <a:r>
              <a:rPr lang="zh-CN" altLang="en-US" dirty="0"/>
              <a:t>导师：张健</a:t>
            </a:r>
          </a:p>
        </p:txBody>
      </p:sp>
    </p:spTree>
    <p:extLst>
      <p:ext uri="{BB962C8B-B14F-4D97-AF65-F5344CB8AC3E}">
        <p14:creationId xmlns:p14="http://schemas.microsoft.com/office/powerpoint/2010/main" val="367268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161464DC-0EA6-4AB1-828A-CBD5AD1E7C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135"/>
          <a:stretch/>
        </p:blipFill>
        <p:spPr>
          <a:xfrm>
            <a:off x="677334" y="1670858"/>
            <a:ext cx="3820874" cy="4370504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3" name="内容占位符 12">
            <a:extLst>
              <a:ext uri="{FF2B5EF4-FFF2-40B4-BE49-F238E27FC236}">
                <a16:creationId xmlns:a16="http://schemas.microsoft.com/office/drawing/2014/main" id="{8C092B88-CC92-4B5F-85BD-9E538BF7A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13416" y="1670975"/>
            <a:ext cx="3199238" cy="4370387"/>
          </a:xfrm>
          <a:ln>
            <a:solidFill>
              <a:srgbClr val="0070C0"/>
            </a:solidFill>
          </a:ln>
        </p:spPr>
      </p:pic>
      <p:sp>
        <p:nvSpPr>
          <p:cNvPr id="5" name="标题 4">
            <a:extLst>
              <a:ext uri="{FF2B5EF4-FFF2-40B4-BE49-F238E27FC236}">
                <a16:creationId xmlns:a16="http://schemas.microsoft.com/office/drawing/2014/main" id="{916E9702-06D7-44B9-93AB-1204521A5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29C438CF-1A1C-4975-B1CB-574EA37AE3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" r="71766"/>
          <a:stretch/>
        </p:blipFill>
        <p:spPr>
          <a:xfrm>
            <a:off x="4498208" y="1670858"/>
            <a:ext cx="1515209" cy="4370504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0" name="流程图: 过程 9">
            <a:extLst>
              <a:ext uri="{FF2B5EF4-FFF2-40B4-BE49-F238E27FC236}">
                <a16:creationId xmlns:a16="http://schemas.microsoft.com/office/drawing/2014/main" id="{5C87D0D5-33B4-4E4E-9569-C830E635EACD}"/>
              </a:ext>
            </a:extLst>
          </p:cNvPr>
          <p:cNvSpPr/>
          <p:nvPr/>
        </p:nvSpPr>
        <p:spPr>
          <a:xfrm>
            <a:off x="2239861" y="4345497"/>
            <a:ext cx="1577130" cy="151002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E0BF3EB-FCCA-4695-A495-D7343CD3279A}"/>
              </a:ext>
            </a:extLst>
          </p:cNvPr>
          <p:cNvSpPr/>
          <p:nvPr/>
        </p:nvSpPr>
        <p:spPr>
          <a:xfrm>
            <a:off x="4655889" y="2348917"/>
            <a:ext cx="1357527" cy="838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203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E674A7-ACE2-4B72-B6D0-DFBDB0C1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</a:p>
        </p:txBody>
      </p:sp>
      <p:graphicFrame>
        <p:nvGraphicFramePr>
          <p:cNvPr id="8" name="内容占位符 1">
            <a:extLst>
              <a:ext uri="{FF2B5EF4-FFF2-40B4-BE49-F238E27FC236}">
                <a16:creationId xmlns:a16="http://schemas.microsoft.com/office/drawing/2014/main" id="{E7F474BF-4818-4A53-B6F6-396C836530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607713"/>
              </p:ext>
            </p:extLst>
          </p:nvPr>
        </p:nvGraphicFramePr>
        <p:xfrm>
          <a:off x="677335" y="1670858"/>
          <a:ext cx="8596667" cy="3179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0746">
                  <a:extLst>
                    <a:ext uri="{9D8B030D-6E8A-4147-A177-3AD203B41FA5}">
                      <a16:colId xmlns:a16="http://schemas.microsoft.com/office/drawing/2014/main" val="3291207315"/>
                    </a:ext>
                  </a:extLst>
                </a:gridCol>
                <a:gridCol w="1863904">
                  <a:extLst>
                    <a:ext uri="{9D8B030D-6E8A-4147-A177-3AD203B41FA5}">
                      <a16:colId xmlns:a16="http://schemas.microsoft.com/office/drawing/2014/main" val="12043608"/>
                    </a:ext>
                  </a:extLst>
                </a:gridCol>
                <a:gridCol w="876539">
                  <a:extLst>
                    <a:ext uri="{9D8B030D-6E8A-4147-A177-3AD203B41FA5}">
                      <a16:colId xmlns:a16="http://schemas.microsoft.com/office/drawing/2014/main" val="633016932"/>
                    </a:ext>
                  </a:extLst>
                </a:gridCol>
                <a:gridCol w="1027666">
                  <a:extLst>
                    <a:ext uri="{9D8B030D-6E8A-4147-A177-3AD203B41FA5}">
                      <a16:colId xmlns:a16="http://schemas.microsoft.com/office/drawing/2014/main" val="4160428264"/>
                    </a:ext>
                  </a:extLst>
                </a:gridCol>
                <a:gridCol w="1178793">
                  <a:extLst>
                    <a:ext uri="{9D8B030D-6E8A-4147-A177-3AD203B41FA5}">
                      <a16:colId xmlns:a16="http://schemas.microsoft.com/office/drawing/2014/main" val="199078897"/>
                    </a:ext>
                  </a:extLst>
                </a:gridCol>
                <a:gridCol w="1209019">
                  <a:extLst>
                    <a:ext uri="{9D8B030D-6E8A-4147-A177-3AD203B41FA5}">
                      <a16:colId xmlns:a16="http://schemas.microsoft.com/office/drawing/2014/main" val="2414654074"/>
                    </a:ext>
                  </a:extLst>
                </a:gridCol>
              </a:tblGrid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项目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版本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stars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文件数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代码行数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更新时间</a:t>
                      </a: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4038397392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aria2/aria2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1.35.0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22.8k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393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58494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2019.8.6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1386474403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aseprite/aseprite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main-d13f102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12.9k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1275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414783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2021.5.29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3902458334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bitcoin/bitcoin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0.21.1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54.4k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191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57647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2021.5.3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1391370676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facebookresearch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/faiss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1.7.1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13.6k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98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170330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2021.5.28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2759018654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facebook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/folly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master-b9f3d9b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17.1k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265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47874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2021.5.17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447635182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mysql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mysql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-server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8.0-98b2ccb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6.5k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2786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2184024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2021.4.9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1651061455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opencv/opencv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4.5.2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54.7k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1268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629994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2021.4.3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4172771822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osquery/osquery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master-880f367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17.9k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3664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1180738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2021.5.12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3508099451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pytorch/pytorch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master-445e838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48.5k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4359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1453945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2021.5.30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4121030318"/>
                  </a:ext>
                </a:extLst>
              </a:tr>
              <a:tr h="28903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合计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14299</a:t>
                      </a: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6197829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70" marR="71270" marT="35635" marB="35635"/>
                </a:tc>
                <a:extLst>
                  <a:ext uri="{0D108BD9-81ED-4DB2-BD59-A6C34878D82A}">
                    <a16:rowId xmlns:a16="http://schemas.microsoft.com/office/drawing/2014/main" val="192474710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F394F738-94F8-4434-A99F-CE74FA368515}"/>
              </a:ext>
            </a:extLst>
          </p:cNvPr>
          <p:cNvSpPr/>
          <p:nvPr/>
        </p:nvSpPr>
        <p:spPr>
          <a:xfrm>
            <a:off x="4975668" y="1670858"/>
            <a:ext cx="897622" cy="28759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5D87C14-666E-44FB-B8F7-C1553734464C}"/>
              </a:ext>
            </a:extLst>
          </p:cNvPr>
          <p:cNvSpPr/>
          <p:nvPr/>
        </p:nvSpPr>
        <p:spPr>
          <a:xfrm>
            <a:off x="6881366" y="1670858"/>
            <a:ext cx="1197231" cy="31794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9E773C9-A303-4D3E-AEFD-708B1F7CDE1C}"/>
              </a:ext>
            </a:extLst>
          </p:cNvPr>
          <p:cNvSpPr txBox="1"/>
          <p:nvPr/>
        </p:nvSpPr>
        <p:spPr>
          <a:xfrm>
            <a:off x="677333" y="5672030"/>
            <a:ext cx="800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分析对象为 </a:t>
            </a:r>
            <a:r>
              <a:rPr lang="en-US" altLang="zh-CN" dirty="0" err="1">
                <a:latin typeface="Consolas" panose="020B0609020204030204" pitchFamily="49" charset="0"/>
                <a:ea typeface="幼圆" panose="02010509060101010101" pitchFamily="49" charset="-122"/>
              </a:rPr>
              <a:t>github</a:t>
            </a:r>
            <a:r>
              <a:rPr lang="en-US" altLang="zh-CN" dirty="0">
                <a:latin typeface="Consolas" panose="020B0609020204030204" pitchFamily="49" charset="0"/>
                <a:ea typeface="幼圆" panose="02010509060101010101" pitchFamily="49" charset="-122"/>
              </a:rPr>
              <a:t>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上 </a:t>
            </a:r>
            <a:r>
              <a:rPr lang="en-US" altLang="zh-CN" dirty="0">
                <a:latin typeface="Consolas" panose="020B0609020204030204" pitchFamily="49" charset="0"/>
                <a:ea typeface="幼圆" panose="02010509060101010101" pitchFamily="49" charset="-122"/>
              </a:rPr>
              <a:t>star </a:t>
            </a:r>
            <a:r>
              <a:rPr lang="zh-CN" altLang="en-US" dirty="0">
                <a:latin typeface="Consolas" panose="020B0609020204030204" pitchFamily="49" charset="0"/>
                <a:ea typeface="幼圆" panose="02010509060101010101" pitchFamily="49" charset="-122"/>
              </a:rPr>
              <a:t>数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较高的项目，代码行数从 </a:t>
            </a:r>
            <a:r>
              <a:rPr lang="en-US" altLang="zh-CN" dirty="0">
                <a:latin typeface="Consolas" panose="020B0609020204030204" pitchFamily="49" charset="0"/>
                <a:ea typeface="幼圆" panose="02010509060101010101" pitchFamily="49" charset="-122"/>
              </a:rPr>
              <a:t>5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万到 </a:t>
            </a:r>
            <a:r>
              <a:rPr lang="en-US" altLang="zh-CN" dirty="0">
                <a:latin typeface="Consolas" panose="020B0609020204030204" pitchFamily="49" charset="0"/>
                <a:ea typeface="幼圆" panose="02010509060101010101" pitchFamily="49" charset="-122"/>
              </a:rPr>
              <a:t>200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万</a:t>
            </a:r>
          </a:p>
        </p:txBody>
      </p:sp>
    </p:spTree>
    <p:extLst>
      <p:ext uri="{BB962C8B-B14F-4D97-AF65-F5344CB8AC3E}">
        <p14:creationId xmlns:p14="http://schemas.microsoft.com/office/powerpoint/2010/main" val="3834390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370F44-3560-4866-8745-3C5E5F3E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</a:p>
        </p:txBody>
      </p:sp>
      <p:graphicFrame>
        <p:nvGraphicFramePr>
          <p:cNvPr id="4" name="内容占位符 4">
            <a:extLst>
              <a:ext uri="{FF2B5EF4-FFF2-40B4-BE49-F238E27FC236}">
                <a16:creationId xmlns:a16="http://schemas.microsoft.com/office/drawing/2014/main" id="{9C86A176-EB40-4222-98B8-E4C5CACFDF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501975"/>
              </p:ext>
            </p:extLst>
          </p:nvPr>
        </p:nvGraphicFramePr>
        <p:xfrm>
          <a:off x="683547" y="1670858"/>
          <a:ext cx="8590455" cy="3177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769">
                  <a:extLst>
                    <a:ext uri="{9D8B030D-6E8A-4147-A177-3AD203B41FA5}">
                      <a16:colId xmlns:a16="http://schemas.microsoft.com/office/drawing/2014/main" val="3545524954"/>
                    </a:ext>
                  </a:extLst>
                </a:gridCol>
                <a:gridCol w="897620">
                  <a:extLst>
                    <a:ext uri="{9D8B030D-6E8A-4147-A177-3AD203B41FA5}">
                      <a16:colId xmlns:a16="http://schemas.microsoft.com/office/drawing/2014/main" val="4047756610"/>
                    </a:ext>
                  </a:extLst>
                </a:gridCol>
                <a:gridCol w="1233181">
                  <a:extLst>
                    <a:ext uri="{9D8B030D-6E8A-4147-A177-3AD203B41FA5}">
                      <a16:colId xmlns:a16="http://schemas.microsoft.com/office/drawing/2014/main" val="3433435788"/>
                    </a:ext>
                  </a:extLst>
                </a:gridCol>
                <a:gridCol w="1040235">
                  <a:extLst>
                    <a:ext uri="{9D8B030D-6E8A-4147-A177-3AD203B41FA5}">
                      <a16:colId xmlns:a16="http://schemas.microsoft.com/office/drawing/2014/main" val="73681849"/>
                    </a:ext>
                  </a:extLst>
                </a:gridCol>
                <a:gridCol w="1249960">
                  <a:extLst>
                    <a:ext uri="{9D8B030D-6E8A-4147-A177-3AD203B41FA5}">
                      <a16:colId xmlns:a16="http://schemas.microsoft.com/office/drawing/2014/main" val="2604263884"/>
                    </a:ext>
                  </a:extLst>
                </a:gridCol>
                <a:gridCol w="933037">
                  <a:extLst>
                    <a:ext uri="{9D8B030D-6E8A-4147-A177-3AD203B41FA5}">
                      <a16:colId xmlns:a16="http://schemas.microsoft.com/office/drawing/2014/main" val="2254239766"/>
                    </a:ext>
                  </a:extLst>
                </a:gridCol>
                <a:gridCol w="807653">
                  <a:extLst>
                    <a:ext uri="{9D8B030D-6E8A-4147-A177-3AD203B41FA5}">
                      <a16:colId xmlns:a16="http://schemas.microsoft.com/office/drawing/2014/main" val="2920599137"/>
                    </a:ext>
                  </a:extLst>
                </a:gridCol>
              </a:tblGrid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项目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zh-CN" altLang="en-US" sz="1400" b="1" kern="1200" dirty="0">
                          <a:solidFill>
                            <a:schemeClr val="l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  <a:cs typeface="+mn-cs"/>
                        </a:rPr>
                        <a:t>总报告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zh-CN" altLang="en-US" sz="1400" b="1" kern="1200" dirty="0">
                          <a:solidFill>
                            <a:schemeClr val="l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  <a:cs typeface="+mn-cs"/>
                        </a:rPr>
                        <a:t>异常路径报告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zh-CN" altLang="en-US" sz="1400" b="1" kern="1200" dirty="0">
                          <a:solidFill>
                            <a:schemeClr val="l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  <a:cs typeface="+mn-cs"/>
                        </a:rPr>
                        <a:t>去重后报告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异常错误相关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正确报告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准确率</a:t>
                      </a: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160710889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aria2/aria2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89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2234546206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aseprite/aseprite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1920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6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6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1904763010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bitcoin/bitcoin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531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4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3018409555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facebookresearch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faiss</a:t>
                      </a:r>
                      <a:endParaRPr lang="en-US" altLang="zh-CN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201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16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959119957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facebook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/folly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64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3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0.00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4052255513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mysql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altLang="zh-CN" sz="1400" dirty="0" err="1">
                          <a:latin typeface="Consolas" panose="020B0609020204030204" pitchFamily="49" charset="0"/>
                        </a:rPr>
                        <a:t>mysql</a:t>
                      </a:r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-server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5143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54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1574469845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opencv/opencv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1020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1.00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3869601738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osquery/osquery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6062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10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0.29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512863791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pytorch/pytorch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4089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158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26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15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0.59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2037192863"/>
                  </a:ext>
                </a:extLst>
              </a:tr>
              <a:tr h="28882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合计</a:t>
                      </a: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19119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257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65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51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43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</a:txBody>
                  <a:tcPr marL="71216" marR="71216" marT="35608" marB="356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Consolas" panose="020B0609020204030204" pitchFamily="49" charset="0"/>
                        </a:rPr>
                        <a:t>0.84</a:t>
                      </a:r>
                      <a:endParaRPr lang="zh-CN" altLang="en-US" sz="1400" dirty="0">
                        <a:latin typeface="Consolas" panose="020B0609020204030204" pitchFamily="49" charset="0"/>
                      </a:endParaRPr>
                    </a:p>
                  </a:txBody>
                  <a:tcPr marL="71216" marR="71216" marT="35608" marB="35608"/>
                </a:tc>
                <a:extLst>
                  <a:ext uri="{0D108BD9-81ED-4DB2-BD59-A6C34878D82A}">
                    <a16:rowId xmlns:a16="http://schemas.microsoft.com/office/drawing/2014/main" val="1399556750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FC40CE49-1A27-4E12-A39E-F50A60598B1E}"/>
              </a:ext>
            </a:extLst>
          </p:cNvPr>
          <p:cNvSpPr/>
          <p:nvPr/>
        </p:nvSpPr>
        <p:spPr>
          <a:xfrm>
            <a:off x="6274965" y="4546833"/>
            <a:ext cx="2999037" cy="301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6381608-7E96-43F3-B774-323C4072D9F8}"/>
              </a:ext>
            </a:extLst>
          </p:cNvPr>
          <p:cNvSpPr txBox="1"/>
          <p:nvPr/>
        </p:nvSpPr>
        <p:spPr>
          <a:xfrm>
            <a:off x="677332" y="5672030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已向开发者提交 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24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个，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18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个被确认（其中 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11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个被修复），剩下 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6 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个未回复</a:t>
            </a:r>
          </a:p>
        </p:txBody>
      </p:sp>
    </p:spTree>
    <p:extLst>
      <p:ext uri="{BB962C8B-B14F-4D97-AF65-F5344CB8AC3E}">
        <p14:creationId xmlns:p14="http://schemas.microsoft.com/office/powerpoint/2010/main" val="1180359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1C0F1D-2AE9-4958-9F39-636369045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自我感悟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A0353D-14F4-4D54-93A1-BB4655440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雁西湖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学习：上课，作业，考试，报告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生活：地处偏远，出校麻烦，但安静，环境好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研究所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学习：看文章，想方法，写代码，做实验，写文章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/>
              <a:t>生活：便利程度比雁西湖好很多，特别是吃的</a:t>
            </a:r>
          </a:p>
        </p:txBody>
      </p:sp>
    </p:spTree>
    <p:extLst>
      <p:ext uri="{BB962C8B-B14F-4D97-AF65-F5344CB8AC3E}">
        <p14:creationId xmlns:p14="http://schemas.microsoft.com/office/powerpoint/2010/main" val="1299230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855A66-32BE-468D-BB06-D74F7CE52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勉励及告诫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8CCB33-26DE-4F49-89CE-7B72D4D1F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选课要听老师和学长学姐的建议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好好听课，完成作业，别挂科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花点时间入门你的研究方向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要做也要懂自己被安排的任务</a:t>
            </a:r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80431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BC0A4922-78C4-4B01-A12A-3DEEF4359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祝学习进步，生活愉快！</a:t>
            </a:r>
          </a:p>
        </p:txBody>
      </p:sp>
    </p:spTree>
    <p:extLst>
      <p:ext uri="{BB962C8B-B14F-4D97-AF65-F5344CB8AC3E}">
        <p14:creationId xmlns:p14="http://schemas.microsoft.com/office/powerpoint/2010/main" val="1979913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B97FC2-653B-499C-A73E-6C63AB846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5C728F-4DD8-4EF8-BBDE-1B9933C43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研究内容简介</a:t>
            </a:r>
            <a:endParaRPr lang="en-US" altLang="zh-CN" dirty="0"/>
          </a:p>
          <a:p>
            <a:r>
              <a:rPr lang="zh-CN" altLang="en-US" dirty="0"/>
              <a:t>研究成果展示</a:t>
            </a:r>
            <a:endParaRPr lang="en-US" altLang="zh-CN" dirty="0"/>
          </a:p>
          <a:p>
            <a:r>
              <a:rPr lang="zh-CN" altLang="en-US" dirty="0"/>
              <a:t>自我感悟</a:t>
            </a:r>
            <a:endParaRPr lang="en-US" altLang="zh-CN" dirty="0"/>
          </a:p>
          <a:p>
            <a:r>
              <a:rPr lang="zh-CN" altLang="en-US" dirty="0"/>
              <a:t>勉励及告诫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963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B6A9AE-F1B8-4C9F-ADC4-0283FB4A2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研究内容简介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60BF25-62B7-45B1-9F03-64544B899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静态程序分析：在不运行程序的情况下，分析程序代码，找出程序中可能存在的问题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我的研究内容：使用静态程序分析技术，找出 </a:t>
            </a:r>
            <a:r>
              <a:rPr lang="en-US" altLang="zh-CN" dirty="0"/>
              <a:t>C++ </a:t>
            </a:r>
            <a:r>
              <a:rPr lang="zh-CN" altLang="en-US" dirty="0"/>
              <a:t>程序中与异常处理有关的错误（简称“异常处理错误”）</a:t>
            </a:r>
          </a:p>
        </p:txBody>
      </p:sp>
    </p:spTree>
    <p:extLst>
      <p:ext uri="{BB962C8B-B14F-4D97-AF65-F5344CB8AC3E}">
        <p14:creationId xmlns:p14="http://schemas.microsoft.com/office/powerpoint/2010/main" val="4113812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E6CD4B-70B4-419D-8A04-B0CDB5920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异常处理错误 </a:t>
            </a:r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DE9498-D48A-46CA-B2AC-BBE655914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 err="1">
                <a:solidFill>
                  <a:schemeClr val="tx1"/>
                </a:solidFill>
              </a:rPr>
              <a:t>PerformanceChange</a:t>
            </a:r>
            <a:r>
              <a:rPr lang="en-US" altLang="zh-CN" sz="1800" dirty="0">
                <a:solidFill>
                  <a:srgbClr val="FF0000"/>
                </a:solidFill>
              </a:rPr>
              <a:t> change</a:t>
            </a:r>
            <a:r>
              <a:rPr lang="en-US" altLang="zh-CN" sz="1800" dirty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try {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  ...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  </a:t>
            </a:r>
            <a:r>
              <a:rPr lang="en-US" altLang="zh-CN" sz="1800" dirty="0" err="1">
                <a:solidFill>
                  <a:srgbClr val="FF0000"/>
                </a:solidFill>
              </a:rPr>
              <a:t>change.footprint</a:t>
            </a:r>
            <a:r>
              <a:rPr lang="en-US" altLang="zh-CN" sz="1800" dirty="0">
                <a:solidFill>
                  <a:schemeClr val="tx1"/>
                </a:solidFill>
              </a:rPr>
              <a:t> = ...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} catch (const std::exception&amp; /* e */) {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  </a:t>
            </a:r>
            <a:r>
              <a:rPr lang="en-US" altLang="zh-CN" sz="1800" dirty="0" err="1">
                <a:solidFill>
                  <a:schemeClr val="tx1"/>
                </a:solidFill>
              </a:rPr>
              <a:t>state.sustained_latency</a:t>
            </a:r>
            <a:r>
              <a:rPr lang="en-US" altLang="zh-CN" sz="1800" dirty="0">
                <a:solidFill>
                  <a:schemeClr val="tx1"/>
                </a:solidFill>
              </a:rPr>
              <a:t> = 0;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}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...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if (</a:t>
            </a:r>
            <a:r>
              <a:rPr lang="en-US" altLang="zh-CN" sz="1800" dirty="0" err="1">
                <a:solidFill>
                  <a:schemeClr val="tx1"/>
                </a:solidFill>
              </a:rPr>
              <a:t>state.initial_footprint</a:t>
            </a:r>
            <a:r>
              <a:rPr lang="en-US" altLang="zh-CN" sz="1800" dirty="0">
                <a:solidFill>
                  <a:schemeClr val="tx1"/>
                </a:solidFill>
              </a:rPr>
              <a:t> == 0) {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  </a:t>
            </a:r>
            <a:r>
              <a:rPr lang="en-US" altLang="zh-CN" sz="1800" dirty="0" err="1">
                <a:solidFill>
                  <a:schemeClr val="tx1"/>
                </a:solidFill>
              </a:rPr>
              <a:t>state.initial_footprint</a:t>
            </a:r>
            <a:r>
              <a:rPr lang="en-US" altLang="zh-CN" sz="1800" dirty="0">
                <a:solidFill>
                  <a:schemeClr val="tx1"/>
                </a:solidFill>
              </a:rPr>
              <a:t> = </a:t>
            </a:r>
            <a:r>
              <a:rPr lang="en-US" altLang="zh-CN" sz="1800" dirty="0" err="1">
                <a:solidFill>
                  <a:srgbClr val="FF0000"/>
                </a:solidFill>
              </a:rPr>
              <a:t>change.footprint</a:t>
            </a:r>
            <a:r>
              <a:rPr lang="en-US" altLang="zh-CN" sz="1800" dirty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}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7" name="对话气泡: 圆角矩形 6">
            <a:extLst>
              <a:ext uri="{FF2B5EF4-FFF2-40B4-BE49-F238E27FC236}">
                <a16:creationId xmlns:a16="http://schemas.microsoft.com/office/drawing/2014/main" id="{CFA290C7-8590-45C6-BDB7-99A5E15A38C9}"/>
              </a:ext>
            </a:extLst>
          </p:cNvPr>
          <p:cNvSpPr/>
          <p:nvPr/>
        </p:nvSpPr>
        <p:spPr>
          <a:xfrm>
            <a:off x="3717320" y="5187142"/>
            <a:ext cx="2298584" cy="420094"/>
          </a:xfrm>
          <a:prstGeom prst="wedgeRoundRectCallout">
            <a:avLst>
              <a:gd name="adj1" fmla="val 45590"/>
              <a:gd name="adj2" fmla="val -13319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抛出异常后未初始化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7F8CF3C-2932-41A9-89C0-0AA4609A253A}"/>
              </a:ext>
            </a:extLst>
          </p:cNvPr>
          <p:cNvSpPr txBox="1"/>
          <p:nvPr/>
        </p:nvSpPr>
        <p:spPr>
          <a:xfrm>
            <a:off x="677334" y="6041362"/>
            <a:ext cx="3326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err="1">
                <a:latin typeface="Consolas" panose="020B0609020204030204" pitchFamily="49" charset="0"/>
              </a:rPr>
              <a:t>osquery</a:t>
            </a:r>
            <a:r>
              <a:rPr lang="en-US" altLang="zh-CN" sz="1600" dirty="0">
                <a:latin typeface="Consolas" panose="020B0609020204030204" pitchFamily="49" charset="0"/>
              </a:rPr>
              <a:t> (</a:t>
            </a:r>
            <a:r>
              <a:rPr lang="en-US" altLang="zh-CN" sz="1600" dirty="0" err="1">
                <a:latin typeface="Consolas" panose="020B0609020204030204" pitchFamily="49" charset="0"/>
              </a:rPr>
              <a:t>github</a:t>
            </a:r>
            <a:r>
              <a:rPr lang="en-US" altLang="zh-CN" sz="1600" dirty="0">
                <a:latin typeface="Consolas" panose="020B0609020204030204" pitchFamily="49" charset="0"/>
              </a:rPr>
              <a:t> 18.2k stars)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78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3F3488-0BE9-48BD-AD87-EAC4BF6EE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异常处理错误 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AD3040-4DAB-4037-ABE8-21D0737E6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0858"/>
            <a:ext cx="8596668" cy="43705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Widget *</a:t>
            </a:r>
            <a:r>
              <a:rPr lang="en-US" altLang="zh-CN" sz="1800" dirty="0" err="1"/>
              <a:t>WidgetLoader</a:t>
            </a:r>
            <a:r>
              <a:rPr lang="en-US" altLang="zh-CN" sz="1800" dirty="0"/>
              <a:t>::</a:t>
            </a:r>
            <a:r>
              <a:rPr lang="en-US" altLang="zh-CN" sz="1800" dirty="0" err="1"/>
              <a:t>convertXmlElementToWidget</a:t>
            </a:r>
            <a:r>
              <a:rPr lang="en-US" altLang="zh-CN" sz="1800" dirty="0"/>
              <a:t>(...)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...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auto </a:t>
            </a:r>
            <a:r>
              <a:rPr lang="en-US" altLang="zh-CN" sz="1800" dirty="0" err="1">
                <a:solidFill>
                  <a:srgbClr val="FF0000"/>
                </a:solidFill>
              </a:rPr>
              <a:t>prefWidget</a:t>
            </a:r>
            <a:r>
              <a:rPr lang="en-US" altLang="zh-CN" sz="1800" dirty="0"/>
              <a:t> = new </a:t>
            </a:r>
            <a:r>
              <a:rPr lang="en-US" altLang="zh-CN" sz="1800" dirty="0" err="1"/>
              <a:t>BoolPrefWidget</a:t>
            </a:r>
            <a:r>
              <a:rPr lang="en-US" altLang="zh-CN" sz="1800" dirty="0"/>
              <a:t>&lt;</a:t>
            </a:r>
            <a:r>
              <a:rPr lang="en-US" altLang="zh-CN" sz="1800" dirty="0" err="1"/>
              <a:t>CheckBox</a:t>
            </a:r>
            <a:r>
              <a:rPr lang="en-US" altLang="zh-CN" sz="1800" dirty="0"/>
              <a:t>&gt;(...);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</a:t>
            </a:r>
            <a:r>
              <a:rPr lang="en-US" altLang="zh-CN" sz="1800" dirty="0" err="1"/>
              <a:t>prefWidget</a:t>
            </a:r>
            <a:r>
              <a:rPr lang="en-US" altLang="zh-CN" sz="1800" dirty="0"/>
              <a:t>-&gt;</a:t>
            </a:r>
            <a:r>
              <a:rPr lang="en-US" altLang="zh-CN" sz="1800" dirty="0" err="1"/>
              <a:t>setPref</a:t>
            </a:r>
            <a:r>
              <a:rPr lang="en-US" altLang="zh-CN" sz="1800" dirty="0"/>
              <a:t>(...);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...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}</a:t>
            </a:r>
          </a:p>
          <a:p>
            <a:pPr>
              <a:spcBef>
                <a:spcPts val="0"/>
              </a:spcBef>
            </a:pPr>
            <a:endParaRPr lang="en-US" altLang="zh-CN" sz="1800" dirty="0"/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void </a:t>
            </a:r>
            <a:r>
              <a:rPr lang="en-US" altLang="zh-CN" sz="1800" dirty="0" err="1"/>
              <a:t>setPref</a:t>
            </a:r>
            <a:r>
              <a:rPr lang="en-US" altLang="zh-CN" sz="1800" dirty="0"/>
              <a:t>(...)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...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if (!section)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    throw Exception(“Preference section not found”);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sz="1800" dirty="0"/>
              <a:t>}</a:t>
            </a:r>
            <a:endParaRPr lang="zh-CN" altLang="en-US" sz="1800" dirty="0"/>
          </a:p>
        </p:txBody>
      </p:sp>
      <p:sp>
        <p:nvSpPr>
          <p:cNvPr id="4" name="对话气泡: 圆角矩形 3">
            <a:extLst>
              <a:ext uri="{FF2B5EF4-FFF2-40B4-BE49-F238E27FC236}">
                <a16:creationId xmlns:a16="http://schemas.microsoft.com/office/drawing/2014/main" id="{F4A8726D-069A-4A1E-B442-F5E7BF3E8009}"/>
              </a:ext>
            </a:extLst>
          </p:cNvPr>
          <p:cNvSpPr/>
          <p:nvPr/>
        </p:nvSpPr>
        <p:spPr>
          <a:xfrm>
            <a:off x="2396715" y="3319621"/>
            <a:ext cx="2298584" cy="420094"/>
          </a:xfrm>
          <a:prstGeom prst="wedgeRoundRectCallout">
            <a:avLst>
              <a:gd name="adj1" fmla="val -42002"/>
              <a:gd name="adj2" fmla="val -18512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抛出异常后内存泄漏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E014C12-5377-42E8-9620-5776F914274E}"/>
              </a:ext>
            </a:extLst>
          </p:cNvPr>
          <p:cNvSpPr txBox="1"/>
          <p:nvPr/>
        </p:nvSpPr>
        <p:spPr>
          <a:xfrm>
            <a:off x="677334" y="6041362"/>
            <a:ext cx="3438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err="1">
                <a:latin typeface="Consolas" panose="020B0609020204030204" pitchFamily="49" charset="0"/>
              </a:rPr>
              <a:t>aseprite</a:t>
            </a:r>
            <a:r>
              <a:rPr lang="en-US" altLang="zh-CN" sz="1600" dirty="0">
                <a:latin typeface="Consolas" panose="020B0609020204030204" pitchFamily="49" charset="0"/>
              </a:rPr>
              <a:t> (</a:t>
            </a:r>
            <a:r>
              <a:rPr lang="en-US" altLang="zh-CN" sz="1600" dirty="0" err="1">
                <a:latin typeface="Consolas" panose="020B0609020204030204" pitchFamily="49" charset="0"/>
              </a:rPr>
              <a:t>github</a:t>
            </a:r>
            <a:r>
              <a:rPr lang="en-US" altLang="zh-CN" sz="1600" dirty="0">
                <a:latin typeface="Consolas" panose="020B0609020204030204" pitchFamily="49" charset="0"/>
              </a:rPr>
              <a:t> 13.7k stars)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276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6DF9C2-85DF-4F5A-8BD0-E9DCA37F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异常处理错误 </a:t>
            </a:r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F18DC83-4DA2-4548-8509-99BC2CA0E0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void </a:t>
            </a:r>
            <a:r>
              <a:rPr lang="en-US" altLang="zh-CN" dirty="0" err="1"/>
              <a:t>mbr_overlaps</a:t>
            </a:r>
            <a:r>
              <a:rPr lang="en-US" altLang="zh-CN" dirty="0"/>
              <a:t>(...) {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try {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...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</a:t>
            </a:r>
            <a:r>
              <a:rPr lang="en-US" altLang="zh-CN" dirty="0" err="1"/>
              <a:t>box_envelope</a:t>
            </a:r>
            <a:r>
              <a:rPr lang="en-US" altLang="zh-CN" dirty="0"/>
              <a:t>(...);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 catch (...) {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</a:t>
            </a:r>
            <a:r>
              <a:rPr lang="en-US" altLang="zh-CN" dirty="0" err="1"/>
              <a:t>handle_exception</a:t>
            </a:r>
            <a:r>
              <a:rPr lang="en-US" altLang="zh-CN" dirty="0"/>
              <a:t>(...);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zh-CN" dirty="0"/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void </a:t>
            </a:r>
            <a:r>
              <a:rPr lang="en-US" altLang="zh-CN" dirty="0" err="1"/>
              <a:t>box_envelope</a:t>
            </a:r>
            <a:r>
              <a:rPr lang="en-US" altLang="zh-CN" dirty="0"/>
              <a:t>(...) {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...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throw </a:t>
            </a:r>
            <a:r>
              <a:rPr lang="en-US" altLang="zh-CN" dirty="0">
                <a:solidFill>
                  <a:srgbClr val="FF0000"/>
                </a:solidFill>
              </a:rPr>
              <a:t>new exception()</a:t>
            </a:r>
            <a:r>
              <a:rPr lang="en-US" altLang="zh-CN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}</a:t>
            </a: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05360DFE-89D3-4019-A8FD-C3AAD71EC9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void </a:t>
            </a:r>
            <a:r>
              <a:rPr lang="en-US" altLang="zh-CN" dirty="0" err="1"/>
              <a:t>handle_exception</a:t>
            </a:r>
            <a:r>
              <a:rPr lang="en-US" altLang="zh-CN" dirty="0"/>
              <a:t>(...)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try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throw;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 catch (exception1 &amp;e)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...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 catch (exception2 &amp;e)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...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 catch (...) {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</a:t>
            </a:r>
            <a:r>
              <a:rPr lang="en-US" altLang="zh-CN" dirty="0" err="1"/>
              <a:t>my_error</a:t>
            </a:r>
            <a:r>
              <a:rPr lang="en-US" altLang="zh-CN" dirty="0"/>
              <a:t>(...);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}</a:t>
            </a:r>
            <a:endParaRPr lang="zh-CN" altLang="en-US" dirty="0"/>
          </a:p>
        </p:txBody>
      </p:sp>
      <p:sp>
        <p:nvSpPr>
          <p:cNvPr id="11" name="对话气泡: 圆角矩形 10">
            <a:extLst>
              <a:ext uri="{FF2B5EF4-FFF2-40B4-BE49-F238E27FC236}">
                <a16:creationId xmlns:a16="http://schemas.microsoft.com/office/drawing/2014/main" id="{679D31C9-E0C0-4626-9BFE-71BD5D7FBE58}"/>
              </a:ext>
            </a:extLst>
          </p:cNvPr>
          <p:cNvSpPr/>
          <p:nvPr/>
        </p:nvSpPr>
        <p:spPr>
          <a:xfrm>
            <a:off x="3172036" y="5503178"/>
            <a:ext cx="2298584" cy="420094"/>
          </a:xfrm>
          <a:prstGeom prst="wedgeRoundRectCallout">
            <a:avLst>
              <a:gd name="adj1" fmla="val -44921"/>
              <a:gd name="adj2" fmla="val -1451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抛出异常后内存泄漏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6E53FBE-0C62-4205-A5FD-0D18E5CF3771}"/>
              </a:ext>
            </a:extLst>
          </p:cNvPr>
          <p:cNvSpPr txBox="1"/>
          <p:nvPr/>
        </p:nvSpPr>
        <p:spPr>
          <a:xfrm>
            <a:off x="677334" y="6041362"/>
            <a:ext cx="37753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err="1">
                <a:latin typeface="Consolas" panose="020B0609020204030204" pitchFamily="49" charset="0"/>
              </a:rPr>
              <a:t>mysql</a:t>
            </a:r>
            <a:r>
              <a:rPr lang="en-US" altLang="zh-CN" sz="1600" dirty="0">
                <a:latin typeface="Consolas" panose="020B0609020204030204" pitchFamily="49" charset="0"/>
              </a:rPr>
              <a:t>-server (</a:t>
            </a:r>
            <a:r>
              <a:rPr lang="en-US" altLang="zh-CN" sz="1600" dirty="0" err="1">
                <a:latin typeface="Consolas" panose="020B0609020204030204" pitchFamily="49" charset="0"/>
              </a:rPr>
              <a:t>github</a:t>
            </a:r>
            <a:r>
              <a:rPr lang="en-US" altLang="zh-CN" sz="1600" dirty="0">
                <a:latin typeface="Consolas" panose="020B0609020204030204" pitchFamily="49" charset="0"/>
              </a:rPr>
              <a:t> 6.9k stars)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863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94B1407D-D07B-43A2-BC97-BEF0580DA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方法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A24334A-4664-495C-B453-958265706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构造包含异常处理的控制流图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分析控制流图找出异常处理错误</a:t>
            </a:r>
          </a:p>
        </p:txBody>
      </p:sp>
    </p:spTree>
    <p:extLst>
      <p:ext uri="{BB962C8B-B14F-4D97-AF65-F5344CB8AC3E}">
        <p14:creationId xmlns:p14="http://schemas.microsoft.com/office/powerpoint/2010/main" val="3691662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570248-CB40-4399-BA94-0D57CE29C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9942"/>
          </a:xfrm>
        </p:spPr>
        <p:txBody>
          <a:bodyPr/>
          <a:lstStyle/>
          <a:p>
            <a:r>
              <a:rPr lang="zh-CN" altLang="en-US" dirty="0"/>
              <a:t>异常控制流图</a:t>
            </a:r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id="{9A023887-D3CD-4D23-857A-849266580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5" y="1695796"/>
            <a:ext cx="2997044" cy="43455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void example() {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T t1;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{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  T t2;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}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T t3;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  foo();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altLang="zh-CN" dirty="0"/>
              <a:t>}</a:t>
            </a:r>
          </a:p>
        </p:txBody>
      </p:sp>
      <p:sp>
        <p:nvSpPr>
          <p:cNvPr id="20" name="流程图: 终止 19">
            <a:extLst>
              <a:ext uri="{FF2B5EF4-FFF2-40B4-BE49-F238E27FC236}">
                <a16:creationId xmlns:a16="http://schemas.microsoft.com/office/drawing/2014/main" id="{B8819308-3AA5-4391-B376-AC2DDEA04310}"/>
              </a:ext>
            </a:extLst>
          </p:cNvPr>
          <p:cNvSpPr/>
          <p:nvPr/>
        </p:nvSpPr>
        <p:spPr>
          <a:xfrm>
            <a:off x="3674024" y="1824857"/>
            <a:ext cx="914400" cy="301752"/>
          </a:xfrm>
          <a:prstGeom prst="flowChartTerminator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nsolas" panose="020B0609020204030204" pitchFamily="49" charset="0"/>
                <a:ea typeface="华文仿宋" panose="02010600040101010101" pitchFamily="2" charset="-122"/>
              </a:rPr>
              <a:t>ENTRY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sp>
        <p:nvSpPr>
          <p:cNvPr id="21" name="流程图: 过程 20">
            <a:extLst>
              <a:ext uri="{FF2B5EF4-FFF2-40B4-BE49-F238E27FC236}">
                <a16:creationId xmlns:a16="http://schemas.microsoft.com/office/drawing/2014/main" id="{3DFD896D-FF10-4ED1-8C84-1C1AAACF02AB}"/>
              </a:ext>
            </a:extLst>
          </p:cNvPr>
          <p:cNvSpPr/>
          <p:nvPr/>
        </p:nvSpPr>
        <p:spPr>
          <a:xfrm>
            <a:off x="3674024" y="2397558"/>
            <a:ext cx="914400" cy="2232098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t1;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t2;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~t2;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t3;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foo();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~t3;</a:t>
            </a: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~t1;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sp>
        <p:nvSpPr>
          <p:cNvPr id="22" name="流程图: 终止 21">
            <a:extLst>
              <a:ext uri="{FF2B5EF4-FFF2-40B4-BE49-F238E27FC236}">
                <a16:creationId xmlns:a16="http://schemas.microsoft.com/office/drawing/2014/main" id="{CD22A672-8CF6-4EE7-AEE0-3685DDC15F17}"/>
              </a:ext>
            </a:extLst>
          </p:cNvPr>
          <p:cNvSpPr/>
          <p:nvPr/>
        </p:nvSpPr>
        <p:spPr>
          <a:xfrm>
            <a:off x="3674024" y="4900605"/>
            <a:ext cx="914400" cy="301752"/>
          </a:xfrm>
          <a:prstGeom prst="flowChartTerminator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nsolas" panose="020B0609020204030204" pitchFamily="49" charset="0"/>
                <a:ea typeface="华文仿宋" panose="02010600040101010101" pitchFamily="2" charset="-122"/>
              </a:rPr>
              <a:t>EXIT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DD40CA84-9D18-48EF-B046-5CFD357FBAF7}"/>
              </a:ext>
            </a:extLst>
          </p:cNvPr>
          <p:cNvCxnSpPr>
            <a:cxnSpLocks/>
          </p:cNvCxnSpPr>
          <p:nvPr/>
        </p:nvCxnSpPr>
        <p:spPr>
          <a:xfrm>
            <a:off x="10253475" y="1967218"/>
            <a:ext cx="0" cy="270949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sp>
        <p:nvSpPr>
          <p:cNvPr id="25" name="流程图: 终止 24">
            <a:extLst>
              <a:ext uri="{FF2B5EF4-FFF2-40B4-BE49-F238E27FC236}">
                <a16:creationId xmlns:a16="http://schemas.microsoft.com/office/drawing/2014/main" id="{2A07F9C1-A9F5-4992-8E84-AD8F89FC8163}"/>
              </a:ext>
            </a:extLst>
          </p:cNvPr>
          <p:cNvSpPr/>
          <p:nvPr/>
        </p:nvSpPr>
        <p:spPr>
          <a:xfrm>
            <a:off x="6482624" y="1824857"/>
            <a:ext cx="914400" cy="301752"/>
          </a:xfrm>
          <a:prstGeom prst="flowChartTerminator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onsolas" panose="020B0609020204030204" pitchFamily="49" charset="0"/>
                <a:ea typeface="华文仿宋" panose="02010600040101010101" pitchFamily="2" charset="-122"/>
              </a:rPr>
              <a:t>ENTRY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sp>
        <p:nvSpPr>
          <p:cNvPr id="26" name="流程图: 过程 25">
            <a:extLst>
              <a:ext uri="{FF2B5EF4-FFF2-40B4-BE49-F238E27FC236}">
                <a16:creationId xmlns:a16="http://schemas.microsoft.com/office/drawing/2014/main" id="{228811C8-9C45-48C9-B17D-0FFDA1E3C0CF}"/>
              </a:ext>
            </a:extLst>
          </p:cNvPr>
          <p:cNvSpPr/>
          <p:nvPr/>
        </p:nvSpPr>
        <p:spPr>
          <a:xfrm>
            <a:off x="6482624" y="2364955"/>
            <a:ext cx="914400" cy="330993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defTabSz="914400"/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t1;</a:t>
            </a:r>
            <a:endParaRPr lang="zh-CN" altLang="en-US" kern="0" dirty="0">
              <a:solidFill>
                <a:prstClr val="black">
                  <a:lumMod val="75000"/>
                  <a:lumOff val="25000"/>
                </a:prstClr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sp>
        <p:nvSpPr>
          <p:cNvPr id="27" name="流程图: 终止 26">
            <a:extLst>
              <a:ext uri="{FF2B5EF4-FFF2-40B4-BE49-F238E27FC236}">
                <a16:creationId xmlns:a16="http://schemas.microsoft.com/office/drawing/2014/main" id="{B088408A-DB45-48CA-9AFB-371BBDF77BD4}"/>
              </a:ext>
            </a:extLst>
          </p:cNvPr>
          <p:cNvSpPr/>
          <p:nvPr/>
        </p:nvSpPr>
        <p:spPr>
          <a:xfrm>
            <a:off x="6482626" y="5566329"/>
            <a:ext cx="914400" cy="301752"/>
          </a:xfrm>
          <a:prstGeom prst="flowChartTerminator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EXIT</a:t>
            </a:r>
            <a:endParaRPr lang="zh-CN" altLang="en-US" kern="0" dirty="0">
              <a:solidFill>
                <a:prstClr val="black">
                  <a:lumMod val="75000"/>
                  <a:lumOff val="25000"/>
                </a:prstClr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5E322955-2ACF-4176-B0D7-1E5E68ED0EBA}"/>
              </a:ext>
            </a:extLst>
          </p:cNvPr>
          <p:cNvCxnSpPr>
            <a:cxnSpLocks/>
            <a:stCxn id="25" idx="2"/>
            <a:endCxn id="26" idx="0"/>
          </p:cNvCxnSpPr>
          <p:nvPr/>
        </p:nvCxnSpPr>
        <p:spPr>
          <a:xfrm>
            <a:off x="6939824" y="2126609"/>
            <a:ext cx="0" cy="238346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8C4C690F-FF4D-46A1-9804-FF4598FD970A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6939822" y="2695948"/>
            <a:ext cx="2" cy="236653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cxnSp>
        <p:nvCxnSpPr>
          <p:cNvPr id="30" name="连接符: 肘形 29">
            <a:extLst>
              <a:ext uri="{FF2B5EF4-FFF2-40B4-BE49-F238E27FC236}">
                <a16:creationId xmlns:a16="http://schemas.microsoft.com/office/drawing/2014/main" id="{1975084A-561D-4FED-94AC-D17A8A84F66D}"/>
              </a:ext>
            </a:extLst>
          </p:cNvPr>
          <p:cNvCxnSpPr>
            <a:cxnSpLocks/>
            <a:stCxn id="26" idx="1"/>
            <a:endCxn id="27" idx="1"/>
          </p:cNvCxnSpPr>
          <p:nvPr/>
        </p:nvCxnSpPr>
        <p:spPr>
          <a:xfrm rot="10800000" flipH="1" flipV="1">
            <a:off x="6482624" y="2530451"/>
            <a:ext cx="2" cy="3186753"/>
          </a:xfrm>
          <a:prstGeom prst="bentConnector3">
            <a:avLst>
              <a:gd name="adj1" fmla="val -1143000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tailEnd type="triangle"/>
          </a:ln>
          <a:effectLst/>
        </p:spPr>
      </p:cxnSp>
      <p:sp>
        <p:nvSpPr>
          <p:cNvPr id="31" name="流程图: 过程 30">
            <a:extLst>
              <a:ext uri="{FF2B5EF4-FFF2-40B4-BE49-F238E27FC236}">
                <a16:creationId xmlns:a16="http://schemas.microsoft.com/office/drawing/2014/main" id="{9F6A5270-FC5F-437E-8A39-D49D89422B4E}"/>
              </a:ext>
            </a:extLst>
          </p:cNvPr>
          <p:cNvSpPr/>
          <p:nvPr/>
        </p:nvSpPr>
        <p:spPr>
          <a:xfrm>
            <a:off x="6482624" y="2947221"/>
            <a:ext cx="914400" cy="892141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t2;</a:t>
            </a:r>
          </a:p>
          <a:p>
            <a: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~t2;</a:t>
            </a:r>
          </a:p>
          <a:p>
            <a: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T t3;</a:t>
            </a:r>
            <a:endParaRPr lang="zh-CN" altLang="en-US" kern="0" dirty="0">
              <a:solidFill>
                <a:prstClr val="black">
                  <a:lumMod val="75000"/>
                  <a:lumOff val="25000"/>
                </a:prstClr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sp>
        <p:nvSpPr>
          <p:cNvPr id="32" name="流程图: 过程 31">
            <a:extLst>
              <a:ext uri="{FF2B5EF4-FFF2-40B4-BE49-F238E27FC236}">
                <a16:creationId xmlns:a16="http://schemas.microsoft.com/office/drawing/2014/main" id="{588DDF8B-63C4-4610-8487-83903ED9E1F9}"/>
              </a:ext>
            </a:extLst>
          </p:cNvPr>
          <p:cNvSpPr/>
          <p:nvPr/>
        </p:nvSpPr>
        <p:spPr>
          <a:xfrm>
            <a:off x="7822220" y="3230255"/>
            <a:ext cx="914400" cy="330993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srgbClr val="FF0000"/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~t1;</a:t>
            </a:r>
            <a:endParaRPr lang="zh-CN" altLang="en-US" kern="0" dirty="0">
              <a:solidFill>
                <a:srgbClr val="FF0000"/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2268B15F-1FC6-4802-B261-4E623C31C525}"/>
              </a:ext>
            </a:extLst>
          </p:cNvPr>
          <p:cNvCxnSpPr>
            <a:cxnSpLocks/>
            <a:stCxn id="31" idx="3"/>
            <a:endCxn id="32" idx="1"/>
          </p:cNvCxnSpPr>
          <p:nvPr/>
        </p:nvCxnSpPr>
        <p:spPr>
          <a:xfrm>
            <a:off x="7397024" y="3393292"/>
            <a:ext cx="425196" cy="246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tailEnd type="triangle"/>
          </a:ln>
          <a:effectLst/>
        </p:spPr>
      </p:cxnSp>
      <p:sp>
        <p:nvSpPr>
          <p:cNvPr id="34" name="流程图: 过程 33">
            <a:extLst>
              <a:ext uri="{FF2B5EF4-FFF2-40B4-BE49-F238E27FC236}">
                <a16:creationId xmlns:a16="http://schemas.microsoft.com/office/drawing/2014/main" id="{A56B65CD-98ED-4058-95B0-60153EC15352}"/>
              </a:ext>
            </a:extLst>
          </p:cNvPr>
          <p:cNvSpPr/>
          <p:nvPr/>
        </p:nvSpPr>
        <p:spPr>
          <a:xfrm>
            <a:off x="6482622" y="4090635"/>
            <a:ext cx="914400" cy="330993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foo();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D58C627A-516D-4140-9233-CFDE388DA17F}"/>
              </a:ext>
            </a:extLst>
          </p:cNvPr>
          <p:cNvCxnSpPr>
            <a:cxnSpLocks/>
            <a:stCxn id="31" idx="2"/>
            <a:endCxn id="34" idx="0"/>
          </p:cNvCxnSpPr>
          <p:nvPr/>
        </p:nvCxnSpPr>
        <p:spPr>
          <a:xfrm flipH="1">
            <a:off x="6939822" y="3839362"/>
            <a:ext cx="2" cy="251273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sp>
        <p:nvSpPr>
          <p:cNvPr id="36" name="流程图: 过程 35">
            <a:extLst>
              <a:ext uri="{FF2B5EF4-FFF2-40B4-BE49-F238E27FC236}">
                <a16:creationId xmlns:a16="http://schemas.microsoft.com/office/drawing/2014/main" id="{462FF317-599F-4F90-B8D0-501124A07101}"/>
              </a:ext>
            </a:extLst>
          </p:cNvPr>
          <p:cNvSpPr/>
          <p:nvPr/>
        </p:nvSpPr>
        <p:spPr>
          <a:xfrm>
            <a:off x="6482622" y="4669891"/>
            <a:ext cx="914400" cy="648175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1CADE4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defTabSz="914400"/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~t3;</a:t>
            </a:r>
          </a:p>
          <a:p>
            <a:pPr defTabSz="914400"/>
            <a:r>
              <a:rPr lang="en-US" altLang="zh-CN" kern="0" dirty="0">
                <a:solidFill>
                  <a:prstClr val="black">
                    <a:lumMod val="75000"/>
                    <a:lumOff val="25000"/>
                  </a:prstClr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~t1;</a:t>
            </a:r>
            <a:endParaRPr lang="zh-CN" altLang="en-US" kern="0" dirty="0">
              <a:solidFill>
                <a:prstClr val="black">
                  <a:lumMod val="75000"/>
                  <a:lumOff val="25000"/>
                </a:prstClr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25F21A64-119F-49A8-9AE6-D0BD5256E336}"/>
              </a:ext>
            </a:extLst>
          </p:cNvPr>
          <p:cNvCxnSpPr>
            <a:cxnSpLocks/>
            <a:stCxn id="34" idx="2"/>
            <a:endCxn id="36" idx="0"/>
          </p:cNvCxnSpPr>
          <p:nvPr/>
        </p:nvCxnSpPr>
        <p:spPr>
          <a:xfrm>
            <a:off x="6939822" y="4421628"/>
            <a:ext cx="0" cy="248263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D334BA24-E869-4CEE-BC20-9F19F7E592F0}"/>
              </a:ext>
            </a:extLst>
          </p:cNvPr>
          <p:cNvCxnSpPr>
            <a:cxnSpLocks/>
            <a:stCxn id="36" idx="2"/>
            <a:endCxn id="27" idx="0"/>
          </p:cNvCxnSpPr>
          <p:nvPr/>
        </p:nvCxnSpPr>
        <p:spPr>
          <a:xfrm>
            <a:off x="6939822" y="5318066"/>
            <a:ext cx="4" cy="248263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sp>
        <p:nvSpPr>
          <p:cNvPr id="39" name="流程图: 过程 38">
            <a:extLst>
              <a:ext uri="{FF2B5EF4-FFF2-40B4-BE49-F238E27FC236}">
                <a16:creationId xmlns:a16="http://schemas.microsoft.com/office/drawing/2014/main" id="{D934D3E7-774D-4BDD-9F58-09B37299480B}"/>
              </a:ext>
            </a:extLst>
          </p:cNvPr>
          <p:cNvSpPr/>
          <p:nvPr/>
        </p:nvSpPr>
        <p:spPr>
          <a:xfrm>
            <a:off x="7822220" y="4097328"/>
            <a:ext cx="914400" cy="330993"/>
          </a:xfrm>
          <a:prstGeom prst="flowChartProcess">
            <a:avLst/>
          </a:prstGeom>
          <a:solidFill>
            <a:sysClr val="window" lastClr="FFFFFF"/>
          </a:solidFill>
          <a:ln w="158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lang="en-US" altLang="zh-CN" kern="0" dirty="0">
                <a:solidFill>
                  <a:srgbClr val="FF0000"/>
                </a:solidFill>
                <a:latin typeface="Consolas" panose="020B0609020204030204" pitchFamily="49" charset="0"/>
                <a:ea typeface="华文仿宋" panose="02010600040101010101" pitchFamily="2" charset="-122"/>
              </a:rPr>
              <a:t>~t3;</a:t>
            </a:r>
            <a:endParaRPr lang="zh-CN" altLang="en-US" kern="0" dirty="0">
              <a:solidFill>
                <a:srgbClr val="FF0000"/>
              </a:solidFill>
              <a:latin typeface="Consolas" panose="020B0609020204030204" pitchFamily="49" charset="0"/>
              <a:ea typeface="华文仿宋" panose="02010600040101010101" pitchFamily="2" charset="-122"/>
            </a:endParaRPr>
          </a:p>
        </p:txBody>
      </p: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9D66A459-1246-4B5E-8994-1A60D5A8B65B}"/>
              </a:ext>
            </a:extLst>
          </p:cNvPr>
          <p:cNvCxnSpPr>
            <a:cxnSpLocks/>
            <a:stCxn id="34" idx="3"/>
            <a:endCxn id="39" idx="1"/>
          </p:cNvCxnSpPr>
          <p:nvPr/>
        </p:nvCxnSpPr>
        <p:spPr>
          <a:xfrm>
            <a:off x="7397022" y="4256132"/>
            <a:ext cx="425198" cy="6693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tailEnd type="triangle"/>
          </a:ln>
          <a:effectLst/>
        </p:spPr>
      </p:cxnSp>
      <p:cxnSp>
        <p:nvCxnSpPr>
          <p:cNvPr id="41" name="直接箭头连接符 40">
            <a:extLst>
              <a:ext uri="{FF2B5EF4-FFF2-40B4-BE49-F238E27FC236}">
                <a16:creationId xmlns:a16="http://schemas.microsoft.com/office/drawing/2014/main" id="{06BD78AC-E11F-4CC5-97D0-15436F816819}"/>
              </a:ext>
            </a:extLst>
          </p:cNvPr>
          <p:cNvCxnSpPr>
            <a:cxnSpLocks/>
            <a:stCxn id="39" idx="0"/>
            <a:endCxn id="32" idx="2"/>
          </p:cNvCxnSpPr>
          <p:nvPr/>
        </p:nvCxnSpPr>
        <p:spPr>
          <a:xfrm flipV="1">
            <a:off x="8279420" y="3561248"/>
            <a:ext cx="0" cy="53608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tailEnd type="triangle"/>
          </a:ln>
          <a:effectLst/>
        </p:spPr>
      </p:cxnSp>
      <p:cxnSp>
        <p:nvCxnSpPr>
          <p:cNvPr id="42" name="连接符: 肘形 41">
            <a:extLst>
              <a:ext uri="{FF2B5EF4-FFF2-40B4-BE49-F238E27FC236}">
                <a16:creationId xmlns:a16="http://schemas.microsoft.com/office/drawing/2014/main" id="{0EC91E8B-CDD1-4A72-A9DA-BD79CD9D01C3}"/>
              </a:ext>
            </a:extLst>
          </p:cNvPr>
          <p:cNvCxnSpPr>
            <a:stCxn id="32" idx="3"/>
            <a:endCxn id="27" idx="3"/>
          </p:cNvCxnSpPr>
          <p:nvPr/>
        </p:nvCxnSpPr>
        <p:spPr>
          <a:xfrm flipH="1">
            <a:off x="7397026" y="3395752"/>
            <a:ext cx="1339594" cy="2321453"/>
          </a:xfrm>
          <a:prstGeom prst="bentConnector3">
            <a:avLst>
              <a:gd name="adj1" fmla="val -17065"/>
            </a:avLst>
          </a:prstGeom>
          <a:noFill/>
          <a:ln w="9525" cap="flat" cmpd="sng" algn="ctr">
            <a:solidFill>
              <a:srgbClr val="FF0000"/>
            </a:solidFill>
            <a:prstDash val="solid"/>
            <a:tailEnd type="triangle"/>
          </a:ln>
          <a:effectLst/>
        </p:spPr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207E6E01-1BA6-4912-A393-48FECB9DF925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131224" y="2126609"/>
            <a:ext cx="0" cy="267587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477B6D45-7197-46D6-B29F-A9D2E1727E3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4131224" y="4629656"/>
            <a:ext cx="0" cy="270949"/>
          </a:xfrm>
          <a:prstGeom prst="straightConnector1">
            <a:avLst/>
          </a:prstGeom>
          <a:noFill/>
          <a:ln w="9525" cap="flat" cmpd="sng" algn="ctr">
            <a:solidFill>
              <a:srgbClr val="1CADE4"/>
            </a:solidFill>
            <a:prstDash val="solid"/>
            <a:tailEnd type="triangle"/>
          </a:ln>
          <a:effectLst/>
        </p:spPr>
      </p:cxnSp>
      <p:sp>
        <p:nvSpPr>
          <p:cNvPr id="54" name="箭头: 右 53">
            <a:extLst>
              <a:ext uri="{FF2B5EF4-FFF2-40B4-BE49-F238E27FC236}">
                <a16:creationId xmlns:a16="http://schemas.microsoft.com/office/drawing/2014/main" id="{5BE55A01-4205-4DB2-BD0F-76427F057812}"/>
              </a:ext>
            </a:extLst>
          </p:cNvPr>
          <p:cNvSpPr/>
          <p:nvPr/>
        </p:nvSpPr>
        <p:spPr>
          <a:xfrm>
            <a:off x="4820215" y="3230255"/>
            <a:ext cx="1205206" cy="73773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异常处理</a:t>
            </a: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3D159524-3004-4D9A-AB2C-2DDE16F59A2B}"/>
              </a:ext>
            </a:extLst>
          </p:cNvPr>
          <p:cNvSpPr/>
          <p:nvPr/>
        </p:nvSpPr>
        <p:spPr>
          <a:xfrm>
            <a:off x="1318236" y="6088890"/>
            <a:ext cx="1073790" cy="319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源代码</a:t>
            </a: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023425BD-D012-4A46-AB8E-A3E5CC21A3E5}"/>
              </a:ext>
            </a:extLst>
          </p:cNvPr>
          <p:cNvSpPr/>
          <p:nvPr/>
        </p:nvSpPr>
        <p:spPr>
          <a:xfrm>
            <a:off x="3275547" y="6088890"/>
            <a:ext cx="1711354" cy="319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原始控制流图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B2D5F3E8-9423-4D90-9C9B-7A7D92195D29}"/>
              </a:ext>
            </a:extLst>
          </p:cNvPr>
          <p:cNvSpPr/>
          <p:nvPr/>
        </p:nvSpPr>
        <p:spPr>
          <a:xfrm>
            <a:off x="6078116" y="6094011"/>
            <a:ext cx="1711354" cy="319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异常控制流图</a:t>
            </a:r>
          </a:p>
        </p:txBody>
      </p:sp>
    </p:spTree>
    <p:extLst>
      <p:ext uri="{BB962C8B-B14F-4D97-AF65-F5344CB8AC3E}">
        <p14:creationId xmlns:p14="http://schemas.microsoft.com/office/powerpoint/2010/main" val="110859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E1871E3A-94F8-4DBE-9C2C-7DD44404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7E7B34B-9A98-4D23-BA64-474002BF0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工具在 </a:t>
            </a:r>
            <a:r>
              <a:rPr lang="en-US" altLang="zh-CN" dirty="0"/>
              <a:t>clang 13 </a:t>
            </a:r>
            <a:r>
              <a:rPr lang="zh-CN" altLang="en-US" dirty="0"/>
              <a:t>的基础上修改，完整的工具包括一个修改后的 </a:t>
            </a:r>
            <a:r>
              <a:rPr lang="en-US" altLang="zh-CN" dirty="0"/>
              <a:t>clang </a:t>
            </a:r>
            <a:r>
              <a:rPr lang="zh-CN" altLang="en-US" dirty="0"/>
              <a:t>和一个驱动程序 </a:t>
            </a:r>
            <a:r>
              <a:rPr lang="en-US" altLang="zh-CN" dirty="0"/>
              <a:t>driver</a:t>
            </a:r>
          </a:p>
          <a:p>
            <a:endParaRPr lang="en-US" altLang="zh-CN" dirty="0"/>
          </a:p>
          <a:p>
            <a:r>
              <a:rPr lang="zh-CN" altLang="en-US" dirty="0"/>
              <a:t>工具的输入是一个 </a:t>
            </a:r>
            <a:r>
              <a:rPr lang="en-US" altLang="zh-CN" dirty="0" err="1"/>
              <a:t>compile_commands.json</a:t>
            </a:r>
            <a:r>
              <a:rPr lang="en-US" altLang="zh-CN" dirty="0"/>
              <a:t> </a:t>
            </a:r>
            <a:r>
              <a:rPr lang="zh-CN" altLang="en-US" dirty="0"/>
              <a:t>文件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使用示例：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$ driver path/to/project/</a:t>
            </a:r>
            <a:r>
              <a:rPr lang="en-US" altLang="zh-CN" dirty="0" err="1"/>
              <a:t>compile_commands.json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70068442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712</TotalTime>
  <Words>834</Words>
  <Application>Microsoft Office PowerPoint</Application>
  <PresentationFormat>宽屏</PresentationFormat>
  <Paragraphs>276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华文仿宋</vt:lpstr>
      <vt:lpstr>华文新魏</vt:lpstr>
      <vt:lpstr>幼圆</vt:lpstr>
      <vt:lpstr>Arial</vt:lpstr>
      <vt:lpstr>Consolas</vt:lpstr>
      <vt:lpstr>Trebuchet MS</vt:lpstr>
      <vt:lpstr>Wingdings 3</vt:lpstr>
      <vt:lpstr>平面</vt:lpstr>
      <vt:lpstr>迎新报告</vt:lpstr>
      <vt:lpstr>迎新报告</vt:lpstr>
      <vt:lpstr>研究内容简介</vt:lpstr>
      <vt:lpstr>异常处理错误 1</vt:lpstr>
      <vt:lpstr>异常处理错误 2</vt:lpstr>
      <vt:lpstr>异常处理错误 3</vt:lpstr>
      <vt:lpstr>方法</vt:lpstr>
      <vt:lpstr>异常控制流图</vt:lpstr>
      <vt:lpstr>研究成果展示</vt:lpstr>
      <vt:lpstr>研究成果展示</vt:lpstr>
      <vt:lpstr>研究成果展示</vt:lpstr>
      <vt:lpstr>研究成果展示</vt:lpstr>
      <vt:lpstr>自我感悟</vt:lpstr>
      <vt:lpstr>勉励及告诫</vt:lpstr>
      <vt:lpstr>祝学习进步，生活愉快！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张豪</dc:creator>
  <cp:lastModifiedBy>张豪</cp:lastModifiedBy>
  <cp:revision>510</cp:revision>
  <dcterms:created xsi:type="dcterms:W3CDTF">2021-08-30T00:24:17Z</dcterms:created>
  <dcterms:modified xsi:type="dcterms:W3CDTF">2021-09-02T06:57:55Z</dcterms:modified>
</cp:coreProperties>
</file>