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75" r:id="rId7"/>
    <p:sldId id="277" r:id="rId8"/>
    <p:sldId id="278" r:id="rId9"/>
    <p:sldId id="279" r:id="rId10"/>
    <p:sldId id="280" r:id="rId11"/>
    <p:sldId id="276" r:id="rId12"/>
    <p:sldId id="272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1" autoAdjust="0"/>
  </p:normalViewPr>
  <p:slideViewPr>
    <p:cSldViewPr snapToGrid="0">
      <p:cViewPr varScale="1">
        <p:scale>
          <a:sx n="72" d="100"/>
          <a:sy n="72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2701D-019E-4587-BBA2-625D69744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ED713-E4DC-4EA8-93CF-6B340687AE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首先，欢迎学弟学妹们加入国重实验室，我叫褚新宇，现在读研三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ED713-E4DC-4EA8-93CF-6B340687A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报告分为两部分，个人的研究方向和与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大家分享一下我研究生阶段到现在的学习与生活感想，希望能对你们所帮助。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ED713-E4DC-4EA8-93CF-6B340687A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在研一集中教学期间。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课程选择上，首先是参考导师的意见，在此基础上，最好再选几门自己感兴趣课程旁听，推荐大家研一上学期不要把自己的方向限制住，放开眼界多接触各个领域，能够更好的找到自己的兴趣所在，像我研一和同学一起去听了几节数学学院的运筹学，讲的就很好。在课程中多和同学们交流，有些专业课是需要组队完成设计的，大家一起讨论的过程中你会感受到自己进步很快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当然，在丰富多彩的校园生活里，留出一个人的时间也是很好的，雁栖湖的包容性很强，无论你是早上自己去图书馆，还是晚上自己夜跑，都不会感到违和。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于人文讲座，学分要求是让我们专业的同学去听人文类的讲座，听后盖章，可以不把这个当作任务去完成，有些讲座本身就很有趣，而且其实有些自然科学类的讲座讲的也很好，主讲人有的是很棒的教授，有精力的话可以去听听。总之，在雁栖湖，你可以过得很充实，可以认识身边很多志同道合的小伙伴，一起学习一起玩耍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玩的话，那边很多自然景观，怀柔滑雪场也挺好，冬天可以去。劳逸结合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回所后，所里有瑜伽、羽毛球各种协会，还会为大家充值健身卡，可以多参加这些活动，好好锻炼身体，而且运动还可以减压。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科研方面，最好在前期打好基础，这就需要研一的时候多学习，通过课程、各种渠道自学、或者和同学讨论实践都可以，在学习的过程中思考能否将知识应用到实际中。一个建议是，研一上扩宽自己的知识面，研一下逐渐确定自己的方向，自己通过知识积累确定方向或者和导师、师兄师姐讨论确定，可以先从本领域的某个小问题入手，找资料、看论文、做实验，去解决它，也许在过程中就会发现另外一个待解决的问题，这样后续研究思路就打开了。建议大家尽早接触自己导师组内的工作，多和导师交流，定下自己感兴趣的研究课题，尽早展开工作，争取在研二下学期之前有一些不错的成果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国重实验室的学术氛围很好，大家在回所或者研二进入实验室以后，也可以多和实验室的师兄师姐们交流，会有很多收获。回到实验室之后，基本上就是做自己的方向相关的项目或者研究。我的研究方向是形式文法，最近在做确定性正则表达式及其子类的随机生成问题，有感兴趣或者想研究相关方向的同学欢迎交流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关于读博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工作，其实在学习和科研工作的过程中，就会慢慢明确，想清楚自己适合做什么。早一点发现自己的兴趣所在最好，但是晚一点也没关系。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总之，国科大和软件所为我们提供了很好的平台和资源，你只需要相信自己，最后祝大家都拥有美好的研究生生活，谢谢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ED713-E4DC-4EA8-93CF-6B340687A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7F42CD0-6F7A-4994-A16A-C3B519C5D2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3A0265C-90B6-4564-B45E-754E12E5613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2CD0-6F7A-4994-A16A-C3B519C5D2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265C-90B6-4564-B45E-754E12E5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2CD0-6F7A-4994-A16A-C3B519C5D2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265C-90B6-4564-B45E-754E12E5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2CD0-6F7A-4994-A16A-C3B519C5D2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265C-90B6-4564-B45E-754E12E5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F42CD0-6F7A-4994-A16A-C3B519C5D2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A0265C-90B6-4564-B45E-754E12E56132}" type="slidenum">
              <a:rPr lang="zh-CN" altLang="en-US" smtClean="0"/>
            </a:fld>
            <a:endParaRPr lang="zh-CN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2CD0-6F7A-4994-A16A-C3B519C5D2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265C-90B6-4564-B45E-754E12E5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2CD0-6F7A-4994-A16A-C3B519C5D2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265C-90B6-4564-B45E-754E12E5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2CD0-6F7A-4994-A16A-C3B519C5D2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265C-90B6-4564-B45E-754E12E5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2CD0-6F7A-4994-A16A-C3B519C5D2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265C-90B6-4564-B45E-754E12E5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F42CD0-6F7A-4994-A16A-C3B519C5D2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A0265C-90B6-4564-B45E-754E12E56132}" type="slidenum">
              <a:rPr lang="zh-CN" altLang="en-US" smtClean="0"/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F42CD0-6F7A-4994-A16A-C3B519C5D2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A0265C-90B6-4564-B45E-754E12E56132}" type="slidenum">
              <a:rPr lang="zh-CN" altLang="en-US" smtClean="0"/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7F42CD0-6F7A-4994-A16A-C3B519C5D2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3A0265C-90B6-4564-B45E-754E12E56132}" type="slidenum">
              <a:rPr lang="zh-CN" altLang="en-US" smtClean="0"/>
            </a:fld>
            <a:endParaRPr lang="zh-CN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15127" y="1656521"/>
            <a:ext cx="8361229" cy="1527793"/>
          </a:xfrm>
        </p:spPr>
        <p:txBody>
          <a:bodyPr/>
          <a:lstStyle/>
          <a:p>
            <a:r>
              <a:rPr lang="zh-CN" altLang="en-US" dirty="0" smtClean="0"/>
              <a:t>迎新报告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79906" y="3684104"/>
            <a:ext cx="6831673" cy="1669773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彭前程</a:t>
            </a:r>
            <a:endParaRPr lang="en-US" altLang="zh-CN" b="1" dirty="0" smtClean="0"/>
          </a:p>
          <a:p>
            <a:r>
              <a:rPr lang="zh-CN" altLang="en-US" b="1" dirty="0" smtClean="0"/>
              <a:t>导师：陈海明</a:t>
            </a:r>
            <a:endParaRPr lang="en-US" altLang="zh-CN" b="1" dirty="0" smtClean="0"/>
          </a:p>
          <a:p>
            <a:endParaRPr lang="en-US" altLang="zh-CN" b="1" dirty="0" smtClean="0"/>
          </a:p>
          <a:p>
            <a:pPr algn="r"/>
            <a:r>
              <a:rPr lang="en-US" altLang="zh-CN" sz="1800" dirty="0" smtClean="0"/>
              <a:t>2021.09.02</a:t>
            </a:r>
            <a:endParaRPr lang="en-US" altLang="zh-CN" sz="1800" dirty="0" smtClean="0"/>
          </a:p>
          <a:p>
            <a:endParaRPr lang="en-US" altLang="zh-CN" b="1" dirty="0"/>
          </a:p>
          <a:p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0"/>
            <a:ext cx="150495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分享 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0" y="1934817"/>
            <a:ext cx="9601200" cy="449248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+mn-ea"/>
              </a:rPr>
              <a:t>课程选择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+mn-ea"/>
              </a:rPr>
              <a:t>交流与自我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+mn-ea"/>
              </a:rPr>
              <a:t>人文</a:t>
            </a:r>
            <a:r>
              <a:rPr lang="zh-CN" altLang="en-US" sz="2400" dirty="0" smtClean="0">
                <a:latin typeface="+mn-ea"/>
              </a:rPr>
              <a:t>讲座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+mn-ea"/>
              </a:rPr>
              <a:t>学习</a:t>
            </a:r>
            <a:r>
              <a:rPr lang="zh-CN" altLang="en-US" sz="2400" dirty="0" smtClean="0">
                <a:latin typeface="+mn-ea"/>
              </a:rPr>
              <a:t>之外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+mn-ea"/>
              </a:rPr>
              <a:t>科研与方向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+mn-ea"/>
              </a:rPr>
              <a:t>读</a:t>
            </a:r>
            <a:r>
              <a:rPr lang="zh-CN" altLang="en-US" sz="2400" dirty="0" smtClean="0">
                <a:latin typeface="+mn-ea"/>
              </a:rPr>
              <a:t>博 </a:t>
            </a:r>
            <a:r>
              <a:rPr lang="en-US" altLang="zh-CN" sz="2400" dirty="0" smtClean="0">
                <a:latin typeface="+mn-ea"/>
              </a:rPr>
              <a:t>or </a:t>
            </a:r>
            <a:r>
              <a:rPr lang="zh-CN" altLang="en-US" sz="2400" dirty="0" smtClean="0">
                <a:latin typeface="+mn-ea"/>
              </a:rPr>
              <a:t>工作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30000"/>
              </a:lnSpc>
            </a:pP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0"/>
            <a:ext cx="150495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15127" y="1656521"/>
            <a:ext cx="8361229" cy="2027583"/>
          </a:xfrm>
        </p:spPr>
        <p:txBody>
          <a:bodyPr/>
          <a:lstStyle/>
          <a:p>
            <a:r>
              <a:rPr lang="en-US" altLang="zh-CN" dirty="0" smtClean="0"/>
              <a:t>Best wishes~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79906" y="3684104"/>
            <a:ext cx="6831673" cy="1669773"/>
          </a:xfrm>
        </p:spPr>
        <p:txBody>
          <a:bodyPr>
            <a:normAutofit/>
          </a:bodyPr>
          <a:lstStyle/>
          <a:p>
            <a:endParaRPr lang="en-US" altLang="zh-CN" b="1" dirty="0"/>
          </a:p>
          <a:p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0"/>
            <a:ext cx="150495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+mn-ea"/>
              </a:rPr>
              <a:t>个人研究方向介绍</a:t>
            </a:r>
            <a:endParaRPr lang="en-US" altLang="zh-CN" sz="24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+mn-ea"/>
              </a:rPr>
              <a:t>学习、生活感想分享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0"/>
            <a:ext cx="150495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扩展正则表达式特性分析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+mn-ea"/>
              </a:rPr>
              <a:t>定义</a:t>
            </a:r>
            <a:endParaRPr lang="en-US" altLang="zh-CN" sz="2400" dirty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正则提取</a:t>
            </a:r>
            <a:endParaRPr lang="en-US" altLang="zh-CN" sz="2400" dirty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特性分析</a:t>
            </a: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0"/>
            <a:ext cx="150495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确定性有穷自动机（</a:t>
            </a:r>
            <a:r>
              <a:rPr lang="en-US" altLang="zh-CN" dirty="0">
                <a:solidFill>
                  <a:schemeClr val="tx1"/>
                </a:solidFill>
              </a:rPr>
              <a:t>DFA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0"/>
            <a:ext cx="1504950" cy="38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15" y="1689100"/>
            <a:ext cx="10668635" cy="448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正则表达式（</a:t>
            </a:r>
            <a:r>
              <a:rPr lang="en-US" altLang="zh-CN" dirty="0">
                <a:solidFill>
                  <a:schemeClr val="tx1"/>
                </a:solidFill>
              </a:rPr>
              <a:t>Regular Expression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0"/>
            <a:ext cx="1504950" cy="381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44955" y="1803400"/>
            <a:ext cx="77133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DFA</a:t>
            </a:r>
            <a:r>
              <a:rPr lang="zh-CN" altLang="en-US"/>
              <a:t>接受的语言叫做正则语言，为了方便描述正则语言，定义了正则表达式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90" y="2603500"/>
            <a:ext cx="5201920" cy="369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9601200" cy="14859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扩展正则表达式</a:t>
            </a:r>
            <a:r>
              <a:rPr lang="en-US" altLang="zh-CN" dirty="0">
                <a:solidFill>
                  <a:schemeClr val="tx1"/>
                </a:solidFill>
              </a:rPr>
              <a:t>regex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</a:rPr>
              <a:t>Extend Regular Expression</a:t>
            </a:r>
            <a:r>
              <a:rPr lang="zh-CN" altLang="en-US" sz="2800" dirty="0">
                <a:solidFill>
                  <a:schemeClr val="tx1"/>
                </a:solidFill>
              </a:rPr>
              <a:t>）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0"/>
            <a:ext cx="1504950" cy="381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060" y="2005965"/>
            <a:ext cx="5994400" cy="427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9601200" cy="14859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regex</a:t>
            </a:r>
            <a:r>
              <a:rPr lang="zh-CN" altLang="en-US" dirty="0">
                <a:solidFill>
                  <a:schemeClr val="tx1"/>
                </a:solidFill>
              </a:rPr>
              <a:t>提取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0"/>
            <a:ext cx="1504950" cy="381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95400" y="1927225"/>
            <a:ext cx="10444480" cy="1537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华文宋体" panose="02010600040101010101" charset="-122"/>
                <a:ea typeface="华文宋体" panose="02010600040101010101" charset="-122"/>
              </a:rPr>
              <a:t>原理：如果代码中定义了正则表达式字符串，那一定会调用正则库函数。以正则库函数名作为关键字在代码中进行查找，提取对应函数的属性值（即正则表达式内容）</a:t>
            </a:r>
            <a:endParaRPr lang="zh-CN" altLang="en-US"/>
          </a:p>
          <a:p>
            <a:endParaRPr lang="zh-CN" altLang="en-US"/>
          </a:p>
          <a:p>
            <a:r>
              <a:rPr lang="zh-CN" altLang="en-US" sz="2000" b="1"/>
              <a:t>输入：单独的源代码文件（正则表达式的提取以每一个单独的源代码文件为基本单位）</a:t>
            </a:r>
            <a:endParaRPr lang="zh-CN" altLang="en-US" sz="2000" b="1"/>
          </a:p>
          <a:p>
            <a:r>
              <a:rPr lang="zh-CN" altLang="en-US" sz="2000" b="1"/>
              <a:t>输出：正则表达式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9601200" cy="14859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regex</a:t>
            </a:r>
            <a:r>
              <a:rPr lang="zh-CN" altLang="en-US" dirty="0">
                <a:solidFill>
                  <a:schemeClr val="tx1"/>
                </a:solidFill>
              </a:rPr>
              <a:t>提取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0"/>
            <a:ext cx="1504950" cy="381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65885" y="1866900"/>
            <a:ext cx="932116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提取分为两个通用步骤：1：AST(抽象语法树)解析，2：正则收集。任何语言都可以用这种方式提取正则。</a:t>
            </a:r>
            <a:endParaRPr lang="zh-CN" altLang="en-US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endParaRPr lang="zh-CN" altLang="en-US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r>
              <a:rPr lang="zh-CN" altLang="en-US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具体详细步骤如下</a:t>
            </a:r>
            <a:endParaRPr lang="zh-CN" altLang="en-US"/>
          </a:p>
          <a:p>
            <a:pPr lvl="1"/>
            <a:r>
              <a:rPr lang="zh-CN" altLang="en-US"/>
              <a:t>1:将源代码作为输入</a:t>
            </a:r>
            <a:endParaRPr lang="zh-CN" altLang="en-US"/>
          </a:p>
          <a:p>
            <a:pPr lvl="1"/>
            <a:r>
              <a:rPr lang="zh-CN" altLang="en-US"/>
              <a:t>2:利用语法树解析工具将源代码转成AST</a:t>
            </a:r>
            <a:endParaRPr lang="zh-CN" altLang="en-US"/>
          </a:p>
          <a:p>
            <a:pPr lvl="1"/>
            <a:r>
              <a:rPr lang="zh-CN" altLang="en-US"/>
              <a:t>3:遍历AST每一个节点</a:t>
            </a:r>
            <a:endParaRPr lang="zh-CN" altLang="en-US"/>
          </a:p>
          <a:p>
            <a:pPr lvl="1"/>
            <a:r>
              <a:rPr lang="zh-CN" altLang="en-US"/>
              <a:t>4:符合正则库函数的节点，进一步提取其属性值（不同语言的属性名和属性值的存储方式有所不同）</a:t>
            </a:r>
            <a:endParaRPr lang="zh-CN" altLang="en-US"/>
          </a:p>
          <a:p>
            <a:pPr lvl="1"/>
            <a:r>
              <a:rPr lang="zh-CN" altLang="en-US"/>
              <a:t>5:输出所有搜集的属性值（正则表达式）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latin typeface="华文宋体" panose="02010600040101010101" charset="-122"/>
                <a:ea typeface="华文宋体" panose="02010600040101010101" charset="-122"/>
              </a:rPr>
              <a:t>优点：方法具有通用性，不同语言都适用；</a:t>
            </a:r>
            <a:endParaRPr lang="zh-CN" altLang="en-US">
              <a:latin typeface="华文宋体" panose="02010600040101010101" charset="-122"/>
              <a:ea typeface="华文宋体" panose="02010600040101010101" charset="-122"/>
            </a:endParaRPr>
          </a:p>
          <a:p>
            <a:r>
              <a:rPr lang="zh-CN" altLang="en-US">
                <a:latin typeface="华文宋体" panose="02010600040101010101" charset="-122"/>
                <a:ea typeface="华文宋体" panose="02010600040101010101" charset="-122"/>
              </a:rPr>
              <a:t>缺点：无法提取动态的正则（代码运行时，才可以确定具体内容的正则，如参数传递，函数修改的正则）</a:t>
            </a:r>
            <a:endParaRPr lang="zh-CN" altLang="en-US">
              <a:latin typeface="华文宋体" panose="02010600040101010101" charset="-122"/>
              <a:ea typeface="华文宋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特性分析与数据集生成</a:t>
            </a:r>
            <a:endParaRPr lang="zh-CN" altLang="en-US"/>
          </a:p>
        </p:txBody>
      </p:sp>
      <p:graphicFrame>
        <p:nvGraphicFramePr>
          <p:cNvPr id="0" name="表格 -1"/>
          <p:cNvGraphicFramePr/>
          <p:nvPr>
            <p:custDataLst>
              <p:tags r:id="rId1"/>
            </p:custDataLst>
          </p:nvPr>
        </p:nvGraphicFramePr>
        <p:xfrm>
          <a:off x="1395730" y="2606040"/>
          <a:ext cx="9939020" cy="294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630"/>
                <a:gridCol w="8708390"/>
              </a:tblGrid>
              <a:tr h="2800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字符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包括普通的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ascii 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字符、数字、缩略表示、八进制、十六进制、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Unicode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字符以及控制字符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;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1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字符组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包括普通的字符组、字符组运算、任意匹配字符点号、单个字节、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Unicode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组合字符序列、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Unicode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属性区块分类、字符组简记法、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POSIX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表示字符组等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;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5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锚点和断言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包括行首尾标记、字符串首尾标记、单词首尾标记、匹配结束标记、以及顺序逆序的四种环视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; .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注释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包括行内和多行注释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;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5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模式修饰词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包括大小写修饰词和作用范围限定表示等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;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分组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包括捕获分组、非捕获分组、命名分组、后向引川、固化分组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;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7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条件判断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包括多选结构、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if-else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结构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;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量词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包括贪婪、懒惰、占有三大优先量词。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b5390587-1ba2-4781-9a81-095a90995972}"/>
  <p:tag name="TABLE_ENDDRAG_ORIGIN_RECT" val="701*194"/>
  <p:tag name="TABLE_ENDDRAG_RECT" val="109*205*782*232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0</TotalTime>
  <Words>875</Words>
  <Application>WPS 文字</Application>
  <PresentationFormat>宽屏</PresentationFormat>
  <Paragraphs>97</Paragraphs>
  <Slides>11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方正书宋_GBK</vt:lpstr>
      <vt:lpstr>Wingdings</vt:lpstr>
      <vt:lpstr>Franklin Gothic Book</vt:lpstr>
      <vt:lpstr>苹方-简</vt:lpstr>
      <vt:lpstr>Calibri</vt:lpstr>
      <vt:lpstr>Helvetica Neue</vt:lpstr>
      <vt:lpstr>宋体</vt:lpstr>
      <vt:lpstr>华文楷体</vt:lpstr>
      <vt:lpstr>微软雅黑</vt:lpstr>
      <vt:lpstr>汉仪旗黑</vt:lpstr>
      <vt:lpstr>宋体</vt:lpstr>
      <vt:lpstr>Arial Unicode MS</vt:lpstr>
      <vt:lpstr>等线</vt:lpstr>
      <vt:lpstr>汉仪中等线KW</vt:lpstr>
      <vt:lpstr>宋体-简</vt:lpstr>
      <vt:lpstr>华文宋体</vt:lpstr>
      <vt:lpstr>Crop</vt:lpstr>
      <vt:lpstr>迎新报告</vt:lpstr>
      <vt:lpstr>目录</vt:lpstr>
      <vt:lpstr>确定性正则表达式的子类</vt:lpstr>
      <vt:lpstr>扩展正则表达式特性分析</vt:lpstr>
      <vt:lpstr>确定性有穷自动机（DFA）</vt:lpstr>
      <vt:lpstr>正则表达式（Regular Expression）</vt:lpstr>
      <vt:lpstr>扩展正则表达式regex（Extend Regular Expression）</vt:lpstr>
      <vt:lpstr>regex提取</vt:lpstr>
      <vt:lpstr>PowerPoint 演示文稿</vt:lpstr>
      <vt:lpstr>分享 </vt:lpstr>
      <vt:lpstr>Best wishes~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迎新报告</dc:title>
  <dc:creator>User</dc:creator>
  <cp:lastModifiedBy>pqc</cp:lastModifiedBy>
  <cp:revision>10</cp:revision>
  <dcterms:created xsi:type="dcterms:W3CDTF">2021-08-31T07:29:58Z</dcterms:created>
  <dcterms:modified xsi:type="dcterms:W3CDTF">2021-08-31T07:29:58Z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2052-3.8.0.6081</vt:lpwstr>
  </property>
</Properties>
</file>