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10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000000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solidFill>
                <a:srgbClr val="4A4A4B"/>
              </a:solidFill>
              <a:prstDash val="solid"/>
              <a:miter lim="400000"/>
            </a:ln>
          </a:left>
          <a:right>
            <a:ln w="12700" cap="flat">
              <a:solidFill>
                <a:srgbClr val="4A4A4B"/>
              </a:solidFill>
              <a:prstDash val="solid"/>
              <a:miter lim="400000"/>
            </a:ln>
          </a:right>
          <a:top>
            <a:ln w="12700" cap="flat">
              <a:solidFill>
                <a:srgbClr val="4A4A4B"/>
              </a:solidFill>
              <a:prstDash val="solid"/>
              <a:miter lim="400000"/>
            </a:ln>
          </a:top>
          <a:bottom>
            <a:ln w="12700" cap="flat">
              <a:solidFill>
                <a:srgbClr val="4A4A4B"/>
              </a:solidFill>
              <a:prstDash val="solid"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4A4A4B"/>
              </a:solidFill>
              <a:prstDash val="solid"/>
              <a:miter lim="400000"/>
            </a:ln>
          </a:right>
          <a:top>
            <a:ln w="12700" cap="flat">
              <a:solidFill>
                <a:srgbClr val="4A4A4B"/>
              </a:solidFill>
              <a:prstDash val="solid"/>
              <a:miter lim="400000"/>
            </a:ln>
          </a:top>
          <a:bottom>
            <a:ln w="12700" cap="flat">
              <a:solidFill>
                <a:srgbClr val="4A4A4B"/>
              </a:solidFill>
              <a:prstDash val="solid"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solidFill>
                <a:srgbClr val="4A4A4B"/>
              </a:solidFill>
              <a:prstDash val="solid"/>
              <a:miter lim="400000"/>
            </a:ln>
          </a:left>
          <a:right>
            <a:ln w="12700" cap="flat">
              <a:solidFill>
                <a:srgbClr val="4A4A4B"/>
              </a:solidFill>
              <a:prstDash val="solid"/>
              <a:miter lim="400000"/>
            </a:ln>
          </a:right>
          <a:top>
            <a:ln w="25400" cap="flat">
              <a:solidFill>
                <a:srgbClr val="4A4A4B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4A4A4B"/>
      </a:tcTxStyle>
      <a:tcStyle>
        <a:tcBdr>
          <a:left>
            <a:ln w="12700" cap="flat">
              <a:solidFill>
                <a:srgbClr val="4A4A4B"/>
              </a:solidFill>
              <a:prstDash val="solid"/>
              <a:miter lim="400000"/>
            </a:ln>
          </a:left>
          <a:right>
            <a:ln w="12700" cap="flat">
              <a:solidFill>
                <a:srgbClr val="4A4A4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4A4A4B"/>
              </a:solidFill>
              <a:prstDash val="solid"/>
              <a:miter lim="400000"/>
            </a:ln>
          </a:bottom>
          <a:insideH>
            <a:ln w="12700" cap="flat">
              <a:solidFill>
                <a:srgbClr val="4A4A4B"/>
              </a:solidFill>
              <a:prstDash val="solid"/>
              <a:miter lim="400000"/>
            </a:ln>
          </a:insideH>
          <a:insideV>
            <a:ln w="12700" cap="flat">
              <a:solidFill>
                <a:srgbClr val="4A4A4B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0EBE0"/>
              </a:solidFill>
              <a:prstDash val="solid"/>
              <a:miter lim="400000"/>
            </a:ln>
          </a:insideV>
        </a:tcBdr>
        <a:fill>
          <a:solidFill>
            <a:srgbClr val="54BAE0"/>
          </a:solidFill>
        </a:fill>
      </a:tcStyle>
    </a:firstCol>
    <a:la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0EBE0"/>
              </a:solidFill>
              <a:prstDash val="solid"/>
              <a:miter lim="400000"/>
            </a:ln>
          </a:left>
          <a:right>
            <a:ln w="12700" cap="flat">
              <a:solidFill>
                <a:srgbClr val="F0EBE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chemeClr val="accent1">
                  <a:hueOff val="420094"/>
                  <a:satOff val="-1465"/>
                  <a:lumOff val="-19139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rgbClr val="F0EBE0"/>
              </a:solidFill>
              <a:prstDash val="solid"/>
              <a:miter lim="400000"/>
            </a:ln>
          </a:insideH>
          <a:insideV>
            <a:ln w="12700" cap="flat">
              <a:solidFill>
                <a:srgbClr val="F0EBE0"/>
              </a:solidFill>
              <a:prstDash val="solid"/>
              <a:miter lim="400000"/>
            </a:ln>
          </a:insideV>
        </a:tcBdr>
        <a:fill>
          <a:solidFill>
            <a:srgbClr val="54BAE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0EBE0"/>
          </a:solidFill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C6DFB5"/>
          </a:solidFill>
        </a:fill>
      </a:tcStyle>
    </a:firstCol>
    <a:la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0EBE0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7A79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0EBE0"/>
          </a:solidFill>
        </a:fill>
      </a:tcStyle>
    </a:wholeTbl>
    <a:band2H>
      <a:tcTxStyle b="def" i="def"/>
      <a:tcStyle>
        <a:tcBdr/>
        <a:fill>
          <a:solidFill>
            <a:srgbClr val="E4E1D8"/>
          </a:solidFill>
        </a:fill>
      </a:tcStyle>
    </a:band2H>
    <a:firstCol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DAD7D3"/>
          </a:solidFill>
        </a:fill>
      </a:tcStyle>
    </a:firstCol>
    <a:la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0EBE0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34388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FEBE1"/>
          </a:solidFill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D0CCC4"/>
          </a:solidFill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5413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9D5CA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D0CCC4"/>
          </a:solidFill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7B5B1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7B5B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作者和日期"/>
          <p:cNvSpPr txBox="1"/>
          <p:nvPr>
            <p:ph type="body" sz="quarter" idx="21" hasCustomPrompt="1"/>
          </p:nvPr>
        </p:nvSpPr>
        <p:spPr>
          <a:xfrm>
            <a:off x="1727200" y="1003300"/>
            <a:ext cx="20929600" cy="48260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作者和日期</a:t>
            </a:r>
          </a:p>
        </p:txBody>
      </p:sp>
      <p:sp>
        <p:nvSpPr>
          <p:cNvPr id="14" name="演示文稿标题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演示文稿标题</a:t>
            </a:r>
          </a:p>
        </p:txBody>
      </p:sp>
      <p:sp>
        <p:nvSpPr>
          <p:cNvPr id="15" name="正文级别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演示文稿副标题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6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说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正文级别 1…"/>
          <p:cNvSpPr txBox="1"/>
          <p:nvPr>
            <p:ph type="body" sz="quarter" idx="1" hasCustomPrompt="1"/>
          </p:nvPr>
        </p:nvSpPr>
        <p:spPr>
          <a:xfrm>
            <a:off x="1727200" y="5281886"/>
            <a:ext cx="20929600" cy="313690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1pPr>
            <a:lvl2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2pPr>
            <a:lvl3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3pPr>
            <a:lvl4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4pPr>
            <a:lvl5pPr>
              <a:lnSpc>
                <a:spcPct val="80000"/>
              </a:lnSpc>
              <a:defRPr spc="-86" sz="8600">
                <a:solidFill>
                  <a:srgbClr val="4A4A4A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5pPr>
          </a:lstStyle>
          <a:p>
            <a:pPr/>
            <a:r>
              <a:t>说明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9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显著事实">
    <p:bg>
      <p:bgPr>
        <a:solidFill>
          <a:srgbClr val="227A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事实信息"/>
          <p:cNvSpPr txBox="1"/>
          <p:nvPr>
            <p:ph type="body" sz="quarter" idx="21" hasCustomPrompt="1"/>
          </p:nvPr>
        </p:nvSpPr>
        <p:spPr>
          <a:xfrm>
            <a:off x="1727200" y="8611966"/>
            <a:ext cx="20929600" cy="908813"/>
          </a:xfrm>
          <a:prstGeom prst="rect">
            <a:avLst/>
          </a:prstGeom>
        </p:spPr>
        <p:txBody>
          <a:bodyPr/>
          <a:lstStyle>
            <a:lvl1pPr>
              <a:spcBef>
                <a:spcPts val="2000"/>
              </a:spcBef>
              <a:defRPr>
                <a:solidFill>
                  <a:srgbClr val="F0EBE0"/>
                </a:solidFill>
              </a:defRPr>
            </a:lvl1pPr>
          </a:lstStyle>
          <a:p>
            <a:pPr/>
            <a:r>
              <a:t>事实信息</a:t>
            </a:r>
          </a:p>
        </p:txBody>
      </p:sp>
      <p:sp>
        <p:nvSpPr>
          <p:cNvPr id="117" name="线条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18" name="线条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19" name="正文级别 1…"/>
          <p:cNvSpPr txBox="1"/>
          <p:nvPr>
            <p:ph type="body" idx="1" hasCustomPrompt="1"/>
          </p:nvPr>
        </p:nvSpPr>
        <p:spPr>
          <a:xfrm>
            <a:off x="1727200" y="1098623"/>
            <a:ext cx="20929600" cy="7461177"/>
          </a:xfrm>
          <a:prstGeom prst="rect">
            <a:avLst/>
          </a:prstGeom>
        </p:spPr>
        <p:txBody>
          <a:bodyPr anchor="b"/>
          <a:lstStyle>
            <a:lvl1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1pPr>
            <a:lvl2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2pPr>
            <a:lvl3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3pPr>
            <a:lvl4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4pPr>
            <a:lvl5pPr>
              <a:lnSpc>
                <a:spcPct val="70000"/>
              </a:lnSpc>
              <a:defRPr b="1" spc="-300" sz="30000">
                <a:solidFill>
                  <a:srgbClr val="FFFFFF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0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EBE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图像"/>
          <p:cNvSpPr/>
          <p:nvPr>
            <p:ph type="pic" idx="21"/>
          </p:nvPr>
        </p:nvSpPr>
        <p:spPr>
          <a:xfrm>
            <a:off x="-25400" y="-5359400"/>
            <a:ext cx="24422100" cy="24422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8" name="正文级别 1…"/>
          <p:cNvSpPr txBox="1"/>
          <p:nvPr>
            <p:ph type="body" sz="quarter" idx="1" hasCustomPrompt="1"/>
          </p:nvPr>
        </p:nvSpPr>
        <p:spPr>
          <a:xfrm>
            <a:off x="1409700" y="2119884"/>
            <a:ext cx="10775585" cy="1936416"/>
          </a:xfrm>
          <a:prstGeom prst="rect">
            <a:avLst/>
          </a:prstGeom>
        </p:spPr>
        <p:txBody>
          <a:bodyPr/>
          <a:lstStyle>
            <a:lvl1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1pPr>
            <a:lvl2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2pPr>
            <a:lvl3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3pPr>
            <a:lvl4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4pPr>
            <a:lvl5pPr>
              <a:defRPr spc="-58" sz="5800">
                <a:solidFill>
                  <a:srgbClr val="247AB0"/>
                </a:solidFill>
                <a:latin typeface="Publico Headline Roman"/>
                <a:ea typeface="Publico Headline Roman"/>
                <a:cs typeface="Publico Headline Roman"/>
                <a:sym typeface="Publico Headline Roman"/>
              </a:defRPr>
            </a:lvl5pPr>
          </a:lstStyle>
          <a:p>
            <a:pPr/>
            <a:r>
              <a:t>“著名引文”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9" name="线条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30" name="线条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131" name="属性"/>
          <p:cNvSpPr txBox="1"/>
          <p:nvPr>
            <p:ph type="body" sz="quarter" idx="22" hasCustomPrompt="1"/>
          </p:nvPr>
        </p:nvSpPr>
        <p:spPr>
          <a:xfrm>
            <a:off x="1409700" y="4051453"/>
            <a:ext cx="10775585" cy="543053"/>
          </a:xfrm>
          <a:prstGeom prst="rect">
            <a:avLst/>
          </a:prstGeom>
        </p:spPr>
        <p:txBody>
          <a:bodyPr anchor="ctr"/>
          <a:lstStyle>
            <a:lvl1pPr defTabSz="12700"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2400">
                <a:solidFill>
                  <a:srgbClr val="227AAF"/>
                </a:solidFill>
                <a:latin typeface="Publico Text Semibold"/>
                <a:ea typeface="Publico Text Semibold"/>
                <a:cs typeface="Publico Text Semibold"/>
                <a:sym typeface="Publico Text Semibold"/>
              </a:defRPr>
            </a:lvl1pPr>
          </a:lstStyle>
          <a:p>
            <a:pPr/>
            <a:r>
              <a:t>属性</a:t>
            </a:r>
          </a:p>
        </p:txBody>
      </p:sp>
      <p:sp>
        <p:nvSpPr>
          <p:cNvPr id="132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照片 - 3 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图像"/>
          <p:cNvSpPr/>
          <p:nvPr>
            <p:ph type="pic" sz="quarter" idx="21"/>
          </p:nvPr>
        </p:nvSpPr>
        <p:spPr>
          <a:xfrm>
            <a:off x="14727242" y="5618197"/>
            <a:ext cx="7877462" cy="787746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0" name="609701706_939x626.jpg"/>
          <p:cNvSpPr/>
          <p:nvPr>
            <p:ph type="pic" sz="quarter" idx="22"/>
          </p:nvPr>
        </p:nvSpPr>
        <p:spPr>
          <a:xfrm>
            <a:off x="14700215" y="1511300"/>
            <a:ext cx="7943851" cy="5295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1" name="139465515_1890x1620.jpg"/>
          <p:cNvSpPr/>
          <p:nvPr>
            <p:ph type="pic" idx="23"/>
          </p:nvPr>
        </p:nvSpPr>
        <p:spPr>
          <a:xfrm>
            <a:off x="1778000" y="1346200"/>
            <a:ext cx="12852400" cy="1101634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2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图像"/>
          <p:cNvSpPr/>
          <p:nvPr>
            <p:ph type="pic" idx="21"/>
          </p:nvPr>
        </p:nvSpPr>
        <p:spPr>
          <a:xfrm>
            <a:off x="1727200" y="-1422400"/>
            <a:ext cx="21310600" cy="15989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0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标题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78465776_2880x1920.jpg"/>
          <p:cNvSpPr/>
          <p:nvPr>
            <p:ph type="pic" idx="21"/>
          </p:nvPr>
        </p:nvSpPr>
        <p:spPr>
          <a:xfrm>
            <a:off x="-1" y="-2527300"/>
            <a:ext cx="24384001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正文级别 1…"/>
          <p:cNvSpPr txBox="1"/>
          <p:nvPr>
            <p:ph type="body" sz="quarter" idx="1" hasCustomPrompt="1"/>
          </p:nvPr>
        </p:nvSpPr>
        <p:spPr>
          <a:xfrm>
            <a:off x="1727200" y="10718800"/>
            <a:ext cx="20929600" cy="2025650"/>
          </a:xfrm>
          <a:prstGeom prst="rect">
            <a:avLst/>
          </a:prstGeom>
        </p:spPr>
        <p:txBody>
          <a:bodyPr/>
          <a:lstStyle>
            <a:lvl1pPr>
              <a:spcBef>
                <a:spcPts val="2000"/>
              </a:spcBef>
              <a:defRPr>
                <a:solidFill>
                  <a:srgbClr val="F0EBE0"/>
                </a:solidFill>
              </a:defRPr>
            </a:lvl1pPr>
            <a:lvl2pPr>
              <a:spcBef>
                <a:spcPts val="2000"/>
              </a:spcBef>
              <a:defRPr>
                <a:solidFill>
                  <a:srgbClr val="F0EBE0"/>
                </a:solidFill>
              </a:defRPr>
            </a:lvl2pPr>
            <a:lvl3pPr indent="0">
              <a:spcBef>
                <a:spcPts val="2000"/>
              </a:spcBef>
              <a:defRPr>
                <a:solidFill>
                  <a:srgbClr val="F0EBE0"/>
                </a:solidFill>
              </a:defRPr>
            </a:lvl3pPr>
            <a:lvl4pPr indent="0">
              <a:spcBef>
                <a:spcPts val="2000"/>
              </a:spcBef>
              <a:defRPr>
                <a:solidFill>
                  <a:srgbClr val="F0EBE0"/>
                </a:solidFill>
              </a:defRPr>
            </a:lvl4pPr>
            <a:lvl5pPr indent="0">
              <a:spcBef>
                <a:spcPts val="2000"/>
              </a:spcBef>
              <a:defRPr>
                <a:solidFill>
                  <a:srgbClr val="F0EBE0"/>
                </a:solidFill>
              </a:defRPr>
            </a:lvl5pPr>
          </a:lstStyle>
          <a:p>
            <a:pPr/>
            <a:r>
              <a:t>演示文稿副标题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演示文稿标题"/>
          <p:cNvSpPr txBox="1"/>
          <p:nvPr>
            <p:ph type="title" hasCustomPrompt="1"/>
          </p:nvPr>
        </p:nvSpPr>
        <p:spPr>
          <a:xfrm>
            <a:off x="1727200" y="7817246"/>
            <a:ext cx="20929600" cy="279995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演示文稿标题</a:t>
            </a:r>
          </a:p>
        </p:txBody>
      </p:sp>
      <p:sp>
        <p:nvSpPr>
          <p:cNvPr id="26" name="作者和日期"/>
          <p:cNvSpPr txBox="1"/>
          <p:nvPr>
            <p:ph type="body" sz="quarter" idx="22" hasCustomPrompt="1"/>
          </p:nvPr>
        </p:nvSpPr>
        <p:spPr>
          <a:xfrm>
            <a:off x="1727200" y="1003300"/>
            <a:ext cx="20929600" cy="48006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F0EBE0"/>
                </a:solidFill>
              </a:defRPr>
            </a:lvl1pPr>
          </a:lstStyle>
          <a:p>
            <a:pPr/>
            <a:r>
              <a:t>作者和日期</a:t>
            </a:r>
          </a:p>
        </p:txBody>
      </p:sp>
      <p:sp>
        <p:nvSpPr>
          <p:cNvPr id="27" name="线条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FFFFFF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8" name="线条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FFFFFF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29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EBE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标题与照片（备选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139465515_1890x1620.jpg"/>
          <p:cNvSpPr/>
          <p:nvPr>
            <p:ph type="pic" idx="21"/>
          </p:nvPr>
        </p:nvSpPr>
        <p:spPr>
          <a:xfrm>
            <a:off x="-3352800" y="0"/>
            <a:ext cx="16002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7" name="幻灯片标题"/>
          <p:cNvSpPr txBox="1"/>
          <p:nvPr>
            <p:ph type="title" hasCustomPrompt="1"/>
          </p:nvPr>
        </p:nvSpPr>
        <p:spPr>
          <a:xfrm>
            <a:off x="13665200" y="4394200"/>
            <a:ext cx="9271000" cy="2540000"/>
          </a:xfrm>
          <a:prstGeom prst="rect">
            <a:avLst/>
          </a:prstGeom>
        </p:spPr>
        <p:txBody>
          <a:bodyPr anchor="t"/>
          <a:lstStyle>
            <a:lvl1pPr algn="l">
              <a:defRPr spc="-80" sz="8000"/>
            </a:lvl1pPr>
          </a:lstStyle>
          <a:p>
            <a:pPr/>
            <a:r>
              <a:t>幻灯片标题</a:t>
            </a:r>
          </a:p>
        </p:txBody>
      </p:sp>
      <p:sp>
        <p:nvSpPr>
          <p:cNvPr id="38" name="正文级别 1…"/>
          <p:cNvSpPr txBox="1"/>
          <p:nvPr>
            <p:ph type="body" sz="quarter" idx="1" hasCustomPrompt="1"/>
          </p:nvPr>
        </p:nvSpPr>
        <p:spPr>
          <a:xfrm>
            <a:off x="13665200" y="7010400"/>
            <a:ext cx="9271000" cy="2312637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</a:lvl1pPr>
            <a:lvl2pPr algn="l">
              <a:lnSpc>
                <a:spcPct val="80000"/>
              </a:lnSpc>
            </a:lvl2pPr>
            <a:lvl3pPr algn="l">
              <a:lnSpc>
                <a:spcPct val="80000"/>
              </a:lnSpc>
            </a:lvl3pPr>
            <a:lvl4pPr algn="l">
              <a:lnSpc>
                <a:spcPct val="80000"/>
              </a:lnSpc>
            </a:lvl4pPr>
            <a:lvl5pPr algn="l">
              <a:lnSpc>
                <a:spcPct val="80000"/>
              </a:lnSpc>
            </a:lvl5pPr>
          </a:lstStyle>
          <a:p>
            <a:pPr/>
            <a:r>
              <a:t>幻灯片副标题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9" name="作者和日期"/>
          <p:cNvSpPr txBox="1"/>
          <p:nvPr>
            <p:ph type="body" sz="quarter" idx="22" hasCustomPrompt="1"/>
          </p:nvPr>
        </p:nvSpPr>
        <p:spPr>
          <a:xfrm>
            <a:off x="13665200" y="3746500"/>
            <a:ext cx="9271000" cy="482600"/>
          </a:xfrm>
          <a:prstGeom prst="rect">
            <a:avLst/>
          </a:prstGeom>
        </p:spPr>
        <p:txBody>
          <a:bodyPr anchor="ctr"/>
          <a:lstStyle>
            <a:lvl1pPr algn="l"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作者和日期</a:t>
            </a:r>
          </a:p>
        </p:txBody>
      </p:sp>
      <p:sp>
        <p:nvSpPr>
          <p:cNvPr id="40" name="线条"/>
          <p:cNvSpPr/>
          <p:nvPr/>
        </p:nvSpPr>
        <p:spPr>
          <a:xfrm>
            <a:off x="13665200" y="3721100"/>
            <a:ext cx="9283700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41" name="线条"/>
          <p:cNvSpPr/>
          <p:nvPr/>
        </p:nvSpPr>
        <p:spPr>
          <a:xfrm>
            <a:off x="13665200" y="9525000"/>
            <a:ext cx="9283700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42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幻灯片标题"/>
          <p:cNvSpPr txBox="1"/>
          <p:nvPr>
            <p:ph type="title" hasCustomPrompt="1"/>
          </p:nvPr>
        </p:nvSpPr>
        <p:spPr>
          <a:xfrm>
            <a:off x="1727200" y="1739900"/>
            <a:ext cx="20929600" cy="3225356"/>
          </a:xfrm>
          <a:prstGeom prst="rect">
            <a:avLst/>
          </a:prstGeom>
        </p:spPr>
        <p:txBody>
          <a:bodyPr anchor="t"/>
          <a:lstStyle/>
          <a:p>
            <a:pPr/>
            <a:r>
              <a:t>幻灯片标题</a:t>
            </a:r>
          </a:p>
        </p:txBody>
      </p:sp>
      <p:sp>
        <p:nvSpPr>
          <p:cNvPr id="50" name="作者和日期"/>
          <p:cNvSpPr txBox="1"/>
          <p:nvPr>
            <p:ph type="body" sz="quarter" idx="21" hasCustomPrompt="1"/>
          </p:nvPr>
        </p:nvSpPr>
        <p:spPr>
          <a:xfrm>
            <a:off x="1727200" y="1003300"/>
            <a:ext cx="20929600" cy="48260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作者和日期</a:t>
            </a:r>
          </a:p>
        </p:txBody>
      </p:sp>
      <p:sp>
        <p:nvSpPr>
          <p:cNvPr id="51" name="正文级别 1…"/>
          <p:cNvSpPr txBox="1"/>
          <p:nvPr>
            <p:ph type="body" sz="half" idx="1" hasCustomPrompt="1"/>
          </p:nvPr>
        </p:nvSpPr>
        <p:spPr>
          <a:xfrm>
            <a:off x="1727200" y="4965700"/>
            <a:ext cx="20929600" cy="6165850"/>
          </a:xfrm>
          <a:prstGeom prst="rect">
            <a:avLst/>
          </a:prstGeom>
        </p:spPr>
        <p:txBody>
          <a:bodyPr numCol="2" spcCol="1046480"/>
          <a:lstStyle>
            <a:lvl1pPr marL="4826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652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478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304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4130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2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正文级别 1…"/>
          <p:cNvSpPr txBox="1"/>
          <p:nvPr>
            <p:ph type="body" sz="half" idx="1" hasCustomPrompt="1"/>
          </p:nvPr>
        </p:nvSpPr>
        <p:spPr>
          <a:xfrm>
            <a:off x="1727200" y="4965700"/>
            <a:ext cx="20929600" cy="6165850"/>
          </a:xfrm>
          <a:prstGeom prst="rect">
            <a:avLst/>
          </a:prstGeom>
        </p:spPr>
        <p:txBody>
          <a:bodyPr numCol="2" spcCol="1046480"/>
          <a:lstStyle>
            <a:lvl1pPr marL="4826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652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478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304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4130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标题、项目符号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正文级别 1…"/>
          <p:cNvSpPr txBox="1"/>
          <p:nvPr>
            <p:ph type="body" sz="quarter" idx="1" hasCustomPrompt="1"/>
          </p:nvPr>
        </p:nvSpPr>
        <p:spPr>
          <a:xfrm>
            <a:off x="13665200" y="7635875"/>
            <a:ext cx="9271000" cy="4568825"/>
          </a:xfrm>
          <a:prstGeom prst="rect">
            <a:avLst/>
          </a:prstGeom>
        </p:spPr>
        <p:txBody>
          <a:bodyPr/>
          <a:lstStyle>
            <a:lvl1pPr marL="4826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652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478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304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413000" indent="-482600" algn="l" defTabSz="12700">
              <a:lnSpc>
                <a:spcPct val="80000"/>
              </a:lnSpc>
              <a:spcBef>
                <a:spcPts val="2400"/>
              </a:spcBef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3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139465515_1890x1620.jpg"/>
          <p:cNvSpPr/>
          <p:nvPr>
            <p:ph type="pic" idx="21"/>
          </p:nvPr>
        </p:nvSpPr>
        <p:spPr>
          <a:xfrm>
            <a:off x="-3352800" y="0"/>
            <a:ext cx="16002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9" name="幻灯片标题"/>
          <p:cNvSpPr txBox="1"/>
          <p:nvPr>
            <p:ph type="title" hasCustomPrompt="1"/>
          </p:nvPr>
        </p:nvSpPr>
        <p:spPr>
          <a:xfrm>
            <a:off x="13665200" y="4394200"/>
            <a:ext cx="9271000" cy="2540000"/>
          </a:xfrm>
          <a:prstGeom prst="rect">
            <a:avLst/>
          </a:prstGeom>
        </p:spPr>
        <p:txBody>
          <a:bodyPr anchor="t"/>
          <a:lstStyle>
            <a:lvl1pPr algn="l">
              <a:defRPr spc="-80" sz="8000"/>
            </a:lvl1pPr>
          </a:lstStyle>
          <a:p>
            <a:pPr/>
            <a:r>
              <a:t>幻灯片标题</a:t>
            </a:r>
          </a:p>
        </p:txBody>
      </p:sp>
      <p:sp>
        <p:nvSpPr>
          <p:cNvPr id="70" name="作者和日期"/>
          <p:cNvSpPr txBox="1"/>
          <p:nvPr>
            <p:ph type="body" sz="quarter" idx="22" hasCustomPrompt="1"/>
          </p:nvPr>
        </p:nvSpPr>
        <p:spPr>
          <a:xfrm>
            <a:off x="13665200" y="3740611"/>
            <a:ext cx="9271000" cy="482601"/>
          </a:xfrm>
          <a:prstGeom prst="rect">
            <a:avLst/>
          </a:prstGeom>
        </p:spPr>
        <p:txBody>
          <a:bodyPr anchor="ctr"/>
          <a:lstStyle>
            <a:lvl1pPr algn="l"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作者和日期</a:t>
            </a:r>
          </a:p>
        </p:txBody>
      </p:sp>
      <p:sp>
        <p:nvSpPr>
          <p:cNvPr id="71" name="线条"/>
          <p:cNvSpPr/>
          <p:nvPr/>
        </p:nvSpPr>
        <p:spPr>
          <a:xfrm>
            <a:off x="13665200" y="3721100"/>
            <a:ext cx="9283700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72" name="线条"/>
          <p:cNvSpPr/>
          <p:nvPr/>
        </p:nvSpPr>
        <p:spPr>
          <a:xfrm>
            <a:off x="13665200" y="7010400"/>
            <a:ext cx="9283700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73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节">
    <p:bg>
      <p:bgPr>
        <a:solidFill>
          <a:srgbClr val="227A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章节标题"/>
          <p:cNvSpPr txBox="1"/>
          <p:nvPr>
            <p:ph type="title" hasCustomPrompt="1"/>
          </p:nvPr>
        </p:nvSpPr>
        <p:spPr>
          <a:xfrm>
            <a:off x="1727200" y="5410200"/>
            <a:ext cx="20929600" cy="2540000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章节标题</a:t>
            </a:r>
          </a:p>
        </p:txBody>
      </p:sp>
      <p:sp>
        <p:nvSpPr>
          <p:cNvPr id="81" name="线条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82" name="线条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EFEBD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83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EBE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幻灯片标题"/>
          <p:cNvSpPr txBox="1"/>
          <p:nvPr>
            <p:ph type="title" hasCustomPrompt="1"/>
          </p:nvPr>
        </p:nvSpPr>
        <p:spPr>
          <a:xfrm>
            <a:off x="1727200" y="1739900"/>
            <a:ext cx="20929600" cy="3229571"/>
          </a:xfrm>
          <a:prstGeom prst="rect">
            <a:avLst/>
          </a:prstGeom>
        </p:spPr>
        <p:txBody>
          <a:bodyPr anchor="t"/>
          <a:lstStyle/>
          <a:p>
            <a:pPr/>
            <a:r>
              <a:t>幻灯片标题</a:t>
            </a:r>
          </a:p>
        </p:txBody>
      </p:sp>
      <p:sp>
        <p:nvSpPr>
          <p:cNvPr id="91" name="作者和日期"/>
          <p:cNvSpPr txBox="1"/>
          <p:nvPr>
            <p:ph type="body" sz="quarter" idx="21" hasCustomPrompt="1"/>
          </p:nvPr>
        </p:nvSpPr>
        <p:spPr>
          <a:xfrm>
            <a:off x="1727200" y="1003300"/>
            <a:ext cx="20929600" cy="482600"/>
          </a:xfrm>
          <a:prstGeom prst="rect">
            <a:avLst/>
          </a:prstGeom>
        </p:spPr>
        <p:txBody>
          <a:bodyPr anchor="ctr"/>
          <a:lstStyle>
            <a:lvl1pPr defTabSz="685800">
              <a:lnSpc>
                <a:spcPct val="100000"/>
              </a:lnSpc>
              <a:defRPr b="1" cap="all" spc="0" sz="2000">
                <a:solidFill>
                  <a:srgbClr val="227AAF"/>
                </a:solidFill>
              </a:defRPr>
            </a:lvl1pPr>
          </a:lstStyle>
          <a:p>
            <a:pPr/>
            <a:r>
              <a:t>作者和日期</a:t>
            </a:r>
          </a:p>
        </p:txBody>
      </p:sp>
      <p:sp>
        <p:nvSpPr>
          <p:cNvPr id="92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议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议程标题"/>
          <p:cNvSpPr txBox="1"/>
          <p:nvPr>
            <p:ph type="title" hasCustomPrompt="1"/>
          </p:nvPr>
        </p:nvSpPr>
        <p:spPr>
          <a:xfrm>
            <a:off x="1727200" y="1739900"/>
            <a:ext cx="20929600" cy="3300115"/>
          </a:xfrm>
          <a:prstGeom prst="rect">
            <a:avLst/>
          </a:prstGeom>
        </p:spPr>
        <p:txBody>
          <a:bodyPr anchor="t"/>
          <a:lstStyle/>
          <a:p>
            <a:pPr/>
            <a:r>
              <a:t>议程标题</a:t>
            </a:r>
          </a:p>
        </p:txBody>
      </p:sp>
      <p:sp>
        <p:nvSpPr>
          <p:cNvPr id="100" name="正文级别 1…"/>
          <p:cNvSpPr txBox="1"/>
          <p:nvPr>
            <p:ph type="body" sz="half" idx="1" hasCustomPrompt="1"/>
          </p:nvPr>
        </p:nvSpPr>
        <p:spPr>
          <a:xfrm>
            <a:off x="1727200" y="5043258"/>
            <a:ext cx="20929600" cy="6172201"/>
          </a:xfrm>
          <a:prstGeom prst="rect">
            <a:avLst/>
          </a:prstGeom>
        </p:spPr>
        <p:txBody>
          <a:bodyPr/>
          <a:lstStyle>
            <a:lvl1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algn="l" defTabSz="12700">
              <a:lnSpc>
                <a:spcPct val="100000"/>
              </a:lnSpc>
              <a:spcBef>
                <a:spcPts val="240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pc="0" sz="5600">
                <a:solidFill>
                  <a:srgbClr val="4A4A4A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议程主题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1" name="幻灯片编号"/>
          <p:cNvSpPr txBox="1"/>
          <p:nvPr>
            <p:ph type="sldNum" sz="quarter" idx="2"/>
          </p:nvPr>
        </p:nvSpPr>
        <p:spPr>
          <a:xfrm>
            <a:off x="12001500" y="13030199"/>
            <a:ext cx="386335" cy="4191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演示文稿标题"/>
          <p:cNvSpPr txBox="1"/>
          <p:nvPr>
            <p:ph type="title" hasCustomPrompt="1"/>
          </p:nvPr>
        </p:nvSpPr>
        <p:spPr>
          <a:xfrm>
            <a:off x="1727200" y="4428480"/>
            <a:ext cx="20929600" cy="2797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演示文稿标题</a:t>
            </a:r>
          </a:p>
        </p:txBody>
      </p:sp>
      <p:sp>
        <p:nvSpPr>
          <p:cNvPr id="3" name="线条"/>
          <p:cNvSpPr/>
          <p:nvPr/>
        </p:nvSpPr>
        <p:spPr>
          <a:xfrm>
            <a:off x="863600" y="889000"/>
            <a:ext cx="22656801" cy="0"/>
          </a:xfrm>
          <a:prstGeom prst="line">
            <a:avLst/>
          </a:prstGeom>
          <a:ln w="508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4" name="线条"/>
          <p:cNvSpPr/>
          <p:nvPr/>
        </p:nvSpPr>
        <p:spPr>
          <a:xfrm>
            <a:off x="863600" y="12852400"/>
            <a:ext cx="22656801" cy="0"/>
          </a:xfrm>
          <a:prstGeom prst="line">
            <a:avLst/>
          </a:prstGeom>
          <a:ln w="12700">
            <a:solidFill>
              <a:srgbClr val="227AAF"/>
            </a:solidFill>
            <a:miter lim="400000"/>
          </a:ln>
        </p:spPr>
        <p:txBody>
          <a:bodyPr lIns="0" tIns="0" rIns="0" bIns="0" anchor="ctr"/>
          <a:lstStyle/>
          <a:p>
            <a:pPr defTabSz="12700"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cap="all" sz="3000">
                <a:solidFill>
                  <a:srgbClr val="FFFFFF"/>
                </a:solidFill>
                <a:latin typeface="Publico Text Roman"/>
                <a:ea typeface="Publico Text Roman"/>
                <a:cs typeface="Publico Text Roman"/>
                <a:sym typeface="Publico Text Roman"/>
              </a:defRPr>
            </a:pPr>
          </a:p>
        </p:txBody>
      </p:sp>
      <p:sp>
        <p:nvSpPr>
          <p:cNvPr id="5" name="正文级别 1…"/>
          <p:cNvSpPr txBox="1"/>
          <p:nvPr>
            <p:ph type="body" idx="1" hasCustomPrompt="1"/>
          </p:nvPr>
        </p:nvSpPr>
        <p:spPr>
          <a:xfrm>
            <a:off x="1727200" y="7251700"/>
            <a:ext cx="20929600" cy="20382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演示文稿副标题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" name="幻灯片编号"/>
          <p:cNvSpPr txBox="1"/>
          <p:nvPr>
            <p:ph type="sldNum" sz="quarter" idx="2"/>
          </p:nvPr>
        </p:nvSpPr>
        <p:spPr>
          <a:xfrm>
            <a:off x="11998832" y="13030199"/>
            <a:ext cx="386335" cy="4191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1531">
              <a:spcBef>
                <a:spcPts val="0"/>
              </a:spcBef>
              <a:defRPr sz="1800">
                <a:solidFill>
                  <a:srgbClr val="227AA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1pPr>
      <a:lvl2pPr marL="0" marR="0" indent="4572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2pPr>
      <a:lvl3pPr marL="0" marR="0" indent="9144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3pPr>
      <a:lvl4pPr marL="0" marR="0" indent="13716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4pPr>
      <a:lvl5pPr marL="0" marR="0" indent="18288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5pPr>
      <a:lvl6pPr marL="0" marR="0" indent="22860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6pPr>
      <a:lvl7pPr marL="0" marR="0" indent="27432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7pPr>
      <a:lvl8pPr marL="0" marR="0" indent="32004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8pPr>
      <a:lvl9pPr marL="0" marR="0" indent="3657600" algn="ctr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6" strike="noStrike" sz="8600" u="none">
          <a:solidFill>
            <a:srgbClr val="4A4A4A"/>
          </a:solidFill>
          <a:uFillTx/>
          <a:latin typeface="+mn-lt"/>
          <a:ea typeface="+mn-ea"/>
          <a:cs typeface="+mn-cs"/>
          <a:sym typeface="Publico Headline Black"/>
        </a:defRPr>
      </a:lvl9pPr>
    </p:titleStyle>
    <p:bodyStyle>
      <a:lvl1pPr marL="0" marR="0" indent="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1pPr>
      <a:lvl2pPr marL="0" marR="0" indent="4572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2pPr>
      <a:lvl3pPr marL="0" marR="0" indent="9144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3pPr>
      <a:lvl4pPr marL="0" marR="0" indent="13716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4pPr>
      <a:lvl5pPr marL="0" marR="0" indent="18288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5pPr>
      <a:lvl6pPr marL="0" marR="0" indent="22860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6pPr>
      <a:lvl7pPr marL="0" marR="0" indent="27432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7pPr>
      <a:lvl8pPr marL="0" marR="0" indent="32004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8pPr>
      <a:lvl9pPr marL="0" marR="0" indent="3657600" algn="ctr" defTabSz="584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4" strike="noStrike" sz="4400" u="none">
          <a:solidFill>
            <a:srgbClr val="227AAE"/>
          </a:solidFill>
          <a:uFillTx/>
          <a:latin typeface="Publico Text Roman"/>
          <a:ea typeface="Publico Text Roman"/>
          <a:cs typeface="Publico Text Roman"/>
          <a:sym typeface="Publico Text Roman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1pPr>
      <a:lvl2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2pPr>
      <a:lvl3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3pPr>
      <a:lvl4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4pPr>
      <a:lvl5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5pPr>
      <a:lvl6pPr marL="0" marR="0" indent="2286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6pPr>
      <a:lvl7pPr marL="0" marR="0" indent="2743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7pPr>
      <a:lvl8pPr marL="0" marR="0" indent="3200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8pPr>
      <a:lvl9pPr marL="0" marR="0" indent="3657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Avenir Next Medium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7" name="迎新报告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迎新报告</a:t>
            </a:r>
          </a:p>
        </p:txBody>
      </p:sp>
      <p:sp>
        <p:nvSpPr>
          <p:cNvPr id="168" name="报告人：李博涵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报告人：李博涵</a:t>
            </a:r>
          </a:p>
          <a:p>
            <a:pPr/>
            <a:r>
              <a:t>导师：蔡少伟研究员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1" name="研究方向与成果概览"/>
          <p:cNvSpPr txBox="1"/>
          <p:nvPr/>
        </p:nvSpPr>
        <p:spPr>
          <a:xfrm>
            <a:off x="2152287" y="2059440"/>
            <a:ext cx="6972301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研究方向与成果概览</a:t>
            </a:r>
          </a:p>
        </p:txBody>
      </p:sp>
      <p:sp>
        <p:nvSpPr>
          <p:cNvPr id="172" name="联通支配集问题"/>
          <p:cNvSpPr txBox="1"/>
          <p:nvPr/>
        </p:nvSpPr>
        <p:spPr>
          <a:xfrm>
            <a:off x="2193874" y="3668712"/>
            <a:ext cx="19635461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联通支配集问题</a:t>
            </a:r>
          </a:p>
        </p:txBody>
      </p:sp>
      <p:sp>
        <p:nvSpPr>
          <p:cNvPr id="173" name="带权联通支配集问题"/>
          <p:cNvSpPr txBox="1"/>
          <p:nvPr/>
        </p:nvSpPr>
        <p:spPr>
          <a:xfrm>
            <a:off x="1700919" y="4372881"/>
            <a:ext cx="19248753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带权联通支配集问题</a:t>
            </a:r>
          </a:p>
        </p:txBody>
      </p:sp>
      <p:sp>
        <p:nvSpPr>
          <p:cNvPr id="174" name="可满足性模理论"/>
          <p:cNvSpPr txBox="1"/>
          <p:nvPr/>
        </p:nvSpPr>
        <p:spPr>
          <a:xfrm>
            <a:off x="1700919" y="5166153"/>
            <a:ext cx="19248753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可满足性模理论</a:t>
            </a:r>
          </a:p>
        </p:txBody>
      </p:sp>
      <p:sp>
        <p:nvSpPr>
          <p:cNvPr id="175" name="Bohan Li, Xindi Zhang, Shaowei Cai, Jinkun Lin, Yiyuan Wang, Christian Blum: NuCDS: An Efficient Local Search Algorithm for Minimum Connected Dominating Set. IJCAI 2020:1503-1510. (CCF-A, 一作)"/>
          <p:cNvSpPr txBox="1"/>
          <p:nvPr/>
        </p:nvSpPr>
        <p:spPr>
          <a:xfrm>
            <a:off x="1586655" y="6488925"/>
            <a:ext cx="19817881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spcBef>
                <a:spcPts val="0"/>
              </a:spcBef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u="sng"/>
              <a:t>Bohan Li</a:t>
            </a:r>
            <a:r>
              <a:t>, Xindi Zhang, Shaowei Cai, Jinkun Lin, Yiyuan Wang, Christian Blum: NuCDS: An Efficient Local Search Algorithm for Minimum Connected Dominating Set. IJCAI 2020:1503-1510. (CCF-A, 一作)</a:t>
            </a:r>
          </a:p>
        </p:txBody>
      </p:sp>
      <p:sp>
        <p:nvSpPr>
          <p:cNvPr id="176" name="Xindi Zhang, Bohan Li, Shaowei Cai, Yiyuan Wang: Efficient Local Search based on Dynamic Connectivity Maintenance for Minimum Connected Dominating Set. J. Artif. Intell. Res. 71: 89-119 (2021)(CCF-B, 二作)"/>
          <p:cNvSpPr txBox="1"/>
          <p:nvPr/>
        </p:nvSpPr>
        <p:spPr>
          <a:xfrm>
            <a:off x="2062686" y="8281598"/>
            <a:ext cx="18865820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Xindi Zhang, </a:t>
            </a:r>
            <a:r>
              <a:rPr b="1" u="sng"/>
              <a:t>Bohan Li</a:t>
            </a:r>
            <a:r>
              <a:t>, Shaowei Cai, Yiyuan Wang: Efficient Local Search based on Dynamic Connectivity Maintenance for Minimum Connected Dominating Set. J. Artif. Intell. Res. 71: 89-119 (2021)(CCF-B, 二作)</a:t>
            </a:r>
          </a:p>
        </p:txBody>
      </p:sp>
      <p:sp>
        <p:nvSpPr>
          <p:cNvPr id="177" name="Bohan Li, Kai Wang, Yiyuan Wang, Shaowei Cai: Improving Local Search for Minimum Weighted Connected Dominating Set Problem by Inner-layer Local Search. CP 2021. (CCF-B, 一作)"/>
          <p:cNvSpPr txBox="1"/>
          <p:nvPr/>
        </p:nvSpPr>
        <p:spPr>
          <a:xfrm>
            <a:off x="2062686" y="9900185"/>
            <a:ext cx="18865820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u="sng"/>
              <a:t>Bohan Li</a:t>
            </a:r>
            <a:r>
              <a:t>, Kai Wang, Yiyuan Wang, Shaowei Cai: Improving Local Search for Minimum Weighted Connected Dominating Set Problem by Inner-layer Local Search. CP 2021. (CCF-B, 一作)</a:t>
            </a:r>
          </a:p>
        </p:txBody>
      </p:sp>
      <p:sp>
        <p:nvSpPr>
          <p:cNvPr id="178" name="SMT COMP2021 获整数差分逻辑(QF_IDL)组冠军 ( 第一参赛人 )"/>
          <p:cNvSpPr txBox="1"/>
          <p:nvPr/>
        </p:nvSpPr>
        <p:spPr>
          <a:xfrm>
            <a:off x="1416355" y="11772772"/>
            <a:ext cx="19817881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spcBef>
                <a:spcPts val="0"/>
              </a:spcBef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SMT COMP2021 获整数差分逻辑(QF_IDL)组冠军 ( 第一参赛人 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1" name="联通支配集问题：CDS"/>
          <p:cNvSpPr txBox="1"/>
          <p:nvPr/>
        </p:nvSpPr>
        <p:spPr>
          <a:xfrm>
            <a:off x="2152287" y="2059440"/>
            <a:ext cx="7734673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联通支配集问题：CDS</a:t>
            </a:r>
          </a:p>
        </p:txBody>
      </p:sp>
      <p:sp>
        <p:nvSpPr>
          <p:cNvPr id="182" name="CDS：该问题是支配集问题的一个重要拓展，是一个典型的NP-Hard问题…"/>
          <p:cNvSpPr txBox="1"/>
          <p:nvPr/>
        </p:nvSpPr>
        <p:spPr>
          <a:xfrm>
            <a:off x="2125315" y="3614666"/>
            <a:ext cx="19635462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CDS：该问题是支配集问题的一个重要拓展，是一个典型的NP-Hard问题</a:t>
            </a:r>
          </a:p>
          <a:p>
            <a: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应用价值：主要在网络领域，CDS可以为无线网络生成一个虚拟骨架，此外该问题还被应用于航班网络规划和蛋白质结构分析领域。</a:t>
            </a:r>
          </a:p>
        </p:txBody>
      </p:sp>
      <p:sp>
        <p:nvSpPr>
          <p:cNvPr id="183" name="尽管该问题具有广泛的应用价值，但是在大型网络中工作还很少，主要因为保持连通性的复杂度问题"/>
          <p:cNvSpPr txBox="1"/>
          <p:nvPr/>
        </p:nvSpPr>
        <p:spPr>
          <a:xfrm>
            <a:off x="1678066" y="6222099"/>
            <a:ext cx="19248753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尽管该问题具有广泛的应用价值，但是在大型网络中工作还很少，主要因为保持连通性的复杂度问题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6" name="联通支配集问题：CDS"/>
          <p:cNvSpPr txBox="1"/>
          <p:nvPr/>
        </p:nvSpPr>
        <p:spPr>
          <a:xfrm>
            <a:off x="2152287" y="2059440"/>
            <a:ext cx="7734673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联通支配集问题：CDS</a:t>
            </a:r>
          </a:p>
        </p:txBody>
      </p:sp>
      <p:sp>
        <p:nvSpPr>
          <p:cNvPr id="187" name="相关算法NuCDS和FastCDS在经典算例集和大图算例集上均能明显超过其他当前领先算法。"/>
          <p:cNvSpPr txBox="1"/>
          <p:nvPr/>
        </p:nvSpPr>
        <p:spPr>
          <a:xfrm>
            <a:off x="2101096" y="6109519"/>
            <a:ext cx="17188815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相关算法NuCDS和FastCDS在经典算例集和大图算例集上均能明显超过其他当前领先算法。</a:t>
            </a:r>
          </a:p>
        </p:txBody>
      </p:sp>
      <p:sp>
        <p:nvSpPr>
          <p:cNvPr id="188" name="我们提出了一个可以基于生成树的连通性方法用来解决这一问题，该方法是一个通用性方法，可以用于处理其他一系列大图上带连通性约束的问题。"/>
          <p:cNvSpPr txBox="1"/>
          <p:nvPr/>
        </p:nvSpPr>
        <p:spPr>
          <a:xfrm>
            <a:off x="2101096" y="4116816"/>
            <a:ext cx="18465294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我们提出了一个可以基于生成树的连通性方法用来解决这一问题，该方法是一个通用性方法，可以用于处理其他一系列大图上带连通性约束的问题。</a:t>
            </a:r>
          </a:p>
        </p:txBody>
      </p:sp>
      <p:sp>
        <p:nvSpPr>
          <p:cNvPr id="189" name="Bohan Li, Xindi Zhang, Shaowei Cai, Jinkun Lin, Yiyuan Wang, Christian Blum: NuCDS: An Efficient Local Search Algorithm for Minimum Connected Dominating Set. IJCAI 2020:1503-1510. (CCF-A, 一作)"/>
          <p:cNvSpPr txBox="1"/>
          <p:nvPr/>
        </p:nvSpPr>
        <p:spPr>
          <a:xfrm>
            <a:off x="2008986" y="7934839"/>
            <a:ext cx="18865820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u="sng"/>
              <a:t>Bohan Li</a:t>
            </a:r>
            <a:r>
              <a:t>, Xindi Zhang, Shaowei Cai, Jinkun Lin, Yiyuan Wang, Christian Blum: NuCDS: An Efficient Local Search Algorithm for Minimum Connected Dominating Set. IJCAI 2020:1503-1510. (CCF-A, 一作)</a:t>
            </a:r>
          </a:p>
        </p:txBody>
      </p:sp>
      <p:sp>
        <p:nvSpPr>
          <p:cNvPr id="190" name="Xindi Zhang, Bohan Li, Shaowei Cai, Yiyuan Wang: Efficient Local Search based on Dynamic Connectivity Maintenance for Minimum Connected Dominating Set. J. Artif. Intell. Res. 71: 89-119 (2021)(CCF-B, 二作)"/>
          <p:cNvSpPr txBox="1"/>
          <p:nvPr/>
        </p:nvSpPr>
        <p:spPr>
          <a:xfrm>
            <a:off x="2008986" y="9676999"/>
            <a:ext cx="18865820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Xindi Zhang, </a:t>
            </a:r>
            <a:r>
              <a:rPr b="1" u="sng"/>
              <a:t>Bohan Li</a:t>
            </a:r>
            <a:r>
              <a:t>, Shaowei Cai, Yiyuan Wang: Efficient Local Search based on Dynamic Connectivity Maintenance for Minimum Connected Dominating Set. J. Artif. Intell. Res. 71: 89-119 (2021)(CCF-B, 二作)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3" name="带权联通支配集问题：WCDS"/>
          <p:cNvSpPr txBox="1"/>
          <p:nvPr/>
        </p:nvSpPr>
        <p:spPr>
          <a:xfrm>
            <a:off x="2152287" y="2059440"/>
            <a:ext cx="10020673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带权联通支配集问题：WCDS</a:t>
            </a:r>
          </a:p>
        </p:txBody>
      </p:sp>
      <p:sp>
        <p:nvSpPr>
          <p:cNvPr id="194" name="WCDS：该问题是连通支配集的带权版本…"/>
          <p:cNvSpPr txBox="1"/>
          <p:nvPr/>
        </p:nvSpPr>
        <p:spPr>
          <a:xfrm>
            <a:off x="2125315" y="3614666"/>
            <a:ext cx="19635462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WCDS：该问题是连通支配集的带权版本</a:t>
            </a:r>
          </a:p>
          <a:p>
            <a: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应用：主要被用于为无线网络或自组网络构造一个低消耗骨架。低消耗可以是指使得网络的出错概率，耗电量，信号负载等最小化。</a:t>
            </a:r>
          </a:p>
        </p:txBody>
      </p:sp>
      <p:sp>
        <p:nvSpPr>
          <p:cNvPr id="195" name="本工作中，采用了新颖的嵌套式连通性方法，进一步提升了在大图中的连通性方法性能…"/>
          <p:cNvSpPr txBox="1"/>
          <p:nvPr/>
        </p:nvSpPr>
        <p:spPr>
          <a:xfrm>
            <a:off x="1689493" y="6101395"/>
            <a:ext cx="19248753" cy="177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本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工作中，采用了新颖的嵌套式连通性方法，进一步提升了在大图中的连通性方法性能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lvl="1" algn="l" defTabSz="457200">
              <a:spcBef>
                <a:spcPts val="0"/>
              </a:spcBef>
              <a:defRPr sz="33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我们的算法NestedLS在经典和超大算例中都显著超过现有算法</a:t>
            </a:r>
          </a:p>
        </p:txBody>
      </p:sp>
      <p:sp>
        <p:nvSpPr>
          <p:cNvPr id="196" name="Bohan Li, Kai Wang, Yiyuan Wang, Shaowei Cai: Improving Local Search for Minimum Weighted Connected Dominating Set Problem by Inner-layer Local Search. CP 2021. (CCF-B, 一作)"/>
          <p:cNvSpPr txBox="1"/>
          <p:nvPr/>
        </p:nvSpPr>
        <p:spPr>
          <a:xfrm>
            <a:off x="2100397" y="7911986"/>
            <a:ext cx="18865820" cy="11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u="sng"/>
              <a:t>Bohan Li</a:t>
            </a:r>
            <a:r>
              <a:t>, Kai Wang, Yiyuan Wang, Shaowei Cai: Improving Local Search for Minimum Weighted Connected Dominating Set Problem by Inner-layer Local Search. CP 2021. (CCF-B, 一作)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9" name="可满足性模理论：SMT"/>
          <p:cNvSpPr txBox="1"/>
          <p:nvPr/>
        </p:nvSpPr>
        <p:spPr>
          <a:xfrm>
            <a:off x="2152287" y="2059440"/>
            <a:ext cx="7861549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可满足性模理论：SMT</a:t>
            </a:r>
          </a:p>
        </p:txBody>
      </p:sp>
      <p:sp>
        <p:nvSpPr>
          <p:cNvPr id="200" name="SMT：将SAT从命题逻辑扩展到一阶谓词逻辑,  求解带背景理论的逻辑公式的可满足性…"/>
          <p:cNvSpPr txBox="1"/>
          <p:nvPr/>
        </p:nvSpPr>
        <p:spPr>
          <a:xfrm>
            <a:off x="2125315" y="3652766"/>
            <a:ext cx="17435091" cy="177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SMT：将SAT从命题逻辑扩展到一阶谓词逻辑,  求解带背景理论的逻辑公式的可满足性</a:t>
            </a:r>
            <a:endParaRPr>
              <a:solidFill>
                <a:srgbClr val="000000"/>
              </a:solidFill>
            </a:endParaRPr>
          </a:p>
          <a:p>
            <a:pPr algn="l" defTabSz="457200">
              <a:spcBef>
                <a:spcPts val="0"/>
              </a:spcBef>
              <a:defRPr sz="3300"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涉及理论：差分逻辑、线性算术理论、非线性算术理论、位向量、数组、未解释函数等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01" name="E.g:…"/>
          <p:cNvSpPr txBox="1"/>
          <p:nvPr/>
        </p:nvSpPr>
        <p:spPr>
          <a:xfrm>
            <a:off x="2082806" y="5549907"/>
            <a:ext cx="17435090" cy="4371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E.g:</a:t>
            </a:r>
            <a14:m>
              <m:oMath>
                <m:r>
                  <m:rPr>
                    <m:sty m:val="p"/>
                  </m:rP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Φ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2</m:t>
                </m:r>
                <m:sSup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30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∨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60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∧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30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¬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3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∧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60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可以将其抽象为命题逻辑：</a:t>
            </a:r>
            <a14:m>
              <m:oMath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P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m:rPr>
                        <m:sty m:val="p"/>
                      </m:rP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Φ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→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∨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∧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¬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∧</m:t>
                </m:r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>
              <a:solidFill>
                <a:srgbClr val="404040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spcBef>
                <a:spcPts val="0"/>
              </a:spcBef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s.t：</a:t>
            </a:r>
          </a:p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 </a:t>
            </a:r>
            <a14:m>
              <m:oMath>
                <m:sSub>
                  <m:e>
                    <m:r>
                      <a:rPr xmlns:a="http://schemas.openxmlformats.org/drawingml/2006/main" sz="34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4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34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34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2</m:t>
                </m:r>
                <m:sSup>
                  <m:e>
                    <m:r>
                      <a:rPr xmlns:a="http://schemas.openxmlformats.org/drawingml/2006/main" sz="34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34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34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 </a:t>
            </a:r>
            <a14:m>
              <m:oMath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30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 </a:t>
            </a:r>
            <a14:m>
              <m:oMath>
                <m:sSub>
                  <m:e>
                    <m:r>
                      <a:rPr xmlns:a="http://schemas.openxmlformats.org/drawingml/2006/main" sz="35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35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35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35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35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3</m:t>
                </m:r>
                <m:r>
                  <a:rPr xmlns:a="http://schemas.openxmlformats.org/drawingml/2006/main" sz="35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lvl="1" algn="l" defTabSz="457200">
              <a:spcBef>
                <a:spcPts val="0"/>
              </a:spcBef>
              <a:defRPr sz="33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404040"/>
                </a:solidFill>
                <a:latin typeface="Times Roman"/>
                <a:ea typeface="Times Roman"/>
                <a:cs typeface="Times Roman"/>
                <a:sym typeface="Times Roman"/>
              </a:rPr>
              <a:t> </a:t>
            </a:r>
            <a14:m>
              <m:oMath>
                <m:sSub>
                  <m:e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35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60</m:t>
                </m:r>
                <m:r>
                  <a:rPr xmlns:a="http://schemas.openxmlformats.org/drawingml/2006/main" sz="35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>
              <a:latin typeface="Times Roman"/>
              <a:ea typeface="Times Roman"/>
              <a:cs typeface="Times Roman"/>
              <a:sym typeface="Times Roman"/>
            </a:endParaRPr>
          </a:p>
        </p:txBody>
      </p:sp>
      <p:sp>
        <p:nvSpPr>
          <p:cNvPr id="202" name="整数差分逻辑(IDL):该理论中包含了算数原子公式，用来约束一对整数变量之间的差分关系，其形如 ,其中 都是整数变量，而 是整数常量"/>
          <p:cNvSpPr txBox="1"/>
          <p:nvPr/>
        </p:nvSpPr>
        <p:spPr>
          <a:xfrm>
            <a:off x="1998258" y="10040618"/>
            <a:ext cx="17188816" cy="1287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整数差分逻辑(IDL):该理论中包含了算数原子公式，用来约束一对整数变量之间的差分关系，其形如</a:t>
            </a:r>
            <a14:m>
              <m:oMath>
                <m:r>
                  <a:rPr xmlns:a="http://schemas.openxmlformats.org/drawingml/2006/main" sz="3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3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3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3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,其中</a:t>
            </a:r>
            <a14:m>
              <m:oMath>
                <m:r>
                  <a:rPr xmlns:a="http://schemas.openxmlformats.org/drawingml/2006/main" sz="3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3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都是整数变量，而</a:t>
            </a:r>
            <a14:m>
              <m:oMath>
                <m:r>
                  <a:rPr xmlns:a="http://schemas.openxmlformats.org/drawingml/2006/main" sz="3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是整数常量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5" name="可满足性模理论：SMT"/>
          <p:cNvSpPr txBox="1"/>
          <p:nvPr/>
        </p:nvSpPr>
        <p:spPr>
          <a:xfrm>
            <a:off x="2152287" y="2059440"/>
            <a:ext cx="7861549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可满足性模理论：SMT</a:t>
            </a:r>
          </a:p>
        </p:txBody>
      </p:sp>
      <p:sp>
        <p:nvSpPr>
          <p:cNvPr id="206" name="创新性地设计了结合DPLL(T)和随机搜索方法的混合方法，打破了传统SMT求解器框架，在强数值约束算例中取得显著效果，最终在QF_IDL理论的Single query和Model validation赛道上都取得了第一名的好成绩。…"/>
          <p:cNvSpPr txBox="1"/>
          <p:nvPr/>
        </p:nvSpPr>
        <p:spPr>
          <a:xfrm>
            <a:off x="2089670" y="5725638"/>
            <a:ext cx="19643606" cy="26137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创新性地设计了结合DPLL(T)和随机搜索方法的混合方法，打破了传统SMT求解器框架，在强数值约束算例中取得显著效果，最终在QF_IDL理论的Single query和Model validation赛道上都取得了第一名的好成绩。</a:t>
            </a:r>
          </a:p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这也是中国团队首次在SMT-COMP比赛中获得冠军。</a:t>
            </a:r>
          </a:p>
        </p:txBody>
      </p:sp>
      <p:sp>
        <p:nvSpPr>
          <p:cNvPr id="207" name="在SMT-COMP 2021比赛中，QF_IDL组的参赛队伍包括斯坦福大学，爱荷华大学，弗莱堡大学，微软研究院，国际斯坦福研究所，法国国家信息与自动化研究所等国际知名高校及科研院所"/>
          <p:cNvSpPr txBox="1"/>
          <p:nvPr/>
        </p:nvSpPr>
        <p:spPr>
          <a:xfrm>
            <a:off x="2182390" y="3883082"/>
            <a:ext cx="17889037" cy="1287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在SMT-COMP 2021比赛中，QF_IDL组的参赛队伍包括斯坦福大学，爱荷华大学，弗莱堡大学，微软研究院，国际斯坦福研究所，法国国家信息与自动化研究所等国际知名高校及科研院所</a:t>
            </a:r>
          </a:p>
        </p:txBody>
      </p:sp>
      <p:sp>
        <p:nvSpPr>
          <p:cNvPr id="208" name="作为第一参赛人参与比赛。"/>
          <p:cNvSpPr txBox="1"/>
          <p:nvPr/>
        </p:nvSpPr>
        <p:spPr>
          <a:xfrm>
            <a:off x="2089670" y="9225463"/>
            <a:ext cx="19643606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作为第一参赛人参与比赛。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1" name="可满足性模理论：SMT"/>
          <p:cNvSpPr txBox="1"/>
          <p:nvPr/>
        </p:nvSpPr>
        <p:spPr>
          <a:xfrm>
            <a:off x="2152287" y="2059440"/>
            <a:ext cx="7861549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可满足性模理论：SMT</a:t>
            </a:r>
          </a:p>
        </p:txBody>
      </p:sp>
      <p:pic>
        <p:nvPicPr>
          <p:cNvPr id="212" name="图像" descr="图像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39429" y="3601878"/>
            <a:ext cx="9575801" cy="8039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3" name="图像" descr="图像"/>
          <p:cNvPicPr>
            <a:picLocks noChangeAspect="1"/>
          </p:cNvPicPr>
          <p:nvPr/>
        </p:nvPicPr>
        <p:blipFill>
          <a:blip r:embed="rId3">
            <a:extLst/>
          </a:blip>
          <a:srcRect l="0" t="0" r="0" b="17064"/>
          <a:stretch>
            <a:fillRect/>
          </a:stretch>
        </p:blipFill>
        <p:spPr>
          <a:xfrm>
            <a:off x="13164418" y="3571517"/>
            <a:ext cx="9004301" cy="809970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作者和日期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6" name="自我感悟&amp; 勉励 &amp;告诫"/>
          <p:cNvSpPr txBox="1"/>
          <p:nvPr/>
        </p:nvSpPr>
        <p:spPr>
          <a:xfrm>
            <a:off x="2152287" y="2059440"/>
            <a:ext cx="7860805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spcBef>
                <a:spcPts val="0"/>
              </a:spcBef>
              <a:defRPr b="1" sz="6000">
                <a:solidFill>
                  <a:srgbClr val="0070C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自我感悟&amp; 勉励 &amp;告诫</a:t>
            </a:r>
          </a:p>
        </p:txBody>
      </p:sp>
      <p:sp>
        <p:nvSpPr>
          <p:cNvPr id="217" name="1.充分与导师沟通…"/>
          <p:cNvSpPr txBox="1"/>
          <p:nvPr/>
        </p:nvSpPr>
        <p:spPr>
          <a:xfrm>
            <a:off x="2342360" y="3801381"/>
            <a:ext cx="17889037" cy="2143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1.充分与导师沟通</a:t>
            </a:r>
          </a:p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2.积极寻求合作</a:t>
            </a:r>
          </a:p>
          <a:p>
            <a:pPr algn="l">
              <a:defRPr sz="3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3.在一个问题中做出成果再换方向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6_FeatureStory">
  <a:themeElements>
    <a:clrScheme name="26_FeatureStory">
      <a:dk1>
        <a:srgbClr val="000000"/>
      </a:dk1>
      <a:lt1>
        <a:srgbClr val="F0EBE0"/>
      </a:lt1>
      <a:dk2>
        <a:srgbClr val="4A4A4B"/>
      </a:dk2>
      <a:lt2>
        <a:srgbClr val="C2C3C6"/>
      </a:lt2>
      <a:accent1>
        <a:srgbClr val="53BBE0"/>
      </a:accent1>
      <a:accent2>
        <a:srgbClr val="6DCFB9"/>
      </a:accent2>
      <a:accent3>
        <a:srgbClr val="90BF72"/>
      </a:accent3>
      <a:accent4>
        <a:srgbClr val="F2C449"/>
      </a:accent4>
      <a:accent5>
        <a:srgbClr val="FF4741"/>
      </a:accent5>
      <a:accent6>
        <a:srgbClr val="FF8700"/>
      </a:accent6>
      <a:hlink>
        <a:srgbClr val="0000FF"/>
      </a:hlink>
      <a:folHlink>
        <a:srgbClr val="FF00FF"/>
      </a:folHlink>
    </a:clrScheme>
    <a:fontScheme name="26_FeatureStory">
      <a:majorFont>
        <a:latin typeface="Publico Headline Black"/>
        <a:ea typeface="Publico Headline Black"/>
        <a:cs typeface="Publico Headline Black"/>
      </a:majorFont>
      <a:minorFont>
        <a:latin typeface="Publico Headline Black"/>
        <a:ea typeface="Publico Headline Black"/>
        <a:cs typeface="Publico Headline Black"/>
      </a:minorFont>
    </a:fontScheme>
    <a:fmtScheme name="26_FeatureStor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B4A4B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2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>
            <a:tab pos="355600" algn="l"/>
            <a:tab pos="711200" algn="l"/>
            <a:tab pos="1066800" algn="l"/>
            <a:tab pos="1422400" algn="l"/>
            <a:tab pos="1778000" algn="l"/>
            <a:tab pos="2133600" algn="l"/>
            <a:tab pos="2489200" algn="l"/>
            <a:tab pos="2844800" algn="l"/>
            <a:tab pos="3200400" algn="l"/>
            <a:tab pos="3556000" algn="l"/>
            <a:tab pos="3911600" algn="l"/>
            <a:tab pos="4267200" algn="l"/>
          </a:tabLst>
          <a:defRPr b="0" baseline="0" cap="all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Publico Text Roman"/>
            <a:ea typeface="Publico Text Roman"/>
            <a:cs typeface="Publico Text Roman"/>
            <a:sym typeface="Publico Text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rgbClr val="227AA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1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6_FeatureStory">
  <a:themeElements>
    <a:clrScheme name="26_FeatureStory">
      <a:dk1>
        <a:srgbClr val="000000"/>
      </a:dk1>
      <a:lt1>
        <a:srgbClr val="FFFFFF"/>
      </a:lt1>
      <a:dk2>
        <a:srgbClr val="4A4A4B"/>
      </a:dk2>
      <a:lt2>
        <a:srgbClr val="C2C3C6"/>
      </a:lt2>
      <a:accent1>
        <a:srgbClr val="53BBE0"/>
      </a:accent1>
      <a:accent2>
        <a:srgbClr val="6DCFB9"/>
      </a:accent2>
      <a:accent3>
        <a:srgbClr val="90BF72"/>
      </a:accent3>
      <a:accent4>
        <a:srgbClr val="F2C449"/>
      </a:accent4>
      <a:accent5>
        <a:srgbClr val="FF4741"/>
      </a:accent5>
      <a:accent6>
        <a:srgbClr val="FF8700"/>
      </a:accent6>
      <a:hlink>
        <a:srgbClr val="0000FF"/>
      </a:hlink>
      <a:folHlink>
        <a:srgbClr val="FF00FF"/>
      </a:folHlink>
    </a:clrScheme>
    <a:fontScheme name="26_FeatureStory">
      <a:majorFont>
        <a:latin typeface="Publico Headline Black"/>
        <a:ea typeface="Publico Headline Black"/>
        <a:cs typeface="Publico Headline Black"/>
      </a:majorFont>
      <a:minorFont>
        <a:latin typeface="Publico Headline Black"/>
        <a:ea typeface="Publico Headline Black"/>
        <a:cs typeface="Publico Headline Black"/>
      </a:minorFont>
    </a:fontScheme>
    <a:fmtScheme name="26_FeatureStor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B4A4B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2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>
            <a:tab pos="355600" algn="l"/>
            <a:tab pos="711200" algn="l"/>
            <a:tab pos="1066800" algn="l"/>
            <a:tab pos="1422400" algn="l"/>
            <a:tab pos="1778000" algn="l"/>
            <a:tab pos="2133600" algn="l"/>
            <a:tab pos="2489200" algn="l"/>
            <a:tab pos="2844800" algn="l"/>
            <a:tab pos="3200400" algn="l"/>
            <a:tab pos="3556000" algn="l"/>
            <a:tab pos="3911600" algn="l"/>
            <a:tab pos="4267200" algn="l"/>
          </a:tabLst>
          <a:defRPr b="0" baseline="0" cap="all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Publico Text Roman"/>
            <a:ea typeface="Publico Text Roman"/>
            <a:cs typeface="Publico Text Roman"/>
            <a:sym typeface="Publico Text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rgbClr val="227AA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1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