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8"/>
  </p:notesMasterIdLst>
  <p:sldIdLst>
    <p:sldId id="256" r:id="rId2"/>
    <p:sldId id="257" r:id="rId3"/>
    <p:sldId id="258" r:id="rId4"/>
    <p:sldId id="260" r:id="rId5"/>
    <p:sldId id="311" r:id="rId6"/>
    <p:sldId id="293" r:id="rId7"/>
    <p:sldId id="294" r:id="rId8"/>
    <p:sldId id="276" r:id="rId9"/>
    <p:sldId id="279" r:id="rId10"/>
    <p:sldId id="280" r:id="rId11"/>
    <p:sldId id="288" r:id="rId12"/>
    <p:sldId id="298" r:id="rId13"/>
    <p:sldId id="299" r:id="rId14"/>
    <p:sldId id="300" r:id="rId15"/>
    <p:sldId id="283" r:id="rId16"/>
    <p:sldId id="314"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旭然 李" initials="旭然" lastIdx="3" clrIdx="0">
    <p:extLst>
      <p:ext uri="{19B8F6BF-5375-455C-9EA6-DF929625EA0E}">
        <p15:presenceInfo xmlns:p15="http://schemas.microsoft.com/office/powerpoint/2012/main" userId="75a96ae0d6f90b0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9A487-D32A-4764-A5CA-82FF39A86016}" type="datetimeFigureOut">
              <a:rPr lang="zh-CN" altLang="en-US" smtClean="0"/>
              <a:t>2021/9/1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0AF5F1-634A-4A2E-BE64-B802E34CCDE6}" type="slidenum">
              <a:rPr lang="zh-CN" altLang="en-US" smtClean="0"/>
              <a:t>‹#›</a:t>
            </a:fld>
            <a:endParaRPr lang="zh-CN" altLang="en-US"/>
          </a:p>
        </p:txBody>
      </p:sp>
    </p:spTree>
    <p:extLst>
      <p:ext uri="{BB962C8B-B14F-4D97-AF65-F5344CB8AC3E}">
        <p14:creationId xmlns:p14="http://schemas.microsoft.com/office/powerpoint/2010/main" val="3290576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50632" y="304802"/>
            <a:ext cx="10783602" cy="846990"/>
          </a:xfrm>
        </p:spPr>
        <p:txBody>
          <a:bodyPr/>
          <a:lstStyle/>
          <a:p>
            <a:r>
              <a:rPr lang="zh-CN" altLang="en-US" noProof="1"/>
              <a:t>单击此处编辑母版标题样式</a:t>
            </a:r>
          </a:p>
        </p:txBody>
      </p:sp>
      <p:sp>
        <p:nvSpPr>
          <p:cNvPr id="3" name="内容占位符 2"/>
          <p:cNvSpPr>
            <a:spLocks noGrp="1"/>
          </p:cNvSpPr>
          <p:nvPr>
            <p:ph idx="1"/>
          </p:nvPr>
        </p:nvSpPr>
        <p:spPr>
          <a:xfrm>
            <a:off x="640048" y="1459523"/>
            <a:ext cx="10783602" cy="5093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Tree>
    <p:extLst>
      <p:ext uri="{BB962C8B-B14F-4D97-AF65-F5344CB8AC3E}">
        <p14:creationId xmlns:p14="http://schemas.microsoft.com/office/powerpoint/2010/main" val="3418182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98468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4"/>
          <a:srcRect/>
          <a:tile tx="0" ty="0" sx="100000" sy="100000" flip="none" algn="tl"/>
        </a:blipFill>
        <a:effectLst/>
      </p:bgPr>
    </p:bg>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EA922945-F581-420C-B86E-A53FD7376E3D}"/>
              </a:ext>
            </a:extLst>
          </p:cNvPr>
          <p:cNvSpPr>
            <a:spLocks noGrp="1" noChangeArrowheads="1"/>
          </p:cNvSpPr>
          <p:nvPr>
            <p:ph type="title" idx="4294967295"/>
          </p:nvPr>
        </p:nvSpPr>
        <p:spPr bwMode="auto">
          <a:xfrm>
            <a:off x="766233" y="304801"/>
            <a:ext cx="10668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8" name="Rectangle 3">
            <a:extLst>
              <a:ext uri="{FF2B5EF4-FFF2-40B4-BE49-F238E27FC236}">
                <a16:creationId xmlns:a16="http://schemas.microsoft.com/office/drawing/2014/main" id="{C243A724-FDBF-4681-925C-F2FA68BDF78C}"/>
              </a:ext>
            </a:extLst>
          </p:cNvPr>
          <p:cNvSpPr>
            <a:spLocks noGrp="1" noChangeArrowheads="1"/>
          </p:cNvSpPr>
          <p:nvPr>
            <p:ph type="body" idx="4294967295"/>
          </p:nvPr>
        </p:nvSpPr>
        <p:spPr bwMode="auto">
          <a:xfrm>
            <a:off x="755651" y="1752600"/>
            <a:ext cx="10668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1029" name="AutoShape 4">
            <a:extLst>
              <a:ext uri="{FF2B5EF4-FFF2-40B4-BE49-F238E27FC236}">
                <a16:creationId xmlns:a16="http://schemas.microsoft.com/office/drawing/2014/main" id="{A732DC39-F0CF-D644-B669-B8641756D773}"/>
              </a:ext>
            </a:extLst>
          </p:cNvPr>
          <p:cNvSpPr>
            <a:spLocks noChangeArrowheads="1"/>
          </p:cNvSpPr>
          <p:nvPr/>
        </p:nvSpPr>
        <p:spPr bwMode="auto">
          <a:xfrm>
            <a:off x="812800" y="1566864"/>
            <a:ext cx="10610851" cy="109537"/>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0 w 1000"/>
              <a:gd name="T11" fmla="*/ 0 h 1000"/>
              <a:gd name="T12" fmla="*/ 1000 w 1000"/>
              <a:gd name="T13" fmla="*/ 0 h 1000"/>
            </a:gdLst>
            <a:ahLst/>
            <a:cxnLst>
              <a:cxn ang="0">
                <a:pos x="T0" y="T1"/>
              </a:cxn>
              <a:cxn ang="0">
                <a:pos x="T2" y="T3"/>
              </a:cxn>
              <a:cxn ang="0">
                <a:pos x="T4" y="T5"/>
              </a:cxn>
              <a:cxn ang="0">
                <a:pos x="T6" y="T7"/>
              </a:cxn>
              <a:cxn ang="0">
                <a:pos x="T8" y="T9"/>
              </a:cxn>
              <a:cxn ang="0">
                <a:pos x="T10" y="T11"/>
              </a:cxn>
              <a:cxn ang="0">
                <a:pos x="T12" y="T13"/>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lvl1pPr>
              <a:defRPr>
                <a:solidFill>
                  <a:schemeClr val="tx1"/>
                </a:solidFill>
                <a:latin typeface="Verdana" panose="020B0604030504040204" pitchFamily="34" charset="0"/>
                <a:ea typeface="宋体" pitchFamily="2" charset="-122"/>
              </a:defRPr>
            </a:lvl1pPr>
            <a:lvl2pPr>
              <a:defRPr>
                <a:solidFill>
                  <a:schemeClr val="tx1"/>
                </a:solidFill>
                <a:latin typeface="Verdana" panose="020B0604030504040204" pitchFamily="34" charset="0"/>
                <a:ea typeface="宋体" pitchFamily="2" charset="-122"/>
              </a:defRPr>
            </a:lvl2pPr>
            <a:lvl3pPr>
              <a:defRPr>
                <a:solidFill>
                  <a:schemeClr val="tx1"/>
                </a:solidFill>
                <a:latin typeface="Verdana" panose="020B0604030504040204" pitchFamily="34" charset="0"/>
                <a:ea typeface="宋体" pitchFamily="2" charset="-122"/>
              </a:defRPr>
            </a:lvl3pPr>
            <a:lvl4pPr>
              <a:defRPr>
                <a:solidFill>
                  <a:schemeClr val="tx1"/>
                </a:solidFill>
                <a:latin typeface="Verdana" panose="020B0604030504040204" pitchFamily="34" charset="0"/>
                <a:ea typeface="宋体" pitchFamily="2" charset="-122"/>
              </a:defRPr>
            </a:lvl4pPr>
            <a:lvl5pPr>
              <a:defRPr>
                <a:solidFill>
                  <a:schemeClr val="tx1"/>
                </a:solidFill>
                <a:latin typeface="Verdana" panose="020B0604030504040204" pitchFamily="34" charset="0"/>
                <a:ea typeface="宋体" pitchFamily="2" charset="-122"/>
              </a:defRPr>
            </a:lvl5pPr>
            <a:lvl6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6pPr>
            <a:lvl7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7pPr>
            <a:lvl8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8pPr>
            <a:lvl9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9pPr>
          </a:lstStyle>
          <a:p>
            <a:pPr eaLnBrk="1" hangingPunct="1">
              <a:buFont typeface="Arial" panose="020B0604020202090204" pitchFamily="34" charset="0"/>
              <a:buNone/>
              <a:defRPr/>
            </a:pPr>
            <a:endParaRPr lang="zh-CN" altLang="en-US" sz="1800"/>
          </a:p>
        </p:txBody>
      </p:sp>
      <p:sp>
        <p:nvSpPr>
          <p:cNvPr id="1031" name="Rectangle 6">
            <a:extLst>
              <a:ext uri="{FF2B5EF4-FFF2-40B4-BE49-F238E27FC236}">
                <a16:creationId xmlns:a16="http://schemas.microsoft.com/office/drawing/2014/main" id="{42EAD5DB-638E-444B-8FC5-7FAF7C00850E}"/>
              </a:ext>
            </a:extLst>
          </p:cNvPr>
          <p:cNvSpPr>
            <a:spLocks noGrp="1" noChangeArrowheads="1"/>
          </p:cNvSpPr>
          <p:nvPr>
            <p:ph type="dt" sz="half" idx="2"/>
          </p:nvPr>
        </p:nvSpPr>
        <p:spPr bwMode="auto">
          <a:xfrm>
            <a:off x="812800" y="6245225"/>
            <a:ext cx="2641600" cy="476250"/>
          </a:xfrm>
          <a:prstGeom prst="rect">
            <a:avLst/>
          </a:prstGeom>
          <a:noFill/>
          <a:ln w="9525">
            <a:noFill/>
            <a:miter lim="800000"/>
          </a:ln>
        </p:spPr>
        <p:txBody>
          <a:bodyPr vert="horz" wrap="square" lIns="91440" tIns="45720" rIns="91440" bIns="45720" numCol="1" anchor="t" anchorCtr="0" compatLnSpc="1"/>
          <a:lstStyle>
            <a:lvl1pPr eaLnBrk="1" hangingPunct="1">
              <a:buFont typeface="Arial" panose="020B0604020202090204" pitchFamily="34" charset="0"/>
              <a:buNone/>
              <a:defRPr sz="1200">
                <a:latin typeface="Verdana" panose="020B0604030504040204" pitchFamily="34" charset="0"/>
                <a:ea typeface="宋体" pitchFamily="2" charset="-122"/>
                <a:cs typeface="+mn-cs"/>
              </a:defRPr>
            </a:lvl1pPr>
          </a:lstStyle>
          <a:p>
            <a:pPr>
              <a:defRPr/>
            </a:pPr>
            <a:endParaRPr lang="en-US"/>
          </a:p>
        </p:txBody>
      </p:sp>
      <p:sp>
        <p:nvSpPr>
          <p:cNvPr id="1032" name="Rectangle 7">
            <a:extLst>
              <a:ext uri="{FF2B5EF4-FFF2-40B4-BE49-F238E27FC236}">
                <a16:creationId xmlns:a16="http://schemas.microsoft.com/office/drawing/2014/main" id="{84EFB79E-91D0-B54A-B7DD-E6C2A37D67FE}"/>
              </a:ext>
            </a:extLst>
          </p:cNvPr>
          <p:cNvSpPr>
            <a:spLocks noGrp="1" noChangeArrowheads="1"/>
          </p:cNvSpPr>
          <p:nvPr>
            <p:ph type="ftr" sz="quarter" idx="3"/>
          </p:nvPr>
        </p:nvSpPr>
        <p:spPr bwMode="auto">
          <a:xfrm>
            <a:off x="4165600" y="6245225"/>
            <a:ext cx="3860800" cy="476250"/>
          </a:xfrm>
          <a:prstGeom prst="rect">
            <a:avLst/>
          </a:prstGeom>
          <a:noFill/>
          <a:ln w="9525">
            <a:noFill/>
            <a:miter lim="800000"/>
          </a:ln>
        </p:spPr>
        <p:txBody>
          <a:bodyPr vert="horz" wrap="square" lIns="91440" tIns="45720" rIns="91440" bIns="45720" numCol="1" anchor="t" anchorCtr="0" compatLnSpc="1"/>
          <a:lstStyle>
            <a:lvl1pPr algn="ctr" eaLnBrk="1" hangingPunct="1">
              <a:buFont typeface="Arial" panose="020B0604020202090204" pitchFamily="34" charset="0"/>
              <a:buNone/>
              <a:defRPr sz="1200">
                <a:latin typeface="Verdana" panose="020B0604030504040204" pitchFamily="34" charset="0"/>
                <a:ea typeface="宋体" pitchFamily="2" charset="-122"/>
                <a:cs typeface="+mn-cs"/>
              </a:defRPr>
            </a:lvl1pPr>
          </a:lstStyle>
          <a:p>
            <a:pPr>
              <a:defRPr/>
            </a:pPr>
            <a:endParaRPr lang="en-US"/>
          </a:p>
        </p:txBody>
      </p:sp>
      <p:sp>
        <p:nvSpPr>
          <p:cNvPr id="1033" name="Rectangle 8">
            <a:extLst>
              <a:ext uri="{FF2B5EF4-FFF2-40B4-BE49-F238E27FC236}">
                <a16:creationId xmlns:a16="http://schemas.microsoft.com/office/drawing/2014/main" id="{33B7056B-759B-DE4D-9E19-6A0CD33BD587}"/>
              </a:ext>
            </a:extLst>
          </p:cNvPr>
          <p:cNvSpPr>
            <a:spLocks noGrp="1" noChangeArrowheads="1"/>
          </p:cNvSpPr>
          <p:nvPr>
            <p:ph type="sldNum" sz="quarter" idx="4"/>
          </p:nvPr>
        </p:nvSpPr>
        <p:spPr bwMode="auto">
          <a:xfrm>
            <a:off x="8737600" y="6245225"/>
            <a:ext cx="2641600" cy="47625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200" noProof="1"/>
            </a:lvl1pPr>
          </a:lstStyle>
          <a:p>
            <a:fld id="{F5309E2D-1606-4D68-89BA-98AFA0B86D0F}" type="slidenum">
              <a:rPr altLang="zh-CN"/>
              <a:pPr/>
              <a:t>‹#›</a:t>
            </a:fld>
            <a:endParaRPr lang="zh-CN" altLang="zh-CN"/>
          </a:p>
        </p:txBody>
      </p:sp>
      <p:pic>
        <p:nvPicPr>
          <p:cNvPr id="11" name="Picture 12" descr="浅图">
            <a:extLst>
              <a:ext uri="{FF2B5EF4-FFF2-40B4-BE49-F238E27FC236}">
                <a16:creationId xmlns:a16="http://schemas.microsoft.com/office/drawing/2014/main" id="{EC8962C2-FF1E-482F-8235-C63124169D1C}"/>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0"/>
            <a:ext cx="12175067" cy="6851650"/>
          </a:xfrm>
          <a:prstGeom prst="rect">
            <a:avLst/>
          </a:prstGeom>
          <a:solidFill>
            <a:schemeClr val="accent1"/>
          </a:solidFill>
          <a:ln w="9525">
            <a:solidFill>
              <a:srgbClr val="B2B2B2"/>
            </a:solidFill>
            <a:miter lim="800000"/>
            <a:headEnd/>
            <a:tailEnd/>
          </a:ln>
        </p:spPr>
      </p:pic>
      <p:pic>
        <p:nvPicPr>
          <p:cNvPr id="12" name="Picture 9" descr="所徽">
            <a:extLst>
              <a:ext uri="{FF2B5EF4-FFF2-40B4-BE49-F238E27FC236}">
                <a16:creationId xmlns:a16="http://schemas.microsoft.com/office/drawing/2014/main" id="{6BB6C640-C5F0-4A17-9A8B-A44E40B31B38}"/>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335846" y="365125"/>
            <a:ext cx="1320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AutoShape 4">
            <a:extLst>
              <a:ext uri="{FF2B5EF4-FFF2-40B4-BE49-F238E27FC236}">
                <a16:creationId xmlns:a16="http://schemas.microsoft.com/office/drawing/2014/main" id="{029423BF-BE93-4773-9A3B-FB2505132AF7}"/>
              </a:ext>
            </a:extLst>
          </p:cNvPr>
          <p:cNvSpPr>
            <a:spLocks noChangeArrowheads="1"/>
          </p:cNvSpPr>
          <p:nvPr userDrawn="1"/>
        </p:nvSpPr>
        <p:spPr bwMode="auto">
          <a:xfrm>
            <a:off x="755651" y="1226406"/>
            <a:ext cx="10610851" cy="109537"/>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0 w 1000"/>
              <a:gd name="T11" fmla="*/ 0 h 1000"/>
              <a:gd name="T12" fmla="*/ 1000 w 1000"/>
              <a:gd name="T13" fmla="*/ 0 h 1000"/>
            </a:gdLst>
            <a:ahLst/>
            <a:cxnLst>
              <a:cxn ang="0">
                <a:pos x="T0" y="T1"/>
              </a:cxn>
              <a:cxn ang="0">
                <a:pos x="T2" y="T3"/>
              </a:cxn>
              <a:cxn ang="0">
                <a:pos x="T4" y="T5"/>
              </a:cxn>
              <a:cxn ang="0">
                <a:pos x="T6" y="T7"/>
              </a:cxn>
              <a:cxn ang="0">
                <a:pos x="T8" y="T9"/>
              </a:cxn>
              <a:cxn ang="0">
                <a:pos x="T10" y="T11"/>
              </a:cxn>
              <a:cxn ang="0">
                <a:pos x="T12" y="T13"/>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ln>
        </p:spPr>
        <p:txBody>
          <a:bodyPr/>
          <a:lstStyle>
            <a:lvl1pPr>
              <a:defRPr>
                <a:solidFill>
                  <a:schemeClr val="tx1"/>
                </a:solidFill>
                <a:latin typeface="Verdana" panose="020B0604030504040204" pitchFamily="34" charset="0"/>
                <a:ea typeface="宋体" pitchFamily="2" charset="-122"/>
              </a:defRPr>
            </a:lvl1pPr>
            <a:lvl2pPr>
              <a:defRPr>
                <a:solidFill>
                  <a:schemeClr val="tx1"/>
                </a:solidFill>
                <a:latin typeface="Verdana" panose="020B0604030504040204" pitchFamily="34" charset="0"/>
                <a:ea typeface="宋体" pitchFamily="2" charset="-122"/>
              </a:defRPr>
            </a:lvl2pPr>
            <a:lvl3pPr>
              <a:defRPr>
                <a:solidFill>
                  <a:schemeClr val="tx1"/>
                </a:solidFill>
                <a:latin typeface="Verdana" panose="020B0604030504040204" pitchFamily="34" charset="0"/>
                <a:ea typeface="宋体" pitchFamily="2" charset="-122"/>
              </a:defRPr>
            </a:lvl3pPr>
            <a:lvl4pPr>
              <a:defRPr>
                <a:solidFill>
                  <a:schemeClr val="tx1"/>
                </a:solidFill>
                <a:latin typeface="Verdana" panose="020B0604030504040204" pitchFamily="34" charset="0"/>
                <a:ea typeface="宋体" pitchFamily="2" charset="-122"/>
              </a:defRPr>
            </a:lvl4pPr>
            <a:lvl5pPr>
              <a:defRPr>
                <a:solidFill>
                  <a:schemeClr val="tx1"/>
                </a:solidFill>
                <a:latin typeface="Verdana" panose="020B0604030504040204" pitchFamily="34" charset="0"/>
                <a:ea typeface="宋体" pitchFamily="2" charset="-122"/>
              </a:defRPr>
            </a:lvl5pPr>
            <a:lvl6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6pPr>
            <a:lvl7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7pPr>
            <a:lvl8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8pPr>
            <a:lvl9pPr fontAlgn="base">
              <a:spcBef>
                <a:spcPct val="0"/>
              </a:spcBef>
              <a:spcAft>
                <a:spcPct val="0"/>
              </a:spcAft>
              <a:buFont typeface="Arial" panose="020B0604020202090204" pitchFamily="34" charset="0"/>
              <a:defRPr>
                <a:solidFill>
                  <a:schemeClr val="tx1"/>
                </a:solidFill>
                <a:latin typeface="Verdana" panose="020B0604030504040204" pitchFamily="34" charset="0"/>
                <a:ea typeface="宋体" pitchFamily="2" charset="-122"/>
              </a:defRPr>
            </a:lvl9pPr>
          </a:lstStyle>
          <a:p>
            <a:pPr eaLnBrk="1" hangingPunct="1">
              <a:buFont typeface="Arial" panose="020B0604020202090204" pitchFamily="34" charset="0"/>
              <a:buNone/>
              <a:defRPr/>
            </a:pPr>
            <a:endParaRPr lang="zh-CN" altLang="en-US" sz="1800"/>
          </a:p>
        </p:txBody>
      </p:sp>
    </p:spTree>
    <p:extLst>
      <p:ext uri="{BB962C8B-B14F-4D97-AF65-F5344CB8AC3E}">
        <p14:creationId xmlns:p14="http://schemas.microsoft.com/office/powerpoint/2010/main" val="737908733"/>
      </p:ext>
    </p:extLst>
  </p:cSld>
  <p:clrMap bg1="lt1" tx1="dk1" bg2="lt2" tx2="dk2" accent1="accent1" accent2="accent2" accent3="accent3" accent4="accent4" accent5="accent5" accent6="accent6" hlink="hlink" folHlink="folHlink"/>
  <p:sldLayoutIdLst>
    <p:sldLayoutId id="2147483675" r:id="rId1"/>
    <p:sldLayoutId id="2147483680" r:id="rId2"/>
  </p:sldLayoutIdLst>
  <p:txStyles>
    <p:titleStyle>
      <a:lvl1pPr algn="l" rtl="0" eaLnBrk="0" fontAlgn="base" hangingPunct="0">
        <a:spcBef>
          <a:spcPct val="0"/>
        </a:spcBef>
        <a:spcAft>
          <a:spcPct val="0"/>
        </a:spcAft>
        <a:defRPr sz="3800">
          <a:solidFill>
            <a:schemeClr val="tx2"/>
          </a:solidFill>
          <a:latin typeface="+mj-lt"/>
          <a:ea typeface="+mj-ea"/>
          <a:cs typeface="宋体" pitchFamily="2" charset="-122"/>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itchFamily="2" charset="-122"/>
          <a:cs typeface="宋体"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itchFamily="2" charset="-122"/>
          <a:cs typeface="宋体"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itchFamily="2" charset="-122"/>
          <a:cs typeface="宋体"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itchFamily="2" charset="-122"/>
          <a:cs typeface="宋体" pitchFamily="2" charset="-122"/>
        </a:defRPr>
      </a:lvl5pPr>
      <a:lvl6pPr marL="457200" algn="l" rtl="0" eaLnBrk="0" fontAlgn="base" hangingPunct="0">
        <a:spcBef>
          <a:spcPct val="0"/>
        </a:spcBef>
        <a:spcAft>
          <a:spcPct val="0"/>
        </a:spcAft>
        <a:defRPr sz="3800">
          <a:solidFill>
            <a:schemeClr val="tx2"/>
          </a:solidFill>
          <a:latin typeface="Verdana" panose="020B0604030504040204" pitchFamily="34" charset="0"/>
          <a:ea typeface="宋体" pitchFamily="2" charset="-122"/>
        </a:defRPr>
      </a:lvl6pPr>
      <a:lvl7pPr marL="914400" algn="l" rtl="0" eaLnBrk="0" fontAlgn="base" hangingPunct="0">
        <a:spcBef>
          <a:spcPct val="0"/>
        </a:spcBef>
        <a:spcAft>
          <a:spcPct val="0"/>
        </a:spcAft>
        <a:defRPr sz="3800">
          <a:solidFill>
            <a:schemeClr val="tx2"/>
          </a:solidFill>
          <a:latin typeface="Verdana" panose="020B0604030504040204" pitchFamily="34" charset="0"/>
          <a:ea typeface="宋体" pitchFamily="2" charset="-122"/>
        </a:defRPr>
      </a:lvl7pPr>
      <a:lvl8pPr marL="1371600" algn="l" rtl="0" eaLnBrk="0" fontAlgn="base" hangingPunct="0">
        <a:spcBef>
          <a:spcPct val="0"/>
        </a:spcBef>
        <a:spcAft>
          <a:spcPct val="0"/>
        </a:spcAft>
        <a:defRPr sz="3800">
          <a:solidFill>
            <a:schemeClr val="tx2"/>
          </a:solidFill>
          <a:latin typeface="Verdana" panose="020B0604030504040204" pitchFamily="34" charset="0"/>
          <a:ea typeface="宋体" pitchFamily="2" charset="-122"/>
        </a:defRPr>
      </a:lvl8pPr>
      <a:lvl9pPr marL="1828800" algn="l" rtl="0" eaLnBrk="0" fontAlgn="base" hangingPunct="0">
        <a:spcBef>
          <a:spcPct val="0"/>
        </a:spcBef>
        <a:spcAft>
          <a:spcPct val="0"/>
        </a:spcAft>
        <a:defRPr sz="3800">
          <a:solidFill>
            <a:schemeClr val="tx2"/>
          </a:solidFill>
          <a:latin typeface="Verdana" panose="020B0604030504040204" pitchFamily="34" charset="0"/>
          <a:ea typeface="宋体" pitchFamily="2" charset="-122"/>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宋体" pitchFamily="2" charset="-122"/>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ea typeface="+mn-ea"/>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ea typeface="+mn-ea"/>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ea typeface="+mn-ea"/>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5pPr>
      <a:lvl6pPr marL="25514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6pPr>
      <a:lvl7pPr marL="30086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7pPr>
      <a:lvl8pPr marL="34658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8pPr>
      <a:lvl9pPr marL="39230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9.png"/><Relationship Id="rId4" Type="http://schemas.openxmlformats.org/officeDocument/2006/relationships/image" Target="../media/image3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13C82A-E8A0-4340-B472-50557EDD6A97}"/>
              </a:ext>
            </a:extLst>
          </p:cNvPr>
          <p:cNvSpPr>
            <a:spLocks noGrp="1"/>
          </p:cNvSpPr>
          <p:nvPr>
            <p:ph type="title" idx="4294967295"/>
          </p:nvPr>
        </p:nvSpPr>
        <p:spPr>
          <a:xfrm>
            <a:off x="978816" y="1502003"/>
            <a:ext cx="10668000" cy="1216025"/>
          </a:xfrm>
        </p:spPr>
        <p:txBody>
          <a:bodyPr>
            <a:normAutofit/>
          </a:bodyPr>
          <a:lstStyle/>
          <a:p>
            <a:r>
              <a:rPr lang="zh-CN" altLang="en-US" dirty="0"/>
              <a:t>兼顾准确性的机器学习系统公平性研究</a:t>
            </a:r>
          </a:p>
        </p:txBody>
      </p:sp>
      <p:sp>
        <p:nvSpPr>
          <p:cNvPr id="3" name="副标题 2">
            <a:extLst>
              <a:ext uri="{FF2B5EF4-FFF2-40B4-BE49-F238E27FC236}">
                <a16:creationId xmlns:a16="http://schemas.microsoft.com/office/drawing/2014/main" id="{597380E6-BA7A-4DB1-A83A-3D7E69F88304}"/>
              </a:ext>
            </a:extLst>
          </p:cNvPr>
          <p:cNvSpPr>
            <a:spLocks noGrp="1"/>
          </p:cNvSpPr>
          <p:nvPr>
            <p:ph type="subTitle" idx="4294967295"/>
          </p:nvPr>
        </p:nvSpPr>
        <p:spPr>
          <a:xfrm>
            <a:off x="3985238" y="4590560"/>
            <a:ext cx="3731330" cy="2009775"/>
          </a:xfrm>
        </p:spPr>
        <p:txBody>
          <a:bodyPr>
            <a:normAutofit/>
          </a:bodyPr>
          <a:lstStyle/>
          <a:p>
            <a:pPr marL="471487" lvl="1" indent="0" algn="just">
              <a:buNone/>
            </a:pPr>
            <a:r>
              <a:rPr lang="zh-CN" altLang="en-US" dirty="0"/>
              <a:t>姓名：李旭然</a:t>
            </a:r>
            <a:endParaRPr lang="en-US" altLang="zh-CN" dirty="0"/>
          </a:p>
        </p:txBody>
      </p:sp>
    </p:spTree>
    <p:extLst>
      <p:ext uri="{BB962C8B-B14F-4D97-AF65-F5344CB8AC3E}">
        <p14:creationId xmlns:p14="http://schemas.microsoft.com/office/powerpoint/2010/main" val="1566675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B7EBC2-6D40-4D96-87B3-EC8CC7FBF2DA}"/>
              </a:ext>
            </a:extLst>
          </p:cNvPr>
          <p:cNvSpPr>
            <a:spLocks noGrp="1"/>
          </p:cNvSpPr>
          <p:nvPr>
            <p:ph type="title"/>
          </p:nvPr>
        </p:nvSpPr>
        <p:spPr/>
        <p:txBody>
          <a:bodyPr/>
          <a:lstStyle/>
          <a:p>
            <a:r>
              <a:rPr lang="zh-CN" altLang="en-US" sz="3600" dirty="0"/>
              <a:t>单一样本组准确性及公平性：</a:t>
            </a:r>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55A04087-4CD5-4C6B-A3F9-EC0711ED8969}"/>
                  </a:ext>
                </a:extLst>
              </p:cNvPr>
              <p:cNvSpPr>
                <a:spLocks noGrp="1"/>
              </p:cNvSpPr>
              <p:nvPr>
                <p:ph idx="1"/>
              </p:nvPr>
            </p:nvSpPr>
            <p:spPr/>
            <p:txBody>
              <a:bodyPr/>
              <a:lstStyle/>
              <a:p>
                <a:r>
                  <a:rPr lang="zh-CN" altLang="en-US" sz="2400" dirty="0"/>
                  <a:t>单一样本组</a:t>
                </a:r>
                <a14:m>
                  <m:oMath xmlns:m="http://schemas.openxmlformats.org/officeDocument/2006/math">
                    <m:sSub>
                      <m:sSubPr>
                        <m:ctrlPr>
                          <a:rPr lang="zh-CN" altLang="zh-CN" sz="2400" i="1" kern="100" smtClean="0">
                            <a:effectLst/>
                            <a:latin typeface="Cambria Math" panose="02040503050406030204" pitchFamily="18" charset="0"/>
                            <a:ea typeface="Cambria Math" panose="02040503050406030204" pitchFamily="18" charset="0"/>
                          </a:rPr>
                        </m:ctrlPr>
                      </m:sSubPr>
                      <m:e>
                        <m:r>
                          <a:rPr lang="en-US" altLang="zh-CN" sz="2400" b="0" i="1" kern="100" smtClean="0">
                            <a:effectLst/>
                            <a:latin typeface="Cambria Math" panose="02040503050406030204" pitchFamily="18" charset="0"/>
                            <a:ea typeface="Cambria Math" panose="02040503050406030204" pitchFamily="18" charset="0"/>
                          </a:rPr>
                          <m:t>𝐺</m:t>
                        </m:r>
                      </m:e>
                      <m:sub>
                        <m:r>
                          <a:rPr lang="en-US" altLang="zh-CN" sz="2400" i="1" kern="100">
                            <a:effectLst/>
                            <a:latin typeface="Cambria Math" panose="02040503050406030204" pitchFamily="18" charset="0"/>
                            <a:ea typeface="宋体" panose="02010600030101010101" pitchFamily="2" charset="-122"/>
                          </a:rPr>
                          <m:t>𝑛𝑜</m:t>
                        </m:r>
                      </m:sub>
                    </m:sSub>
                  </m:oMath>
                </a14:m>
                <a:r>
                  <a:rPr lang="zh-CN" altLang="en-US" sz="2400" dirty="0"/>
                  <a:t>的准确性</a:t>
                </a:r>
                <a:endParaRPr lang="en-US" altLang="zh-CN" sz="2400" dirty="0"/>
              </a:p>
              <a:p>
                <a:pPr lvl="1"/>
                <a:r>
                  <a:rPr lang="zh-CN" altLang="en-US" sz="2400" dirty="0"/>
                  <a:t>我们期望模型可以对其中的单一样本进行准确预测。</a:t>
                </a:r>
                <a:endParaRPr lang="en-US" altLang="zh-CN" sz="2400" dirty="0"/>
              </a:p>
              <a:p>
                <a:pPr lvl="2"/>
                <a:r>
                  <a:rPr lang="zh-CN" altLang="zh-CN" sz="2100" dirty="0"/>
                  <a:t>单一样本预测正确</a:t>
                </a:r>
                <a:r>
                  <a:rPr lang="en-US" altLang="zh-CN" sz="2100" dirty="0"/>
                  <a:t> </a:t>
                </a:r>
                <a:r>
                  <a:rPr lang="zh-CN" altLang="zh-CN" sz="2100" dirty="0"/>
                  <a:t>时，</a:t>
                </a:r>
                <a:r>
                  <a:rPr lang="zh-CN" altLang="en-US" sz="2100" dirty="0"/>
                  <a:t>属于</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Cambria Math" panose="02040503050406030204" pitchFamily="18" charset="0"/>
                          </a:rPr>
                          <m:t>𝐺</m:t>
                        </m:r>
                      </m:e>
                      <m:sub>
                        <m:sSub>
                          <m:sSubPr>
                            <m:ctrlPr>
                              <a:rPr lang="zh-CN" altLang="zh-CN" sz="2000" i="1">
                                <a:latin typeface="Cambria Math" panose="02040503050406030204" pitchFamily="18" charset="0"/>
                              </a:rPr>
                            </m:ctrlPr>
                          </m:sSubPr>
                          <m:e>
                            <m:r>
                              <a:rPr lang="en-US" altLang="zh-CN" sz="2000" i="1">
                                <a:latin typeface="Cambria Math" panose="02040503050406030204" pitchFamily="18" charset="0"/>
                              </a:rPr>
                              <m:t>𝑠</m:t>
                            </m:r>
                          </m:e>
                          <m:sub>
                            <m:r>
                              <a:rPr lang="en-US" altLang="zh-CN" sz="2000" i="1">
                                <a:latin typeface="Cambria Math" panose="02040503050406030204" pitchFamily="18" charset="0"/>
                              </a:rPr>
                              <m:t>𝑎</m:t>
                            </m:r>
                          </m:sub>
                        </m:sSub>
                      </m:sub>
                    </m:sSub>
                  </m:oMath>
                </a14:m>
                <a:endParaRPr lang="en-US" altLang="zh-CN" sz="2000" kern="100" dirty="0">
                  <a:ea typeface="宋体" panose="02010600030101010101" pitchFamily="2" charset="-122"/>
                </a:endParaRPr>
              </a:p>
              <a:p>
                <a:pPr lvl="2"/>
                <a:r>
                  <a:rPr lang="zh-CN" altLang="zh-CN" sz="2100" dirty="0"/>
                  <a:t>单一样本预测错误时</a:t>
                </a:r>
                <a:r>
                  <a:rPr lang="zh-CN" altLang="en-US" sz="2100" dirty="0"/>
                  <a:t>，属于</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Cambria Math" panose="02040503050406030204" pitchFamily="18" charset="0"/>
                          </a:rPr>
                          <m:t>𝐺</m:t>
                        </m:r>
                      </m:e>
                      <m:sub>
                        <m:sSub>
                          <m:sSubPr>
                            <m:ctrlPr>
                              <a:rPr lang="zh-CN" altLang="zh-CN" sz="2000" i="1">
                                <a:latin typeface="Cambria Math" panose="02040503050406030204" pitchFamily="18" charset="0"/>
                              </a:rPr>
                            </m:ctrlPr>
                          </m:sSubPr>
                          <m:e>
                            <m:r>
                              <a:rPr lang="en-US" altLang="zh-CN" sz="2000" i="1">
                                <a:latin typeface="Cambria Math" panose="02040503050406030204" pitchFamily="18" charset="0"/>
                              </a:rPr>
                              <m:t>𝑠</m:t>
                            </m:r>
                          </m:e>
                          <m:sub>
                            <m:r>
                              <a:rPr lang="en-US" altLang="zh-CN" sz="2000" i="1">
                                <a:latin typeface="Cambria Math" panose="02040503050406030204" pitchFamily="18" charset="0"/>
                              </a:rPr>
                              <m:t>𝑒</m:t>
                            </m:r>
                          </m:sub>
                        </m:sSub>
                      </m:sub>
                    </m:sSub>
                  </m:oMath>
                </a14:m>
                <a:endParaRPr lang="en-US" altLang="zh-CN" sz="2100" dirty="0"/>
              </a:p>
              <a:p>
                <a:pPr lvl="2"/>
                <a:r>
                  <a:rPr lang="zh-CN" altLang="zh-CN" sz="2100" dirty="0"/>
                  <a:t>定义模型的</a:t>
                </a:r>
                <a:r>
                  <a:rPr lang="zh-CN" altLang="zh-CN" sz="2100" dirty="0">
                    <a:solidFill>
                      <a:schemeClr val="accent2"/>
                    </a:solidFill>
                  </a:rPr>
                  <a:t>单一样本精度</a:t>
                </a:r>
                <a:r>
                  <a:rPr lang="zh-CN" altLang="zh-CN" sz="2100" dirty="0"/>
                  <a:t>为</a:t>
                </a:r>
                <a14:m>
                  <m:oMath xmlns:m="http://schemas.openxmlformats.org/officeDocument/2006/math">
                    <m:sSub>
                      <m:sSubPr>
                        <m:ctrlPr>
                          <a:rPr lang="zh-CN" altLang="zh-CN" sz="2100" i="1">
                            <a:latin typeface="Cambria Math" panose="02040503050406030204" pitchFamily="18" charset="0"/>
                          </a:rPr>
                        </m:ctrlPr>
                      </m:sSubPr>
                      <m:e>
                        <m:r>
                          <a:rPr lang="en-US" altLang="zh-CN" sz="2100" b="0" i="1" smtClean="0">
                            <a:latin typeface="Cambria Math" panose="02040503050406030204" pitchFamily="18" charset="0"/>
                          </a:rPr>
                          <m:t>𝑎𝑐𝑐</m:t>
                        </m:r>
                      </m:e>
                      <m:sub>
                        <m:r>
                          <a:rPr lang="en-US" altLang="zh-CN" sz="2100" b="0" i="1" smtClean="0">
                            <a:latin typeface="Cambria Math" panose="02040503050406030204" pitchFamily="18" charset="0"/>
                          </a:rPr>
                          <m:t>𝑠</m:t>
                        </m:r>
                      </m:sub>
                    </m:sSub>
                    <m:r>
                      <a:rPr lang="en-US" altLang="zh-CN" sz="2100">
                        <a:latin typeface="Cambria Math" panose="02040503050406030204" pitchFamily="18" charset="0"/>
                      </a:rPr>
                      <m:t>=</m:t>
                    </m:r>
                    <m:f>
                      <m:fPr>
                        <m:ctrlPr>
                          <a:rPr lang="zh-CN" altLang="zh-CN" sz="2100" i="1" smtClean="0">
                            <a:latin typeface="Cambria Math" panose="02040503050406030204" pitchFamily="18" charset="0"/>
                          </a:rPr>
                        </m:ctrlPr>
                      </m:fPr>
                      <m:num>
                        <m:r>
                          <a:rPr lang="en-US" altLang="zh-CN" sz="2100" b="0" i="1" smtClean="0">
                            <a:latin typeface="Cambria Math" panose="02040503050406030204" pitchFamily="18" charset="0"/>
                          </a:rPr>
                          <m:t>|</m:t>
                        </m:r>
                        <m:sSub>
                          <m:sSubPr>
                            <m:ctrlPr>
                              <a:rPr lang="zh-CN" altLang="zh-CN" sz="2400" i="1" kern="100">
                                <a:latin typeface="Cambria Math" panose="02040503050406030204" pitchFamily="18" charset="0"/>
                                <a:ea typeface="Cambria Math" panose="02040503050406030204" pitchFamily="18" charset="0"/>
                              </a:rPr>
                            </m:ctrlPr>
                          </m:sSubPr>
                          <m:e>
                            <m:r>
                              <a:rPr lang="en-US" altLang="zh-CN" sz="2400" i="1" kern="100">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𝑠</m:t>
                                </m:r>
                              </m:e>
                              <m:sub>
                                <m:r>
                                  <a:rPr lang="en-US" altLang="zh-CN" sz="2400" i="1">
                                    <a:latin typeface="Cambria Math" panose="02040503050406030204" pitchFamily="18" charset="0"/>
                                  </a:rPr>
                                  <m:t>𝑎</m:t>
                                </m:r>
                              </m:sub>
                            </m:sSub>
                          </m:sub>
                        </m:sSub>
                        <m:r>
                          <a:rPr lang="en-US" altLang="zh-CN" sz="2400" b="0" i="1" smtClean="0">
                            <a:latin typeface="Cambria Math" panose="02040503050406030204" pitchFamily="18" charset="0"/>
                          </a:rPr>
                          <m:t>|</m:t>
                        </m:r>
                      </m:num>
                      <m:den>
                        <m:sSub>
                          <m:sSubPr>
                            <m:ctrlPr>
                              <a:rPr lang="zh-CN" altLang="zh-CN" sz="2400" i="1" kern="100">
                                <a:latin typeface="Cambria Math" panose="02040503050406030204" pitchFamily="18" charset="0"/>
                                <a:ea typeface="Cambria Math" panose="02040503050406030204" pitchFamily="18" charset="0"/>
                              </a:rPr>
                            </m:ctrlPr>
                          </m:sSubPr>
                          <m:e>
                            <m:sSub>
                              <m:sSubPr>
                                <m:ctrlPr>
                                  <a:rPr lang="zh-CN" altLang="zh-CN" sz="2400" i="1" kern="100">
                                    <a:latin typeface="Cambria Math" panose="02040503050406030204" pitchFamily="18" charset="0"/>
                                    <a:ea typeface="Cambria Math" panose="02040503050406030204" pitchFamily="18" charset="0"/>
                                  </a:rPr>
                                </m:ctrlPr>
                              </m:sSubPr>
                              <m:e>
                                <m:r>
                                  <a:rPr lang="en-US" altLang="zh-CN" sz="2400" b="0" i="1" kern="100" smtClean="0">
                                    <a:latin typeface="Cambria Math" panose="02040503050406030204" pitchFamily="18" charset="0"/>
                                    <a:ea typeface="Cambria Math" panose="02040503050406030204" pitchFamily="18" charset="0"/>
                                  </a:rPr>
                                  <m:t>|</m:t>
                                </m:r>
                                <m:r>
                                  <a:rPr lang="en-US" altLang="zh-CN" sz="2400" i="1" kern="100">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𝑠</m:t>
                                    </m:r>
                                  </m:e>
                                  <m:sub>
                                    <m:r>
                                      <a:rPr lang="en-US" altLang="zh-CN" sz="2400" i="1">
                                        <a:latin typeface="Cambria Math" panose="02040503050406030204" pitchFamily="18" charset="0"/>
                                      </a:rPr>
                                      <m:t>𝑎</m:t>
                                    </m:r>
                                  </m:sub>
                                </m:sSub>
                              </m:sub>
                            </m:sSub>
                            <m:r>
                              <a:rPr lang="en-US" altLang="zh-CN" sz="2400" b="0" i="1" smtClean="0">
                                <a:latin typeface="Cambria Math" panose="02040503050406030204" pitchFamily="18" charset="0"/>
                              </a:rPr>
                              <m:t>|</m:t>
                            </m:r>
                            <m:r>
                              <a:rPr lang="en-US" altLang="zh-CN" sz="2400" b="0" i="1" kern="100" smtClean="0">
                                <a:latin typeface="Cambria Math" panose="02040503050406030204" pitchFamily="18" charset="0"/>
                                <a:ea typeface="Cambria Math" panose="02040503050406030204" pitchFamily="18" charset="0"/>
                              </a:rPr>
                              <m:t>+|</m:t>
                            </m:r>
                            <m:r>
                              <a:rPr lang="en-US" altLang="zh-CN" sz="2400" i="1" kern="100">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𝑠</m:t>
                                </m:r>
                              </m:e>
                              <m:sub>
                                <m:r>
                                  <a:rPr lang="en-US" altLang="zh-CN" sz="2400" i="1">
                                    <a:latin typeface="Cambria Math" panose="02040503050406030204" pitchFamily="18" charset="0"/>
                                  </a:rPr>
                                  <m:t>𝑒</m:t>
                                </m:r>
                              </m:sub>
                            </m:sSub>
                          </m:sub>
                        </m:sSub>
                        <m:r>
                          <a:rPr lang="en-US" altLang="zh-CN" sz="2400" b="0" i="1" smtClean="0">
                            <a:latin typeface="Cambria Math" panose="02040503050406030204" pitchFamily="18" charset="0"/>
                          </a:rPr>
                          <m:t>|</m:t>
                        </m:r>
                      </m:den>
                    </m:f>
                  </m:oMath>
                </a14:m>
                <a:endParaRPr lang="en-US" altLang="zh-CN" sz="2400" dirty="0"/>
              </a:p>
              <a:p>
                <a:r>
                  <a:rPr lang="zh-CN" altLang="en-US" sz="2400" dirty="0"/>
                  <a:t>单一样本组的准确公平性</a:t>
                </a:r>
                <a:endParaRPr lang="en-US" altLang="zh-CN" sz="2400" dirty="0"/>
              </a:p>
              <a:p>
                <a:pPr lvl="1"/>
                <a:r>
                  <a:rPr lang="zh-CN" altLang="en-US" sz="2400" dirty="0"/>
                  <a:t>单一样本不存在组间相似样本</a:t>
                </a:r>
                <a:endParaRPr lang="en-US" altLang="zh-CN" sz="2400" dirty="0"/>
              </a:p>
              <a:p>
                <a:pPr lvl="1"/>
                <a:r>
                  <a:rPr lang="zh-CN" altLang="en-US" sz="2400" dirty="0"/>
                  <a:t>假设每个单一样本，都存在潜在的相似样本，与其组成组间相似样本组</a:t>
                </a:r>
                <a:endParaRPr lang="en-US" altLang="zh-CN" sz="2400" dirty="0"/>
              </a:p>
              <a:p>
                <a:pPr lvl="2"/>
                <a:r>
                  <a:rPr lang="zh-CN" altLang="en-US" sz="2100" dirty="0"/>
                  <a:t>可以对单一样本进行数据增强，生成虚拟的公平子组。</a:t>
                </a:r>
                <a:endParaRPr lang="en-US" altLang="zh-CN" sz="2100" dirty="0"/>
              </a:p>
              <a:p>
                <a:pPr lvl="2"/>
                <a:r>
                  <a:rPr lang="zh-CN" altLang="en-US" sz="2100" dirty="0"/>
                  <a:t>虚拟的公平子组的训练目标与公平子组相同</a:t>
                </a:r>
                <a:r>
                  <a:rPr lang="en-US" altLang="zh-CN" sz="2100" dirty="0"/>
                  <a:t>——</a:t>
                </a:r>
                <a:r>
                  <a:rPr lang="zh-CN" altLang="en-US" sz="2100" dirty="0"/>
                  <a:t>公平且准确，该目标在单一样本的准确预测条件上附加了对潜在组间相似样本的公平性要求。</a:t>
                </a:r>
                <a:endParaRPr lang="en-US" altLang="zh-CN" sz="2100" dirty="0"/>
              </a:p>
            </p:txBody>
          </p:sp>
        </mc:Choice>
        <mc:Fallback xmlns="">
          <p:sp>
            <p:nvSpPr>
              <p:cNvPr id="3" name="内容占位符 2">
                <a:extLst>
                  <a:ext uri="{FF2B5EF4-FFF2-40B4-BE49-F238E27FC236}">
                    <a16:creationId xmlns:a16="http://schemas.microsoft.com/office/drawing/2014/main" id="{55A04087-4CD5-4C6B-A3F9-EC0711ED8969}"/>
                  </a:ext>
                </a:extLst>
              </p:cNvPr>
              <p:cNvSpPr>
                <a:spLocks noGrp="1" noRot="1" noChangeAspect="1" noMove="1" noResize="1" noEditPoints="1" noAdjustHandles="1" noChangeArrowheads="1" noChangeShapeType="1" noTextEdit="1"/>
              </p:cNvSpPr>
              <p:nvPr>
                <p:ph idx="1"/>
              </p:nvPr>
            </p:nvSpPr>
            <p:spPr>
              <a:blipFill>
                <a:blip r:embed="rId2"/>
                <a:stretch>
                  <a:fillRect l="-791" t="-131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39719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6AD0B58-3EC2-4DB5-9E2C-EEA1A5A9D155}"/>
              </a:ext>
            </a:extLst>
          </p:cNvPr>
          <p:cNvSpPr>
            <a:spLocks noGrp="1"/>
          </p:cNvSpPr>
          <p:nvPr>
            <p:ph type="title"/>
          </p:nvPr>
        </p:nvSpPr>
        <p:spPr/>
        <p:txBody>
          <a:bodyPr/>
          <a:lstStyle/>
          <a:p>
            <a:r>
              <a:rPr lang="zh-CN" altLang="en-US" sz="3600" dirty="0"/>
              <a:t>四、拟采用的研究方法、技术路线</a:t>
            </a:r>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50C4FC21-BAB8-4151-AB1F-F4885B3B7F98}"/>
                  </a:ext>
                </a:extLst>
              </p:cNvPr>
              <p:cNvSpPr>
                <a:spLocks noGrp="1"/>
              </p:cNvSpPr>
              <p:nvPr>
                <p:ph idx="1"/>
              </p:nvPr>
            </p:nvSpPr>
            <p:spPr/>
            <p:txBody>
              <a:bodyPr/>
              <a:lstStyle/>
              <a:p>
                <a:r>
                  <a:rPr lang="zh-CN" altLang="zh-CN" sz="2400" dirty="0"/>
                  <a:t>为了提升模型预测结果</a:t>
                </a:r>
                <a14:m>
                  <m:oMath xmlns:m="http://schemas.openxmlformats.org/officeDocument/2006/math">
                    <m:sSub>
                      <m:sSubPr>
                        <m:ctrlPr>
                          <a:rPr lang="zh-CN" altLang="zh-CN" sz="2800" i="1" kern="100" smtClean="0">
                            <a:solidFill>
                              <a:schemeClr val="tx1"/>
                            </a:solidFill>
                            <a:latin typeface="Cambria Math" panose="02040503050406030204" pitchFamily="18" charset="0"/>
                            <a:ea typeface="Cambria Math" panose="02040503050406030204" pitchFamily="18" charset="0"/>
                          </a:rPr>
                        </m:ctrlPr>
                      </m:sSubPr>
                      <m:e>
                        <m:r>
                          <a:rPr lang="en-US" altLang="zh-CN" sz="2800" i="1" kern="100">
                            <a:solidFill>
                              <a:schemeClr val="tx1"/>
                            </a:solidFill>
                            <a:latin typeface="Cambria Math" panose="02040503050406030204" pitchFamily="18" charset="0"/>
                            <a:ea typeface="Cambria Math" panose="02040503050406030204" pitchFamily="18" charset="0"/>
                          </a:rPr>
                          <m:t>𝑟𝑒𝑐𝑎𝑙𝑙</m:t>
                        </m:r>
                      </m:e>
                      <m:sub>
                        <m:r>
                          <a:rPr lang="en-US" altLang="zh-CN" sz="2800" i="1" kern="100">
                            <a:solidFill>
                              <a:schemeClr val="tx1"/>
                            </a:solidFill>
                            <a:latin typeface="Cambria Math" panose="02040503050406030204" pitchFamily="18" charset="0"/>
                            <a:ea typeface="宋体" panose="02010600030101010101" pitchFamily="2" charset="-122"/>
                          </a:rPr>
                          <m:t>𝑓</m:t>
                        </m:r>
                      </m:sub>
                    </m:sSub>
                    <m:r>
                      <a:rPr lang="zh-CN" altLang="en-US" sz="2800" i="1" dirty="0">
                        <a:solidFill>
                          <a:schemeClr val="tx1"/>
                        </a:solidFill>
                        <a:latin typeface="Cambria Math" panose="02040503050406030204" pitchFamily="18" charset="0"/>
                      </a:rPr>
                      <m:t>，</m:t>
                    </m:r>
                    <m:sSub>
                      <m:sSubPr>
                        <m:ctrlPr>
                          <a:rPr lang="zh-CN" altLang="zh-CN" sz="2800" i="1">
                            <a:solidFill>
                              <a:schemeClr val="tx1"/>
                            </a:solidFill>
                            <a:latin typeface="Cambria Math" panose="02040503050406030204" pitchFamily="18" charset="0"/>
                          </a:rPr>
                        </m:ctrlPr>
                      </m:sSubPr>
                      <m:e>
                        <m:r>
                          <a:rPr lang="en-US" altLang="zh-CN" sz="2800" i="1">
                            <a:solidFill>
                              <a:schemeClr val="tx1"/>
                            </a:solidFill>
                            <a:latin typeface="Cambria Math" panose="02040503050406030204" pitchFamily="18" charset="0"/>
                          </a:rPr>
                          <m:t>𝑐𝑜𝑟𝑟</m:t>
                        </m:r>
                      </m:e>
                      <m:sub>
                        <m:r>
                          <a:rPr lang="en-US" altLang="zh-CN" sz="2800" i="1">
                            <a:solidFill>
                              <a:schemeClr val="tx1"/>
                            </a:solidFill>
                            <a:latin typeface="Cambria Math" panose="02040503050406030204" pitchFamily="18" charset="0"/>
                          </a:rPr>
                          <m:t>𝑏</m:t>
                        </m:r>
                      </m:sub>
                    </m:sSub>
                    <m:r>
                      <a:rPr lang="zh-CN" altLang="en-US" sz="2800" i="1" dirty="0" smtClean="0">
                        <a:solidFill>
                          <a:schemeClr val="tx1"/>
                        </a:solidFill>
                        <a:latin typeface="Cambria Math" panose="02040503050406030204" pitchFamily="18" charset="0"/>
                      </a:rPr>
                      <m:t>，</m:t>
                    </m:r>
                    <m:sSub>
                      <m:sSubPr>
                        <m:ctrlPr>
                          <a:rPr lang="zh-CN" altLang="zh-CN" sz="2800" i="1">
                            <a:solidFill>
                              <a:schemeClr val="tx1"/>
                            </a:solidFill>
                            <a:latin typeface="Cambria Math" panose="02040503050406030204" pitchFamily="18" charset="0"/>
                          </a:rPr>
                        </m:ctrlPr>
                      </m:sSubPr>
                      <m:e>
                        <m:r>
                          <a:rPr lang="en-US" altLang="zh-CN" sz="2800" i="1">
                            <a:solidFill>
                              <a:schemeClr val="tx1"/>
                            </a:solidFill>
                            <a:latin typeface="Cambria Math" panose="02040503050406030204" pitchFamily="18" charset="0"/>
                          </a:rPr>
                          <m:t>𝑎𝑐𝑐</m:t>
                        </m:r>
                      </m:e>
                      <m:sub>
                        <m:r>
                          <a:rPr lang="en-US" altLang="zh-CN" sz="2800" i="1">
                            <a:solidFill>
                              <a:schemeClr val="tx1"/>
                            </a:solidFill>
                            <a:latin typeface="Cambria Math" panose="02040503050406030204" pitchFamily="18" charset="0"/>
                          </a:rPr>
                          <m:t>𝑠</m:t>
                        </m:r>
                      </m:sub>
                    </m:sSub>
                  </m:oMath>
                </a14:m>
                <a:r>
                  <a:rPr lang="zh-CN" altLang="en-US" sz="2800" dirty="0">
                    <a:solidFill>
                      <a:schemeClr val="tx1"/>
                    </a:solidFill>
                  </a:rPr>
                  <a:t>，尤其是</a:t>
                </a:r>
                <a14:m>
                  <m:oMath xmlns:m="http://schemas.openxmlformats.org/officeDocument/2006/math">
                    <m:sSub>
                      <m:sSubPr>
                        <m:ctrlPr>
                          <a:rPr lang="zh-CN" altLang="zh-CN" sz="3200" i="1" kern="100">
                            <a:solidFill>
                              <a:schemeClr val="tx1"/>
                            </a:solidFill>
                            <a:latin typeface="Cambria Math" panose="02040503050406030204" pitchFamily="18" charset="0"/>
                            <a:ea typeface="Cambria Math" panose="02040503050406030204" pitchFamily="18" charset="0"/>
                          </a:rPr>
                        </m:ctrlPr>
                      </m:sSubPr>
                      <m:e>
                        <m:r>
                          <a:rPr lang="en-US" altLang="zh-CN" sz="3200" i="1" kern="100">
                            <a:solidFill>
                              <a:schemeClr val="tx1"/>
                            </a:solidFill>
                            <a:latin typeface="Cambria Math" panose="02040503050406030204" pitchFamily="18" charset="0"/>
                            <a:ea typeface="Cambria Math" panose="02040503050406030204" pitchFamily="18" charset="0"/>
                          </a:rPr>
                          <m:t>𝑟𝑒𝑐𝑎𝑙𝑙</m:t>
                        </m:r>
                      </m:e>
                      <m:sub>
                        <m:r>
                          <a:rPr lang="en-US" altLang="zh-CN" sz="3200" i="1" kern="100">
                            <a:solidFill>
                              <a:schemeClr val="tx1"/>
                            </a:solidFill>
                            <a:latin typeface="Cambria Math" panose="02040503050406030204" pitchFamily="18" charset="0"/>
                            <a:ea typeface="宋体" panose="02010600030101010101" pitchFamily="2" charset="-122"/>
                          </a:rPr>
                          <m:t>𝑓</m:t>
                        </m:r>
                      </m:sub>
                    </m:sSub>
                  </m:oMath>
                </a14:m>
                <a:endParaRPr lang="en-US" altLang="zh-CN" sz="2800" dirty="0"/>
              </a:p>
              <a:p>
                <a:r>
                  <a:rPr lang="zh-CN" altLang="en-US" sz="2800" dirty="0"/>
                  <a:t>拟研究</a:t>
                </a:r>
                <a:endParaRPr lang="en-US" altLang="zh-CN" sz="2400" dirty="0"/>
              </a:p>
              <a:p>
                <a:pPr lvl="1"/>
                <a:r>
                  <a:rPr lang="zh-CN" altLang="zh-CN" sz="2400" dirty="0"/>
                  <a:t>组间公平数据增强方法</a:t>
                </a:r>
                <a:endParaRPr lang="en-US" altLang="zh-CN" sz="2400" dirty="0"/>
              </a:p>
              <a:p>
                <a:pPr lvl="1"/>
                <a:r>
                  <a:rPr lang="zh-CN" altLang="zh-CN" sz="2400" dirty="0"/>
                  <a:t>基于孪生网络</a:t>
                </a:r>
                <a:r>
                  <a:rPr lang="zh-CN" altLang="en-US" sz="2400" dirty="0"/>
                  <a:t>（</a:t>
                </a:r>
                <a:r>
                  <a:rPr lang="en-US" altLang="zh-CN" sz="2400" dirty="0"/>
                  <a:t>Chopra S  et al.2005</a:t>
                </a:r>
                <a:r>
                  <a:rPr lang="zh-CN" altLang="en-US" sz="2400" dirty="0"/>
                  <a:t>）</a:t>
                </a:r>
                <a:r>
                  <a:rPr lang="zh-CN" altLang="zh-CN" sz="2400" dirty="0"/>
                  <a:t>训练的方法</a:t>
                </a:r>
                <a:endParaRPr lang="en-US" altLang="zh-CN" sz="2400" dirty="0"/>
              </a:p>
              <a:p>
                <a:pPr lvl="1"/>
                <a:r>
                  <a:rPr lang="zh-CN" altLang="zh-CN" sz="2400" dirty="0"/>
                  <a:t>以及两种方法的结合进行准确公平性提升</a:t>
                </a:r>
                <a:endParaRPr lang="en-US" altLang="zh-CN" sz="2400" dirty="0"/>
              </a:p>
              <a:p>
                <a:pPr lvl="1"/>
                <a:endParaRPr lang="zh-CN" altLang="en-US" sz="2000" dirty="0"/>
              </a:p>
              <a:p>
                <a:pPr lvl="1"/>
                <a:endParaRPr lang="zh-CN" altLang="zh-CN" sz="2000" dirty="0"/>
              </a:p>
            </p:txBody>
          </p:sp>
        </mc:Choice>
        <mc:Fallback xmlns="">
          <p:sp>
            <p:nvSpPr>
              <p:cNvPr id="3" name="内容占位符 2">
                <a:extLst>
                  <a:ext uri="{FF2B5EF4-FFF2-40B4-BE49-F238E27FC236}">
                    <a16:creationId xmlns:a16="http://schemas.microsoft.com/office/drawing/2014/main" id="{50C4FC21-BAB8-4151-AB1F-F4885B3B7F98}"/>
                  </a:ext>
                </a:extLst>
              </p:cNvPr>
              <p:cNvSpPr>
                <a:spLocks noGrp="1" noRot="1" noChangeAspect="1" noMove="1" noResize="1" noEditPoints="1" noAdjustHandles="1" noChangeArrowheads="1" noChangeShapeType="1" noTextEdit="1"/>
              </p:cNvSpPr>
              <p:nvPr>
                <p:ph idx="1"/>
              </p:nvPr>
            </p:nvSpPr>
            <p:spPr>
              <a:blipFill>
                <a:blip r:embed="rId2"/>
                <a:stretch>
                  <a:fillRect l="-1018" t="-71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417853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1A975C-FA75-4B8A-9914-CE97B3B5AFC6}"/>
              </a:ext>
            </a:extLst>
          </p:cNvPr>
          <p:cNvSpPr>
            <a:spLocks noGrp="1"/>
          </p:cNvSpPr>
          <p:nvPr>
            <p:ph type="title"/>
          </p:nvPr>
        </p:nvSpPr>
        <p:spPr/>
        <p:txBody>
          <a:bodyPr/>
          <a:lstStyle/>
          <a:p>
            <a:r>
              <a:rPr lang="zh-CN" altLang="zh-CN" sz="4000" dirty="0"/>
              <a:t>组间公平数据增强方法</a:t>
            </a:r>
            <a:endParaRPr lang="zh-CN" altLang="en-US" dirty="0"/>
          </a:p>
        </p:txBody>
      </p:sp>
      <p:sp>
        <p:nvSpPr>
          <p:cNvPr id="3" name="内容占位符 2">
            <a:extLst>
              <a:ext uri="{FF2B5EF4-FFF2-40B4-BE49-F238E27FC236}">
                <a16:creationId xmlns:a16="http://schemas.microsoft.com/office/drawing/2014/main" id="{92EAA1B6-6569-4F4F-B7E3-161D247F5A8F}"/>
              </a:ext>
            </a:extLst>
          </p:cNvPr>
          <p:cNvSpPr>
            <a:spLocks noGrp="1"/>
          </p:cNvSpPr>
          <p:nvPr>
            <p:ph idx="1"/>
          </p:nvPr>
        </p:nvSpPr>
        <p:spPr/>
        <p:txBody>
          <a:bodyPr/>
          <a:lstStyle/>
          <a:p>
            <a:r>
              <a:rPr lang="zh-CN" altLang="zh-CN" sz="2400" dirty="0"/>
              <a:t>组间公平数据增强方法</a:t>
            </a:r>
            <a:endParaRPr lang="en-US" altLang="zh-CN" sz="2000" dirty="0"/>
          </a:p>
          <a:p>
            <a:pPr lvl="1"/>
            <a:r>
              <a:rPr lang="zh-CN" altLang="en-US" sz="2400" dirty="0"/>
              <a:t>受反事实数据增强（</a:t>
            </a:r>
            <a:r>
              <a:rPr lang="en-US" altLang="zh-CN" sz="2400" dirty="0"/>
              <a:t>Garg S et al.2018</a:t>
            </a:r>
            <a:r>
              <a:rPr lang="zh-CN" altLang="en-US" sz="2400" dirty="0"/>
              <a:t>）、性别交换数据增强（</a:t>
            </a:r>
            <a:r>
              <a:rPr lang="en-US" altLang="zh-CN" sz="2400" dirty="0"/>
              <a:t>Ji H P et al.2018</a:t>
            </a:r>
            <a:r>
              <a:rPr lang="zh-CN" altLang="en-US" sz="2400" dirty="0"/>
              <a:t>）的启发，我们提出了组间公平数据增强方法。该方法属于预处理方法，可以适用于多种机器学习学习算法。</a:t>
            </a:r>
            <a:endParaRPr lang="en-US" altLang="zh-CN" sz="1800" dirty="0"/>
          </a:p>
          <a:p>
            <a:pPr lvl="1"/>
            <a:r>
              <a:rPr lang="zh-CN" altLang="en-US" sz="2400" dirty="0"/>
              <a:t>我们假设</a:t>
            </a:r>
            <a:r>
              <a:rPr lang="zh-CN" altLang="en-US" sz="2400" dirty="0">
                <a:solidFill>
                  <a:schemeClr val="accent2"/>
                </a:solidFill>
              </a:rPr>
              <a:t>无相似样本组中的每个单一样本，都存在潜在的相似样本，与其组成组间相似样本组</a:t>
            </a:r>
            <a:endParaRPr lang="en-US" altLang="zh-CN" sz="1800" dirty="0">
              <a:solidFill>
                <a:schemeClr val="accent2"/>
              </a:solidFill>
            </a:endParaRPr>
          </a:p>
          <a:p>
            <a:pPr lvl="1"/>
            <a:r>
              <a:rPr lang="zh-CN" altLang="en-US" sz="2400" dirty="0"/>
              <a:t>为了使模型对相似组的分类结果准确且公平，进行数</a:t>
            </a:r>
            <a:r>
              <a:rPr lang="zh-CN" altLang="en-US" sz="2400" dirty="0">
                <a:solidFill>
                  <a:schemeClr val="accent2"/>
                </a:solidFill>
              </a:rPr>
              <a:t>据增强时保持单一样本非保护属性、标签不变，对保护属性在其值域内进行随机变化</a:t>
            </a:r>
            <a:r>
              <a:rPr lang="zh-CN" altLang="en-US" sz="2400" dirty="0"/>
              <a:t>，生成虚拟公平子组。</a:t>
            </a:r>
            <a:endParaRPr lang="en-US" altLang="zh-CN" sz="1800" dirty="0"/>
          </a:p>
          <a:p>
            <a:pPr lvl="1"/>
            <a:r>
              <a:rPr lang="zh-CN" altLang="en-US" sz="2400" dirty="0"/>
              <a:t>对于虚拟公平子组，我们期待模型的预测结果与公平子组相同</a:t>
            </a:r>
            <a:r>
              <a:rPr lang="en-US" altLang="zh-CN" sz="2400" dirty="0"/>
              <a:t>——</a:t>
            </a:r>
            <a:r>
              <a:rPr lang="zh-CN" altLang="en-US" sz="2400" dirty="0"/>
              <a:t>准确且公平，该目标在单一样本的准确预测条件上附加了对潜在组间相似样本的公平性要求。</a:t>
            </a:r>
          </a:p>
          <a:p>
            <a:pPr marL="0" indent="0">
              <a:buNone/>
            </a:pPr>
            <a:endParaRPr lang="zh-CN" altLang="en-US" dirty="0"/>
          </a:p>
        </p:txBody>
      </p:sp>
    </p:spTree>
    <p:extLst>
      <p:ext uri="{BB962C8B-B14F-4D97-AF65-F5344CB8AC3E}">
        <p14:creationId xmlns:p14="http://schemas.microsoft.com/office/powerpoint/2010/main" val="247841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5BC20D-6CE8-4618-8780-FBDAFBF5BE35}"/>
              </a:ext>
            </a:extLst>
          </p:cNvPr>
          <p:cNvSpPr>
            <a:spLocks noGrp="1"/>
          </p:cNvSpPr>
          <p:nvPr>
            <p:ph type="title"/>
          </p:nvPr>
        </p:nvSpPr>
        <p:spPr/>
        <p:txBody>
          <a:bodyPr/>
          <a:lstStyle/>
          <a:p>
            <a:r>
              <a:rPr lang="zh-CN" altLang="zh-CN" sz="4000" dirty="0"/>
              <a:t>基于孪生网络训练的方法</a:t>
            </a:r>
            <a:endParaRPr lang="zh-CN" altLang="en-US" dirty="0"/>
          </a:p>
        </p:txBody>
      </p:sp>
      <p:sp>
        <p:nvSpPr>
          <p:cNvPr id="3" name="内容占位符 2">
            <a:extLst>
              <a:ext uri="{FF2B5EF4-FFF2-40B4-BE49-F238E27FC236}">
                <a16:creationId xmlns:a16="http://schemas.microsoft.com/office/drawing/2014/main" id="{AE6234EC-5564-4EF4-B5F6-71CBAA2BA642}"/>
              </a:ext>
            </a:extLst>
          </p:cNvPr>
          <p:cNvSpPr>
            <a:spLocks noGrp="1"/>
          </p:cNvSpPr>
          <p:nvPr>
            <p:ph idx="1"/>
          </p:nvPr>
        </p:nvSpPr>
        <p:spPr/>
        <p:txBody>
          <a:bodyPr/>
          <a:lstStyle/>
          <a:p>
            <a:r>
              <a:rPr lang="zh-CN" altLang="en-US" sz="2400" dirty="0"/>
              <a:t>借鉴孪生网络结构，我们定义准确公平性标准性网络结构如图</a:t>
            </a:r>
            <a:endParaRPr lang="en-US" altLang="zh-CN" sz="2400" dirty="0"/>
          </a:p>
        </p:txBody>
      </p:sp>
      <mc:AlternateContent xmlns:mc="http://schemas.openxmlformats.org/markup-compatibility/2006" xmlns:a14="http://schemas.microsoft.com/office/drawing/2010/main">
        <mc:Choice Requires="a14">
          <p:sp>
            <p:nvSpPr>
              <p:cNvPr id="6" name="内容占位符 2">
                <a:extLst>
                  <a:ext uri="{FF2B5EF4-FFF2-40B4-BE49-F238E27FC236}">
                    <a16:creationId xmlns:a16="http://schemas.microsoft.com/office/drawing/2014/main" id="{2F02B9D7-A286-434D-BF03-C4C34768D796}"/>
                  </a:ext>
                </a:extLst>
              </p:cNvPr>
              <p:cNvSpPr txBox="1">
                <a:spLocks/>
              </p:cNvSpPr>
              <p:nvPr/>
            </p:nvSpPr>
            <p:spPr bwMode="auto">
              <a:xfrm>
                <a:off x="640048" y="2037791"/>
                <a:ext cx="7943754" cy="34784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宋体" pitchFamily="2" charset="-122"/>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ea typeface="+mn-ea"/>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ea typeface="+mn-ea"/>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ea typeface="+mn-ea"/>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5pPr>
                <a:lvl6pPr marL="25514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6pPr>
                <a:lvl7pPr marL="30086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7pPr>
                <a:lvl8pPr marL="34658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8pPr>
                <a:lvl9pPr marL="39230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9pPr>
              </a:lstStyle>
              <a:p>
                <a:r>
                  <a:rPr lang="zh-CN" altLang="zh-CN" sz="2400" kern="100" dirty="0">
                    <a:latin typeface="Times New Roman" panose="02020603050405020304" pitchFamily="18" charset="0"/>
                    <a:ea typeface="宋体" panose="02010600030101010101" pitchFamily="2" charset="-122"/>
                  </a:rPr>
                  <a:t>准确公平性网络由两个共享权重</a:t>
                </a:r>
                <a14:m>
                  <m:oMath xmlns:m="http://schemas.openxmlformats.org/officeDocument/2006/math">
                    <m:r>
                      <a:rPr lang="en-US" altLang="zh-CN" sz="2400" i="1" kern="100">
                        <a:latin typeface="Cambria Math" panose="02040503050406030204" pitchFamily="18" charset="0"/>
                        <a:ea typeface="宋体" panose="02010600030101010101" pitchFamily="2" charset="-122"/>
                      </a:rPr>
                      <m:t>𝑊</m:t>
                    </m:r>
                  </m:oMath>
                </a14:m>
                <a:r>
                  <a:rPr lang="zh-CN" altLang="zh-CN" sz="2400" kern="100" dirty="0">
                    <a:latin typeface="Times New Roman" panose="02020603050405020304" pitchFamily="18" charset="0"/>
                    <a:ea typeface="宋体" panose="02010600030101010101" pitchFamily="2" charset="-122"/>
                  </a:rPr>
                  <a:t>的网络组成</a:t>
                </a:r>
                <a:r>
                  <a:rPr lang="zh-CN" altLang="en-US" sz="2400" kern="100" dirty="0">
                    <a:latin typeface="Times New Roman" panose="02020603050405020304" pitchFamily="18" charset="0"/>
                    <a:ea typeface="宋体" panose="02010600030101010101" pitchFamily="2" charset="-122"/>
                  </a:rPr>
                  <a:t>，</a:t>
                </a:r>
                <a:r>
                  <a:rPr lang="zh-CN" altLang="zh-CN" sz="2400" kern="100" dirty="0">
                    <a:latin typeface="Times New Roman" panose="02020603050405020304" pitchFamily="18" charset="0"/>
                    <a:ea typeface="宋体" panose="02010600030101010101" pitchFamily="2" charset="-122"/>
                  </a:rPr>
                  <a:t>这两个网络可表示为</a:t>
                </a:r>
                <a14:m>
                  <m:oMath xmlns:m="http://schemas.openxmlformats.org/officeDocument/2006/math">
                    <m:sSub>
                      <m:sSubPr>
                        <m:ctrlPr>
                          <a:rPr lang="zh-CN" altLang="zh-CN" sz="2400" i="1" kern="100">
                            <a:latin typeface="Cambria Math" panose="02040503050406030204" pitchFamily="18" charset="0"/>
                            <a:ea typeface="Cambria Math" panose="02040503050406030204" pitchFamily="18" charset="0"/>
                          </a:rPr>
                        </m:ctrlPr>
                      </m:sSubPr>
                      <m:e>
                        <m:r>
                          <a:rPr lang="en-US" altLang="zh-CN" sz="2400" i="1" kern="100">
                            <a:latin typeface="Cambria Math" panose="02040503050406030204" pitchFamily="18" charset="0"/>
                            <a:ea typeface="宋体" panose="02010600030101010101" pitchFamily="2" charset="-122"/>
                          </a:rPr>
                          <m:t>𝑓</m:t>
                        </m:r>
                      </m:e>
                      <m:sub>
                        <m:r>
                          <a:rPr lang="en-US" altLang="zh-CN" sz="2400" i="1" kern="100">
                            <a:latin typeface="Cambria Math" panose="02040503050406030204" pitchFamily="18" charset="0"/>
                            <a:ea typeface="宋体" panose="02010600030101010101" pitchFamily="2" charset="-122"/>
                          </a:rPr>
                          <m:t>𝑊</m:t>
                        </m:r>
                      </m:sub>
                    </m:sSub>
                    <m:d>
                      <m:dPr>
                        <m:ctrlPr>
                          <a:rPr lang="en-US" altLang="zh-CN" sz="2400" i="1" kern="100">
                            <a:latin typeface="Cambria Math" panose="02040503050406030204" pitchFamily="18" charset="0"/>
                            <a:ea typeface="宋体" panose="02010600030101010101" pitchFamily="2" charset="-122"/>
                          </a:rPr>
                        </m:ctrlPr>
                      </m:dPr>
                      <m:e>
                        <m:sSub>
                          <m:sSubPr>
                            <m:ctrlPr>
                              <a:rPr lang="zh-CN" altLang="zh-CN" sz="2400" i="1" kern="100">
                                <a:latin typeface="Cambria Math" panose="02040503050406030204" pitchFamily="18" charset="0"/>
                                <a:ea typeface="Cambria Math" panose="02040503050406030204" pitchFamily="18" charset="0"/>
                              </a:rPr>
                            </m:ctrlPr>
                          </m:sSubPr>
                          <m:e>
                            <m:r>
                              <a:rPr lang="en-US" altLang="zh-CN" sz="2400" i="1" kern="100">
                                <a:latin typeface="Cambria Math" panose="02040503050406030204" pitchFamily="18" charset="0"/>
                                <a:ea typeface="宋体" panose="02010600030101010101" pitchFamily="2" charset="-122"/>
                              </a:rPr>
                              <m:t>𝑥</m:t>
                            </m:r>
                          </m:e>
                          <m:sub>
                            <m:r>
                              <a:rPr lang="en-US" altLang="zh-CN" sz="2400" i="1" kern="100">
                                <a:latin typeface="Cambria Math" panose="02040503050406030204" pitchFamily="18" charset="0"/>
                                <a:ea typeface="宋体" panose="02010600030101010101" pitchFamily="2" charset="-122"/>
                              </a:rPr>
                              <m:t>𝑖</m:t>
                            </m:r>
                          </m:sub>
                        </m:sSub>
                      </m:e>
                    </m:d>
                    <m:r>
                      <a:rPr lang="zh-CN" altLang="en-US" sz="2400" i="1" kern="100" smtClean="0">
                        <a:latin typeface="Cambria Math" panose="02040503050406030204" pitchFamily="18" charset="0"/>
                        <a:ea typeface="宋体" panose="02010600030101010101" pitchFamily="2" charset="-122"/>
                      </a:rPr>
                      <m:t>，</m:t>
                    </m:r>
                  </m:oMath>
                </a14:m>
                <a:r>
                  <a:rPr lang="zh-CN" altLang="en-US" sz="2400" kern="100" dirty="0">
                    <a:latin typeface="Times New Roman" panose="02020603050405020304" pitchFamily="18" charset="0"/>
                    <a:ea typeface="宋体" panose="02010600030101010101" pitchFamily="2" charset="-122"/>
                  </a:rPr>
                  <a:t>训练过程中同时接收两个输入</a:t>
                </a:r>
                <a:endParaRPr lang="en-US" altLang="zh-CN" sz="2400" kern="100" dirty="0">
                  <a:latin typeface="Times New Roman" panose="02020603050405020304" pitchFamily="18" charset="0"/>
                  <a:ea typeface="宋体" panose="02010600030101010101" pitchFamily="2" charset="-122"/>
                </a:endParaRPr>
              </a:p>
              <a:p>
                <a:pPr lvl="1"/>
                <a:r>
                  <a:rPr lang="zh-CN" altLang="zh-CN" sz="2000" kern="100" dirty="0">
                    <a:latin typeface="Times New Roman" panose="02020603050405020304" pitchFamily="18" charset="0"/>
                    <a:ea typeface="宋体" panose="02010600030101010101" pitchFamily="2" charset="-122"/>
                  </a:rPr>
                  <a:t>输入样本对</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𝑋</m:t>
                        </m:r>
                      </m:e>
                      <m:sub>
                        <m:r>
                          <a:rPr lang="en-US" altLang="zh-CN" sz="2000" i="1" kern="100">
                            <a:latin typeface="Cambria Math" panose="02040503050406030204" pitchFamily="18" charset="0"/>
                            <a:ea typeface="宋体" panose="02010600030101010101" pitchFamily="2" charset="-122"/>
                          </a:rPr>
                          <m:t>1</m:t>
                        </m:r>
                      </m:sub>
                    </m:sSub>
                  </m:oMath>
                </a14:m>
                <a:r>
                  <a:rPr lang="zh-CN" altLang="zh-CN" sz="2000" kern="100" dirty="0">
                    <a:latin typeface="Times New Roman" panose="02020603050405020304" pitchFamily="18" charset="0"/>
                    <a:ea typeface="宋体" panose="02010600030101010101" pitchFamily="2" charset="-122"/>
                  </a:rPr>
                  <a:t>、</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𝑋</m:t>
                        </m:r>
                      </m:e>
                      <m:sub>
                        <m:r>
                          <a:rPr lang="en-US" altLang="zh-CN" sz="2000" i="1" kern="100">
                            <a:latin typeface="Cambria Math" panose="02040503050406030204" pitchFamily="18" charset="0"/>
                            <a:ea typeface="宋体" panose="02010600030101010101" pitchFamily="2" charset="-122"/>
                          </a:rPr>
                          <m:t>2</m:t>
                        </m:r>
                      </m:sub>
                    </m:sSub>
                  </m:oMath>
                </a14:m>
                <a:r>
                  <a:rPr lang="zh-CN" altLang="zh-CN" sz="2000" kern="100" dirty="0">
                    <a:latin typeface="Times New Roman" panose="02020603050405020304" pitchFamily="18" charset="0"/>
                    <a:ea typeface="宋体" panose="02010600030101010101" pitchFamily="2" charset="-122"/>
                  </a:rPr>
                  <a:t>属于</a:t>
                </a:r>
                <a:r>
                  <a:rPr lang="zh-CN" altLang="zh-CN" sz="2000" kern="100" dirty="0">
                    <a:solidFill>
                      <a:schemeClr val="accent2"/>
                    </a:solidFill>
                    <a:latin typeface="Times New Roman" panose="02020603050405020304" pitchFamily="18" charset="0"/>
                    <a:ea typeface="宋体" panose="02010600030101010101" pitchFamily="2" charset="-122"/>
                  </a:rPr>
                  <a:t>公平子组</a:t>
                </a:r>
                <a:r>
                  <a:rPr lang="zh-CN" altLang="zh-CN" sz="2000" kern="100" dirty="0">
                    <a:latin typeface="Times New Roman" panose="02020603050405020304" pitchFamily="18" charset="0"/>
                    <a:ea typeface="宋体" panose="02010600030101010101" pitchFamily="2" charset="-122"/>
                  </a:rPr>
                  <a:t>时，需要共享权重的两个网络的</a:t>
                </a:r>
                <a:r>
                  <a:rPr lang="zh-CN" altLang="zh-CN" sz="2000" kern="100" dirty="0">
                    <a:solidFill>
                      <a:schemeClr val="accent2"/>
                    </a:solidFill>
                    <a:latin typeface="Times New Roman" panose="02020603050405020304" pitchFamily="18" charset="0"/>
                    <a:ea typeface="宋体" panose="02010600030101010101" pitchFamily="2" charset="-122"/>
                  </a:rPr>
                  <a:t>预测结果</a:t>
                </a:r>
                <a:r>
                  <a:rPr lang="zh-CN" altLang="en-US" sz="2000" kern="100" dirty="0">
                    <a:solidFill>
                      <a:schemeClr val="accent2"/>
                    </a:solidFill>
                    <a:latin typeface="Times New Roman" panose="02020603050405020304" pitchFamily="18" charset="0"/>
                    <a:ea typeface="宋体" panose="02010600030101010101" pitchFamily="2" charset="-122"/>
                  </a:rPr>
                  <a:t>公平</a:t>
                </a:r>
                <a:r>
                  <a:rPr lang="zh-CN" altLang="zh-CN" sz="2000" kern="100" dirty="0">
                    <a:solidFill>
                      <a:schemeClr val="accent2"/>
                    </a:solidFill>
                    <a:latin typeface="Times New Roman" panose="02020603050405020304" pitchFamily="18" charset="0"/>
                    <a:ea typeface="宋体" panose="02010600030101010101" pitchFamily="2" charset="-122"/>
                  </a:rPr>
                  <a:t>且准确</a:t>
                </a:r>
                <a:r>
                  <a:rPr lang="zh-CN" altLang="zh-CN" sz="2000" kern="100" dirty="0">
                    <a:latin typeface="Times New Roman" panose="02020603050405020304" pitchFamily="18" charset="0"/>
                    <a:ea typeface="宋体" panose="02010600030101010101" pitchFamily="2" charset="-122"/>
                  </a:rPr>
                  <a:t>——</a:t>
                </a:r>
                <a14:m>
                  <m:oMath xmlns:m="http://schemas.openxmlformats.org/officeDocument/2006/math">
                    <m:sSub>
                      <m:sSubPr>
                        <m:ctrlPr>
                          <a:rPr lang="zh-CN" altLang="zh-CN" sz="2000" i="1" kern="100" smtClean="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𝑦</m:t>
                        </m:r>
                      </m:e>
                      <m:sub>
                        <m:r>
                          <a:rPr lang="en-US" altLang="zh-CN" sz="2000" i="1" kern="100">
                            <a:solidFill>
                              <a:schemeClr val="accent2"/>
                            </a:solidFill>
                            <a:latin typeface="Cambria Math" panose="02040503050406030204" pitchFamily="18" charset="0"/>
                            <a:ea typeface="宋体" panose="02010600030101010101" pitchFamily="2" charset="-122"/>
                          </a:rPr>
                          <m:t>1</m:t>
                        </m:r>
                      </m:sub>
                    </m:sSub>
                    <m:r>
                      <a:rPr lang="en-US" altLang="zh-CN" sz="2000" i="1" kern="100">
                        <a:solidFill>
                          <a:schemeClr val="accent2"/>
                        </a:solidFill>
                        <a:latin typeface="Cambria Math" panose="02040503050406030204" pitchFamily="18" charset="0"/>
                        <a:ea typeface="宋体" panose="02010600030101010101" pitchFamily="2" charset="-122"/>
                      </a:rPr>
                      <m:t>=</m:t>
                    </m:r>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𝑓</m:t>
                        </m:r>
                      </m:e>
                      <m:sub>
                        <m:r>
                          <a:rPr lang="en-US" altLang="zh-CN" sz="2000" i="1" kern="100">
                            <a:solidFill>
                              <a:schemeClr val="accent2"/>
                            </a:solidFill>
                            <a:latin typeface="Cambria Math" panose="02040503050406030204" pitchFamily="18" charset="0"/>
                            <a:ea typeface="宋体" panose="02010600030101010101" pitchFamily="2" charset="-122"/>
                          </a:rPr>
                          <m:t>𝑊</m:t>
                        </m:r>
                      </m:sub>
                    </m:sSub>
                    <m:d>
                      <m:dPr>
                        <m:ctrlPr>
                          <a:rPr lang="zh-CN" altLang="zh-CN" sz="2000" i="1" kern="100">
                            <a:solidFill>
                              <a:schemeClr val="accent2"/>
                            </a:solidFill>
                            <a:latin typeface="Cambria Math" panose="02040503050406030204" pitchFamily="18" charset="0"/>
                            <a:ea typeface="Cambria Math" panose="02040503050406030204" pitchFamily="18" charset="0"/>
                          </a:rPr>
                        </m:ctrlPr>
                      </m:dPr>
                      <m:e>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𝑥</m:t>
                            </m:r>
                          </m:e>
                          <m:sub>
                            <m:r>
                              <a:rPr lang="en-US" altLang="zh-CN" sz="2000" i="1" kern="100">
                                <a:solidFill>
                                  <a:schemeClr val="accent2"/>
                                </a:solidFill>
                                <a:latin typeface="Cambria Math" panose="02040503050406030204" pitchFamily="18" charset="0"/>
                                <a:ea typeface="宋体" panose="02010600030101010101" pitchFamily="2" charset="-122"/>
                              </a:rPr>
                              <m:t>1</m:t>
                            </m:r>
                          </m:sub>
                        </m:sSub>
                      </m:e>
                    </m:d>
                    <m:r>
                      <a:rPr lang="en-US" altLang="zh-CN" sz="2000" i="1" kern="100">
                        <a:solidFill>
                          <a:schemeClr val="accent2"/>
                        </a:solidFill>
                        <a:latin typeface="Cambria Math" panose="02040503050406030204" pitchFamily="18" charset="0"/>
                        <a:ea typeface="宋体" panose="02010600030101010101" pitchFamily="2" charset="-122"/>
                      </a:rPr>
                      <m:t>=</m:t>
                    </m:r>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𝑓</m:t>
                        </m:r>
                      </m:e>
                      <m:sub>
                        <m:r>
                          <a:rPr lang="en-US" altLang="zh-CN" sz="2000" i="1" kern="100">
                            <a:solidFill>
                              <a:schemeClr val="accent2"/>
                            </a:solidFill>
                            <a:latin typeface="Cambria Math" panose="02040503050406030204" pitchFamily="18" charset="0"/>
                            <a:ea typeface="宋体" panose="02010600030101010101" pitchFamily="2" charset="-122"/>
                          </a:rPr>
                          <m:t>𝑊</m:t>
                        </m:r>
                      </m:sub>
                    </m:sSub>
                    <m:d>
                      <m:dPr>
                        <m:ctrlPr>
                          <a:rPr lang="zh-CN" altLang="zh-CN" sz="2000" i="1" kern="100">
                            <a:solidFill>
                              <a:schemeClr val="accent2"/>
                            </a:solidFill>
                            <a:latin typeface="Cambria Math" panose="02040503050406030204" pitchFamily="18" charset="0"/>
                            <a:ea typeface="Cambria Math" panose="02040503050406030204" pitchFamily="18" charset="0"/>
                          </a:rPr>
                        </m:ctrlPr>
                      </m:dPr>
                      <m:e>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𝑥</m:t>
                            </m:r>
                          </m:e>
                          <m:sub>
                            <m:r>
                              <a:rPr lang="en-US" altLang="zh-CN" sz="2000" i="1" kern="100">
                                <a:solidFill>
                                  <a:schemeClr val="accent2"/>
                                </a:solidFill>
                                <a:latin typeface="Cambria Math" panose="02040503050406030204" pitchFamily="18" charset="0"/>
                                <a:ea typeface="宋体" panose="02010600030101010101" pitchFamily="2" charset="-122"/>
                              </a:rPr>
                              <m:t>2</m:t>
                            </m:r>
                          </m:sub>
                        </m:sSub>
                      </m:e>
                    </m:d>
                    <m:r>
                      <a:rPr lang="en-US" altLang="zh-CN" sz="2000" i="1" kern="100">
                        <a:solidFill>
                          <a:schemeClr val="accent2"/>
                        </a:solidFill>
                        <a:latin typeface="Cambria Math" panose="02040503050406030204" pitchFamily="18" charset="0"/>
                        <a:ea typeface="宋体" panose="02010600030101010101" pitchFamily="2" charset="-122"/>
                      </a:rPr>
                      <m:t>=</m:t>
                    </m:r>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𝑦</m:t>
                        </m:r>
                      </m:e>
                      <m:sub>
                        <m:r>
                          <a:rPr lang="en-US" altLang="zh-CN" sz="2000" i="1" kern="100">
                            <a:solidFill>
                              <a:schemeClr val="accent2"/>
                            </a:solidFill>
                            <a:latin typeface="Cambria Math" panose="02040503050406030204" pitchFamily="18" charset="0"/>
                            <a:ea typeface="宋体" panose="02010600030101010101" pitchFamily="2" charset="-122"/>
                          </a:rPr>
                          <m:t>2</m:t>
                        </m:r>
                      </m:sub>
                    </m:sSub>
                  </m:oMath>
                </a14:m>
                <a:r>
                  <a:rPr lang="zh-CN" altLang="zh-CN" sz="2000" kern="100" dirty="0">
                    <a:latin typeface="Times New Roman" panose="02020603050405020304" pitchFamily="18" charset="0"/>
                    <a:ea typeface="宋体" panose="02010600030101010101" pitchFamily="2" charset="-122"/>
                  </a:rPr>
                  <a:t>；</a:t>
                </a:r>
                <a:endParaRPr lang="en-US" altLang="zh-CN" sz="2000" kern="100" dirty="0">
                  <a:latin typeface="Times New Roman" panose="02020603050405020304" pitchFamily="18" charset="0"/>
                  <a:ea typeface="宋体" panose="02010600030101010101" pitchFamily="2" charset="-122"/>
                </a:endParaRPr>
              </a:p>
              <a:p>
                <a:pPr lvl="1"/>
                <a:r>
                  <a:rPr lang="zh-CN" altLang="zh-CN" sz="2000" kern="100" dirty="0">
                    <a:latin typeface="Times New Roman" panose="02020603050405020304" pitchFamily="18" charset="0"/>
                    <a:ea typeface="宋体" panose="02010600030101010101" pitchFamily="2" charset="-122"/>
                  </a:rPr>
                  <a:t>输入样本对为</a:t>
                </a:r>
                <a:r>
                  <a:rPr lang="zh-CN" altLang="zh-CN" sz="2000" kern="100" dirty="0">
                    <a:solidFill>
                      <a:schemeClr val="accent2"/>
                    </a:solidFill>
                    <a:latin typeface="Times New Roman" panose="02020603050405020304" pitchFamily="18" charset="0"/>
                    <a:ea typeface="宋体" panose="02010600030101010101" pitchFamily="2" charset="-122"/>
                  </a:rPr>
                  <a:t>歧视子组</a:t>
                </a:r>
                <a:r>
                  <a:rPr lang="zh-CN" altLang="zh-CN" sz="2000" kern="100" dirty="0">
                    <a:latin typeface="Times New Roman" panose="02020603050405020304" pitchFamily="18" charset="0"/>
                    <a:ea typeface="宋体" panose="02010600030101010101" pitchFamily="2" charset="-122"/>
                  </a:rPr>
                  <a:t>时，期望可以对歧视进行纠正，需要共享权重的两个网络的预测结果</a:t>
                </a:r>
                <a:r>
                  <a:rPr lang="zh-CN" altLang="en-US" sz="2000" kern="100" dirty="0">
                    <a:latin typeface="Times New Roman" panose="02020603050405020304" pitchFamily="18" charset="0"/>
                    <a:ea typeface="宋体" panose="02010600030101010101" pitchFamily="2" charset="-122"/>
                  </a:rPr>
                  <a:t>公平</a:t>
                </a:r>
                <a14:m>
                  <m:oMath xmlns:m="http://schemas.openxmlformats.org/officeDocument/2006/math">
                    <m:sSub>
                      <m:sSubPr>
                        <m:ctrlPr>
                          <a:rPr lang="zh-CN" altLang="zh-CN" sz="2000" i="1" kern="100" smtClean="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𝑓</m:t>
                        </m:r>
                      </m:e>
                      <m:sub>
                        <m:r>
                          <a:rPr lang="en-US" altLang="zh-CN" sz="2000" i="1" kern="100">
                            <a:solidFill>
                              <a:schemeClr val="accent2"/>
                            </a:solidFill>
                            <a:latin typeface="Cambria Math" panose="02040503050406030204" pitchFamily="18" charset="0"/>
                            <a:ea typeface="宋体" panose="02010600030101010101" pitchFamily="2" charset="-122"/>
                          </a:rPr>
                          <m:t>𝑊</m:t>
                        </m:r>
                      </m:sub>
                    </m:sSub>
                    <m:d>
                      <m:dPr>
                        <m:ctrlPr>
                          <a:rPr lang="zh-CN" altLang="zh-CN" sz="2000" i="1" kern="100">
                            <a:solidFill>
                              <a:schemeClr val="accent2"/>
                            </a:solidFill>
                            <a:latin typeface="Cambria Math" panose="02040503050406030204" pitchFamily="18" charset="0"/>
                            <a:ea typeface="Cambria Math" panose="02040503050406030204" pitchFamily="18" charset="0"/>
                          </a:rPr>
                        </m:ctrlPr>
                      </m:dPr>
                      <m:e>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𝑥</m:t>
                            </m:r>
                          </m:e>
                          <m:sub>
                            <m:r>
                              <a:rPr lang="en-US" altLang="zh-CN" sz="2000" i="1" kern="100">
                                <a:solidFill>
                                  <a:schemeClr val="accent2"/>
                                </a:solidFill>
                                <a:latin typeface="Cambria Math" panose="02040503050406030204" pitchFamily="18" charset="0"/>
                                <a:ea typeface="宋体" panose="02010600030101010101" pitchFamily="2" charset="-122"/>
                              </a:rPr>
                              <m:t>1</m:t>
                            </m:r>
                          </m:sub>
                        </m:sSub>
                      </m:e>
                    </m:d>
                    <m:r>
                      <a:rPr lang="en-US" altLang="zh-CN" sz="2000" i="1" kern="100">
                        <a:solidFill>
                          <a:schemeClr val="accent2"/>
                        </a:solidFill>
                        <a:latin typeface="Cambria Math" panose="02040503050406030204" pitchFamily="18" charset="0"/>
                        <a:ea typeface="宋体" panose="02010600030101010101" pitchFamily="2" charset="-122"/>
                      </a:rPr>
                      <m:t>=</m:t>
                    </m:r>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𝑓</m:t>
                        </m:r>
                      </m:e>
                      <m:sub>
                        <m:r>
                          <a:rPr lang="en-US" altLang="zh-CN" sz="2000" i="1" kern="100">
                            <a:solidFill>
                              <a:schemeClr val="accent2"/>
                            </a:solidFill>
                            <a:latin typeface="Cambria Math" panose="02040503050406030204" pitchFamily="18" charset="0"/>
                            <a:ea typeface="宋体" panose="02010600030101010101" pitchFamily="2" charset="-122"/>
                          </a:rPr>
                          <m:t>𝑊</m:t>
                        </m:r>
                      </m:sub>
                    </m:sSub>
                    <m:d>
                      <m:dPr>
                        <m:ctrlPr>
                          <a:rPr lang="zh-CN" altLang="zh-CN" sz="2000" i="1" kern="100">
                            <a:solidFill>
                              <a:schemeClr val="accent2"/>
                            </a:solidFill>
                            <a:latin typeface="Cambria Math" panose="02040503050406030204" pitchFamily="18" charset="0"/>
                            <a:ea typeface="Cambria Math" panose="02040503050406030204" pitchFamily="18" charset="0"/>
                          </a:rPr>
                        </m:ctrlPr>
                      </m:dPr>
                      <m:e>
                        <m:sSub>
                          <m:sSubPr>
                            <m:ctrlPr>
                              <a:rPr lang="zh-CN" altLang="zh-CN" sz="2000" i="1" kern="100">
                                <a:solidFill>
                                  <a:schemeClr val="accent2"/>
                                </a:solidFill>
                                <a:latin typeface="Cambria Math" panose="02040503050406030204" pitchFamily="18" charset="0"/>
                                <a:ea typeface="Cambria Math" panose="02040503050406030204" pitchFamily="18" charset="0"/>
                              </a:rPr>
                            </m:ctrlPr>
                          </m:sSubPr>
                          <m:e>
                            <m:r>
                              <a:rPr lang="en-US" altLang="zh-CN" sz="2000" i="1" kern="100">
                                <a:solidFill>
                                  <a:schemeClr val="accent2"/>
                                </a:solidFill>
                                <a:latin typeface="Cambria Math" panose="02040503050406030204" pitchFamily="18" charset="0"/>
                                <a:ea typeface="宋体" panose="02010600030101010101" pitchFamily="2" charset="-122"/>
                              </a:rPr>
                              <m:t>𝑥</m:t>
                            </m:r>
                          </m:e>
                          <m:sub>
                            <m:r>
                              <a:rPr lang="en-US" altLang="zh-CN" sz="2000" i="1" kern="100">
                                <a:solidFill>
                                  <a:schemeClr val="accent2"/>
                                </a:solidFill>
                                <a:latin typeface="Cambria Math" panose="02040503050406030204" pitchFamily="18" charset="0"/>
                                <a:ea typeface="宋体" panose="02010600030101010101" pitchFamily="2" charset="-122"/>
                              </a:rPr>
                              <m:t>2</m:t>
                            </m:r>
                          </m:sub>
                        </m:sSub>
                      </m:e>
                    </m:d>
                  </m:oMath>
                </a14:m>
                <a:r>
                  <a:rPr lang="zh-CN" altLang="zh-CN" sz="2000" kern="100" dirty="0">
                    <a:latin typeface="Times New Roman" panose="02020603050405020304" pitchFamily="18" charset="0"/>
                    <a:ea typeface="宋体" panose="02010600030101010101" pitchFamily="2" charset="-122"/>
                  </a:rPr>
                  <a:t>；</a:t>
                </a:r>
                <a:endParaRPr lang="en-US" altLang="zh-CN" sz="2000" kern="100" dirty="0">
                  <a:latin typeface="Times New Roman" panose="02020603050405020304" pitchFamily="18" charset="0"/>
                  <a:ea typeface="宋体" panose="02010600030101010101" pitchFamily="2" charset="-122"/>
                </a:endParaRPr>
              </a:p>
              <a:p>
                <a:pPr lvl="1"/>
                <a:r>
                  <a:rPr lang="zh-CN" altLang="zh-CN" sz="2000" kern="100" dirty="0">
                    <a:latin typeface="Times New Roman" panose="02020603050405020304" pitchFamily="18" charset="0"/>
                    <a:ea typeface="宋体" panose="02010600030101010101" pitchFamily="2" charset="-122"/>
                  </a:rPr>
                  <a:t>对于</a:t>
                </a:r>
                <a:r>
                  <a:rPr lang="zh-CN" altLang="zh-CN" sz="2000" kern="100" dirty="0">
                    <a:solidFill>
                      <a:schemeClr val="accent2"/>
                    </a:solidFill>
                    <a:latin typeface="Times New Roman" panose="02020603050405020304" pitchFamily="18" charset="0"/>
                    <a:ea typeface="宋体" panose="02010600030101010101" pitchFamily="2" charset="-122"/>
                  </a:rPr>
                  <a:t>无相似样本组</a:t>
                </a:r>
                <a:r>
                  <a:rPr lang="zh-CN" altLang="zh-CN" sz="2000" kern="100" dirty="0">
                    <a:latin typeface="Times New Roman" panose="02020603050405020304" pitchFamily="18" charset="0"/>
                    <a:ea typeface="宋体" panose="02010600030101010101" pitchFamily="2" charset="-122"/>
                  </a:rPr>
                  <a:t>，在训练过程中需要</a:t>
                </a:r>
                <a:r>
                  <a:rPr lang="zh-CN" altLang="zh-CN" sz="2000" kern="100" dirty="0">
                    <a:solidFill>
                      <a:schemeClr val="accent2"/>
                    </a:solidFill>
                    <a:latin typeface="Times New Roman" panose="02020603050405020304" pitchFamily="18" charset="0"/>
                    <a:ea typeface="宋体" panose="02010600030101010101" pitchFamily="2" charset="-122"/>
                  </a:rPr>
                  <a:t>生成相同的单一样本</a:t>
                </a:r>
                <a:r>
                  <a:rPr lang="zh-CN" altLang="zh-CN" sz="2000" kern="100" dirty="0">
                    <a:latin typeface="Times New Roman" panose="02020603050405020304" pitchFamily="18" charset="0"/>
                    <a:ea typeface="宋体" panose="02010600030101010101" pitchFamily="2" charset="-122"/>
                  </a:rPr>
                  <a:t>作为两个网络的输入，因网络共享权重，所以预测结果相同</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𝑓</m:t>
                        </m:r>
                      </m:e>
                      <m:sub>
                        <m:r>
                          <a:rPr lang="en-US" altLang="zh-CN" sz="2000" i="1" kern="100">
                            <a:latin typeface="Cambria Math" panose="02040503050406030204" pitchFamily="18" charset="0"/>
                            <a:ea typeface="宋体" panose="02010600030101010101" pitchFamily="2" charset="-122"/>
                          </a:rPr>
                          <m:t>𝑊</m:t>
                        </m:r>
                      </m:sub>
                    </m:sSub>
                    <m:d>
                      <m:dPr>
                        <m:ctrlPr>
                          <a:rPr lang="zh-CN" altLang="zh-CN" sz="2000" i="1" kern="100">
                            <a:latin typeface="Cambria Math" panose="02040503050406030204" pitchFamily="18" charset="0"/>
                            <a:ea typeface="Cambria Math" panose="02040503050406030204" pitchFamily="18" charset="0"/>
                          </a:rPr>
                        </m:ctrlPr>
                      </m:dPr>
                      <m:e>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𝑥</m:t>
                            </m:r>
                          </m:e>
                          <m:sub>
                            <m:r>
                              <a:rPr lang="en-US" altLang="zh-CN" sz="2000" i="1" kern="100">
                                <a:latin typeface="Cambria Math" panose="02040503050406030204" pitchFamily="18" charset="0"/>
                                <a:ea typeface="宋体" panose="02010600030101010101" pitchFamily="2" charset="-122"/>
                              </a:rPr>
                              <m:t>1</m:t>
                            </m:r>
                          </m:sub>
                        </m:sSub>
                      </m:e>
                    </m:d>
                    <m:r>
                      <a:rPr lang="en-US" altLang="zh-CN" sz="2000" i="1" kern="100">
                        <a:latin typeface="Cambria Math" panose="02040503050406030204" pitchFamily="18" charset="0"/>
                        <a:ea typeface="宋体" panose="02010600030101010101" pitchFamily="2" charset="-122"/>
                      </a:rPr>
                      <m:t>=</m:t>
                    </m:r>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𝑓</m:t>
                        </m:r>
                      </m:e>
                      <m:sub>
                        <m:r>
                          <a:rPr lang="en-US" altLang="zh-CN" sz="2000" i="1" kern="100">
                            <a:latin typeface="Cambria Math" panose="02040503050406030204" pitchFamily="18" charset="0"/>
                            <a:ea typeface="宋体" panose="02010600030101010101" pitchFamily="2" charset="-122"/>
                          </a:rPr>
                          <m:t>𝑊</m:t>
                        </m:r>
                      </m:sub>
                    </m:sSub>
                    <m:d>
                      <m:dPr>
                        <m:ctrlPr>
                          <a:rPr lang="zh-CN" altLang="zh-CN" sz="2000" i="1" kern="100">
                            <a:latin typeface="Cambria Math" panose="02040503050406030204" pitchFamily="18" charset="0"/>
                            <a:ea typeface="Cambria Math" panose="02040503050406030204" pitchFamily="18" charset="0"/>
                          </a:rPr>
                        </m:ctrlPr>
                      </m:dPr>
                      <m:e>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𝑥</m:t>
                            </m:r>
                          </m:e>
                          <m:sub>
                            <m:r>
                              <a:rPr lang="en-US" altLang="zh-CN" sz="2000" i="1" kern="100">
                                <a:latin typeface="Cambria Math" panose="02040503050406030204" pitchFamily="18" charset="0"/>
                                <a:ea typeface="宋体" panose="02010600030101010101" pitchFamily="2" charset="-122"/>
                              </a:rPr>
                              <m:t>1</m:t>
                            </m:r>
                          </m:sub>
                        </m:sSub>
                      </m:e>
                    </m:d>
                  </m:oMath>
                </a14:m>
                <a:r>
                  <a:rPr lang="zh-CN" altLang="zh-CN" sz="2000" kern="100" dirty="0">
                    <a:latin typeface="Times New Roman" panose="02020603050405020304" pitchFamily="18" charset="0"/>
                    <a:ea typeface="宋体" panose="02010600030101010101" pitchFamily="2" charset="-122"/>
                  </a:rPr>
                  <a:t>，同时需要网络对单一样本预测准确</a:t>
                </a:r>
                <a14:m>
                  <m:oMath xmlns:m="http://schemas.openxmlformats.org/officeDocument/2006/math">
                    <m:sSub>
                      <m:sSubPr>
                        <m:ctrlPr>
                          <a:rPr lang="zh-CN" altLang="zh-CN" sz="2000" i="1" kern="100">
                            <a:latin typeface="Cambria Math" panose="02040503050406030204" pitchFamily="18" charset="0"/>
                            <a:ea typeface="Cambria Math" panose="02040503050406030204" pitchFamily="18" charset="0"/>
                          </a:rPr>
                        </m:ctrlPr>
                      </m:sSubPr>
                      <m:e>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𝑦</m:t>
                            </m:r>
                          </m:e>
                          <m:sub>
                            <m:r>
                              <a:rPr lang="en-US" altLang="zh-CN" sz="2000" i="1" kern="100">
                                <a:latin typeface="Cambria Math" panose="02040503050406030204" pitchFamily="18" charset="0"/>
                                <a:ea typeface="宋体" panose="02010600030101010101" pitchFamily="2" charset="-122"/>
                              </a:rPr>
                              <m:t>1</m:t>
                            </m:r>
                          </m:sub>
                        </m:sSub>
                        <m:r>
                          <a:rPr lang="en-US" altLang="zh-CN" sz="2000" i="1" kern="100">
                            <a:latin typeface="Cambria Math" panose="02040503050406030204" pitchFamily="18" charset="0"/>
                            <a:ea typeface="宋体" panose="02010600030101010101" pitchFamily="2" charset="-122"/>
                          </a:rPr>
                          <m:t>=</m:t>
                        </m:r>
                        <m:r>
                          <a:rPr lang="en-US" altLang="zh-CN" sz="2000" i="1" kern="100">
                            <a:latin typeface="Cambria Math" panose="02040503050406030204" pitchFamily="18" charset="0"/>
                            <a:ea typeface="宋体" panose="02010600030101010101" pitchFamily="2" charset="-122"/>
                          </a:rPr>
                          <m:t>𝑓</m:t>
                        </m:r>
                      </m:e>
                      <m:sub>
                        <m:r>
                          <a:rPr lang="en-US" altLang="zh-CN" sz="2000" i="1" kern="100">
                            <a:latin typeface="Cambria Math" panose="02040503050406030204" pitchFamily="18" charset="0"/>
                            <a:ea typeface="宋体" panose="02010600030101010101" pitchFamily="2" charset="-122"/>
                          </a:rPr>
                          <m:t>𝑊</m:t>
                        </m:r>
                      </m:sub>
                    </m:sSub>
                    <m:d>
                      <m:dPr>
                        <m:ctrlPr>
                          <a:rPr lang="zh-CN" altLang="zh-CN" sz="2000" i="1" kern="100">
                            <a:latin typeface="Cambria Math" panose="02040503050406030204" pitchFamily="18" charset="0"/>
                            <a:ea typeface="Cambria Math" panose="02040503050406030204" pitchFamily="18" charset="0"/>
                          </a:rPr>
                        </m:ctrlPr>
                      </m:dPr>
                      <m:e>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𝑥</m:t>
                            </m:r>
                          </m:e>
                          <m:sub>
                            <m:r>
                              <a:rPr lang="en-US" altLang="zh-CN" sz="2000" i="1" kern="100">
                                <a:latin typeface="Cambria Math" panose="02040503050406030204" pitchFamily="18" charset="0"/>
                                <a:ea typeface="宋体" panose="02010600030101010101" pitchFamily="2" charset="-122"/>
                              </a:rPr>
                              <m:t>1</m:t>
                            </m:r>
                          </m:sub>
                        </m:sSub>
                      </m:e>
                    </m:d>
                    <m:r>
                      <a:rPr lang="en-US" altLang="zh-CN" sz="2000" i="1" kern="100">
                        <a:latin typeface="Cambria Math" panose="02040503050406030204" pitchFamily="18" charset="0"/>
                        <a:ea typeface="宋体" panose="02010600030101010101" pitchFamily="2" charset="-122"/>
                      </a:rPr>
                      <m:t>=</m:t>
                    </m:r>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𝑓</m:t>
                        </m:r>
                      </m:e>
                      <m:sub>
                        <m:r>
                          <a:rPr lang="en-US" altLang="zh-CN" sz="2000" i="1" kern="100">
                            <a:latin typeface="Cambria Math" panose="02040503050406030204" pitchFamily="18" charset="0"/>
                            <a:ea typeface="宋体" panose="02010600030101010101" pitchFamily="2" charset="-122"/>
                          </a:rPr>
                          <m:t>𝑊</m:t>
                        </m:r>
                      </m:sub>
                    </m:sSub>
                    <m:d>
                      <m:dPr>
                        <m:ctrlPr>
                          <a:rPr lang="zh-CN" altLang="zh-CN" sz="2000" i="1" kern="100">
                            <a:latin typeface="Cambria Math" panose="02040503050406030204" pitchFamily="18" charset="0"/>
                            <a:ea typeface="Cambria Math" panose="02040503050406030204" pitchFamily="18" charset="0"/>
                          </a:rPr>
                        </m:ctrlPr>
                      </m:dPr>
                      <m:e>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i="1" kern="100">
                                <a:latin typeface="Cambria Math" panose="02040503050406030204" pitchFamily="18" charset="0"/>
                                <a:ea typeface="宋体" panose="02010600030101010101" pitchFamily="2" charset="-122"/>
                              </a:rPr>
                              <m:t>𝑥</m:t>
                            </m:r>
                          </m:e>
                          <m:sub>
                            <m:r>
                              <a:rPr lang="en-US" altLang="zh-CN" sz="2000" i="1" kern="100">
                                <a:latin typeface="Cambria Math" panose="02040503050406030204" pitchFamily="18" charset="0"/>
                                <a:ea typeface="宋体" panose="02010600030101010101" pitchFamily="2" charset="-122"/>
                              </a:rPr>
                              <m:t>1</m:t>
                            </m:r>
                          </m:sub>
                        </m:sSub>
                      </m:e>
                    </m:d>
                  </m:oMath>
                </a14:m>
                <a:r>
                  <a:rPr lang="zh-CN" altLang="zh-CN" sz="2000" kern="100" dirty="0">
                    <a:latin typeface="Times New Roman" panose="02020603050405020304" pitchFamily="18" charset="0"/>
                    <a:ea typeface="宋体" panose="02010600030101010101" pitchFamily="2" charset="-122"/>
                  </a:rPr>
                  <a:t>。</a:t>
                </a:r>
                <a:endParaRPr lang="en-US" altLang="zh-CN" sz="2000" kern="100" dirty="0">
                  <a:latin typeface="Times New Roman" panose="02020603050405020304" pitchFamily="18" charset="0"/>
                  <a:ea typeface="宋体" panose="02010600030101010101" pitchFamily="2" charset="-122"/>
                </a:endParaRPr>
              </a:p>
            </p:txBody>
          </p:sp>
        </mc:Choice>
        <mc:Fallback xmlns="">
          <p:sp>
            <p:nvSpPr>
              <p:cNvPr id="6" name="内容占位符 2">
                <a:extLst>
                  <a:ext uri="{FF2B5EF4-FFF2-40B4-BE49-F238E27FC236}">
                    <a16:creationId xmlns:a16="http://schemas.microsoft.com/office/drawing/2014/main" id="{2F02B9D7-A286-434D-BF03-C4C34768D796}"/>
                  </a:ext>
                </a:extLst>
              </p:cNvPr>
              <p:cNvSpPr txBox="1">
                <a:spLocks noRot="1" noChangeAspect="1" noMove="1" noResize="1" noEditPoints="1" noAdjustHandles="1" noChangeArrowheads="1" noChangeShapeType="1" noTextEdit="1"/>
              </p:cNvSpPr>
              <p:nvPr/>
            </p:nvSpPr>
            <p:spPr bwMode="auto">
              <a:xfrm>
                <a:off x="640048" y="2037791"/>
                <a:ext cx="7943754" cy="3478492"/>
              </a:xfrm>
              <a:prstGeom prst="rect">
                <a:avLst/>
              </a:prstGeom>
              <a:blipFill>
                <a:blip r:embed="rId2"/>
                <a:stretch>
                  <a:fillRect l="-1074" t="-1926" r="-844" b="-17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 name="内容占位符 3">
                <a:extLst>
                  <a:ext uri="{FF2B5EF4-FFF2-40B4-BE49-F238E27FC236}">
                    <a16:creationId xmlns:a16="http://schemas.microsoft.com/office/drawing/2014/main" id="{B2D17B9B-A5F4-47A0-B573-FA6AA2D5B40D}"/>
                  </a:ext>
                </a:extLst>
              </p:cNvPr>
              <p:cNvSpPr txBox="1">
                <a:spLocks/>
              </p:cNvSpPr>
              <p:nvPr/>
            </p:nvSpPr>
            <p:spPr bwMode="auto">
              <a:xfrm>
                <a:off x="650632" y="5586265"/>
                <a:ext cx="9340456" cy="7085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宋体" pitchFamily="2" charset="-122"/>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ea typeface="+mn-ea"/>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ea typeface="+mn-ea"/>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ea typeface="+mn-ea"/>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5pPr>
                <a:lvl6pPr marL="25514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6pPr>
                <a:lvl7pPr marL="30086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7pPr>
                <a:lvl8pPr marL="34658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8pPr>
                <a:lvl9pPr marL="39230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9pPr>
              </a:lstStyle>
              <a:p>
                <a:r>
                  <a:rPr lang="zh-CN" altLang="zh-CN" sz="2400" kern="100" dirty="0">
                    <a:latin typeface="Times New Roman" panose="02020603050405020304" pitchFamily="18" charset="0"/>
                    <a:ea typeface="宋体" panose="02010600030101010101" pitchFamily="2" charset="-122"/>
                  </a:rPr>
                  <a:t>结合上述要求我们定义准确公平性网络的损失函数</a:t>
                </a:r>
                <a14:m>
                  <m:oMath xmlns:m="http://schemas.openxmlformats.org/officeDocument/2006/math">
                    <m:r>
                      <a:rPr lang="en-US" altLang="zh-CN" sz="2400" i="1" kern="100">
                        <a:latin typeface="Cambria Math" panose="02040503050406030204" pitchFamily="18" charset="0"/>
                        <a:ea typeface="宋体" panose="02010600030101010101" pitchFamily="2" charset="-122"/>
                      </a:rPr>
                      <m:t>𝑙𝑜𝑠𝑠</m:t>
                    </m:r>
                  </m:oMath>
                </a14:m>
                <a:r>
                  <a:rPr lang="zh-CN" altLang="zh-CN" sz="3200" kern="100" dirty="0">
                    <a:latin typeface="Times New Roman" panose="02020603050405020304" pitchFamily="18" charset="0"/>
                    <a:ea typeface="宋体" panose="02010600030101010101" pitchFamily="2" charset="-122"/>
                  </a:rPr>
                  <a:t>：</a:t>
                </a:r>
                <a:endParaRPr lang="zh-CN" altLang="en-US" sz="3600" kern="0" dirty="0"/>
              </a:p>
              <a:p>
                <a:endParaRPr lang="zh-CN" altLang="en-US" kern="0" dirty="0"/>
              </a:p>
            </p:txBody>
          </p:sp>
        </mc:Choice>
        <mc:Fallback xmlns="">
          <p:sp>
            <p:nvSpPr>
              <p:cNvPr id="7" name="内容占位符 3">
                <a:extLst>
                  <a:ext uri="{FF2B5EF4-FFF2-40B4-BE49-F238E27FC236}">
                    <a16:creationId xmlns:a16="http://schemas.microsoft.com/office/drawing/2014/main" id="{B2D17B9B-A5F4-47A0-B573-FA6AA2D5B40D}"/>
                  </a:ext>
                </a:extLst>
              </p:cNvPr>
              <p:cNvSpPr txBox="1">
                <a:spLocks noRot="1" noChangeAspect="1" noMove="1" noResize="1" noEditPoints="1" noAdjustHandles="1" noChangeArrowheads="1" noChangeShapeType="1" noTextEdit="1"/>
              </p:cNvSpPr>
              <p:nvPr/>
            </p:nvSpPr>
            <p:spPr bwMode="auto">
              <a:xfrm>
                <a:off x="650632" y="5586265"/>
                <a:ext cx="9340456" cy="708581"/>
              </a:xfrm>
              <a:prstGeom prst="rect">
                <a:avLst/>
              </a:prstGeom>
              <a:blipFill>
                <a:blip r:embed="rId4"/>
                <a:stretch>
                  <a:fillRect l="-914" t="-12821" b="-769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 name="文本框 8">
                <a:extLst>
                  <a:ext uri="{FF2B5EF4-FFF2-40B4-BE49-F238E27FC236}">
                    <a16:creationId xmlns:a16="http://schemas.microsoft.com/office/drawing/2014/main" id="{E1856490-902E-4AFF-8659-1C27FF16C243}"/>
                  </a:ext>
                </a:extLst>
              </p:cNvPr>
              <p:cNvSpPr txBox="1"/>
              <p:nvPr/>
            </p:nvSpPr>
            <p:spPr>
              <a:xfrm>
                <a:off x="2049759" y="6213906"/>
                <a:ext cx="6542201" cy="50687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altLang="zh-CN" sz="1800" b="1" i="1" kern="100" smtClean="0">
                          <a:latin typeface="Cambria Math" panose="02040503050406030204" pitchFamily="18" charset="0"/>
                          <a:ea typeface="宋体" panose="02010600030101010101" pitchFamily="2" charset="-122"/>
                        </a:rPr>
                        <m:t>𝒍𝒐𝒔𝒔</m:t>
                      </m:r>
                      <m:r>
                        <a:rPr lang="en-US" altLang="zh-CN" sz="1800" b="1" kern="100">
                          <a:latin typeface="Cambria Math" panose="02040503050406030204" pitchFamily="18" charset="0"/>
                          <a:ea typeface="宋体" panose="02010600030101010101" pitchFamily="2" charset="-122"/>
                        </a:rPr>
                        <m:t>=</m:t>
                      </m:r>
                      <m:r>
                        <a:rPr lang="en-US" altLang="zh-CN" sz="1800" b="1" i="1" kern="100">
                          <a:latin typeface="Cambria Math" panose="02040503050406030204" pitchFamily="18" charset="0"/>
                          <a:ea typeface="宋体" panose="02010600030101010101" pitchFamily="2" charset="-122"/>
                        </a:rPr>
                        <m:t>𝒍</m:t>
                      </m:r>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𝒇</m:t>
                              </m:r>
                            </m:e>
                            <m:sub>
                              <m:r>
                                <a:rPr lang="en-US" altLang="zh-CN" sz="1800" b="1" i="1" kern="100">
                                  <a:latin typeface="Cambria Math" panose="02040503050406030204" pitchFamily="18" charset="0"/>
                                  <a:ea typeface="宋体" panose="02010600030101010101" pitchFamily="2" charset="-122"/>
                                </a:rPr>
                                <m:t>𝑾</m:t>
                              </m:r>
                            </m:sub>
                          </m:sSub>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𝒙</m:t>
                                  </m:r>
                                </m:e>
                                <m:sub>
                                  <m:r>
                                    <a:rPr lang="en-US" altLang="zh-CN" sz="1800" b="1" i="1" kern="100">
                                      <a:latin typeface="Cambria Math" panose="02040503050406030204" pitchFamily="18" charset="0"/>
                                      <a:ea typeface="宋体" panose="02010600030101010101" pitchFamily="2" charset="-122"/>
                                    </a:rPr>
                                    <m:t>𝟏</m:t>
                                  </m:r>
                                </m:sub>
                              </m:sSub>
                            </m:e>
                          </m:d>
                          <m:r>
                            <a:rPr lang="en-US" altLang="zh-CN" sz="1800" b="1" kern="100">
                              <a:latin typeface="Cambria Math" panose="02040503050406030204" pitchFamily="18" charset="0"/>
                              <a:ea typeface="宋体" panose="02010600030101010101" pitchFamily="2" charset="-122"/>
                            </a:rPr>
                            <m:t>,</m:t>
                          </m:r>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𝒇</m:t>
                              </m:r>
                            </m:e>
                            <m:sub>
                              <m:r>
                                <a:rPr lang="en-US" altLang="zh-CN" sz="1800" b="1" i="1" kern="100">
                                  <a:latin typeface="Cambria Math" panose="02040503050406030204" pitchFamily="18" charset="0"/>
                                  <a:ea typeface="宋体" panose="02010600030101010101" pitchFamily="2" charset="-122"/>
                                </a:rPr>
                                <m:t>𝑾</m:t>
                              </m:r>
                            </m:sub>
                          </m:sSub>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𝒙</m:t>
                                  </m:r>
                                </m:e>
                                <m:sub>
                                  <m:r>
                                    <a:rPr lang="en-US" altLang="zh-CN" sz="1800" b="1" i="1" kern="100">
                                      <a:latin typeface="Cambria Math" panose="02040503050406030204" pitchFamily="18" charset="0"/>
                                      <a:ea typeface="宋体" panose="02010600030101010101" pitchFamily="2" charset="-122"/>
                                    </a:rPr>
                                    <m:t>𝟐</m:t>
                                  </m:r>
                                </m:sub>
                              </m:sSub>
                            </m:e>
                          </m:d>
                        </m:e>
                      </m:d>
                      <m:r>
                        <a:rPr lang="en-US" altLang="zh-CN" sz="1800" b="1" kern="100">
                          <a:latin typeface="Cambria Math" panose="02040503050406030204" pitchFamily="18" charset="0"/>
                          <a:ea typeface="宋体" panose="02010600030101010101" pitchFamily="2" charset="-122"/>
                        </a:rPr>
                        <m:t>+</m:t>
                      </m:r>
                      <m:r>
                        <a:rPr lang="en-US" altLang="zh-CN" sz="1800" b="1" i="1" kern="100">
                          <a:latin typeface="Cambria Math" panose="02040503050406030204" pitchFamily="18" charset="0"/>
                          <a:ea typeface="宋体" panose="02010600030101010101" pitchFamily="2" charset="-122"/>
                        </a:rPr>
                        <m:t>𝒘</m:t>
                      </m:r>
                      <m:d>
                        <m:dPr>
                          <m:ctrlPr>
                            <a:rPr lang="zh-CN" altLang="zh-CN" sz="1800" b="1" i="1" kern="100">
                              <a:latin typeface="Cambria Math" panose="02040503050406030204" pitchFamily="18" charset="0"/>
                              <a:ea typeface="Cambria Math" panose="02040503050406030204" pitchFamily="18" charset="0"/>
                            </a:rPr>
                          </m:ctrlPr>
                        </m:dPr>
                        <m:e>
                          <m:r>
                            <a:rPr lang="en-US" altLang="zh-CN" sz="1800" b="1" i="1" kern="100">
                              <a:latin typeface="Cambria Math" panose="02040503050406030204" pitchFamily="18" charset="0"/>
                              <a:ea typeface="宋体" panose="02010600030101010101" pitchFamily="2" charset="-122"/>
                            </a:rPr>
                            <m:t>𝒍</m:t>
                          </m:r>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𝒚</m:t>
                                  </m:r>
                                </m:e>
                                <m:sub>
                                  <m:r>
                                    <a:rPr lang="en-US" altLang="zh-CN" sz="1800" b="1" i="1" kern="100">
                                      <a:latin typeface="Cambria Math" panose="02040503050406030204" pitchFamily="18" charset="0"/>
                                      <a:ea typeface="宋体" panose="02010600030101010101" pitchFamily="2" charset="-122"/>
                                    </a:rPr>
                                    <m:t>𝟏</m:t>
                                  </m:r>
                                </m:sub>
                              </m:sSub>
                              <m:r>
                                <a:rPr lang="en-US" altLang="zh-CN" sz="1800" b="1" kern="100">
                                  <a:latin typeface="Cambria Math" panose="02040503050406030204" pitchFamily="18" charset="0"/>
                                  <a:ea typeface="宋体" panose="02010600030101010101" pitchFamily="2" charset="-122"/>
                                </a:rPr>
                                <m:t>,</m:t>
                              </m:r>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𝒇</m:t>
                                  </m:r>
                                </m:e>
                                <m:sub>
                                  <m:r>
                                    <a:rPr lang="en-US" altLang="zh-CN" sz="1800" b="1" i="1" kern="100">
                                      <a:latin typeface="Cambria Math" panose="02040503050406030204" pitchFamily="18" charset="0"/>
                                      <a:ea typeface="宋体" panose="02010600030101010101" pitchFamily="2" charset="-122"/>
                                    </a:rPr>
                                    <m:t>𝑾</m:t>
                                  </m:r>
                                </m:sub>
                              </m:sSub>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𝒙</m:t>
                                      </m:r>
                                    </m:e>
                                    <m:sub>
                                      <m:r>
                                        <a:rPr lang="en-US" altLang="zh-CN" sz="1800" b="1" i="1" kern="100">
                                          <a:latin typeface="Cambria Math" panose="02040503050406030204" pitchFamily="18" charset="0"/>
                                          <a:ea typeface="宋体" panose="02010600030101010101" pitchFamily="2" charset="-122"/>
                                        </a:rPr>
                                        <m:t>𝟏</m:t>
                                      </m:r>
                                    </m:sub>
                                  </m:sSub>
                                </m:e>
                              </m:d>
                              <m:r>
                                <a:rPr lang="en-US" altLang="zh-CN" sz="1800" b="1" i="1" kern="100">
                                  <a:latin typeface="Cambria Math" panose="02040503050406030204" pitchFamily="18" charset="0"/>
                                  <a:ea typeface="宋体" panose="02010600030101010101" pitchFamily="2" charset="-122"/>
                                </a:rPr>
                                <m:t> </m:t>
                              </m:r>
                            </m:e>
                          </m:d>
                          <m:r>
                            <a:rPr lang="en-US" altLang="zh-CN" sz="1800" b="1" kern="100">
                              <a:latin typeface="Cambria Math" panose="02040503050406030204" pitchFamily="18" charset="0"/>
                              <a:ea typeface="宋体" panose="02010600030101010101" pitchFamily="2" charset="-122"/>
                            </a:rPr>
                            <m:t>+</m:t>
                          </m:r>
                          <m:r>
                            <a:rPr lang="en-US" altLang="zh-CN" sz="1800" b="1" i="1" kern="100">
                              <a:latin typeface="Cambria Math" panose="02040503050406030204" pitchFamily="18" charset="0"/>
                              <a:ea typeface="宋体" panose="02010600030101010101" pitchFamily="2" charset="-122"/>
                            </a:rPr>
                            <m:t>𝒍</m:t>
                          </m:r>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𝒚</m:t>
                                  </m:r>
                                </m:e>
                                <m:sub>
                                  <m:r>
                                    <a:rPr lang="en-US" altLang="zh-CN" sz="1800" b="1" i="1" kern="100">
                                      <a:latin typeface="Cambria Math" panose="02040503050406030204" pitchFamily="18" charset="0"/>
                                      <a:ea typeface="宋体" panose="02010600030101010101" pitchFamily="2" charset="-122"/>
                                    </a:rPr>
                                    <m:t>𝟐</m:t>
                                  </m:r>
                                </m:sub>
                              </m:sSub>
                              <m:r>
                                <a:rPr lang="en-US" altLang="zh-CN" sz="1800" b="1" kern="100">
                                  <a:latin typeface="Cambria Math" panose="02040503050406030204" pitchFamily="18" charset="0"/>
                                  <a:ea typeface="宋体" panose="02010600030101010101" pitchFamily="2" charset="-122"/>
                                </a:rPr>
                                <m:t>,</m:t>
                              </m:r>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𝒇</m:t>
                                  </m:r>
                                </m:e>
                                <m:sub>
                                  <m:r>
                                    <a:rPr lang="en-US" altLang="zh-CN" sz="1800" b="1" i="1" kern="100">
                                      <a:latin typeface="Cambria Math" panose="02040503050406030204" pitchFamily="18" charset="0"/>
                                      <a:ea typeface="宋体" panose="02010600030101010101" pitchFamily="2" charset="-122"/>
                                    </a:rPr>
                                    <m:t>𝑾</m:t>
                                  </m:r>
                                </m:sub>
                              </m:sSub>
                              <m:d>
                                <m:dPr>
                                  <m:ctrlPr>
                                    <a:rPr lang="zh-CN" altLang="zh-CN" sz="1800" b="1" i="1" kern="100">
                                      <a:latin typeface="Cambria Math" panose="02040503050406030204" pitchFamily="18" charset="0"/>
                                      <a:ea typeface="Cambria Math" panose="02040503050406030204" pitchFamily="18" charset="0"/>
                                    </a:rPr>
                                  </m:ctrlPr>
                                </m:dPr>
                                <m:e>
                                  <m:sSub>
                                    <m:sSubPr>
                                      <m:ctrlPr>
                                        <a:rPr lang="zh-CN" altLang="zh-CN" sz="1800" b="1" i="1" kern="100">
                                          <a:latin typeface="Cambria Math" panose="02040503050406030204" pitchFamily="18" charset="0"/>
                                          <a:ea typeface="Cambria Math" panose="02040503050406030204" pitchFamily="18" charset="0"/>
                                        </a:rPr>
                                      </m:ctrlPr>
                                    </m:sSubPr>
                                    <m:e>
                                      <m:r>
                                        <a:rPr lang="en-US" altLang="zh-CN" sz="1800" b="1" i="1" kern="100">
                                          <a:latin typeface="Cambria Math" panose="02040503050406030204" pitchFamily="18" charset="0"/>
                                          <a:ea typeface="宋体" panose="02010600030101010101" pitchFamily="2" charset="-122"/>
                                        </a:rPr>
                                        <m:t>𝒙</m:t>
                                      </m:r>
                                    </m:e>
                                    <m:sub>
                                      <m:r>
                                        <a:rPr lang="en-US" altLang="zh-CN" sz="1800" b="1" i="1" kern="100">
                                          <a:latin typeface="Cambria Math" panose="02040503050406030204" pitchFamily="18" charset="0"/>
                                          <a:ea typeface="宋体" panose="02010600030101010101" pitchFamily="2" charset="-122"/>
                                        </a:rPr>
                                        <m:t>𝟐</m:t>
                                      </m:r>
                                    </m:sub>
                                  </m:sSub>
                                </m:e>
                              </m:d>
                            </m:e>
                          </m:d>
                        </m:e>
                      </m:d>
                    </m:oMath>
                  </m:oMathPara>
                </a14:m>
                <a:endParaRPr lang="zh-CN" altLang="en-US" b="1" dirty="0"/>
              </a:p>
            </p:txBody>
          </p:sp>
        </mc:Choice>
        <mc:Fallback xmlns="">
          <p:sp>
            <p:nvSpPr>
              <p:cNvPr id="9" name="文本框 8">
                <a:extLst>
                  <a:ext uri="{FF2B5EF4-FFF2-40B4-BE49-F238E27FC236}">
                    <a16:creationId xmlns:a16="http://schemas.microsoft.com/office/drawing/2014/main" id="{E1856490-902E-4AFF-8659-1C27FF16C243}"/>
                  </a:ext>
                </a:extLst>
              </p:cNvPr>
              <p:cNvSpPr txBox="1">
                <a:spLocks noRot="1" noChangeAspect="1" noMove="1" noResize="1" noEditPoints="1" noAdjustHandles="1" noChangeArrowheads="1" noChangeShapeType="1" noTextEdit="1"/>
              </p:cNvSpPr>
              <p:nvPr/>
            </p:nvSpPr>
            <p:spPr>
              <a:xfrm>
                <a:off x="2049759" y="6213906"/>
                <a:ext cx="6542201" cy="506870"/>
              </a:xfrm>
              <a:prstGeom prst="rect">
                <a:avLst/>
              </a:prstGeom>
              <a:blipFill>
                <a:blip r:embed="rId5"/>
                <a:stretch>
                  <a:fillRect/>
                </a:stretch>
              </a:blipFill>
            </p:spPr>
            <p:txBody>
              <a:bodyPr/>
              <a:lstStyle/>
              <a:p>
                <a:r>
                  <a:rPr lang="zh-CN" altLang="en-US">
                    <a:noFill/>
                  </a:rPr>
                  <a:t> </a:t>
                </a:r>
              </a:p>
            </p:txBody>
          </p:sp>
        </mc:Fallback>
      </mc:AlternateContent>
      <p:pic>
        <p:nvPicPr>
          <p:cNvPr id="8" name="图片 7">
            <a:extLst>
              <a:ext uri="{FF2B5EF4-FFF2-40B4-BE49-F238E27FC236}">
                <a16:creationId xmlns:a16="http://schemas.microsoft.com/office/drawing/2014/main" id="{0FA42CEB-38B1-48FE-86E3-83E1B5AE1C80}"/>
              </a:ext>
            </a:extLst>
          </p:cNvPr>
          <p:cNvPicPr>
            <a:picLocks noChangeAspect="1"/>
          </p:cNvPicPr>
          <p:nvPr/>
        </p:nvPicPr>
        <p:blipFill>
          <a:blip r:embed="rId6"/>
          <a:stretch>
            <a:fillRect/>
          </a:stretch>
        </p:blipFill>
        <p:spPr>
          <a:xfrm>
            <a:off x="8491145" y="2798955"/>
            <a:ext cx="3471560" cy="2974868"/>
          </a:xfrm>
          <a:prstGeom prst="rect">
            <a:avLst/>
          </a:prstGeom>
        </p:spPr>
      </p:pic>
    </p:spTree>
    <p:extLst>
      <p:ext uri="{BB962C8B-B14F-4D97-AF65-F5344CB8AC3E}">
        <p14:creationId xmlns:p14="http://schemas.microsoft.com/office/powerpoint/2010/main" val="784909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4382DF-3714-4CFF-8308-87741B80D6B8}"/>
              </a:ext>
            </a:extLst>
          </p:cNvPr>
          <p:cNvSpPr>
            <a:spLocks noGrp="1"/>
          </p:cNvSpPr>
          <p:nvPr>
            <p:ph type="title"/>
          </p:nvPr>
        </p:nvSpPr>
        <p:spPr/>
        <p:txBody>
          <a:bodyPr/>
          <a:lstStyle/>
          <a:p>
            <a:r>
              <a:rPr lang="zh-CN" altLang="zh-CN" sz="4000" dirty="0"/>
              <a:t>结合两种方法进行准确公平性提升</a:t>
            </a:r>
            <a:endParaRPr lang="zh-CN" altLang="en-US" dirty="0"/>
          </a:p>
        </p:txBody>
      </p:sp>
      <p:sp>
        <p:nvSpPr>
          <p:cNvPr id="4" name="内容占位符 3">
            <a:extLst>
              <a:ext uri="{FF2B5EF4-FFF2-40B4-BE49-F238E27FC236}">
                <a16:creationId xmlns:a16="http://schemas.microsoft.com/office/drawing/2014/main" id="{FA5EE039-32A4-42D7-B87D-3B0B70F770F7}"/>
              </a:ext>
            </a:extLst>
          </p:cNvPr>
          <p:cNvSpPr>
            <a:spLocks noGrp="1"/>
          </p:cNvSpPr>
          <p:nvPr>
            <p:ph idx="1"/>
          </p:nvPr>
        </p:nvSpPr>
        <p:spPr/>
        <p:txBody>
          <a:bodyPr/>
          <a:lstStyle/>
          <a:p>
            <a:r>
              <a:rPr lang="zh-CN" altLang="zh-CN" sz="2400" dirty="0"/>
              <a:t>结合两种方法进行准确公平性提升</a:t>
            </a:r>
            <a:endParaRPr lang="en-US" altLang="zh-CN" sz="2400" dirty="0">
              <a:effectLst/>
              <a:latin typeface="Times New Roman" panose="02020603050405020304" pitchFamily="18" charset="0"/>
              <a:ea typeface="宋体" panose="02010600030101010101" pitchFamily="2" charset="-122"/>
              <a:cs typeface="Times New Roman" panose="02020603050405020304" pitchFamily="18" charset="0"/>
            </a:endParaRPr>
          </a:p>
          <a:p>
            <a:pPr lvl="1"/>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在训练前对无相似组进行组间公平性数据增强——为每个单一样本生成虚拟的公平子组；</a:t>
            </a:r>
            <a:endParaRPr lang="en-US" altLang="zh-CN" sz="2400" dirty="0">
              <a:effectLst/>
              <a:latin typeface="Times New Roman" panose="02020603050405020304" pitchFamily="18" charset="0"/>
              <a:ea typeface="宋体" panose="02010600030101010101" pitchFamily="2" charset="-122"/>
              <a:cs typeface="Times New Roman" panose="02020603050405020304" pitchFamily="18" charset="0"/>
            </a:endParaRPr>
          </a:p>
          <a:p>
            <a:pPr lvl="1"/>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训练使用孪生网络结构，</a:t>
            </a:r>
            <a:endParaRPr lang="en-US" altLang="zh-CN" sz="2400" dirty="0">
              <a:effectLst/>
              <a:latin typeface="Times New Roman" panose="02020603050405020304" pitchFamily="18" charset="0"/>
              <a:ea typeface="宋体" panose="02010600030101010101" pitchFamily="2" charset="-122"/>
              <a:cs typeface="Times New Roman" panose="02020603050405020304" pitchFamily="18" charset="0"/>
            </a:endParaRPr>
          </a:p>
          <a:p>
            <a:pPr lvl="1"/>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保证生成的虚拟公平子组准确且公平</a:t>
            </a:r>
            <a:endParaRPr lang="en-US" altLang="zh-CN" sz="2400" dirty="0">
              <a:effectLst/>
              <a:latin typeface="Times New Roman" panose="02020603050405020304" pitchFamily="18" charset="0"/>
              <a:ea typeface="宋体" panose="02010600030101010101" pitchFamily="2" charset="-122"/>
              <a:cs typeface="Times New Roman" panose="02020603050405020304" pitchFamily="18" charset="0"/>
            </a:endParaRPr>
          </a:p>
          <a:p>
            <a:pPr lvl="1"/>
            <a:endParaRPr lang="en-US" altLang="zh-CN" sz="2000" dirty="0">
              <a:effectLst/>
              <a:latin typeface="Times New Roman" panose="02020603050405020304" pitchFamily="18" charset="0"/>
              <a:ea typeface="宋体" panose="02010600030101010101" pitchFamily="2" charset="-122"/>
              <a:cs typeface="Times New Roman" panose="02020603050405020304" pitchFamily="18" charset="0"/>
            </a:endParaRPr>
          </a:p>
          <a:p>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这一训练方式可以结合两种方法的优势，解决训练过程中公平子组，歧视子组的占比较少的问题；同时更有利于模型学习到准确且公平的分类特征，以及纠正歧视</a:t>
            </a:r>
            <a:r>
              <a:rPr lang="zh-CN" altLang="en-US" sz="2400" dirty="0">
                <a:effectLst/>
                <a:latin typeface="Times New Roman" panose="02020603050405020304" pitchFamily="18" charset="0"/>
                <a:ea typeface="宋体" panose="02010600030101010101" pitchFamily="2" charset="-122"/>
                <a:cs typeface="Times New Roman" panose="02020603050405020304" pitchFamily="18" charset="0"/>
              </a:rPr>
              <a:t>的</a:t>
            </a:r>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特征</a:t>
            </a:r>
            <a:endParaRPr lang="zh-CN" altLang="en-US" sz="3600" dirty="0"/>
          </a:p>
        </p:txBody>
      </p:sp>
    </p:spTree>
    <p:extLst>
      <p:ext uri="{BB962C8B-B14F-4D97-AF65-F5344CB8AC3E}">
        <p14:creationId xmlns:p14="http://schemas.microsoft.com/office/powerpoint/2010/main" val="2015531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81C1AF2-E977-4BE1-AB85-1F78712A7112}"/>
              </a:ext>
            </a:extLst>
          </p:cNvPr>
          <p:cNvSpPr>
            <a:spLocks noGrp="1"/>
          </p:cNvSpPr>
          <p:nvPr>
            <p:ph type="title"/>
          </p:nvPr>
        </p:nvSpPr>
        <p:spPr/>
        <p:txBody>
          <a:bodyPr/>
          <a:lstStyle/>
          <a:p>
            <a:r>
              <a:rPr lang="zh-CN" altLang="en-US" sz="3600" dirty="0"/>
              <a:t>五、已有科研基础与所需的科研条件</a:t>
            </a:r>
          </a:p>
        </p:txBody>
      </p:sp>
      <p:sp>
        <p:nvSpPr>
          <p:cNvPr id="3" name="内容占位符 2">
            <a:extLst>
              <a:ext uri="{FF2B5EF4-FFF2-40B4-BE49-F238E27FC236}">
                <a16:creationId xmlns:a16="http://schemas.microsoft.com/office/drawing/2014/main" id="{668C752D-EFC4-4A2B-865A-0612D888C0B8}"/>
              </a:ext>
            </a:extLst>
          </p:cNvPr>
          <p:cNvSpPr>
            <a:spLocks noGrp="1"/>
          </p:cNvSpPr>
          <p:nvPr>
            <p:ph idx="1"/>
          </p:nvPr>
        </p:nvSpPr>
        <p:spPr>
          <a:xfrm>
            <a:off x="755650" y="1752600"/>
            <a:ext cx="11150404" cy="4267200"/>
          </a:xfrm>
        </p:spPr>
        <p:txBody>
          <a:bodyPr/>
          <a:lstStyle/>
          <a:p>
            <a:r>
              <a:rPr lang="zh-CN" altLang="en-US" sz="2800" dirty="0"/>
              <a:t>已完成</a:t>
            </a:r>
            <a:endParaRPr lang="en-US" altLang="zh-CN" sz="2800" dirty="0"/>
          </a:p>
          <a:p>
            <a:pPr lvl="1"/>
            <a:r>
              <a:rPr lang="en-US" altLang="zh-CN" sz="2400" dirty="0"/>
              <a:t>adult</a:t>
            </a:r>
            <a:r>
              <a:rPr lang="zh-CN" altLang="en-US" sz="2400" dirty="0"/>
              <a:t>数据集中，对比准确公平性与现有公平性标准，论证其有效性</a:t>
            </a:r>
            <a:endParaRPr lang="en-US" altLang="zh-CN" sz="2400" dirty="0"/>
          </a:p>
          <a:p>
            <a:pPr lvl="1"/>
            <a:endParaRPr lang="en-US" altLang="zh-CN" sz="2400" dirty="0"/>
          </a:p>
          <a:p>
            <a:r>
              <a:rPr lang="zh-CN" altLang="en-US" sz="2400" dirty="0"/>
              <a:t>进行中</a:t>
            </a:r>
            <a:endParaRPr lang="en-US" altLang="zh-CN" sz="2400" dirty="0"/>
          </a:p>
          <a:p>
            <a:pPr lvl="1"/>
            <a:r>
              <a:rPr lang="zh-CN" altLang="en-US" sz="2400" dirty="0"/>
              <a:t>使用深度度量学习中孪生网络（</a:t>
            </a:r>
            <a:r>
              <a:rPr lang="en-US" altLang="zh-CN" sz="2400" dirty="0"/>
              <a:t>Siamese network</a:t>
            </a:r>
            <a:r>
              <a:rPr lang="zh-CN" altLang="en-US" sz="2400" dirty="0"/>
              <a:t>）提升准确公平性</a:t>
            </a:r>
            <a:endParaRPr lang="en-US" altLang="zh-CN" sz="2000" dirty="0"/>
          </a:p>
          <a:p>
            <a:pPr lvl="1"/>
            <a:r>
              <a:rPr lang="zh-CN" altLang="en-US" sz="2400" dirty="0"/>
              <a:t>基于反事实数据增强、性别交换数据增强，提出组间公平性数据增强</a:t>
            </a:r>
          </a:p>
        </p:txBody>
      </p:sp>
    </p:spTree>
    <p:extLst>
      <p:ext uri="{BB962C8B-B14F-4D97-AF65-F5344CB8AC3E}">
        <p14:creationId xmlns:p14="http://schemas.microsoft.com/office/powerpoint/2010/main" val="3787633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3F48470-B9FF-421A-B3CE-10A571B8B3D4}"/>
              </a:ext>
            </a:extLst>
          </p:cNvPr>
          <p:cNvSpPr>
            <a:spLocks noGrp="1"/>
          </p:cNvSpPr>
          <p:nvPr>
            <p:ph idx="1"/>
          </p:nvPr>
        </p:nvSpPr>
        <p:spPr/>
        <p:txBody>
          <a:bodyPr/>
          <a:lstStyle/>
          <a:p>
            <a:pPr algn="ctr"/>
            <a:endParaRPr lang="en-US" altLang="zh-CN" dirty="0"/>
          </a:p>
          <a:p>
            <a:pPr algn="ctr"/>
            <a:endParaRPr lang="en-US" altLang="zh-CN" dirty="0"/>
          </a:p>
          <a:p>
            <a:pPr marL="0" indent="0" algn="ctr">
              <a:buNone/>
            </a:pPr>
            <a:r>
              <a:rPr lang="zh-CN" altLang="en-US" sz="6600" dirty="0"/>
              <a:t>谢谢！</a:t>
            </a:r>
            <a:endParaRPr lang="en-US" altLang="zh-CN" sz="6600" dirty="0"/>
          </a:p>
        </p:txBody>
      </p:sp>
    </p:spTree>
    <p:extLst>
      <p:ext uri="{BB962C8B-B14F-4D97-AF65-F5344CB8AC3E}">
        <p14:creationId xmlns:p14="http://schemas.microsoft.com/office/powerpoint/2010/main" val="4036209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8A381D-F0AD-4C50-BE5B-7F5AEE127028}"/>
              </a:ext>
            </a:extLst>
          </p:cNvPr>
          <p:cNvSpPr>
            <a:spLocks noGrp="1"/>
          </p:cNvSpPr>
          <p:nvPr>
            <p:ph type="title"/>
          </p:nvPr>
        </p:nvSpPr>
        <p:spPr/>
        <p:txBody>
          <a:bodyPr/>
          <a:lstStyle/>
          <a:p>
            <a:r>
              <a:rPr lang="zh-CN" altLang="en-US" dirty="0"/>
              <a:t>目录</a:t>
            </a:r>
          </a:p>
        </p:txBody>
      </p:sp>
      <p:sp>
        <p:nvSpPr>
          <p:cNvPr id="3" name="内容占位符 2">
            <a:extLst>
              <a:ext uri="{FF2B5EF4-FFF2-40B4-BE49-F238E27FC236}">
                <a16:creationId xmlns:a16="http://schemas.microsoft.com/office/drawing/2014/main" id="{CE14708E-8DA4-4C14-B425-CA95490A3F63}"/>
              </a:ext>
            </a:extLst>
          </p:cNvPr>
          <p:cNvSpPr>
            <a:spLocks noGrp="1"/>
          </p:cNvSpPr>
          <p:nvPr>
            <p:ph idx="1"/>
          </p:nvPr>
        </p:nvSpPr>
        <p:spPr/>
        <p:txBody>
          <a:bodyPr/>
          <a:lstStyle/>
          <a:p>
            <a:pPr marL="0" indent="0">
              <a:buNone/>
            </a:pPr>
            <a:endParaRPr lang="en-US" altLang="zh-CN" dirty="0"/>
          </a:p>
          <a:p>
            <a:r>
              <a:rPr lang="zh-CN" altLang="en-US" dirty="0"/>
              <a:t>背景及意义</a:t>
            </a:r>
          </a:p>
          <a:p>
            <a:r>
              <a:rPr lang="zh-CN" altLang="en-US" dirty="0"/>
              <a:t>国内外本学科领域的发展现状与趋势</a:t>
            </a:r>
          </a:p>
          <a:p>
            <a:r>
              <a:rPr lang="zh-CN" altLang="en-US" dirty="0"/>
              <a:t>主要研究内容、预期目标</a:t>
            </a:r>
          </a:p>
          <a:p>
            <a:r>
              <a:rPr lang="zh-CN" altLang="en-US" dirty="0"/>
              <a:t>拟采用的研究方法、技术路线、</a:t>
            </a:r>
          </a:p>
        </p:txBody>
      </p:sp>
    </p:spTree>
    <p:extLst>
      <p:ext uri="{BB962C8B-B14F-4D97-AF65-F5344CB8AC3E}">
        <p14:creationId xmlns:p14="http://schemas.microsoft.com/office/powerpoint/2010/main" val="327670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19C31F-1C8F-41E9-9192-B578FE717D11}"/>
              </a:ext>
            </a:extLst>
          </p:cNvPr>
          <p:cNvSpPr>
            <a:spLocks noGrp="1"/>
          </p:cNvSpPr>
          <p:nvPr>
            <p:ph type="title"/>
          </p:nvPr>
        </p:nvSpPr>
        <p:spPr/>
        <p:txBody>
          <a:bodyPr/>
          <a:lstStyle/>
          <a:p>
            <a:r>
              <a:rPr lang="zh-CN" altLang="en-US" sz="3600" dirty="0"/>
              <a:t>一、选题的背景及意义</a:t>
            </a:r>
          </a:p>
        </p:txBody>
      </p:sp>
      <p:sp>
        <p:nvSpPr>
          <p:cNvPr id="3" name="内容占位符 2">
            <a:extLst>
              <a:ext uri="{FF2B5EF4-FFF2-40B4-BE49-F238E27FC236}">
                <a16:creationId xmlns:a16="http://schemas.microsoft.com/office/drawing/2014/main" id="{AA5E23C2-0562-4E2B-B8A3-95281A7B4FE9}"/>
              </a:ext>
            </a:extLst>
          </p:cNvPr>
          <p:cNvSpPr>
            <a:spLocks noGrp="1"/>
          </p:cNvSpPr>
          <p:nvPr>
            <p:ph idx="1"/>
          </p:nvPr>
        </p:nvSpPr>
        <p:spPr>
          <a:xfrm>
            <a:off x="640047" y="1459523"/>
            <a:ext cx="10907787" cy="5093675"/>
          </a:xfrm>
        </p:spPr>
        <p:txBody>
          <a:bodyPr/>
          <a:lstStyle/>
          <a:p>
            <a:r>
              <a:rPr lang="zh-CN" altLang="en-US" sz="2400" dirty="0"/>
              <a:t>随着机器学习的广泛应用，在提供智能服务的同时，也面临一些挑战</a:t>
            </a:r>
            <a:endParaRPr lang="en-US" altLang="zh-CN" sz="2400" dirty="0"/>
          </a:p>
          <a:p>
            <a:pPr lvl="1"/>
            <a:r>
              <a:rPr lang="zh-CN" altLang="en-US" sz="2000" dirty="0"/>
              <a:t>研究发现在决策领域，如再犯罪预测软件</a:t>
            </a:r>
            <a:r>
              <a:rPr lang="en-US" altLang="zh-CN" sz="2000" dirty="0"/>
              <a:t>——Correctional Offender Management Profiling for Alternative Sanctions (COMPAS)</a:t>
            </a:r>
            <a:r>
              <a:rPr lang="zh-CN" altLang="en-US" sz="2000" dirty="0"/>
              <a:t>，会对美国黑人产生歧视</a:t>
            </a:r>
            <a:r>
              <a:rPr lang="en-US" altLang="zh-CN" sz="2000" dirty="0"/>
              <a:t>——</a:t>
            </a:r>
            <a:r>
              <a:rPr lang="zh-CN" altLang="en-US" sz="2000" dirty="0"/>
              <a:t>与具有相同记录的白人相比，系统会分配美国黑人更高的再犯罪分数（</a:t>
            </a:r>
            <a:r>
              <a:rPr lang="da-DK" altLang="zh-CN" sz="2000" dirty="0"/>
              <a:t>Berk R et al.2017</a:t>
            </a:r>
            <a:r>
              <a:rPr lang="zh-CN" altLang="en-US" sz="2000" dirty="0"/>
              <a:t>）</a:t>
            </a:r>
            <a:endParaRPr lang="en-US" altLang="zh-CN" sz="2000" dirty="0"/>
          </a:p>
          <a:p>
            <a:pPr lvl="1"/>
            <a:r>
              <a:rPr lang="zh-CN" altLang="en-US" sz="2000" dirty="0"/>
              <a:t>在图像分类领域，研究发现</a:t>
            </a:r>
            <a:r>
              <a:rPr lang="en-US" altLang="zh-CN" sz="2000" dirty="0"/>
              <a:t>Microsoft</a:t>
            </a:r>
            <a:r>
              <a:rPr lang="zh-CN" altLang="en-US" sz="2000" dirty="0"/>
              <a:t>、</a:t>
            </a:r>
            <a:r>
              <a:rPr lang="en-US" altLang="zh-CN" sz="2000" dirty="0"/>
              <a:t>IBM</a:t>
            </a:r>
            <a:r>
              <a:rPr lang="zh-CN" altLang="en-US" sz="2000" dirty="0"/>
              <a:t>、</a:t>
            </a:r>
            <a:r>
              <a:rPr lang="en-US" altLang="zh-CN" sz="2000" dirty="0"/>
              <a:t>Face++</a:t>
            </a:r>
            <a:r>
              <a:rPr lang="zh-CN" altLang="en-US" sz="2000" dirty="0"/>
              <a:t>的商用性别分类器均在黑人女性分类中表现最差</a:t>
            </a:r>
            <a:r>
              <a:rPr lang="en-US" altLang="zh-CN" sz="2000" dirty="0"/>
              <a:t>——</a:t>
            </a:r>
            <a:r>
              <a:rPr lang="zh-CN" altLang="en-US" sz="2000" dirty="0"/>
              <a:t>最高的误分类率（</a:t>
            </a:r>
            <a:r>
              <a:rPr lang="en-US" altLang="zh-CN" sz="2000" dirty="0" err="1"/>
              <a:t>Buolamwini</a:t>
            </a:r>
            <a:r>
              <a:rPr lang="en-US" altLang="zh-CN" sz="2000" dirty="0"/>
              <a:t> Jet al.2018</a:t>
            </a:r>
            <a:r>
              <a:rPr lang="zh-CN" altLang="en-US" sz="2000" dirty="0"/>
              <a:t>）</a:t>
            </a:r>
            <a:endParaRPr lang="en-US" altLang="zh-CN" sz="2000" dirty="0"/>
          </a:p>
          <a:p>
            <a:pPr lvl="1"/>
            <a:r>
              <a:rPr lang="zh-CN" altLang="en-US" sz="2000" dirty="0"/>
              <a:t>在自然语言处理领域，同样发现词嵌入向量中存在性别歧视，词向量嵌入空间中特定的职业与特定的性别相关（</a:t>
            </a:r>
            <a:r>
              <a:rPr lang="en-US" altLang="zh-CN" sz="2000" dirty="0"/>
              <a:t>Basta C et al.2020</a:t>
            </a:r>
            <a:r>
              <a:rPr lang="zh-CN" altLang="en-US" sz="2000" dirty="0"/>
              <a:t>）。在有歧视的语料集上训练机器学习模型，会使放大歧视；并在后续应用中导致歧视的扩大、持久化。</a:t>
            </a:r>
            <a:endParaRPr lang="en-US" altLang="zh-CN" sz="2100" dirty="0"/>
          </a:p>
          <a:p>
            <a:r>
              <a:rPr lang="zh-CN" altLang="en-US" sz="2400" dirty="0"/>
              <a:t>在应用机器学习系统时，有时除了需要考虑应用系统的准确性外，还需使应用系统满足法律、道德中的公平性要求，保证系统不会对特定的个体或特定的群体产生歧视。</a:t>
            </a:r>
            <a:endParaRPr lang="en-US" altLang="zh-CN" sz="2400" dirty="0"/>
          </a:p>
        </p:txBody>
      </p:sp>
    </p:spTree>
    <p:extLst>
      <p:ext uri="{BB962C8B-B14F-4D97-AF65-F5344CB8AC3E}">
        <p14:creationId xmlns:p14="http://schemas.microsoft.com/office/powerpoint/2010/main" val="209782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905CAF-D2D1-4CFA-AC7B-215E182CCC49}"/>
              </a:ext>
            </a:extLst>
          </p:cNvPr>
          <p:cNvSpPr>
            <a:spLocks noGrp="1"/>
          </p:cNvSpPr>
          <p:nvPr>
            <p:ph type="title"/>
          </p:nvPr>
        </p:nvSpPr>
        <p:spPr/>
        <p:txBody>
          <a:bodyPr/>
          <a:lstStyle/>
          <a:p>
            <a:r>
              <a:rPr lang="zh-CN" altLang="en-US" sz="3600" dirty="0"/>
              <a:t>二、国内外本学科领域的发展现状与趋势</a:t>
            </a:r>
          </a:p>
        </p:txBody>
      </p:sp>
      <p:sp>
        <p:nvSpPr>
          <p:cNvPr id="3" name="内容占位符 2">
            <a:extLst>
              <a:ext uri="{FF2B5EF4-FFF2-40B4-BE49-F238E27FC236}">
                <a16:creationId xmlns:a16="http://schemas.microsoft.com/office/drawing/2014/main" id="{E90DF592-5C21-4AE6-86EA-B6B1DD9E7275}"/>
              </a:ext>
            </a:extLst>
          </p:cNvPr>
          <p:cNvSpPr>
            <a:spLocks noGrp="1"/>
          </p:cNvSpPr>
          <p:nvPr>
            <p:ph idx="1"/>
          </p:nvPr>
        </p:nvSpPr>
        <p:spPr>
          <a:xfrm>
            <a:off x="744718" y="1593130"/>
            <a:ext cx="11076493" cy="4426670"/>
          </a:xfrm>
        </p:spPr>
        <p:txBody>
          <a:bodyPr/>
          <a:lstStyle/>
          <a:p>
            <a:r>
              <a:rPr lang="zh-CN" altLang="en-US" sz="2000" dirty="0"/>
              <a:t>对公平性的理解多种多样，产生了多种多样的公平性标准定义，这些标准可大致划分为三类</a:t>
            </a:r>
          </a:p>
        </p:txBody>
      </p:sp>
      <p:graphicFrame>
        <p:nvGraphicFramePr>
          <p:cNvPr id="5" name="表格 4">
            <a:extLst>
              <a:ext uri="{FF2B5EF4-FFF2-40B4-BE49-F238E27FC236}">
                <a16:creationId xmlns:a16="http://schemas.microsoft.com/office/drawing/2014/main" id="{695771FF-3620-4DE5-B3CD-517467D24E77}"/>
              </a:ext>
            </a:extLst>
          </p:cNvPr>
          <p:cNvGraphicFramePr>
            <a:graphicFrameLocks noGrp="1"/>
          </p:cNvGraphicFramePr>
          <p:nvPr>
            <p:extLst>
              <p:ext uri="{D42A27DB-BD31-4B8C-83A1-F6EECF244321}">
                <p14:modId xmlns:p14="http://schemas.microsoft.com/office/powerpoint/2010/main" val="2143593194"/>
              </p:ext>
            </p:extLst>
          </p:nvPr>
        </p:nvGraphicFramePr>
        <p:xfrm>
          <a:off x="1198775" y="2115097"/>
          <a:ext cx="9794449" cy="4248170"/>
        </p:xfrm>
        <a:graphic>
          <a:graphicData uri="http://schemas.openxmlformats.org/drawingml/2006/table">
            <a:tbl>
              <a:tblPr firstRow="1" bandRow="1">
                <a:tableStyleId>{5940675A-B579-460E-94D1-54222C63F5DA}</a:tableStyleId>
              </a:tblPr>
              <a:tblGrid>
                <a:gridCol w="631595">
                  <a:extLst>
                    <a:ext uri="{9D8B030D-6E8A-4147-A177-3AD203B41FA5}">
                      <a16:colId xmlns:a16="http://schemas.microsoft.com/office/drawing/2014/main" val="2498088625"/>
                    </a:ext>
                  </a:extLst>
                </a:gridCol>
                <a:gridCol w="1321123">
                  <a:extLst>
                    <a:ext uri="{9D8B030D-6E8A-4147-A177-3AD203B41FA5}">
                      <a16:colId xmlns:a16="http://schemas.microsoft.com/office/drawing/2014/main" val="1903171987"/>
                    </a:ext>
                  </a:extLst>
                </a:gridCol>
                <a:gridCol w="4202984">
                  <a:extLst>
                    <a:ext uri="{9D8B030D-6E8A-4147-A177-3AD203B41FA5}">
                      <a16:colId xmlns:a16="http://schemas.microsoft.com/office/drawing/2014/main" val="3856870398"/>
                    </a:ext>
                  </a:extLst>
                </a:gridCol>
                <a:gridCol w="3638747">
                  <a:extLst>
                    <a:ext uri="{9D8B030D-6E8A-4147-A177-3AD203B41FA5}">
                      <a16:colId xmlns:a16="http://schemas.microsoft.com/office/drawing/2014/main" val="3743210482"/>
                    </a:ext>
                  </a:extLst>
                </a:gridCol>
              </a:tblGrid>
              <a:tr h="265802">
                <a:tc>
                  <a:txBody>
                    <a:bodyPr/>
                    <a:lstStyle/>
                    <a:p>
                      <a:pPr algn="ctr"/>
                      <a:r>
                        <a:rPr lang="zh-CN" altLang="en-US" sz="1600" dirty="0"/>
                        <a:t>分类</a:t>
                      </a:r>
                    </a:p>
                  </a:txBody>
                  <a:tcPr/>
                </a:tc>
                <a:tc>
                  <a:txBody>
                    <a:bodyPr/>
                    <a:lstStyle/>
                    <a:p>
                      <a:pPr algn="ctr"/>
                      <a:r>
                        <a:rPr lang="zh-CN" altLang="en-US" sz="1600" dirty="0"/>
                        <a:t>公平性标准</a:t>
                      </a:r>
                    </a:p>
                  </a:txBody>
                  <a:tcPr/>
                </a:tc>
                <a:tc>
                  <a:txBody>
                    <a:bodyPr/>
                    <a:lstStyle/>
                    <a:p>
                      <a:pPr algn="ctr"/>
                      <a:r>
                        <a:rPr lang="zh-CN" altLang="en-US" sz="1600" dirty="0"/>
                        <a:t>定义</a:t>
                      </a:r>
                    </a:p>
                  </a:txBody>
                  <a:tcPr/>
                </a:tc>
                <a:tc>
                  <a:txBody>
                    <a:bodyPr/>
                    <a:lstStyle/>
                    <a:p>
                      <a:pPr algn="ctr"/>
                      <a:r>
                        <a:rPr lang="zh-CN" altLang="en-US" sz="1600" dirty="0"/>
                        <a:t>不足</a:t>
                      </a:r>
                    </a:p>
                  </a:txBody>
                  <a:tcPr/>
                </a:tc>
                <a:extLst>
                  <a:ext uri="{0D108BD9-81ED-4DB2-BD59-A6C34878D82A}">
                    <a16:rowId xmlns:a16="http://schemas.microsoft.com/office/drawing/2014/main" val="3395926584"/>
                  </a:ext>
                </a:extLst>
              </a:tr>
              <a:tr h="1333262">
                <a:tc>
                  <a:txBody>
                    <a:bodyPr/>
                    <a:lstStyle/>
                    <a:p>
                      <a:pPr algn="ctr"/>
                      <a:r>
                        <a:rPr lang="zh-CN" altLang="en-US" sz="1600" dirty="0"/>
                        <a:t>无意识公平性</a:t>
                      </a:r>
                    </a:p>
                  </a:txBody>
                  <a:tcPr vert="eaVert"/>
                </a:tc>
                <a:tc>
                  <a:txBody>
                    <a:bodyPr/>
                    <a:lstStyle/>
                    <a:p>
                      <a:pPr algn="ctr"/>
                      <a:r>
                        <a:rPr lang="en-US" altLang="zh-CN" sz="1200" dirty="0"/>
                        <a:t>Fairness through awareness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a:t>(</a:t>
                      </a:r>
                      <a:r>
                        <a:rPr lang="en-US" altLang="zh-CN" sz="1200" dirty="0" err="1"/>
                        <a:t>Gigic-Hlaaca</a:t>
                      </a:r>
                      <a:r>
                        <a:rPr lang="en-US" altLang="zh-CN" sz="1200" dirty="0"/>
                        <a:t> et al.2016)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1.</a:t>
                      </a:r>
                      <a:r>
                        <a:rPr lang="zh-CN" altLang="en-US" sz="1400" dirty="0"/>
                        <a:t>如果机器学习系统在进行训练以及决策过程中</a:t>
                      </a:r>
                      <a:r>
                        <a:rPr lang="zh-CN" altLang="en-US" sz="1400" dirty="0">
                          <a:solidFill>
                            <a:srgbClr val="FF0000"/>
                          </a:solidFill>
                        </a:rPr>
                        <a:t>不使用保护属性</a:t>
                      </a:r>
                      <a:r>
                        <a:rPr lang="zh-CN" altLang="en-US" sz="1400" dirty="0"/>
                        <a:t>，那么这个系统就满足无意识公平标准。</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2.</a:t>
                      </a:r>
                      <a:r>
                        <a:rPr lang="zh-CN" altLang="en-US" sz="1400" dirty="0">
                          <a:solidFill>
                            <a:srgbClr val="FF0000"/>
                          </a:solidFill>
                        </a:rPr>
                        <a:t>保护属性</a:t>
                      </a:r>
                      <a:r>
                        <a:rPr lang="zh-CN" altLang="en-US" sz="1400" dirty="0"/>
                        <a:t>定义为诸如性别、种族、年龄等社会敏感属性，在决策过程中需要在这些属性上无歧视。</a:t>
                      </a:r>
                      <a:endParaRPr lang="en-US" altLang="zh-CN"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1.</a:t>
                      </a:r>
                      <a:r>
                        <a:rPr lang="zh-CN" altLang="en-US" sz="1400" dirty="0"/>
                        <a:t>无意识公平性标准并不总是有效的，因为不同</a:t>
                      </a:r>
                      <a:r>
                        <a:rPr lang="zh-CN" altLang="en-US" sz="1400" dirty="0">
                          <a:solidFill>
                            <a:srgbClr val="FF0000"/>
                          </a:solidFill>
                        </a:rPr>
                        <a:t>属性之间存在关联</a:t>
                      </a:r>
                      <a:r>
                        <a:rPr lang="zh-CN" altLang="en-US" sz="1400" dirty="0"/>
                        <a:t>，例如种族属性与居住地地址直接相关，在模型训练、预测中不使用种族属性，并不会消除歧视，反而会隐藏歧视。这一现象也被称为</a:t>
                      </a:r>
                      <a:r>
                        <a:rPr lang="en-US" altLang="zh-CN" sz="1400" dirty="0"/>
                        <a:t>red-line effect</a:t>
                      </a:r>
                    </a:p>
                  </a:txBody>
                  <a:tcPr/>
                </a:tc>
                <a:extLst>
                  <a:ext uri="{0D108BD9-81ED-4DB2-BD59-A6C34878D82A}">
                    <a16:rowId xmlns:a16="http://schemas.microsoft.com/office/drawing/2014/main" val="608741963"/>
                  </a:ext>
                </a:extLst>
              </a:tr>
              <a:tr h="67337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600" dirty="0"/>
                        <a:t>组公平性</a:t>
                      </a:r>
                      <a:endParaRPr lang="en-US" altLang="zh-CN" sz="1600" dirty="0"/>
                    </a:p>
                  </a:txBody>
                  <a:tcPr vert="eaVert"/>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a:t>Demographic parity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a:t>(</a:t>
                      </a:r>
                      <a:r>
                        <a:rPr lang="en-US" altLang="zh-CN" sz="1200" dirty="0" err="1"/>
                        <a:t>Kamishima</a:t>
                      </a:r>
                      <a:r>
                        <a:rPr lang="en-US" altLang="zh-CN" sz="1200" dirty="0"/>
                        <a:t> et al.2012)</a:t>
                      </a:r>
                    </a:p>
                  </a:txBody>
                  <a:tcPr/>
                </a:tc>
                <a:tc>
                  <a:txBody>
                    <a:bodyPr/>
                    <a:lstStyle/>
                    <a:p>
                      <a:pPr algn="l"/>
                      <a:r>
                        <a:rPr lang="en-US" altLang="zh-CN" sz="1400" dirty="0"/>
                        <a:t>1.</a:t>
                      </a:r>
                      <a:r>
                        <a:rPr lang="zh-CN" altLang="en-US" sz="1400" dirty="0"/>
                        <a:t>比较不同组间预测为正类的概率是否相同</a:t>
                      </a:r>
                      <a:endParaRPr lang="en-US" altLang="zh-CN" sz="1400" dirty="0"/>
                    </a:p>
                    <a:p>
                      <a:pPr algn="l"/>
                      <a:r>
                        <a:rPr lang="en-US" altLang="zh-CN" sz="1400" dirty="0"/>
                        <a:t>2.</a:t>
                      </a:r>
                      <a:r>
                        <a:rPr lang="zh-CN" altLang="en-US" sz="1400" dirty="0"/>
                        <a:t>各类中正类预测结果由真正类（</a:t>
                      </a:r>
                      <a:r>
                        <a:rPr lang="en-US" altLang="zh-CN" sz="1400" dirty="0"/>
                        <a:t>TP</a:t>
                      </a:r>
                      <a:r>
                        <a:rPr lang="zh-CN" altLang="en-US" sz="1400" dirty="0"/>
                        <a:t>），假正类（</a:t>
                      </a:r>
                      <a:r>
                        <a:rPr lang="en-US" altLang="zh-CN" sz="1400" dirty="0"/>
                        <a:t>FP</a:t>
                      </a:r>
                      <a:r>
                        <a:rPr lang="zh-CN" altLang="en-US" sz="1400" dirty="0"/>
                        <a:t>）构成</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1.</a:t>
                      </a:r>
                      <a:r>
                        <a:rPr lang="zh-CN" altLang="en-US" sz="1400" dirty="0"/>
                        <a:t>组公平性标准本质上是比较两个或多个通过敏感变量定义的组的模型决策结果，公平性通过组间比较不同组间的结果是否相同表达</a:t>
                      </a:r>
                      <a:endParaRPr lang="en-US" altLang="zh-CN" sz="1400" dirty="0"/>
                    </a:p>
                    <a:p>
                      <a:pPr algn="l"/>
                      <a:endParaRPr lang="zh-CN" altLang="en-US" sz="1400" dirty="0"/>
                    </a:p>
                  </a:txBody>
                  <a:tcPr/>
                </a:tc>
                <a:extLst>
                  <a:ext uri="{0D108BD9-81ED-4DB2-BD59-A6C34878D82A}">
                    <a16:rowId xmlns:a16="http://schemas.microsoft.com/office/drawing/2014/main" val="3484623349"/>
                  </a:ext>
                </a:extLst>
              </a:tr>
              <a:tr h="13157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zh-CN"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a:t>Equal odds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dirty="0"/>
                        <a:t>(Hardt et al.2016)</a:t>
                      </a:r>
                    </a:p>
                  </a:txBody>
                  <a:tcPr/>
                </a:tc>
                <a:tc>
                  <a:txBody>
                    <a:bodyPr/>
                    <a:lstStyle/>
                    <a:p>
                      <a:pPr algn="l"/>
                      <a:r>
                        <a:rPr lang="en-US" altLang="zh-CN" sz="1400" dirty="0"/>
                        <a:t>1.</a:t>
                      </a:r>
                      <a:r>
                        <a:rPr lang="zh-CN" altLang="en-US" sz="1400" dirty="0"/>
                        <a:t>比较不同组间的真正类率（</a:t>
                      </a:r>
                      <a:r>
                        <a:rPr lang="en-US" altLang="zh-CN" sz="1400" dirty="0"/>
                        <a:t>TPR</a:t>
                      </a:r>
                      <a:r>
                        <a:rPr lang="zh-CN" altLang="en-US" sz="1400" dirty="0"/>
                        <a:t>），假正类率（</a:t>
                      </a:r>
                      <a:r>
                        <a:rPr lang="en-US" altLang="zh-CN" sz="1400" dirty="0"/>
                        <a:t>FPR</a:t>
                      </a:r>
                      <a:r>
                        <a:rPr lang="zh-CN" altLang="en-US" sz="1400" dirty="0"/>
                        <a:t>）是否相同</a:t>
                      </a:r>
                    </a:p>
                  </a:txBody>
                  <a:tcPr/>
                </a:tc>
                <a:tc vMerge="1">
                  <a:txBody>
                    <a:bodyPr/>
                    <a:lstStyle/>
                    <a:p>
                      <a:pPr algn="l"/>
                      <a:endParaRPr lang="zh-CN" altLang="en-US" sz="1400" dirty="0"/>
                    </a:p>
                  </a:txBody>
                  <a:tcPr/>
                </a:tc>
                <a:extLst>
                  <a:ext uri="{0D108BD9-81ED-4DB2-BD59-A6C34878D82A}">
                    <a16:rowId xmlns:a16="http://schemas.microsoft.com/office/drawing/2014/main" val="1691250855"/>
                  </a:ext>
                </a:extLst>
              </a:tr>
              <a:tr h="1116588">
                <a:tc>
                  <a:txBody>
                    <a:bodyPr/>
                    <a:lstStyle/>
                    <a:p>
                      <a:pPr algn="ctr"/>
                      <a:r>
                        <a:rPr lang="zh-CN" altLang="en-US" sz="1600" dirty="0"/>
                        <a:t>个体公平性</a:t>
                      </a:r>
                    </a:p>
                  </a:txBody>
                  <a:tcPr vert="eaVert"/>
                </a:tc>
                <a:tc>
                  <a:txBody>
                    <a:bodyPr/>
                    <a:lstStyle/>
                    <a:p>
                      <a:pPr algn="ctr"/>
                      <a:r>
                        <a:rPr lang="en-US" altLang="zh-CN" sz="1200" dirty="0"/>
                        <a:t>Individual fairness </a:t>
                      </a:r>
                    </a:p>
                    <a:p>
                      <a:pPr algn="ctr"/>
                      <a:r>
                        <a:rPr lang="en-US" altLang="zh-CN" sz="1200" dirty="0"/>
                        <a:t>(</a:t>
                      </a:r>
                      <a:r>
                        <a:rPr lang="en-US" altLang="zh-CN" sz="1200" dirty="0" err="1"/>
                        <a:t>Dwork</a:t>
                      </a:r>
                      <a:r>
                        <a:rPr lang="en-US" altLang="zh-CN" sz="1200" dirty="0"/>
                        <a:t> et al.2012)</a:t>
                      </a:r>
                      <a:endParaRPr lang="zh-CN" alt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1.</a:t>
                      </a:r>
                      <a:r>
                        <a:rPr lang="zh-CN" altLang="en-US" sz="1400" dirty="0"/>
                        <a:t>个体公平性标准从微观的角度定义个体之间的公平性</a:t>
                      </a:r>
                      <a:r>
                        <a:rPr lang="en-US" altLang="zh-CN" sz="1400" dirty="0"/>
                        <a:t>——</a:t>
                      </a:r>
                      <a:r>
                        <a:rPr lang="zh-CN" altLang="en-US" sz="1400" dirty="0"/>
                        <a:t>相似的个体被相似对待</a:t>
                      </a:r>
                    </a:p>
                  </a:txBody>
                  <a:tcPr/>
                </a:tc>
                <a:tc>
                  <a:txBody>
                    <a:bodyPr/>
                    <a:lstStyle/>
                    <a:p>
                      <a:pPr algn="l"/>
                      <a:r>
                        <a:rPr lang="en-US" altLang="zh-CN" sz="1400" dirty="0"/>
                        <a:t>2.</a:t>
                      </a:r>
                      <a:r>
                        <a:rPr lang="zh-CN" altLang="en-US" sz="1400" dirty="0"/>
                        <a:t>个体样本间相似性需要基于任务指定的度量来确定，该度量与分类任务相关</a:t>
                      </a:r>
                    </a:p>
                  </a:txBody>
                  <a:tcPr/>
                </a:tc>
                <a:extLst>
                  <a:ext uri="{0D108BD9-81ED-4DB2-BD59-A6C34878D82A}">
                    <a16:rowId xmlns:a16="http://schemas.microsoft.com/office/drawing/2014/main" val="1371951370"/>
                  </a:ext>
                </a:extLst>
              </a:tr>
            </a:tbl>
          </a:graphicData>
        </a:graphic>
      </p:graphicFrame>
    </p:spTree>
    <p:extLst>
      <p:ext uri="{BB962C8B-B14F-4D97-AF65-F5344CB8AC3E}">
        <p14:creationId xmlns:p14="http://schemas.microsoft.com/office/powerpoint/2010/main" val="630642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33E304-C664-4628-98AF-3C68A9F235F7}"/>
              </a:ext>
            </a:extLst>
          </p:cNvPr>
          <p:cNvSpPr>
            <a:spLocks noGrp="1"/>
          </p:cNvSpPr>
          <p:nvPr>
            <p:ph type="title"/>
          </p:nvPr>
        </p:nvSpPr>
        <p:spPr/>
        <p:txBody>
          <a:bodyPr/>
          <a:lstStyle/>
          <a:p>
            <a:r>
              <a:rPr lang="zh-CN" altLang="en-US" dirty="0"/>
              <a:t>小结</a:t>
            </a:r>
          </a:p>
        </p:txBody>
      </p:sp>
      <p:sp>
        <p:nvSpPr>
          <p:cNvPr id="3" name="内容占位符 2">
            <a:extLst>
              <a:ext uri="{FF2B5EF4-FFF2-40B4-BE49-F238E27FC236}">
                <a16:creationId xmlns:a16="http://schemas.microsoft.com/office/drawing/2014/main" id="{D2A0DE73-2FC6-48A2-B264-C1B19B382353}"/>
              </a:ext>
            </a:extLst>
          </p:cNvPr>
          <p:cNvSpPr>
            <a:spLocks noGrp="1"/>
          </p:cNvSpPr>
          <p:nvPr>
            <p:ph idx="1"/>
          </p:nvPr>
        </p:nvSpPr>
        <p:spPr/>
        <p:txBody>
          <a:bodyPr/>
          <a:lstStyle/>
          <a:p>
            <a:endParaRPr lang="en-US" altLang="zh-CN" sz="2400" dirty="0"/>
          </a:p>
          <a:p>
            <a:r>
              <a:rPr lang="zh-CN" altLang="en-US" sz="2400" dirty="0"/>
              <a:t>现有公平性标准</a:t>
            </a:r>
            <a:endParaRPr lang="en-US" altLang="zh-CN" sz="2400" dirty="0"/>
          </a:p>
          <a:p>
            <a:pPr lvl="1"/>
            <a:r>
              <a:rPr lang="zh-CN" altLang="en-US" sz="2400" dirty="0"/>
              <a:t>满足组公平性标准时，组间相似样本任然可能存在歧视；</a:t>
            </a:r>
            <a:endParaRPr lang="en-US" altLang="zh-CN" sz="2400" dirty="0"/>
          </a:p>
          <a:p>
            <a:pPr lvl="1"/>
            <a:r>
              <a:rPr lang="zh-CN" altLang="en-US" sz="2400" dirty="0"/>
              <a:t>使用个体公平性度量时，只能度量相似样本的预测结果是否一致；</a:t>
            </a:r>
            <a:endParaRPr lang="en-US" altLang="zh-CN" sz="2400" dirty="0"/>
          </a:p>
          <a:p>
            <a:r>
              <a:rPr lang="zh-CN" altLang="en-US" sz="2400" dirty="0"/>
              <a:t>现有公平性标准将公平性与准确性作为两个独立的度量指标。</a:t>
            </a:r>
            <a:endParaRPr lang="en-US" altLang="zh-CN" sz="2400" dirty="0"/>
          </a:p>
          <a:p>
            <a:pPr lvl="1"/>
            <a:endParaRPr lang="zh-CN" altLang="en-US" sz="2000" dirty="0"/>
          </a:p>
          <a:p>
            <a:pPr marL="0" indent="0">
              <a:buNone/>
            </a:pPr>
            <a:endParaRPr lang="zh-CN" altLang="en-US" sz="3200" dirty="0"/>
          </a:p>
        </p:txBody>
      </p:sp>
    </p:spTree>
    <p:extLst>
      <p:ext uri="{BB962C8B-B14F-4D97-AF65-F5344CB8AC3E}">
        <p14:creationId xmlns:p14="http://schemas.microsoft.com/office/powerpoint/2010/main" val="1419274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9A9649-10B0-45E6-B7B0-64ED7B0D2263}"/>
              </a:ext>
            </a:extLst>
          </p:cNvPr>
          <p:cNvSpPr>
            <a:spLocks noGrp="1"/>
          </p:cNvSpPr>
          <p:nvPr>
            <p:ph type="title"/>
          </p:nvPr>
        </p:nvSpPr>
        <p:spPr/>
        <p:txBody>
          <a:bodyPr/>
          <a:lstStyle/>
          <a:p>
            <a:r>
              <a:rPr lang="zh-CN" altLang="en-US" sz="4000" dirty="0"/>
              <a:t>三、课题主要研究内容、预期目标</a:t>
            </a:r>
            <a:endParaRPr lang="zh-CN" altLang="en-US" dirty="0"/>
          </a:p>
        </p:txBody>
      </p:sp>
      <p:sp>
        <p:nvSpPr>
          <p:cNvPr id="3" name="内容占位符 2">
            <a:extLst>
              <a:ext uri="{FF2B5EF4-FFF2-40B4-BE49-F238E27FC236}">
                <a16:creationId xmlns:a16="http://schemas.microsoft.com/office/drawing/2014/main" id="{2A64E878-8BC8-4491-BBC3-605B487D9A36}"/>
              </a:ext>
            </a:extLst>
          </p:cNvPr>
          <p:cNvSpPr>
            <a:spLocks noGrp="1"/>
          </p:cNvSpPr>
          <p:nvPr>
            <p:ph idx="1"/>
          </p:nvPr>
        </p:nvSpPr>
        <p:spPr/>
        <p:txBody>
          <a:bodyPr/>
          <a:lstStyle/>
          <a:p>
            <a:r>
              <a:rPr lang="zh-CN" altLang="en-US" sz="2400" dirty="0"/>
              <a:t>在进行模型评估时，需要分别度量模型的准确性，公平性。研究发现（</a:t>
            </a:r>
            <a:r>
              <a:rPr lang="en-US" altLang="zh-CN" sz="2400" dirty="0"/>
              <a:t>Caton S  et al.2020</a:t>
            </a:r>
            <a:r>
              <a:rPr lang="zh-CN" altLang="en-US" sz="2400" dirty="0"/>
              <a:t>），公平性标准与准确性间存在权衡，提升准确性会导致公平性下降，反之亦然。</a:t>
            </a:r>
            <a:endParaRPr lang="en-US" altLang="zh-CN" sz="2400" dirty="0"/>
          </a:p>
          <a:p>
            <a:r>
              <a:rPr lang="zh-CN" altLang="en-US" sz="2400" dirty="0"/>
              <a:t>关于个体公平性与组公平哪一类标准更加适用，科研界还未达成共识（</a:t>
            </a:r>
            <a:r>
              <a:rPr lang="en-US" altLang="zh-CN" sz="2400" dirty="0"/>
              <a:t>Caton S  et al.2020</a:t>
            </a:r>
            <a:r>
              <a:rPr lang="zh-CN" altLang="en-US" sz="2400" dirty="0"/>
              <a:t>）</a:t>
            </a:r>
            <a:r>
              <a:rPr lang="en-US" altLang="zh-CN" sz="2400" dirty="0"/>
              <a:t>,(Speicher T et al.2018)</a:t>
            </a:r>
            <a:r>
              <a:rPr lang="zh-CN" altLang="en-US" sz="2400" dirty="0"/>
              <a:t>注意到，组公平的标准关注于处理组间的公平性问题，往往会使组内的公平性恶化。</a:t>
            </a:r>
            <a:endParaRPr lang="en-US" altLang="zh-CN" sz="2400" dirty="0"/>
          </a:p>
          <a:p>
            <a:pPr lvl="4"/>
            <a:endParaRPr lang="zh-CN" altLang="en-US" sz="2400" dirty="0"/>
          </a:p>
          <a:p>
            <a:r>
              <a:rPr lang="zh-CN" altLang="en-US" sz="2400" dirty="0"/>
              <a:t>我们尝试将准确性与公平性进行结合，将组概念与相似个体结合。从</a:t>
            </a:r>
            <a:r>
              <a:rPr lang="zh-CN" altLang="en-US" sz="2400" dirty="0">
                <a:solidFill>
                  <a:srgbClr val="FF0000"/>
                </a:solidFill>
              </a:rPr>
              <a:t>组间相似的样本是否受到准确且公平的预测</a:t>
            </a:r>
            <a:r>
              <a:rPr lang="zh-CN" altLang="en-US" sz="2400" dirty="0"/>
              <a:t>出发提出了一种兼顾准确性的公平性标准</a:t>
            </a:r>
            <a:r>
              <a:rPr lang="en-US" altLang="zh-CN" sz="2400" dirty="0"/>
              <a:t>——</a:t>
            </a:r>
            <a:r>
              <a:rPr lang="zh-CN" altLang="en-US" sz="2400" dirty="0"/>
              <a:t>准确公平性标准</a:t>
            </a:r>
            <a:endParaRPr lang="en-US" altLang="zh-CN" sz="2400" dirty="0"/>
          </a:p>
        </p:txBody>
      </p:sp>
    </p:spTree>
    <p:extLst>
      <p:ext uri="{BB962C8B-B14F-4D97-AF65-F5344CB8AC3E}">
        <p14:creationId xmlns:p14="http://schemas.microsoft.com/office/powerpoint/2010/main" val="388336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B381EB-FDAE-40EC-9C61-DB37F45A64A5}"/>
              </a:ext>
            </a:extLst>
          </p:cNvPr>
          <p:cNvSpPr>
            <a:spLocks noGrp="1"/>
          </p:cNvSpPr>
          <p:nvPr>
            <p:ph type="title"/>
          </p:nvPr>
        </p:nvSpPr>
        <p:spPr/>
        <p:txBody>
          <a:bodyPr/>
          <a:lstStyle/>
          <a:p>
            <a:r>
              <a:rPr lang="zh-CN" altLang="en-US" sz="4000" dirty="0"/>
              <a:t>对数据集进行划分</a:t>
            </a:r>
            <a:endParaRPr lang="zh-CN" altLang="en-US" dirty="0"/>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AF4D57E2-1E4C-4682-8845-45DFB77E6ECC}"/>
                  </a:ext>
                </a:extLst>
              </p:cNvPr>
              <p:cNvSpPr>
                <a:spLocks noGrp="1"/>
              </p:cNvSpPr>
              <p:nvPr>
                <p:ph idx="1"/>
              </p:nvPr>
            </p:nvSpPr>
            <p:spPr/>
            <p:txBody>
              <a:bodyPr/>
              <a:lstStyle/>
              <a:p>
                <a:r>
                  <a:rPr lang="zh-CN" altLang="zh-CN" sz="2400" dirty="0">
                    <a:effectLst/>
                    <a:ea typeface="宋体" panose="02010600030101010101" pitchFamily="2" charset="-122"/>
                    <a:cs typeface="Times New Roman" panose="02020603050405020304" pitchFamily="18" charset="0"/>
                  </a:rPr>
                  <a:t>给定训练样本集</a:t>
                </a:r>
                <a14:m>
                  <m:oMath xmlns:m="http://schemas.openxmlformats.org/officeDocument/2006/math">
                    <m:r>
                      <m:rPr>
                        <m:sty m:val="p"/>
                      </m:rPr>
                      <a:rPr lang="en-US" altLang="zh-CN" sz="2400">
                        <a:effectLst/>
                        <a:latin typeface="Cambria Math" panose="02040503050406030204" pitchFamily="18" charset="0"/>
                        <a:ea typeface="宋体" panose="02010600030101010101" pitchFamily="2" charset="-122"/>
                        <a:cs typeface="Times New Roman" panose="02020603050405020304" pitchFamily="18" charset="0"/>
                      </a:rPr>
                      <m:t>D</m:t>
                    </m:r>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d>
                      <m:dPr>
                        <m:ctrlPr>
                          <a:rPr lang="zh-CN" altLang="zh-CN" sz="2400" i="1">
                            <a:effectLst/>
                            <a:latin typeface="Cambria Math" panose="02040503050406030204" pitchFamily="18" charset="0"/>
                            <a:ea typeface="Cambria Math" panose="02040503050406030204" pitchFamily="18" charset="0"/>
                          </a:rPr>
                        </m:ctrlPr>
                      </m:d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𝑥</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1</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𝑎</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1</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1</m:t>
                            </m:r>
                          </m:sub>
                        </m:sSub>
                      </m:e>
                    </m:d>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d>
                      <m:dPr>
                        <m:ctrlPr>
                          <a:rPr lang="zh-CN" altLang="zh-CN" sz="2400" i="1">
                            <a:effectLst/>
                            <a:latin typeface="Cambria Math" panose="02040503050406030204" pitchFamily="18" charset="0"/>
                            <a:ea typeface="Cambria Math" panose="02040503050406030204" pitchFamily="18" charset="0"/>
                          </a:rPr>
                        </m:ctrlPr>
                      </m:d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𝑥</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2</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𝑎</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2</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2</m:t>
                            </m:r>
                          </m:sub>
                        </m:sSub>
                      </m:e>
                    </m:d>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d>
                      <m:dPr>
                        <m:ctrlPr>
                          <a:rPr lang="zh-CN" altLang="zh-CN" sz="2400" i="1">
                            <a:effectLst/>
                            <a:latin typeface="Cambria Math" panose="02040503050406030204" pitchFamily="18" charset="0"/>
                            <a:ea typeface="Cambria Math" panose="02040503050406030204" pitchFamily="18" charset="0"/>
                          </a:rPr>
                        </m:ctrlPr>
                      </m:d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𝑥</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𝑚</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𝑎</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𝑚</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𝑚</m:t>
                            </m:r>
                          </m:sub>
                        </m:sSub>
                      </m:e>
                    </m:d>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oMath>
                </a14:m>
                <a:r>
                  <a:rPr lang="en-US" altLang="zh-CN" sz="2400" dirty="0">
                    <a:effectLst/>
                    <a:ea typeface="宋体" panose="02010600030101010101" pitchFamily="2" charset="-122"/>
                  </a:rPr>
                  <a:t>,</a:t>
                </a:r>
                <a:r>
                  <a:rPr lang="zh-CN" altLang="zh-CN" sz="2400" dirty="0">
                    <a:effectLst/>
                    <a:ea typeface="宋体" panose="02010600030101010101" pitchFamily="2" charset="-122"/>
                    <a:cs typeface="Times New Roman" panose="02020603050405020304" pitchFamily="18" charset="0"/>
                  </a:rPr>
                  <a:t>神经网络学得分类器</a:t>
                </a:r>
                <a14:m>
                  <m:oMath xmlns:m="http://schemas.openxmlformats.org/officeDocument/2006/math">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𝑓</m:t>
                    </m:r>
                  </m:oMath>
                </a14:m>
                <a:r>
                  <a:rPr lang="en-US" altLang="zh-CN" sz="2400" dirty="0">
                    <a:effectLst/>
                    <a:ea typeface="宋体" panose="02010600030101010101" pitchFamily="2" charset="-122"/>
                  </a:rPr>
                  <a:t>,</a:t>
                </a:r>
                <a:r>
                  <a:rPr lang="zh-CN" altLang="zh-CN" sz="2400" dirty="0">
                    <a:effectLst/>
                    <a:ea typeface="宋体" panose="02010600030101010101" pitchFamily="2" charset="-122"/>
                    <a:cs typeface="Times New Roman" panose="02020603050405020304" pitchFamily="18" charset="0"/>
                  </a:rPr>
                  <a:t>分类器预测结果</a:t>
                </a:r>
                <a14:m>
                  <m:oMath xmlns:m="http://schemas.openxmlformats.org/officeDocument/2006/math">
                    <m:acc>
                      <m:accPr>
                        <m:chr m:val="̂"/>
                        <m:ctrlPr>
                          <a:rPr lang="zh-CN" altLang="zh-CN" sz="2400" i="1">
                            <a:effectLst/>
                            <a:latin typeface="Cambria Math" panose="02040503050406030204" pitchFamily="18" charset="0"/>
                            <a:ea typeface="Cambria Math" panose="02040503050406030204" pitchFamily="18" charset="0"/>
                          </a:rPr>
                        </m:ctrlPr>
                      </m:acc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e>
                    </m:acc>
                  </m:oMath>
                </a14:m>
                <a:r>
                  <a:rPr lang="zh-CN" altLang="zh-CN" sz="2400" dirty="0">
                    <a:effectLst/>
                    <a:ea typeface="宋体" panose="02010600030101010101" pitchFamily="2" charset="-122"/>
                    <a:cs typeface="Times New Roman" panose="02020603050405020304" pitchFamily="18" charset="0"/>
                  </a:rPr>
                  <a:t>表示为</a:t>
                </a:r>
                <a14:m>
                  <m:oMath xmlns:m="http://schemas.openxmlformats.org/officeDocument/2006/math">
                    <m:acc>
                      <m:accPr>
                        <m:chr m:val="̂"/>
                        <m:ctrlPr>
                          <a:rPr lang="zh-CN" altLang="zh-CN" sz="2400" i="1">
                            <a:effectLst/>
                            <a:latin typeface="Cambria Math" panose="02040503050406030204" pitchFamily="18" charset="0"/>
                            <a:ea typeface="Cambria Math" panose="02040503050406030204" pitchFamily="18" charset="0"/>
                          </a:rPr>
                        </m:ctrlPr>
                      </m:acc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e>
                    </m:acc>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𝑓</m:t>
                    </m:r>
                    <m:d>
                      <m:dPr>
                        <m:ctrlPr>
                          <a:rPr lang="zh-CN" altLang="zh-CN" sz="2400" i="1">
                            <a:effectLst/>
                            <a:latin typeface="Cambria Math" panose="02040503050406030204" pitchFamily="18" charset="0"/>
                            <a:ea typeface="Cambria Math" panose="02040503050406030204" pitchFamily="18" charset="0"/>
                          </a:rPr>
                        </m:ctrlPr>
                      </m:d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𝑥</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r>
                          <a:rPr lang="en-US" altLang="zh-CN" sz="2400">
                            <a:effectLst/>
                            <a:latin typeface="Cambria Math" panose="02040503050406030204" pitchFamily="18" charset="0"/>
                            <a:ea typeface="宋体" panose="02010600030101010101" pitchFamily="2" charset="-122"/>
                            <a:cs typeface="Times New Roman" panose="02020603050405020304" pitchFamily="18" charset="0"/>
                          </a:rPr>
                          <m:t>,</m:t>
                        </m:r>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𝑎</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e>
                    </m:d>
                  </m:oMath>
                </a14:m>
                <a:r>
                  <a:rPr lang="zh-CN" altLang="zh-CN" sz="2400" dirty="0">
                    <a:effectLst/>
                    <a:ea typeface="宋体" panose="02010600030101010101" pitchFamily="2" charset="-122"/>
                    <a:cs typeface="Times New Roman" panose="02020603050405020304" pitchFamily="18" charset="0"/>
                  </a:rPr>
                  <a:t>，其中</a:t>
                </a:r>
                <a14:m>
                  <m:oMath xmlns:m="http://schemas.openxmlformats.org/officeDocument/2006/math">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𝑎</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oMath>
                </a14:m>
                <a:r>
                  <a:rPr lang="zh-CN" altLang="zh-CN" sz="2400" dirty="0">
                    <a:effectLst/>
                    <a:ea typeface="宋体" panose="02010600030101010101" pitchFamily="2" charset="-122"/>
                    <a:cs typeface="Times New Roman" panose="02020603050405020304" pitchFamily="18" charset="0"/>
                  </a:rPr>
                  <a:t>为保护属性，</a:t>
                </a:r>
                <a14:m>
                  <m:oMath xmlns:m="http://schemas.openxmlformats.org/officeDocument/2006/math">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𝑥</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oMath>
                </a14:m>
                <a:r>
                  <a:rPr lang="zh-CN" altLang="zh-CN" sz="2400" dirty="0">
                    <a:effectLst/>
                    <a:ea typeface="宋体" panose="02010600030101010101" pitchFamily="2" charset="-122"/>
                    <a:cs typeface="Times New Roman" panose="02020603050405020304" pitchFamily="18" charset="0"/>
                  </a:rPr>
                  <a:t>为非保护属性，</a:t>
                </a:r>
                <a14:m>
                  <m:oMath xmlns:m="http://schemas.openxmlformats.org/officeDocument/2006/math">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oMath>
                </a14:m>
                <a:r>
                  <a:rPr lang="zh-CN" altLang="zh-CN" sz="2400" dirty="0">
                    <a:effectLst/>
                    <a:ea typeface="宋体" panose="02010600030101010101" pitchFamily="2" charset="-122"/>
                    <a:cs typeface="Times New Roman" panose="02020603050405020304" pitchFamily="18" charset="0"/>
                  </a:rPr>
                  <a:t>为标签，</a:t>
                </a:r>
                <a14:m>
                  <m:oMath xmlns:m="http://schemas.openxmlformats.org/officeDocument/2006/math">
                    <m:acc>
                      <m:accPr>
                        <m:chr m:val="̂"/>
                        <m:ctrlPr>
                          <a:rPr lang="zh-CN" altLang="zh-CN" sz="2400" i="1">
                            <a:effectLst/>
                            <a:latin typeface="Cambria Math" panose="02040503050406030204" pitchFamily="18" charset="0"/>
                            <a:ea typeface="Cambria Math" panose="02040503050406030204" pitchFamily="18" charset="0"/>
                          </a:rPr>
                        </m:ctrlPr>
                      </m:accPr>
                      <m:e>
                        <m:sSub>
                          <m:sSubPr>
                            <m:ctrlPr>
                              <a:rPr lang="zh-CN" altLang="zh-CN" sz="2400" i="1">
                                <a:effectLst/>
                                <a:latin typeface="Cambria Math" panose="02040503050406030204" pitchFamily="18" charset="0"/>
                                <a:ea typeface="Cambria Math" panose="02040503050406030204" pitchFamily="18" charset="0"/>
                              </a:rPr>
                            </m:ctrlPr>
                          </m:sSubPr>
                          <m:e>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𝑦</m:t>
                            </m:r>
                          </m:e>
                          <m:sub>
                            <m:r>
                              <a:rPr lang="en-US" altLang="zh-CN" sz="2400" i="1">
                                <a:effectLst/>
                                <a:latin typeface="Cambria Math" panose="02040503050406030204" pitchFamily="18" charset="0"/>
                                <a:ea typeface="宋体" panose="02010600030101010101" pitchFamily="2" charset="-122"/>
                                <a:cs typeface="Times New Roman" panose="02020603050405020304" pitchFamily="18" charset="0"/>
                              </a:rPr>
                              <m:t>𝑖</m:t>
                            </m:r>
                          </m:sub>
                        </m:sSub>
                      </m:e>
                    </m:acc>
                  </m:oMath>
                </a14:m>
                <a:r>
                  <a:rPr lang="zh-CN" altLang="zh-CN" sz="2400" dirty="0">
                    <a:effectLst/>
                    <a:ea typeface="宋体" panose="02010600030101010101" pitchFamily="2" charset="-122"/>
                    <a:cs typeface="Times New Roman" panose="02020603050405020304" pitchFamily="18" charset="0"/>
                  </a:rPr>
                  <a:t>为模型预测结果。</a:t>
                </a:r>
                <a:endParaRPr lang="zh-CN" altLang="zh-CN" sz="1800" kern="100" dirty="0">
                  <a:effectLst/>
                  <a:ea typeface="宋体" panose="02010600030101010101" pitchFamily="2" charset="-122"/>
                </a:endParaRPr>
              </a:p>
              <a:p>
                <a:pPr lvl="1"/>
                <a14:m>
                  <m:oMath xmlns:m="http://schemas.openxmlformats.org/officeDocument/2006/math">
                    <m:r>
                      <m:rPr>
                        <m:nor/>
                      </m:rPr>
                      <a:rPr lang="zh-CN" altLang="zh-CN" sz="2000" kern="100" dirty="0">
                        <a:latin typeface="Times New Roman" panose="02020603050405020304" pitchFamily="18" charset="0"/>
                        <a:ea typeface="宋体" panose="02010600030101010101" pitchFamily="2" charset="-122"/>
                      </a:rPr>
                      <m:t>组间相似样本</m:t>
                    </m:r>
                    <m:sSub>
                      <m:sSubPr>
                        <m:ctrlPr>
                          <a:rPr lang="zh-CN" altLang="zh-CN" sz="2000" i="1" kern="100">
                            <a:latin typeface="Cambria Math" panose="02040503050406030204" pitchFamily="18" charset="0"/>
                            <a:ea typeface="Cambria Math" panose="02040503050406030204" pitchFamily="18" charset="0"/>
                          </a:rPr>
                        </m:ctrlPr>
                      </m:sSubPr>
                      <m:e>
                        <m:r>
                          <a:rPr lang="en-US" altLang="zh-CN" sz="2000" b="0" i="1" kern="100" smtClean="0">
                            <a:latin typeface="Cambria Math" panose="02040503050406030204" pitchFamily="18" charset="0"/>
                            <a:ea typeface="Cambria Math" panose="02040503050406030204" pitchFamily="18" charset="0"/>
                          </a:rPr>
                          <m:t>𝐺</m:t>
                        </m:r>
                      </m:e>
                      <m:sub>
                        <m:r>
                          <a:rPr lang="en-US" altLang="zh-CN" sz="2000" i="1" kern="100">
                            <a:latin typeface="Cambria Math" panose="02040503050406030204" pitchFamily="18" charset="0"/>
                            <a:ea typeface="宋体" panose="02010600030101010101" pitchFamily="2" charset="-122"/>
                          </a:rPr>
                          <m:t>𝑠</m:t>
                        </m:r>
                      </m:sub>
                    </m:sSub>
                    <m:r>
                      <m:rPr>
                        <m:nor/>
                      </m:rPr>
                      <a:rPr lang="zh-CN" altLang="zh-CN" sz="2000" kern="100" dirty="0">
                        <a:latin typeface="Times New Roman" panose="02020603050405020304" pitchFamily="18" charset="0"/>
                        <a:ea typeface="宋体" panose="02010600030101010101" pitchFamily="2" charset="-122"/>
                      </a:rPr>
                      <m:t>：</m:t>
                    </m:r>
                  </m:oMath>
                </a14:m>
                <a:r>
                  <a:rPr lang="zh-CN" altLang="en-US" sz="2000" kern="100" dirty="0">
                    <a:latin typeface="Times New Roman" panose="02020603050405020304" pitchFamily="18" charset="0"/>
                    <a:ea typeface="宋体" panose="02010600030101010101" pitchFamily="2" charset="-122"/>
                  </a:rPr>
                  <a:t>数据集中非保护属性相同、保护属性不同样本组成的集合</a:t>
                </a:r>
                <a:endParaRPr lang="en-US" altLang="zh-CN" sz="2000" kern="100" dirty="0">
                  <a:latin typeface="Times New Roman" panose="02020603050405020304" pitchFamily="18" charset="0"/>
                  <a:ea typeface="宋体" panose="02010600030101010101" pitchFamily="2" charset="-122"/>
                </a:endParaRPr>
              </a:p>
              <a:p>
                <a:pPr lvl="2"/>
                <a:r>
                  <a:rPr lang="zh-CN" altLang="zh-CN" sz="2000" dirty="0">
                    <a:effectLst/>
                    <a:ea typeface="宋体" panose="02010600030101010101" pitchFamily="2" charset="-122"/>
                    <a:cs typeface="Times New Roman" panose="02020603050405020304" pitchFamily="18" charset="0"/>
                  </a:rPr>
                  <a:t>根据相似样本的标签是否相同，可进一步划分为公平子组</a:t>
                </a:r>
                <a14:m>
                  <m:oMath xmlns:m="http://schemas.openxmlformats.org/officeDocument/2006/math">
                    <m:sSub>
                      <m:sSubPr>
                        <m:ctrlPr>
                          <a:rPr lang="zh-CN" altLang="zh-CN" sz="2000" i="1">
                            <a:effectLst/>
                            <a:latin typeface="Cambria Math" panose="02040503050406030204" pitchFamily="18" charset="0"/>
                            <a:ea typeface="Cambria Math" panose="02040503050406030204" pitchFamily="18" charset="0"/>
                          </a:rPr>
                        </m:ctrlPr>
                      </m:sSubPr>
                      <m:e>
                        <m:r>
                          <a:rPr lang="en-US" altLang="zh-CN" sz="2000" b="0" i="1" smtClean="0">
                            <a:effectLst/>
                            <a:latin typeface="Cambria Math" panose="02040503050406030204" pitchFamily="18" charset="0"/>
                            <a:ea typeface="Cambria Math" panose="02040503050406030204" pitchFamily="18" charset="0"/>
                          </a:rPr>
                          <m:t>𝐺</m:t>
                        </m:r>
                      </m:e>
                      <m:sub>
                        <m:r>
                          <a:rPr lang="en-US" altLang="zh-CN" sz="2000" i="1">
                            <a:effectLst/>
                            <a:latin typeface="Cambria Math" panose="02040503050406030204" pitchFamily="18" charset="0"/>
                            <a:ea typeface="宋体" panose="02010600030101010101" pitchFamily="2" charset="-122"/>
                            <a:cs typeface="Times New Roman" panose="02020603050405020304" pitchFamily="18" charset="0"/>
                          </a:rPr>
                          <m:t>𝑓</m:t>
                        </m:r>
                      </m:sub>
                    </m:sSub>
                  </m:oMath>
                </a14:m>
                <a:r>
                  <a:rPr lang="zh-CN" altLang="zh-CN" sz="2000" dirty="0">
                    <a:effectLst/>
                    <a:ea typeface="宋体" panose="02010600030101010101" pitchFamily="2" charset="-122"/>
                    <a:cs typeface="Times New Roman" panose="02020603050405020304" pitchFamily="18" charset="0"/>
                  </a:rPr>
                  <a:t>，歧视子组</a:t>
                </a:r>
                <a14:m>
                  <m:oMath xmlns:m="http://schemas.openxmlformats.org/officeDocument/2006/math">
                    <m:sSub>
                      <m:sSubPr>
                        <m:ctrlPr>
                          <a:rPr lang="zh-CN" altLang="zh-CN" sz="2000" i="1">
                            <a:effectLst/>
                            <a:latin typeface="Cambria Math" panose="02040503050406030204" pitchFamily="18" charset="0"/>
                            <a:ea typeface="Cambria Math" panose="02040503050406030204" pitchFamily="18" charset="0"/>
                          </a:rPr>
                        </m:ctrlPr>
                      </m:sSubPr>
                      <m:e>
                        <m:r>
                          <a:rPr lang="en-US" altLang="zh-CN" sz="2000" b="0" i="1" smtClean="0">
                            <a:effectLst/>
                            <a:latin typeface="Cambria Math" panose="02040503050406030204" pitchFamily="18" charset="0"/>
                            <a:ea typeface="Cambria Math" panose="02040503050406030204" pitchFamily="18" charset="0"/>
                          </a:rPr>
                          <m:t>𝐺</m:t>
                        </m:r>
                      </m:e>
                      <m:sub>
                        <m:r>
                          <a:rPr lang="en-US" altLang="zh-CN" sz="2000" i="1">
                            <a:effectLst/>
                            <a:latin typeface="Cambria Math" panose="02040503050406030204" pitchFamily="18" charset="0"/>
                            <a:ea typeface="宋体" panose="02010600030101010101" pitchFamily="2" charset="-122"/>
                            <a:cs typeface="Times New Roman" panose="02020603050405020304" pitchFamily="18" charset="0"/>
                          </a:rPr>
                          <m:t>𝑏</m:t>
                        </m:r>
                      </m:sub>
                    </m:sSub>
                  </m:oMath>
                </a14:m>
                <a:r>
                  <a:rPr lang="zh-CN" altLang="zh-CN" sz="2000" dirty="0">
                    <a:effectLst/>
                    <a:ea typeface="宋体" panose="02010600030101010101" pitchFamily="2" charset="-122"/>
                    <a:cs typeface="Times New Roman" panose="02020603050405020304" pitchFamily="18" charset="0"/>
                  </a:rPr>
                  <a:t>。</a:t>
                </a:r>
                <a:endParaRPr lang="en-US" altLang="zh-CN" sz="2000" dirty="0">
                  <a:effectLst/>
                  <a:ea typeface="宋体" panose="02010600030101010101" pitchFamily="2" charset="-122"/>
                  <a:cs typeface="Times New Roman" panose="02020603050405020304" pitchFamily="18" charset="0"/>
                </a:endParaRPr>
              </a:p>
              <a:p>
                <a:pPr lvl="2"/>
                <a:r>
                  <a:rPr lang="zh-CN" altLang="zh-CN" sz="2000" dirty="0">
                    <a:effectLst/>
                    <a:ea typeface="宋体" panose="02010600030101010101" pitchFamily="2" charset="-122"/>
                    <a:cs typeface="Times New Roman" panose="02020603050405020304" pitchFamily="18" charset="0"/>
                  </a:rPr>
                  <a:t>公平子组</a:t>
                </a:r>
                <a14:m>
                  <m:oMath xmlns:m="http://schemas.openxmlformats.org/officeDocument/2006/math">
                    <m:sSub>
                      <m:sSubPr>
                        <m:ctrlPr>
                          <a:rPr lang="zh-CN" altLang="zh-CN" sz="2000" i="1">
                            <a:latin typeface="Cambria Math" panose="02040503050406030204" pitchFamily="18" charset="0"/>
                            <a:ea typeface="Cambria Math" panose="02040503050406030204" pitchFamily="18" charset="0"/>
                          </a:rPr>
                        </m:ctrlPr>
                      </m:sSubPr>
                      <m:e>
                        <m:r>
                          <a:rPr lang="en-US" altLang="zh-CN" sz="2000" i="1">
                            <a:latin typeface="Cambria Math" panose="02040503050406030204" pitchFamily="18" charset="0"/>
                            <a:ea typeface="Cambria Math" panose="02040503050406030204" pitchFamily="18" charset="0"/>
                          </a:rPr>
                          <m:t>𝐺</m:t>
                        </m:r>
                      </m:e>
                      <m:sub>
                        <m:r>
                          <a:rPr lang="en-US" altLang="zh-CN" sz="2000" i="1">
                            <a:latin typeface="Cambria Math" panose="02040503050406030204" pitchFamily="18" charset="0"/>
                            <a:ea typeface="宋体" panose="02010600030101010101" pitchFamily="2" charset="-122"/>
                            <a:cs typeface="Times New Roman" panose="02020603050405020304" pitchFamily="18" charset="0"/>
                          </a:rPr>
                          <m:t>𝑓</m:t>
                        </m:r>
                      </m:sub>
                    </m:sSub>
                  </m:oMath>
                </a14:m>
                <a:r>
                  <a:rPr lang="zh-CN" altLang="zh-CN" sz="2000" dirty="0">
                    <a:effectLst/>
                    <a:ea typeface="宋体" panose="02010600030101010101" pitchFamily="2" charset="-122"/>
                    <a:cs typeface="Times New Roman" panose="02020603050405020304" pitchFamily="18" charset="0"/>
                  </a:rPr>
                  <a:t>：非保护属性、标签相同</a:t>
                </a:r>
                <a:r>
                  <a:rPr lang="zh-CN" altLang="en-US" sz="2000" dirty="0">
                    <a:ea typeface="宋体" panose="02010600030101010101" pitchFamily="2" charset="-122"/>
                    <a:cs typeface="Times New Roman" panose="02020603050405020304" pitchFamily="18" charset="0"/>
                  </a:rPr>
                  <a:t>，</a:t>
                </a:r>
                <a:r>
                  <a:rPr lang="zh-CN" altLang="zh-CN" sz="2000" dirty="0">
                    <a:effectLst/>
                    <a:ea typeface="宋体" panose="02010600030101010101" pitchFamily="2" charset="-122"/>
                    <a:cs typeface="Times New Roman" panose="02020603050405020304" pitchFamily="18" charset="0"/>
                  </a:rPr>
                  <a:t>保护属性不同的样本组成的集合</a:t>
                </a:r>
                <a:endParaRPr lang="en-US" altLang="zh-CN" sz="2000" dirty="0">
                  <a:effectLst/>
                  <a:ea typeface="宋体" panose="02010600030101010101" pitchFamily="2" charset="-122"/>
                  <a:cs typeface="Times New Roman" panose="02020603050405020304" pitchFamily="18" charset="0"/>
                </a:endParaRPr>
              </a:p>
              <a:p>
                <a:pPr lvl="2"/>
                <a:r>
                  <a:rPr lang="zh-CN" altLang="zh-CN" sz="2000" dirty="0">
                    <a:effectLst/>
                    <a:ea typeface="宋体" panose="02010600030101010101" pitchFamily="2" charset="-122"/>
                    <a:cs typeface="Times New Roman" panose="02020603050405020304" pitchFamily="18" charset="0"/>
                  </a:rPr>
                  <a:t>歧视子组</a:t>
                </a:r>
                <a14:m>
                  <m:oMath xmlns:m="http://schemas.openxmlformats.org/officeDocument/2006/math">
                    <m:sSub>
                      <m:sSubPr>
                        <m:ctrlPr>
                          <a:rPr lang="zh-CN" altLang="zh-CN" sz="2000" i="1">
                            <a:latin typeface="Cambria Math" panose="02040503050406030204" pitchFamily="18" charset="0"/>
                            <a:ea typeface="Cambria Math" panose="02040503050406030204" pitchFamily="18" charset="0"/>
                          </a:rPr>
                        </m:ctrlPr>
                      </m:sSubPr>
                      <m:e>
                        <m:r>
                          <a:rPr lang="en-US" altLang="zh-CN" sz="2000" i="1">
                            <a:latin typeface="Cambria Math" panose="02040503050406030204" pitchFamily="18" charset="0"/>
                            <a:ea typeface="Cambria Math" panose="02040503050406030204" pitchFamily="18" charset="0"/>
                          </a:rPr>
                          <m:t>𝐺</m:t>
                        </m:r>
                      </m:e>
                      <m:sub>
                        <m:r>
                          <a:rPr lang="en-US" altLang="zh-CN" sz="2000" i="1">
                            <a:latin typeface="Cambria Math" panose="02040503050406030204" pitchFamily="18" charset="0"/>
                            <a:ea typeface="宋体" panose="02010600030101010101" pitchFamily="2" charset="-122"/>
                            <a:cs typeface="Times New Roman" panose="02020603050405020304" pitchFamily="18" charset="0"/>
                          </a:rPr>
                          <m:t>𝑏</m:t>
                        </m:r>
                      </m:sub>
                    </m:sSub>
                  </m:oMath>
                </a14:m>
                <a:r>
                  <a:rPr lang="zh-CN" altLang="zh-CN" sz="2000" dirty="0">
                    <a:effectLst/>
                    <a:ea typeface="宋体" panose="02010600030101010101" pitchFamily="2" charset="-122"/>
                    <a:cs typeface="Times New Roman" panose="02020603050405020304" pitchFamily="18" charset="0"/>
                  </a:rPr>
                  <a:t>：非保护属性相同</a:t>
                </a:r>
                <a:r>
                  <a:rPr lang="zh-CN" altLang="en-US" sz="2000" dirty="0">
                    <a:effectLst/>
                    <a:ea typeface="宋体" panose="02010600030101010101" pitchFamily="2" charset="-122"/>
                    <a:cs typeface="Times New Roman" panose="02020603050405020304" pitchFamily="18" charset="0"/>
                  </a:rPr>
                  <a:t>，</a:t>
                </a:r>
                <a:r>
                  <a:rPr lang="zh-CN" altLang="zh-CN" sz="2000" dirty="0">
                    <a:effectLst/>
                    <a:ea typeface="宋体" panose="02010600030101010101" pitchFamily="2" charset="-122"/>
                    <a:cs typeface="Times New Roman" panose="02020603050405020304" pitchFamily="18" charset="0"/>
                  </a:rPr>
                  <a:t>标签、保护属性不同样本组成的集合</a:t>
                </a:r>
                <a:endParaRPr lang="en-US" altLang="zh-CN" sz="2000" dirty="0">
                  <a:effectLst/>
                  <a:ea typeface="宋体" panose="02010600030101010101" pitchFamily="2" charset="-122"/>
                  <a:cs typeface="Times New Roman" panose="02020603050405020304" pitchFamily="18" charset="0"/>
                </a:endParaRPr>
              </a:p>
              <a:p>
                <a:pPr lvl="2"/>
                <a:endParaRPr lang="en-US" altLang="zh-CN" sz="1700" dirty="0"/>
              </a:p>
              <a:p>
                <a:pPr lvl="1"/>
                <a:r>
                  <a:rPr lang="zh-CN" altLang="zh-CN" sz="2000" kern="100" dirty="0">
                    <a:effectLst/>
                    <a:ea typeface="宋体" panose="02010600030101010101" pitchFamily="2" charset="-122"/>
                  </a:rPr>
                  <a:t>组间无相似样本</a:t>
                </a:r>
                <a14:m>
                  <m:oMath xmlns:m="http://schemas.openxmlformats.org/officeDocument/2006/math">
                    <m:sSub>
                      <m:sSubPr>
                        <m:ctrlPr>
                          <a:rPr lang="zh-CN" altLang="zh-CN" sz="2000" i="1" kern="100">
                            <a:effectLst/>
                            <a:latin typeface="Cambria Math" panose="02040503050406030204" pitchFamily="18" charset="0"/>
                            <a:ea typeface="Cambria Math" panose="02040503050406030204" pitchFamily="18" charset="0"/>
                          </a:rPr>
                        </m:ctrlPr>
                      </m:sSubPr>
                      <m:e>
                        <m:r>
                          <a:rPr lang="en-US" altLang="zh-CN" sz="2000" b="0" i="1" kern="100" smtClean="0">
                            <a:effectLst/>
                            <a:latin typeface="Cambria Math" panose="02040503050406030204" pitchFamily="18" charset="0"/>
                            <a:ea typeface="Cambria Math" panose="02040503050406030204" pitchFamily="18" charset="0"/>
                          </a:rPr>
                          <m:t>𝐺</m:t>
                        </m:r>
                      </m:e>
                      <m:sub>
                        <m:r>
                          <a:rPr lang="en-US" altLang="zh-CN" sz="2000" i="1" kern="100">
                            <a:effectLst/>
                            <a:latin typeface="Cambria Math" panose="02040503050406030204" pitchFamily="18" charset="0"/>
                            <a:ea typeface="宋体" panose="02010600030101010101" pitchFamily="2" charset="-122"/>
                          </a:rPr>
                          <m:t>𝑛𝑜</m:t>
                        </m:r>
                      </m:sub>
                    </m:sSub>
                  </m:oMath>
                </a14:m>
                <a:r>
                  <a:rPr lang="zh-CN" altLang="zh-CN" sz="2000" kern="100" dirty="0">
                    <a:effectLst/>
                    <a:ea typeface="宋体" panose="02010600030101010101" pitchFamily="2" charset="-122"/>
                  </a:rPr>
                  <a:t>：数据中的剩余样本所组成的集合，这些样本不存在组间相似样本，也可称为单一样本组。</a:t>
                </a:r>
                <a:endParaRPr lang="en-US" altLang="zh-CN" sz="2000" kern="100" dirty="0">
                  <a:effectLst/>
                  <a:ea typeface="宋体" panose="02010600030101010101" pitchFamily="2" charset="-122"/>
                </a:endParaRPr>
              </a:p>
              <a:p>
                <a:pPr lvl="2"/>
                <a:endParaRPr lang="en-US" altLang="zh-CN" sz="1700" kern="100" dirty="0">
                  <a:effectLst/>
                  <a:ea typeface="宋体" panose="02010600030101010101" pitchFamily="2" charset="-122"/>
                </a:endParaRPr>
              </a:p>
              <a:p>
                <a:r>
                  <a:rPr lang="zh-CN" altLang="en-US" sz="2400" dirty="0">
                    <a:effectLst/>
                    <a:ea typeface="宋体" panose="02010600030101010101" pitchFamily="2" charset="-122"/>
                    <a:cs typeface="Times New Roman" panose="02020603050405020304" pitchFamily="18" charset="0"/>
                  </a:rPr>
                  <a:t>最终我们将数据集划分为</a:t>
                </a:r>
                <a:r>
                  <a:rPr lang="zh-CN" altLang="zh-CN" sz="2400" dirty="0">
                    <a:effectLst/>
                    <a:ea typeface="宋体" panose="02010600030101010101" pitchFamily="2" charset="-122"/>
                    <a:cs typeface="Times New Roman" panose="02020603050405020304" pitchFamily="18" charset="0"/>
                  </a:rPr>
                  <a:t>公平子组</a:t>
                </a:r>
                <a14:m>
                  <m:oMath xmlns:m="http://schemas.openxmlformats.org/officeDocument/2006/math">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sub>
                    </m:sSub>
                  </m:oMath>
                </a14:m>
                <a:r>
                  <a:rPr lang="zh-CN" altLang="zh-CN" sz="2400" dirty="0">
                    <a:effectLst/>
                    <a:ea typeface="宋体" panose="02010600030101010101" pitchFamily="2" charset="-122"/>
                    <a:cs typeface="Times New Roman" panose="02020603050405020304" pitchFamily="18" charset="0"/>
                  </a:rPr>
                  <a:t>，歧视子组</a:t>
                </a:r>
                <a14:m>
                  <m:oMath xmlns:m="http://schemas.openxmlformats.org/officeDocument/2006/math">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𝑏</m:t>
                        </m:r>
                      </m:sub>
                    </m:sSub>
                  </m:oMath>
                </a14:m>
                <a:r>
                  <a:rPr lang="zh-CN" altLang="en-US" sz="2400" dirty="0">
                    <a:effectLst/>
                    <a:ea typeface="宋体" panose="02010600030101010101" pitchFamily="2" charset="-122"/>
                    <a:cs typeface="Times New Roman" panose="02020603050405020304" pitchFamily="18" charset="0"/>
                  </a:rPr>
                  <a:t>，</a:t>
                </a:r>
                <a:r>
                  <a:rPr lang="zh-CN" altLang="zh-CN" sz="2400" kern="100" dirty="0">
                    <a:ea typeface="宋体" panose="02010600030101010101" pitchFamily="2" charset="-122"/>
                  </a:rPr>
                  <a:t>单一样本组</a:t>
                </a:r>
                <a14:m>
                  <m:oMath xmlns:m="http://schemas.openxmlformats.org/officeDocument/2006/math">
                    <m:sSub>
                      <m:sSubPr>
                        <m:ctrlPr>
                          <a:rPr lang="zh-CN" altLang="zh-CN" sz="2400" i="1" kern="100">
                            <a:latin typeface="Cambria Math" panose="02040503050406030204" pitchFamily="18" charset="0"/>
                            <a:ea typeface="Cambria Math" panose="02040503050406030204" pitchFamily="18" charset="0"/>
                          </a:rPr>
                        </m:ctrlPr>
                      </m:sSubPr>
                      <m:e>
                        <m:r>
                          <a:rPr lang="en-US" altLang="zh-CN" sz="2400" i="1" kern="100">
                            <a:latin typeface="Cambria Math" panose="02040503050406030204" pitchFamily="18" charset="0"/>
                            <a:ea typeface="Cambria Math" panose="02040503050406030204" pitchFamily="18" charset="0"/>
                          </a:rPr>
                          <m:t>𝐺</m:t>
                        </m:r>
                      </m:e>
                      <m:sub>
                        <m:r>
                          <a:rPr lang="en-US" altLang="zh-CN" sz="2400" i="1" kern="100">
                            <a:latin typeface="Cambria Math" panose="02040503050406030204" pitchFamily="18" charset="0"/>
                            <a:ea typeface="宋体" panose="02010600030101010101" pitchFamily="2" charset="-122"/>
                          </a:rPr>
                          <m:t>𝑛𝑜</m:t>
                        </m:r>
                      </m:sub>
                    </m:sSub>
                  </m:oMath>
                </a14:m>
                <a:endParaRPr lang="en-US" altLang="zh-CN" sz="2400" dirty="0">
                  <a:effectLst/>
                  <a:ea typeface="宋体" panose="02010600030101010101" pitchFamily="2" charset="-122"/>
                  <a:cs typeface="Times New Roman" panose="02020603050405020304" pitchFamily="18" charset="0"/>
                </a:endParaRPr>
              </a:p>
              <a:p>
                <a:r>
                  <a:rPr lang="zh-CN" altLang="en-US" sz="2400" dirty="0">
                    <a:ea typeface="宋体" panose="02010600030101010101" pitchFamily="2" charset="-122"/>
                    <a:cs typeface="Times New Roman" panose="02020603050405020304" pitchFamily="18" charset="0"/>
                  </a:rPr>
                  <a:t>划分原因：不同组成成分对准确性公平性的要求不同，需要分别定义。</a:t>
                </a:r>
                <a:endParaRPr lang="en-US" altLang="zh-CN" sz="2400" dirty="0">
                  <a:effectLst/>
                  <a:ea typeface="宋体" panose="02010600030101010101" pitchFamily="2" charset="-122"/>
                  <a:cs typeface="Times New Roman" panose="02020603050405020304" pitchFamily="18" charset="0"/>
                </a:endParaRPr>
              </a:p>
              <a:p>
                <a:pPr lvl="1"/>
                <a:endParaRPr lang="en-US" altLang="zh-CN" sz="2000" kern="100" dirty="0">
                  <a:effectLst/>
                  <a:ea typeface="宋体" panose="02010600030101010101" pitchFamily="2" charset="-122"/>
                </a:endParaRPr>
              </a:p>
              <a:p>
                <a:pPr marL="471487" lvl="1" indent="0">
                  <a:buNone/>
                </a:pPr>
                <a:endParaRPr lang="zh-CN" altLang="en-US" sz="2400" dirty="0"/>
              </a:p>
            </p:txBody>
          </p:sp>
        </mc:Choice>
        <mc:Fallback xmlns="">
          <p:sp>
            <p:nvSpPr>
              <p:cNvPr id="3" name="内容占位符 2">
                <a:extLst>
                  <a:ext uri="{FF2B5EF4-FFF2-40B4-BE49-F238E27FC236}">
                    <a16:creationId xmlns:a16="http://schemas.microsoft.com/office/drawing/2014/main" id="{AF4D57E2-1E4C-4682-8845-45DFB77E6ECC}"/>
                  </a:ext>
                </a:extLst>
              </p:cNvPr>
              <p:cNvSpPr>
                <a:spLocks noGrp="1" noRot="1" noChangeAspect="1" noMove="1" noResize="1" noEditPoints="1" noAdjustHandles="1" noChangeArrowheads="1" noChangeShapeType="1" noTextEdit="1"/>
              </p:cNvSpPr>
              <p:nvPr>
                <p:ph idx="1"/>
              </p:nvPr>
            </p:nvSpPr>
            <p:spPr>
              <a:blipFill>
                <a:blip r:embed="rId2"/>
                <a:stretch>
                  <a:fillRect l="-791" t="-1316" r="-622"/>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888556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A294BA-4589-43F4-95FB-668A31C4648E}"/>
              </a:ext>
            </a:extLst>
          </p:cNvPr>
          <p:cNvSpPr>
            <a:spLocks noGrp="1"/>
          </p:cNvSpPr>
          <p:nvPr>
            <p:ph type="title"/>
          </p:nvPr>
        </p:nvSpPr>
        <p:spPr/>
        <p:txBody>
          <a:bodyPr/>
          <a:lstStyle/>
          <a:p>
            <a:r>
              <a:rPr lang="zh-CN" altLang="en-US" sz="3600" dirty="0"/>
              <a:t>公平子组的准确公平性：</a:t>
            </a:r>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1AE89A2D-74C6-450D-9953-0A0498FB27FC}"/>
                  </a:ext>
                </a:extLst>
              </p:cNvPr>
              <p:cNvSpPr>
                <a:spLocks noGrp="1"/>
              </p:cNvSpPr>
              <p:nvPr>
                <p:ph idx="1"/>
              </p:nvPr>
            </p:nvSpPr>
            <p:spPr/>
            <p:txBody>
              <a:bodyPr/>
              <a:lstStyle/>
              <a:p>
                <a:r>
                  <a:rPr lang="zh-CN" altLang="en-US" sz="2400" dirty="0"/>
                  <a:t>公平子组的准确公平性</a:t>
                </a:r>
                <a:endParaRPr lang="en-US" altLang="zh-CN" sz="2400" dirty="0"/>
              </a:p>
              <a:p>
                <a:pPr lvl="1"/>
                <a:r>
                  <a:rPr lang="zh-CN" altLang="en-US" sz="2400" dirty="0"/>
                  <a:t>期望模型可以对公平子组准确且公平地预测</a:t>
                </a:r>
                <a:r>
                  <a:rPr lang="en-US" altLang="zh-CN" sz="2400" dirty="0"/>
                  <a:t>——</a:t>
                </a:r>
                <a:r>
                  <a:rPr lang="zh-CN" altLang="en-US" sz="2400" dirty="0"/>
                  <a:t>因为错误以及歧视在关注公平性的实际应用中都没有意义  </a:t>
                </a:r>
                <a:endParaRPr lang="en-US" altLang="zh-CN" sz="2400" dirty="0"/>
              </a:p>
              <a:p>
                <a:pPr lvl="1"/>
                <a:r>
                  <a:rPr lang="zh-CN" altLang="en-US" sz="2400" dirty="0"/>
                  <a:t>将同一公平子组</a:t>
                </a:r>
                <a14:m>
                  <m:oMath xmlns:m="http://schemas.openxmlformats.org/officeDocument/2006/math">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sub>
                    </m:sSub>
                  </m:oMath>
                </a14:m>
                <a:r>
                  <a:rPr lang="zh-CN" altLang="en-US" sz="2400" dirty="0"/>
                  <a:t>的预测结果作为一个整体进行考虑</a:t>
                </a:r>
                <a:endParaRPr lang="en-US" altLang="zh-CN" sz="2400" dirty="0"/>
              </a:p>
              <a:p>
                <a:pPr lvl="2"/>
                <a:r>
                  <a:rPr lang="zh-CN" altLang="en-US" sz="2400" dirty="0"/>
                  <a:t>预测结果</a:t>
                </a:r>
                <a:r>
                  <a:rPr lang="zh-CN" altLang="zh-CN" sz="2400" dirty="0"/>
                  <a:t>全部准确时，此时公平子组预测结果满足准确且公平，</a:t>
                </a:r>
                <a:r>
                  <a:rPr lang="zh-CN" altLang="en-US" sz="2400" dirty="0"/>
                  <a:t>属于</a:t>
                </a:r>
                <a14:m>
                  <m:oMath xmlns:m="http://schemas.openxmlformats.org/officeDocument/2006/math">
                    <m:sSub>
                      <m:sSubPr>
                        <m:ctrlPr>
                          <a:rPr lang="zh-CN" altLang="zh-CN" sz="2400" i="1" smtClean="0">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𝑓</m:t>
                            </m:r>
                          </m:e>
                          <m:sub>
                            <m:r>
                              <a:rPr lang="en-US" altLang="zh-CN" sz="2400" i="1">
                                <a:latin typeface="Cambria Math" panose="02040503050406030204" pitchFamily="18" charset="0"/>
                              </a:rPr>
                              <m:t>𝑎</m:t>
                            </m:r>
                          </m:sub>
                        </m:sSub>
                      </m:sub>
                    </m:sSub>
                  </m:oMath>
                </a14:m>
                <a:endParaRPr lang="en-US" altLang="zh-CN" sz="2400" dirty="0"/>
              </a:p>
              <a:p>
                <a:pPr lvl="2"/>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当全部错误时，此时公平子组预测结果公平但错误，</a:t>
                </a:r>
                <a:r>
                  <a:rPr lang="zh-CN" altLang="en-US" sz="2400" dirty="0">
                    <a:effectLst/>
                    <a:latin typeface="Times New Roman" panose="02020603050405020304" pitchFamily="18" charset="0"/>
                    <a:ea typeface="宋体" panose="02010600030101010101" pitchFamily="2" charset="-122"/>
                    <a:cs typeface="Times New Roman" panose="02020603050405020304" pitchFamily="18" charset="0"/>
                  </a:rPr>
                  <a:t>属于</a:t>
                </a:r>
                <a14:m>
                  <m:oMath xmlns:m="http://schemas.openxmlformats.org/officeDocument/2006/math">
                    <m:sSub>
                      <m:sSubPr>
                        <m:ctrlPr>
                          <a:rPr lang="zh-CN" altLang="zh-CN" sz="2400" i="1" smtClean="0">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𝑒</m:t>
                            </m:r>
                          </m:sub>
                        </m:sSub>
                      </m:sub>
                    </m:sSub>
                  </m:oMath>
                </a14:m>
                <a:endParaRPr lang="en-US" altLang="zh-CN" sz="2400" i="1" dirty="0">
                  <a:effectLst/>
                  <a:latin typeface="Cambria Math" panose="02040503050406030204" pitchFamily="18" charset="0"/>
                  <a:ea typeface="宋体" panose="02010600030101010101" pitchFamily="2" charset="-122"/>
                  <a:cs typeface="Times New Roman" panose="02020603050405020304" pitchFamily="18" charset="0"/>
                </a:endParaRPr>
              </a:p>
              <a:p>
                <a:pPr lvl="2"/>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当</a:t>
                </a:r>
                <a:r>
                  <a:rPr lang="zh-CN" altLang="en-US" sz="2400" dirty="0">
                    <a:effectLst/>
                    <a:latin typeface="Times New Roman" panose="02020603050405020304" pitchFamily="18" charset="0"/>
                    <a:ea typeface="宋体" panose="02010600030101010101" pitchFamily="2" charset="-122"/>
                    <a:cs typeface="Times New Roman" panose="02020603050405020304" pitchFamily="18" charset="0"/>
                  </a:rPr>
                  <a:t>同时存在</a:t>
                </a:r>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准确、错误时，此时公平子组的预测结果歧视且错误，</a:t>
                </a:r>
                <a:r>
                  <a:rPr lang="zh-CN" altLang="en-US" sz="2400" dirty="0">
                    <a:effectLst/>
                    <a:latin typeface="Times New Roman" panose="02020603050405020304" pitchFamily="18" charset="0"/>
                    <a:ea typeface="宋体" panose="02010600030101010101" pitchFamily="2" charset="-122"/>
                    <a:cs typeface="Times New Roman" panose="02020603050405020304" pitchFamily="18" charset="0"/>
                  </a:rPr>
                  <a:t>属于</a:t>
                </a:r>
                <a:r>
                  <a:rPr lang="zh-CN" altLang="zh-CN" sz="2400" dirty="0">
                    <a:effectLst/>
                    <a:latin typeface="Times New Roman" panose="02020603050405020304" pitchFamily="18" charset="0"/>
                    <a:ea typeface="宋体" panose="02010600030101010101" pitchFamily="2" charset="-122"/>
                    <a:cs typeface="Times New Roman" panose="02020603050405020304" pitchFamily="18" charset="0"/>
                  </a:rPr>
                  <a:t>为</a:t>
                </a:r>
                <a14:m>
                  <m:oMath xmlns:m="http://schemas.openxmlformats.org/officeDocument/2006/math">
                    <m:sSub>
                      <m:sSubPr>
                        <m:ctrlPr>
                          <a:rPr lang="zh-CN" altLang="zh-CN" sz="2400" i="1" smtClean="0">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𝑒</m:t>
                            </m:r>
                            <m:r>
                              <a:rPr lang="en-US" altLang="zh-CN" sz="2400" i="1">
                                <a:latin typeface="Cambria Math" panose="02040503050406030204" pitchFamily="18" charset="0"/>
                                <a:ea typeface="宋体" panose="02010600030101010101" pitchFamily="2" charset="-122"/>
                                <a:cs typeface="Times New Roman" panose="02020603050405020304" pitchFamily="18" charset="0"/>
                              </a:rPr>
                              <m:t>&amp;</m:t>
                            </m:r>
                            <m:r>
                              <a:rPr lang="en-US" altLang="zh-CN" sz="2400" i="1">
                                <a:latin typeface="Cambria Math" panose="02040503050406030204" pitchFamily="18" charset="0"/>
                                <a:ea typeface="宋体" panose="02010600030101010101" pitchFamily="2" charset="-122"/>
                                <a:cs typeface="Times New Roman" panose="02020603050405020304" pitchFamily="18" charset="0"/>
                              </a:rPr>
                              <m:t>𝑑</m:t>
                            </m:r>
                          </m:sub>
                        </m:sSub>
                      </m:sub>
                    </m:sSub>
                  </m:oMath>
                </a14:m>
                <a:endParaRPr lang="en-US" altLang="zh-CN" sz="2400" dirty="0"/>
              </a:p>
              <a:p>
                <a:pPr lvl="1"/>
                <a:r>
                  <a:rPr lang="zh-CN" altLang="zh-CN" sz="2400" kern="100" dirty="0">
                    <a:latin typeface="Times New Roman" panose="02020603050405020304" pitchFamily="18" charset="0"/>
                    <a:ea typeface="宋体" panose="02010600030101010101" pitchFamily="2" charset="-122"/>
                  </a:rPr>
                  <a:t>定义公平</a:t>
                </a:r>
                <a:r>
                  <a:rPr lang="zh-CN" altLang="zh-CN" sz="2400" kern="100" dirty="0">
                    <a:effectLst/>
                    <a:latin typeface="Times New Roman" panose="02020603050405020304" pitchFamily="18" charset="0"/>
                    <a:ea typeface="宋体" panose="02010600030101010101" pitchFamily="2" charset="-122"/>
                  </a:rPr>
                  <a:t>子组的</a:t>
                </a:r>
                <a:r>
                  <a:rPr lang="zh-CN" altLang="zh-CN" sz="2400" kern="100" dirty="0">
                    <a:solidFill>
                      <a:srgbClr val="FF0000"/>
                    </a:solidFill>
                    <a:effectLst/>
                    <a:latin typeface="Times New Roman" panose="02020603050405020304" pitchFamily="18" charset="0"/>
                    <a:ea typeface="宋体" panose="02010600030101010101" pitchFamily="2" charset="-122"/>
                  </a:rPr>
                  <a:t>公平查全率</a:t>
                </a:r>
                <a:r>
                  <a:rPr lang="zh-CN" altLang="zh-CN" sz="2400" kern="100" dirty="0">
                    <a:effectLst/>
                    <a:latin typeface="Times New Roman" panose="02020603050405020304" pitchFamily="18" charset="0"/>
                    <a:ea typeface="宋体" panose="02010600030101010101" pitchFamily="2" charset="-122"/>
                  </a:rPr>
                  <a:t>，</a:t>
                </a:r>
                <a14:m>
                  <m:oMath xmlns:m="http://schemas.openxmlformats.org/officeDocument/2006/math">
                    <m:sSub>
                      <m:sSubPr>
                        <m:ctrlPr>
                          <a:rPr lang="zh-CN" altLang="zh-CN" sz="2400" i="1" kern="100" smtClean="0">
                            <a:effectLst/>
                            <a:latin typeface="Cambria Math" panose="02040503050406030204" pitchFamily="18" charset="0"/>
                            <a:ea typeface="Cambria Math" panose="02040503050406030204" pitchFamily="18" charset="0"/>
                          </a:rPr>
                        </m:ctrlPr>
                      </m:sSubPr>
                      <m:e>
                        <m:r>
                          <a:rPr lang="en-US" altLang="zh-CN" sz="2400" b="0" i="1" kern="100" smtClean="0">
                            <a:effectLst/>
                            <a:latin typeface="Cambria Math" panose="02040503050406030204" pitchFamily="18" charset="0"/>
                            <a:ea typeface="Cambria Math" panose="02040503050406030204" pitchFamily="18" charset="0"/>
                          </a:rPr>
                          <m:t>𝑟𝑒𝑐𝑎𝑙𝑙</m:t>
                        </m:r>
                      </m:e>
                      <m:sub>
                        <m:r>
                          <a:rPr lang="en-US" altLang="zh-CN" sz="2400" b="0" i="1" kern="100" smtClean="0">
                            <a:effectLst/>
                            <a:latin typeface="Cambria Math" panose="02040503050406030204" pitchFamily="18" charset="0"/>
                            <a:ea typeface="宋体" panose="02010600030101010101" pitchFamily="2" charset="-122"/>
                          </a:rPr>
                          <m:t>𝑓</m:t>
                        </m:r>
                      </m:sub>
                    </m:sSub>
                    <m:r>
                      <a:rPr lang="en-US" altLang="zh-CN" sz="2400" kern="100">
                        <a:effectLst/>
                        <a:latin typeface="Cambria Math" panose="02040503050406030204" pitchFamily="18" charset="0"/>
                        <a:ea typeface="宋体" panose="02010600030101010101" pitchFamily="2" charset="-122"/>
                      </a:rPr>
                      <m:t>=</m:t>
                    </m:r>
                    <m:f>
                      <m:fPr>
                        <m:ctrlPr>
                          <a:rPr lang="zh-CN" altLang="zh-CN" sz="2400" i="1" kern="100">
                            <a:effectLst/>
                            <a:latin typeface="Cambria Math" panose="02040503050406030204" pitchFamily="18" charset="0"/>
                            <a:ea typeface="Cambria Math" panose="02040503050406030204" pitchFamily="18" charset="0"/>
                          </a:rPr>
                        </m:ctrlPr>
                      </m:fPr>
                      <m:num>
                        <m:r>
                          <a:rPr lang="en-US" altLang="zh-CN" sz="2400" b="0" i="1" kern="100" smtClean="0">
                            <a:effectLst/>
                            <a:latin typeface="Cambria Math" panose="02040503050406030204" pitchFamily="18" charset="0"/>
                            <a:ea typeface="Cambria Math" panose="02040503050406030204" pitchFamily="18" charset="0"/>
                          </a:rPr>
                          <m:t>|</m:t>
                        </m:r>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𝑓</m:t>
                                </m:r>
                              </m:e>
                              <m:sub>
                                <m:r>
                                  <a:rPr lang="en-US" altLang="zh-CN" sz="2400" i="1">
                                    <a:latin typeface="Cambria Math" panose="02040503050406030204" pitchFamily="18" charset="0"/>
                                  </a:rPr>
                                  <m:t>𝑎</m:t>
                                </m:r>
                              </m:sub>
                            </m:sSub>
                          </m:sub>
                        </m:sSub>
                        <m:r>
                          <a:rPr lang="en-US" altLang="zh-CN" sz="2400" b="0" i="1" smtClean="0">
                            <a:latin typeface="Cambria Math" panose="02040503050406030204" pitchFamily="18" charset="0"/>
                          </a:rPr>
                          <m:t>|</m:t>
                        </m:r>
                      </m:num>
                      <m:den>
                        <m:r>
                          <a:rPr lang="en-US" altLang="zh-CN" sz="2400" b="0" i="1" smtClean="0">
                            <a:latin typeface="Cambria Math" panose="02040503050406030204" pitchFamily="18" charset="0"/>
                          </a:rPr>
                          <m:t>|</m:t>
                        </m:r>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𝑓</m:t>
                                </m:r>
                              </m:e>
                              <m:sub>
                                <m:r>
                                  <a:rPr lang="en-US" altLang="zh-CN" sz="2400" i="1">
                                    <a:latin typeface="Cambria Math" panose="02040503050406030204" pitchFamily="18" charset="0"/>
                                  </a:rPr>
                                  <m:t>𝑎</m:t>
                                </m:r>
                              </m:sub>
                            </m:sSub>
                          </m:sub>
                        </m:sSub>
                        <m:r>
                          <a:rPr lang="en-US" altLang="zh-CN" sz="2400" b="0" i="1" smtClean="0">
                            <a:latin typeface="Cambria Math" panose="02040503050406030204" pitchFamily="18" charset="0"/>
                          </a:rPr>
                          <m:t>|</m:t>
                        </m:r>
                        <m:r>
                          <a:rPr lang="en-US" altLang="zh-CN" sz="2400" i="1" kern="100">
                            <a:effectLst/>
                            <a:latin typeface="Cambria Math" panose="02040503050406030204" pitchFamily="18" charset="0"/>
                            <a:ea typeface="宋体" panose="02010600030101010101" pitchFamily="2" charset="-122"/>
                          </a:rPr>
                          <m:t>+</m:t>
                        </m:r>
                        <m:r>
                          <a:rPr lang="en-US" altLang="zh-CN" sz="2400" b="0" i="1" kern="100" smtClean="0">
                            <a:effectLst/>
                            <a:latin typeface="Cambria Math" panose="02040503050406030204" pitchFamily="18" charset="0"/>
                            <a:ea typeface="宋体" panose="02010600030101010101" pitchFamily="2" charset="-122"/>
                          </a:rPr>
                          <m:t>|</m:t>
                        </m:r>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𝑒</m:t>
                                </m:r>
                              </m:sub>
                            </m:sSub>
                          </m:sub>
                        </m:sSub>
                        <m:r>
                          <a:rPr lang="en-US" altLang="zh-CN" sz="2400" b="0" i="1" smtClean="0">
                            <a:latin typeface="Cambria Math" panose="02040503050406030204" pitchFamily="18" charset="0"/>
                            <a:ea typeface="宋体" panose="02010600030101010101" pitchFamily="2" charset="-122"/>
                            <a:cs typeface="Times New Roman" panose="02020603050405020304" pitchFamily="18" charset="0"/>
                          </a:rPr>
                          <m:t>|</m:t>
                        </m:r>
                        <m:r>
                          <a:rPr lang="en-US" altLang="zh-CN" sz="2400" i="1" kern="100">
                            <a:effectLst/>
                            <a:latin typeface="Cambria Math" panose="02040503050406030204" pitchFamily="18" charset="0"/>
                            <a:ea typeface="宋体" panose="02010600030101010101" pitchFamily="2" charset="-122"/>
                          </a:rPr>
                          <m:t>+</m:t>
                        </m:r>
                        <m:sSub>
                          <m:sSubPr>
                            <m:ctrlPr>
                              <a:rPr lang="zh-CN" altLang="zh-CN" sz="2400" i="1">
                                <a:latin typeface="Cambria Math" panose="02040503050406030204" pitchFamily="18" charset="0"/>
                                <a:ea typeface="Cambria Math" panose="02040503050406030204" pitchFamily="18" charset="0"/>
                              </a:rPr>
                            </m:ctrlPr>
                          </m:sSubPr>
                          <m:e>
                            <m:r>
                              <a:rPr lang="en-US" altLang="zh-CN" sz="2400" b="0" i="1" smtClean="0">
                                <a:latin typeface="Cambria Math" panose="02040503050406030204" pitchFamily="18" charset="0"/>
                                <a:ea typeface="Cambria Math" panose="02040503050406030204" pitchFamily="18" charset="0"/>
                              </a:rPr>
                              <m:t>|</m:t>
                            </m:r>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宋体" panose="02010600030101010101" pitchFamily="2" charset="-122"/>
                                    <a:cs typeface="Times New Roman" panose="02020603050405020304" pitchFamily="18" charset="0"/>
                                  </a:rPr>
                                  <m:t>𝑓</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𝑒</m:t>
                                </m:r>
                                <m:r>
                                  <a:rPr lang="en-US" altLang="zh-CN" sz="2400" i="1">
                                    <a:latin typeface="Cambria Math" panose="02040503050406030204" pitchFamily="18" charset="0"/>
                                    <a:ea typeface="宋体" panose="02010600030101010101" pitchFamily="2" charset="-122"/>
                                    <a:cs typeface="Times New Roman" panose="02020603050405020304" pitchFamily="18" charset="0"/>
                                  </a:rPr>
                                  <m:t>&amp;</m:t>
                                </m:r>
                                <m:r>
                                  <a:rPr lang="en-US" altLang="zh-CN" sz="2400" i="1">
                                    <a:latin typeface="Cambria Math" panose="02040503050406030204" pitchFamily="18" charset="0"/>
                                    <a:ea typeface="宋体" panose="02010600030101010101" pitchFamily="2" charset="-122"/>
                                    <a:cs typeface="Times New Roman" panose="02020603050405020304" pitchFamily="18" charset="0"/>
                                  </a:rPr>
                                  <m:t>𝑑</m:t>
                                </m:r>
                              </m:sub>
                            </m:sSub>
                          </m:sub>
                        </m:sSub>
                        <m:r>
                          <a:rPr lang="en-US" altLang="zh-CN" sz="2400" b="0" i="1" smtClean="0">
                            <a:latin typeface="Cambria Math" panose="02040503050406030204" pitchFamily="18" charset="0"/>
                            <a:ea typeface="宋体" panose="02010600030101010101" pitchFamily="2" charset="-122"/>
                            <a:cs typeface="Times New Roman" panose="02020603050405020304" pitchFamily="18" charset="0"/>
                          </a:rPr>
                          <m:t>|</m:t>
                        </m:r>
                      </m:den>
                    </m:f>
                  </m:oMath>
                </a14:m>
                <a:endParaRPr lang="en-US" altLang="zh-CN" sz="2400" dirty="0"/>
              </a:p>
            </p:txBody>
          </p:sp>
        </mc:Choice>
        <mc:Fallback xmlns="">
          <p:sp>
            <p:nvSpPr>
              <p:cNvPr id="3" name="内容占位符 2">
                <a:extLst>
                  <a:ext uri="{FF2B5EF4-FFF2-40B4-BE49-F238E27FC236}">
                    <a16:creationId xmlns:a16="http://schemas.microsoft.com/office/drawing/2014/main" id="{1AE89A2D-74C6-450D-9953-0A0498FB27FC}"/>
                  </a:ext>
                </a:extLst>
              </p:cNvPr>
              <p:cNvSpPr>
                <a:spLocks noGrp="1" noRot="1" noChangeAspect="1" noMove="1" noResize="1" noEditPoints="1" noAdjustHandles="1" noChangeArrowheads="1" noChangeShapeType="1" noTextEdit="1"/>
              </p:cNvSpPr>
              <p:nvPr>
                <p:ph idx="1"/>
              </p:nvPr>
            </p:nvSpPr>
            <p:spPr>
              <a:blipFill>
                <a:blip r:embed="rId2"/>
                <a:stretch>
                  <a:fillRect l="-791" t="-119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4086424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468D7E-307D-4FC4-9243-0348F162CB57}"/>
              </a:ext>
            </a:extLst>
          </p:cNvPr>
          <p:cNvSpPr>
            <a:spLocks noGrp="1"/>
          </p:cNvSpPr>
          <p:nvPr>
            <p:ph type="title"/>
          </p:nvPr>
        </p:nvSpPr>
        <p:spPr/>
        <p:txBody>
          <a:bodyPr/>
          <a:lstStyle/>
          <a:p>
            <a:r>
              <a:rPr lang="zh-CN" altLang="en-US" sz="3600" dirty="0"/>
              <a:t>歧视子组的公平性：</a:t>
            </a:r>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6F17F248-54F8-465D-A607-7E861B267E71}"/>
                  </a:ext>
                </a:extLst>
              </p:cNvPr>
              <p:cNvSpPr>
                <a:spLocks noGrp="1"/>
              </p:cNvSpPr>
              <p:nvPr>
                <p:ph idx="1"/>
              </p:nvPr>
            </p:nvSpPr>
            <p:spPr/>
            <p:txBody>
              <a:bodyPr/>
              <a:lstStyle/>
              <a:p>
                <a:r>
                  <a:rPr lang="zh-CN" altLang="en-US" sz="2400" dirty="0"/>
                  <a:t>歧视子组的公平性：</a:t>
                </a:r>
                <a:endParaRPr lang="en-US" altLang="zh-CN" sz="2400" dirty="0"/>
              </a:p>
              <a:p>
                <a:pPr lvl="1"/>
                <a:r>
                  <a:rPr lang="zh-CN" altLang="en-US" sz="2400" dirty="0"/>
                  <a:t>对于历史中的歧视数据</a:t>
                </a:r>
                <a:r>
                  <a:rPr lang="en-US" altLang="zh-CN" sz="2400" dirty="0"/>
                  <a:t>——</a:t>
                </a:r>
                <a:r>
                  <a:rPr lang="zh-CN" altLang="en-US" sz="2400" dirty="0"/>
                  <a:t>歧视子组</a:t>
                </a:r>
                <a14:m>
                  <m:oMath xmlns:m="http://schemas.openxmlformats.org/officeDocument/2006/math">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r>
                          <a:rPr lang="en-US" altLang="zh-CN" sz="2400" i="1">
                            <a:latin typeface="Cambria Math" panose="02040503050406030204" pitchFamily="18" charset="0"/>
                            <a:ea typeface="宋体" panose="02010600030101010101" pitchFamily="2" charset="-122"/>
                            <a:cs typeface="Times New Roman" panose="02020603050405020304" pitchFamily="18" charset="0"/>
                          </a:rPr>
                          <m:t>𝑏</m:t>
                        </m:r>
                      </m:sub>
                    </m:sSub>
                  </m:oMath>
                </a14:m>
                <a:r>
                  <a:rPr lang="zh-CN" altLang="en-US" sz="2400" dirty="0"/>
                  <a:t>，我们期望于模型可以对歧视数据进行纠正，使得模型对组间相似样本预测公平。</a:t>
                </a:r>
                <a:endParaRPr lang="en-US" altLang="zh-CN" sz="2400" dirty="0"/>
              </a:p>
              <a:p>
                <a:pPr lvl="1"/>
                <a:r>
                  <a:rPr lang="zh-CN" altLang="en-US" sz="2400" dirty="0"/>
                  <a:t>同样将歧视子组的预测结果作为一个整体进行考虑</a:t>
                </a:r>
                <a:endParaRPr lang="en-US" altLang="zh-CN" sz="2400" dirty="0"/>
              </a:p>
              <a:p>
                <a:pPr lvl="2"/>
                <a:r>
                  <a:rPr lang="zh-CN" altLang="zh-CN" sz="2400" dirty="0"/>
                  <a:t>全部预测结果相同时，歧视子组的预测结果公平，对历史歧视数据进行了纠正，</a:t>
                </a:r>
                <a:r>
                  <a:rPr lang="zh-CN" altLang="en-US" sz="2400" dirty="0"/>
                  <a:t>属于</a:t>
                </a:r>
                <a14:m>
                  <m:oMath xmlns:m="http://schemas.openxmlformats.org/officeDocument/2006/math">
                    <m:sSub>
                      <m:sSubPr>
                        <m:ctrlPr>
                          <a:rPr lang="zh-CN" altLang="zh-CN" sz="2400" i="1" smtClean="0">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𝑏</m:t>
                            </m:r>
                          </m:e>
                          <m:sub>
                            <m:r>
                              <a:rPr lang="en-US" altLang="zh-CN" sz="2400" i="1">
                                <a:latin typeface="Cambria Math" panose="02040503050406030204" pitchFamily="18" charset="0"/>
                              </a:rPr>
                              <m:t>𝑐</m:t>
                            </m:r>
                          </m:sub>
                        </m:sSub>
                      </m:sub>
                    </m:sSub>
                  </m:oMath>
                </a14:m>
                <a:endParaRPr lang="en-US" altLang="zh-CN" sz="2400" dirty="0"/>
              </a:p>
              <a:p>
                <a:pPr lvl="2"/>
                <a:r>
                  <a:rPr lang="zh-CN" altLang="zh-CN" sz="2400" dirty="0"/>
                  <a:t>当模型的预测结果仍然存在不同时，歧视子组的预测结果仍是歧视的，</a:t>
                </a:r>
                <a:r>
                  <a:rPr lang="zh-CN" altLang="en-US" sz="2400" dirty="0"/>
                  <a:t>属于</a:t>
                </a:r>
                <a14:m>
                  <m:oMath xmlns:m="http://schemas.openxmlformats.org/officeDocument/2006/math">
                    <m:sSub>
                      <m:sSubPr>
                        <m:ctrlPr>
                          <a:rPr lang="zh-CN" altLang="zh-CN" sz="2400" i="1" smtClean="0">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𝑏</m:t>
                            </m:r>
                          </m:e>
                          <m:sub>
                            <m:r>
                              <a:rPr lang="en-US" altLang="zh-CN" sz="2400" i="1">
                                <a:latin typeface="Cambria Math" panose="02040503050406030204" pitchFamily="18" charset="0"/>
                              </a:rPr>
                              <m:t>𝑝</m:t>
                            </m:r>
                          </m:sub>
                        </m:sSub>
                      </m:sub>
                    </m:sSub>
                  </m:oMath>
                </a14:m>
                <a:endParaRPr lang="en-US" altLang="zh-CN" sz="2400" dirty="0"/>
              </a:p>
              <a:p>
                <a:pPr lvl="1"/>
                <a:r>
                  <a:rPr lang="zh-CN" altLang="zh-CN" sz="2400" dirty="0"/>
                  <a:t>定义模型对历史歧视数据的</a:t>
                </a:r>
                <a:r>
                  <a:rPr lang="zh-CN" altLang="zh-CN" sz="2400" dirty="0">
                    <a:solidFill>
                      <a:srgbClr val="FF0000"/>
                    </a:solidFill>
                  </a:rPr>
                  <a:t>纠正率</a:t>
                </a:r>
                <a:r>
                  <a:rPr lang="zh-CN" altLang="zh-CN" sz="2400" dirty="0"/>
                  <a:t>为</a:t>
                </a:r>
                <a14:m>
                  <m:oMath xmlns:m="http://schemas.openxmlformats.org/officeDocument/2006/math">
                    <m:sSub>
                      <m:sSubPr>
                        <m:ctrlPr>
                          <a:rPr lang="zh-CN" altLang="zh-CN" sz="2400" i="1">
                            <a:latin typeface="Cambria Math" panose="02040503050406030204" pitchFamily="18" charset="0"/>
                          </a:rPr>
                        </m:ctrlPr>
                      </m:sSubPr>
                      <m:e>
                        <m:r>
                          <a:rPr lang="en-US" altLang="zh-CN" sz="2400" b="0" i="1" smtClean="0">
                            <a:latin typeface="Cambria Math" panose="02040503050406030204" pitchFamily="18" charset="0"/>
                          </a:rPr>
                          <m:t>𝑐𝑜𝑟𝑟</m:t>
                        </m:r>
                      </m:e>
                      <m:sub>
                        <m:r>
                          <a:rPr lang="en-US" altLang="zh-CN" sz="2400" b="0" i="1" smtClean="0">
                            <a:latin typeface="Cambria Math" panose="02040503050406030204" pitchFamily="18" charset="0"/>
                          </a:rPr>
                          <m:t>𝑏</m:t>
                        </m:r>
                      </m:sub>
                    </m:sSub>
                    <m:r>
                      <a:rPr lang="en-US" altLang="zh-CN" sz="2400">
                        <a:latin typeface="Cambria Math" panose="02040503050406030204" pitchFamily="18" charset="0"/>
                      </a:rPr>
                      <m:t>=</m:t>
                    </m:r>
                    <m:f>
                      <m:fPr>
                        <m:ctrlPr>
                          <a:rPr lang="zh-CN" altLang="zh-CN" sz="2400" i="1">
                            <a:latin typeface="Cambria Math" panose="02040503050406030204" pitchFamily="18" charset="0"/>
                          </a:rPr>
                        </m:ctrlPr>
                      </m:fPr>
                      <m:num>
                        <m:sSub>
                          <m:sSubPr>
                            <m:ctrlPr>
                              <a:rPr lang="zh-CN" altLang="zh-CN" sz="2400" i="1">
                                <a:latin typeface="Cambria Math" panose="02040503050406030204" pitchFamily="18" charset="0"/>
                                <a:ea typeface="Cambria Math" panose="02040503050406030204" pitchFamily="18" charset="0"/>
                              </a:rPr>
                            </m:ctrlPr>
                          </m:sSubPr>
                          <m:e>
                            <m:r>
                              <a:rPr lang="en-US" altLang="zh-CN" sz="2400" b="0" i="1" smtClean="0">
                                <a:latin typeface="Cambria Math" panose="02040503050406030204" pitchFamily="18" charset="0"/>
                                <a:ea typeface="Cambria Math" panose="02040503050406030204" pitchFamily="18" charset="0"/>
                              </a:rPr>
                              <m:t>|</m:t>
                            </m:r>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𝑏</m:t>
                                </m:r>
                              </m:e>
                              <m:sub>
                                <m:r>
                                  <a:rPr lang="en-US" altLang="zh-CN" sz="2400" i="1">
                                    <a:latin typeface="Cambria Math" panose="02040503050406030204" pitchFamily="18" charset="0"/>
                                  </a:rPr>
                                  <m:t>𝑐</m:t>
                                </m:r>
                              </m:sub>
                            </m:sSub>
                          </m:sub>
                        </m:sSub>
                        <m:r>
                          <a:rPr lang="en-US" altLang="zh-CN" sz="2400" b="0" i="1" smtClean="0">
                            <a:latin typeface="Cambria Math" panose="02040503050406030204" pitchFamily="18" charset="0"/>
                          </a:rPr>
                          <m:t>|</m:t>
                        </m:r>
                      </m:num>
                      <m:den>
                        <m:sSub>
                          <m:sSubPr>
                            <m:ctrlPr>
                              <a:rPr lang="zh-CN" altLang="zh-CN" sz="2400" i="1">
                                <a:latin typeface="Cambria Math" panose="02040503050406030204" pitchFamily="18" charset="0"/>
                                <a:ea typeface="Cambria Math" panose="02040503050406030204" pitchFamily="18" charset="0"/>
                              </a:rPr>
                            </m:ctrlPr>
                          </m:sSubPr>
                          <m:e>
                            <m:r>
                              <a:rPr lang="en-US" altLang="zh-CN" sz="2400" b="0" i="1" smtClean="0">
                                <a:latin typeface="Cambria Math" panose="02040503050406030204" pitchFamily="18" charset="0"/>
                                <a:ea typeface="Cambria Math" panose="02040503050406030204" pitchFamily="18" charset="0"/>
                              </a:rPr>
                              <m:t>|</m:t>
                            </m:r>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𝑏</m:t>
                                </m:r>
                              </m:e>
                              <m:sub>
                                <m:r>
                                  <a:rPr lang="en-US" altLang="zh-CN" sz="2400" i="1">
                                    <a:latin typeface="Cambria Math" panose="02040503050406030204" pitchFamily="18" charset="0"/>
                                  </a:rPr>
                                  <m:t>𝑐</m:t>
                                </m:r>
                              </m:sub>
                            </m:sSub>
                          </m:sub>
                        </m:sSub>
                        <m:r>
                          <a:rPr lang="en-US" altLang="zh-CN" sz="2400" b="0" i="1" smtClean="0">
                            <a:latin typeface="Cambria Math" panose="02040503050406030204" pitchFamily="18" charset="0"/>
                          </a:rPr>
                          <m:t>|</m:t>
                        </m:r>
                        <m:r>
                          <a:rPr lang="en-US" altLang="zh-CN" sz="2400" i="1">
                            <a:latin typeface="Cambria Math" panose="02040503050406030204" pitchFamily="18" charset="0"/>
                          </a:rPr>
                          <m:t>+</m:t>
                        </m:r>
                        <m:r>
                          <a:rPr lang="en-US" altLang="zh-CN" sz="2400" b="0" i="1" smtClean="0">
                            <a:latin typeface="Cambria Math" panose="02040503050406030204" pitchFamily="18" charset="0"/>
                          </a:rPr>
                          <m:t>|</m:t>
                        </m:r>
                        <m:sSub>
                          <m:sSubPr>
                            <m:ctrlPr>
                              <a:rPr lang="zh-CN" altLang="zh-CN" sz="2400" i="1">
                                <a:latin typeface="Cambria Math" panose="02040503050406030204" pitchFamily="18" charset="0"/>
                                <a:ea typeface="Cambria Math" panose="02040503050406030204" pitchFamily="18" charset="0"/>
                              </a:rPr>
                            </m:ctrlPr>
                          </m:sSubPr>
                          <m:e>
                            <m:r>
                              <a:rPr lang="en-US" altLang="zh-CN" sz="2400" i="1">
                                <a:latin typeface="Cambria Math" panose="02040503050406030204" pitchFamily="18" charset="0"/>
                                <a:ea typeface="Cambria Math" panose="02040503050406030204" pitchFamily="18" charset="0"/>
                              </a:rPr>
                              <m:t>𝐺</m:t>
                            </m:r>
                          </m:e>
                          <m:sub>
                            <m:sSub>
                              <m:sSubPr>
                                <m:ctrlPr>
                                  <a:rPr lang="zh-CN" altLang="zh-CN" sz="2400" i="1">
                                    <a:latin typeface="Cambria Math" panose="02040503050406030204" pitchFamily="18" charset="0"/>
                                  </a:rPr>
                                </m:ctrlPr>
                              </m:sSubPr>
                              <m:e>
                                <m:r>
                                  <a:rPr lang="en-US" altLang="zh-CN" sz="2400" i="1">
                                    <a:latin typeface="Cambria Math" panose="02040503050406030204" pitchFamily="18" charset="0"/>
                                  </a:rPr>
                                  <m:t>𝑏</m:t>
                                </m:r>
                              </m:e>
                              <m:sub>
                                <m:r>
                                  <a:rPr lang="en-US" altLang="zh-CN" sz="2400" i="1">
                                    <a:latin typeface="Cambria Math" panose="02040503050406030204" pitchFamily="18" charset="0"/>
                                  </a:rPr>
                                  <m:t>𝑝</m:t>
                                </m:r>
                              </m:sub>
                            </m:sSub>
                          </m:sub>
                        </m:sSub>
                        <m:r>
                          <a:rPr lang="en-US" altLang="zh-CN" sz="2400" b="0" i="1" smtClean="0">
                            <a:latin typeface="Cambria Math" panose="02040503050406030204" pitchFamily="18" charset="0"/>
                          </a:rPr>
                          <m:t>|</m:t>
                        </m:r>
                      </m:den>
                    </m:f>
                  </m:oMath>
                </a14:m>
                <a:endParaRPr lang="zh-CN" altLang="en-US" sz="2400" dirty="0"/>
              </a:p>
            </p:txBody>
          </p:sp>
        </mc:Choice>
        <mc:Fallback xmlns="">
          <p:sp>
            <p:nvSpPr>
              <p:cNvPr id="3" name="内容占位符 2">
                <a:extLst>
                  <a:ext uri="{FF2B5EF4-FFF2-40B4-BE49-F238E27FC236}">
                    <a16:creationId xmlns:a16="http://schemas.microsoft.com/office/drawing/2014/main" id="{6F17F248-54F8-465D-A607-7E861B267E71}"/>
                  </a:ext>
                </a:extLst>
              </p:cNvPr>
              <p:cNvSpPr>
                <a:spLocks noGrp="1" noRot="1" noChangeAspect="1" noMove="1" noResize="1" noEditPoints="1" noAdjustHandles="1" noChangeArrowheads="1" noChangeShapeType="1" noTextEdit="1"/>
              </p:cNvSpPr>
              <p:nvPr>
                <p:ph idx="1"/>
              </p:nvPr>
            </p:nvSpPr>
            <p:spPr>
              <a:blipFill>
                <a:blip r:embed="rId2"/>
                <a:stretch>
                  <a:fillRect l="-791" t="-119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049592822"/>
      </p:ext>
    </p:extLst>
  </p:cSld>
  <p:clrMapOvr>
    <a:masterClrMapping/>
  </p:clrMapOvr>
</p:sld>
</file>

<file path=ppt/theme/theme1.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bevel/>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90204" pitchFamily="34" charset="0"/>
          <a:buNone/>
          <a:defRPr kumimoji="0" lang="zh-CN" sz="1800" b="0" i="0" u="none" strike="noStrike" cap="none" normalizeH="0" baseline="0" smtClean="0">
            <a:ln>
              <a:noFill/>
            </a:ln>
            <a:solidFill>
              <a:schemeClr val="tx1"/>
            </a:solidFill>
            <a:effectLst/>
            <a:latin typeface="Verdana" panose="020B0604030504040204"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bevel/>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90204" pitchFamily="34" charset="0"/>
          <a:buNone/>
          <a:defRPr kumimoji="0" lang="zh-CN" sz="1800" b="0" i="0" u="none" strike="noStrike" cap="none" normalizeH="0" baseline="0" smtClean="0">
            <a:ln>
              <a:noFill/>
            </a:ln>
            <a:solidFill>
              <a:schemeClr val="tx1"/>
            </a:solidFill>
            <a:effectLst/>
            <a:latin typeface="Verdana" panose="020B0604030504040204" pitchFamily="34" charset="0"/>
            <a:ea typeface="宋体" pitchFamily="2" charset="-122"/>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1941</TotalTime>
  <Words>1973</Words>
  <Application>Microsoft Office PowerPoint</Application>
  <PresentationFormat>宽屏</PresentationFormat>
  <Paragraphs>125</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等线</vt:lpstr>
      <vt:lpstr>Arial</vt:lpstr>
      <vt:lpstr>Cambria Math</vt:lpstr>
      <vt:lpstr>Times New Roman</vt:lpstr>
      <vt:lpstr>Verdana</vt:lpstr>
      <vt:lpstr>Wingdings</vt:lpstr>
      <vt:lpstr>1_Profile</vt:lpstr>
      <vt:lpstr>兼顾准确性的机器学习系统公平性研究</vt:lpstr>
      <vt:lpstr>目录</vt:lpstr>
      <vt:lpstr>一、选题的背景及意义</vt:lpstr>
      <vt:lpstr>二、国内外本学科领域的发展现状与趋势</vt:lpstr>
      <vt:lpstr>小结</vt:lpstr>
      <vt:lpstr>三、课题主要研究内容、预期目标</vt:lpstr>
      <vt:lpstr>对数据集进行划分</vt:lpstr>
      <vt:lpstr>公平子组的准确公平性：</vt:lpstr>
      <vt:lpstr>歧视子组的公平性：</vt:lpstr>
      <vt:lpstr>单一样本组准确性及公平性：</vt:lpstr>
      <vt:lpstr>四、拟采用的研究方法、技术路线</vt:lpstr>
      <vt:lpstr>组间公平数据增强方法</vt:lpstr>
      <vt:lpstr>基于孪生网络训练的方法</vt:lpstr>
      <vt:lpstr>结合两种方法进行准确公平性提升</vt:lpstr>
      <vt:lpstr>五、已有科研基础与所需的科研条件</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开题报告</dc:title>
  <dc:creator>旭然 李</dc:creator>
  <cp:lastModifiedBy>旭然 李</cp:lastModifiedBy>
  <cp:revision>192</cp:revision>
  <dcterms:created xsi:type="dcterms:W3CDTF">2021-06-06T08:32:17Z</dcterms:created>
  <dcterms:modified xsi:type="dcterms:W3CDTF">2021-09-01T15:16:53Z</dcterms:modified>
</cp:coreProperties>
</file>