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10" r:id="rId2"/>
    <p:sldId id="412" r:id="rId3"/>
    <p:sldId id="478" r:id="rId4"/>
    <p:sldId id="479" r:id="rId5"/>
    <p:sldId id="477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36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2C6"/>
    <a:srgbClr val="95EAF0"/>
    <a:srgbClr val="F8D6AB"/>
    <a:srgbClr val="F4940A"/>
    <a:srgbClr val="BBFFC0"/>
    <a:srgbClr val="87C698"/>
    <a:srgbClr val="53ACB7"/>
    <a:srgbClr val="C2F7DC"/>
    <a:srgbClr val="C3F7FA"/>
    <a:srgbClr val="B3E6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 autoAdjust="0"/>
    <p:restoredTop sz="94673"/>
  </p:normalViewPr>
  <p:slideViewPr>
    <p:cSldViewPr snapToGrid="0">
      <p:cViewPr varScale="1">
        <p:scale>
          <a:sx n="113" d="100"/>
          <a:sy n="113" d="100"/>
        </p:scale>
        <p:origin x="480" y="102"/>
      </p:cViewPr>
      <p:guideLst>
        <p:guide orient="horz" pos="2188"/>
        <p:guide pos="36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33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56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84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file:///C:\Users\1V994W2\Documents\Tencent%20Files\574576071\FileRecv\&#25340;&#35013;&#32032;&#26448;\&#20845;&#21313;\\11\subject_holdright_128,92,92_0_staid_full_0.png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所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"/>
          <a:stretch>
            <a:fillRect/>
          </a:stretch>
        </p:blipFill>
        <p:spPr bwMode="auto">
          <a:xfrm>
            <a:off x="9126571" y="89239"/>
            <a:ext cx="1249535" cy="30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8852794" y="77591"/>
            <a:ext cx="33333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Verdana" panose="020B0604030504040204" pitchFamily="34" charset="0"/>
                <a:ea typeface="访问"/>
                <a:cs typeface="访问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Verdana" panose="020B0604030504040204" pitchFamily="34" charset="0"/>
                <a:ea typeface="访问"/>
                <a:cs typeface="访问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Verdana" panose="020B0604030504040204" pitchFamily="34" charset="0"/>
                <a:ea typeface="访问"/>
                <a:cs typeface="访问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Verdana" panose="020B0604030504040204" pitchFamily="34" charset="0"/>
                <a:ea typeface="访问"/>
                <a:cs typeface="访问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Verdana" panose="020B0604030504040204" pitchFamily="34" charset="0"/>
                <a:ea typeface="访问"/>
                <a:cs typeface="访问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Verdana" panose="020B0604030504040204" pitchFamily="34" charset="0"/>
                <a:ea typeface="访问"/>
                <a:cs typeface="访问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Verdana" panose="020B0604030504040204" pitchFamily="34" charset="0"/>
                <a:ea typeface="访问"/>
                <a:cs typeface="访问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Verdana" panose="020B0604030504040204" pitchFamily="34" charset="0"/>
                <a:ea typeface="访问"/>
                <a:cs typeface="访问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Verdana" panose="020B0604030504040204" pitchFamily="34" charset="0"/>
                <a:ea typeface="访问"/>
                <a:cs typeface="访问"/>
              </a:defRPr>
            </a:lvl9pPr>
          </a:lstStyle>
          <a:p>
            <a:pPr algn="r" eaLnBrk="1" hangingPunct="1">
              <a:defRPr/>
            </a:pPr>
            <a:r>
              <a:rPr lang="zh-CN" altLang="en-US" sz="1400" b="0" i="0" dirty="0">
                <a:solidFill>
                  <a:srgbClr val="8B8B7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中国科学院软件研究所</a:t>
            </a:r>
            <a:endParaRPr lang="en-US" altLang="zh-CN" sz="1400" b="0" i="0" dirty="0">
              <a:solidFill>
                <a:srgbClr val="8B8B7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r" eaLnBrk="1" hangingPunct="1">
              <a:defRPr/>
            </a:pPr>
            <a:r>
              <a:rPr lang="en-US" altLang="zh-CN" sz="1100" b="0" i="0" dirty="0">
                <a:solidFill>
                  <a:srgbClr val="8B8B7F"/>
                </a:solidFill>
                <a:latin typeface="Times New Roman" panose="02020603050405020304" charset="0"/>
                <a:ea typeface="宋体" panose="02010600030101010101" pitchFamily="2" charset="-122"/>
              </a:rPr>
              <a:t>Institute of Software, Chinese Academy of Sciences</a:t>
            </a:r>
            <a:endParaRPr lang="zh-CN" altLang="en-US" sz="1100" b="0" i="0" dirty="0">
              <a:solidFill>
                <a:srgbClr val="8B8B7F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914400" y="2914650"/>
            <a:ext cx="103632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56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3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56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65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12" name="页脚占位符 12"/>
          <p:cNvSpPr>
            <a:spLocks noGrp="1"/>
          </p:cNvSpPr>
          <p:nvPr>
            <p:ph type="ftr" sz="quarter" idx="3"/>
          </p:nvPr>
        </p:nvSpPr>
        <p:spPr>
          <a:xfrm>
            <a:off x="4484158" y="6370634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zh-CN" altLang="en-US" dirty="0"/>
          </a:p>
        </p:txBody>
      </p:sp>
      <p:sp>
        <p:nvSpPr>
          <p:cNvPr id="13" name="灯片编号占位符 13"/>
          <p:cNvSpPr>
            <a:spLocks noGrp="1"/>
          </p:cNvSpPr>
          <p:nvPr>
            <p:ph type="sldNum" sz="quarter" idx="4"/>
          </p:nvPr>
        </p:nvSpPr>
        <p:spPr>
          <a:xfrm>
            <a:off x="958761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651" y="1195590"/>
            <a:ext cx="10668000" cy="5624312"/>
          </a:xfrm>
        </p:spPr>
        <p:txBody>
          <a:bodyPr/>
          <a:lstStyle>
            <a:lvl2pPr>
              <a:defRPr lang="zh-CN" altLang="en-US" sz="1500" b="1" dirty="0" smtClean="0">
                <a:solidFill>
                  <a:srgbClr val="0000FF"/>
                </a:solidFill>
                <a:latin typeface="+mn-lt"/>
                <a:ea typeface="+mn-ea"/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pic>
        <p:nvPicPr>
          <p:cNvPr id="11" name="Picture 11" descr="所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"/>
          <a:stretch>
            <a:fillRect/>
          </a:stretch>
        </p:blipFill>
        <p:spPr bwMode="auto">
          <a:xfrm>
            <a:off x="9126571" y="89239"/>
            <a:ext cx="1249535" cy="30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8852794" y="77591"/>
            <a:ext cx="33333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accent2"/>
                </a:solidFill>
                <a:latin typeface="Verdana" panose="020B0604030504040204" pitchFamily="34" charset="0"/>
                <a:ea typeface="访问"/>
                <a:cs typeface="访问"/>
              </a:defRPr>
            </a:lvl1pPr>
            <a:lvl2pPr marL="742950" indent="-285750" eaLnBrk="0" hangingPunct="0">
              <a:defRPr sz="1400" b="1">
                <a:solidFill>
                  <a:schemeClr val="accent2"/>
                </a:solidFill>
                <a:latin typeface="Verdana" panose="020B0604030504040204" pitchFamily="34" charset="0"/>
                <a:ea typeface="访问"/>
                <a:cs typeface="访问"/>
              </a:defRPr>
            </a:lvl2pPr>
            <a:lvl3pPr marL="1143000" indent="-228600" eaLnBrk="0" hangingPunct="0">
              <a:defRPr sz="1400" b="1">
                <a:solidFill>
                  <a:schemeClr val="accent2"/>
                </a:solidFill>
                <a:latin typeface="Verdana" panose="020B0604030504040204" pitchFamily="34" charset="0"/>
                <a:ea typeface="访问"/>
                <a:cs typeface="访问"/>
              </a:defRPr>
            </a:lvl3pPr>
            <a:lvl4pPr marL="1600200" indent="-228600" eaLnBrk="0" hangingPunct="0">
              <a:defRPr sz="1400" b="1">
                <a:solidFill>
                  <a:schemeClr val="accent2"/>
                </a:solidFill>
                <a:latin typeface="Verdana" panose="020B0604030504040204" pitchFamily="34" charset="0"/>
                <a:ea typeface="访问"/>
                <a:cs typeface="访问"/>
              </a:defRPr>
            </a:lvl4pPr>
            <a:lvl5pPr marL="2057400" indent="-228600" eaLnBrk="0" hangingPunct="0">
              <a:defRPr sz="1400" b="1">
                <a:solidFill>
                  <a:schemeClr val="accent2"/>
                </a:solidFill>
                <a:latin typeface="Verdana" panose="020B0604030504040204" pitchFamily="34" charset="0"/>
                <a:ea typeface="访问"/>
                <a:cs typeface="访问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Verdana" panose="020B0604030504040204" pitchFamily="34" charset="0"/>
                <a:ea typeface="访问"/>
                <a:cs typeface="访问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Verdana" panose="020B0604030504040204" pitchFamily="34" charset="0"/>
                <a:ea typeface="访问"/>
                <a:cs typeface="访问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Verdana" panose="020B0604030504040204" pitchFamily="34" charset="0"/>
                <a:ea typeface="访问"/>
                <a:cs typeface="访问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Verdana" panose="020B0604030504040204" pitchFamily="34" charset="0"/>
                <a:ea typeface="访问"/>
                <a:cs typeface="访问"/>
              </a:defRPr>
            </a:lvl9pPr>
          </a:lstStyle>
          <a:p>
            <a:pPr algn="r" eaLnBrk="1" hangingPunct="1">
              <a:defRPr/>
            </a:pPr>
            <a:r>
              <a:rPr lang="zh-CN" altLang="en-US" sz="1400" b="0" i="0" dirty="0">
                <a:solidFill>
                  <a:srgbClr val="8B8B7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中国科学院软件研究所</a:t>
            </a:r>
            <a:endParaRPr lang="en-US" altLang="zh-CN" sz="1400" b="0" i="0" dirty="0">
              <a:solidFill>
                <a:srgbClr val="8B8B7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r" eaLnBrk="1" hangingPunct="1">
              <a:defRPr/>
            </a:pPr>
            <a:r>
              <a:rPr lang="en-US" altLang="zh-CN" sz="1100" b="0" i="0" dirty="0">
                <a:solidFill>
                  <a:srgbClr val="8B8B7F"/>
                </a:solidFill>
                <a:latin typeface="Times New Roman" panose="02020603050405020304" charset="0"/>
                <a:ea typeface="宋体" panose="02010600030101010101" pitchFamily="2" charset="-122"/>
              </a:rPr>
              <a:t>Institute of Software, Chinese Academy of Sciences</a:t>
            </a:r>
            <a:endParaRPr lang="zh-CN" altLang="en-US" sz="1100" b="0" i="0" dirty="0">
              <a:solidFill>
                <a:srgbClr val="8B8B7F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3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14" name="页脚占位符 12"/>
          <p:cNvSpPr>
            <a:spLocks noGrp="1"/>
          </p:cNvSpPr>
          <p:nvPr>
            <p:ph type="ftr" sz="quarter" idx="3"/>
          </p:nvPr>
        </p:nvSpPr>
        <p:spPr>
          <a:xfrm>
            <a:off x="4484158" y="6370634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5" name="灯片编号占位符 13"/>
          <p:cNvSpPr>
            <a:spLocks noGrp="1"/>
          </p:cNvSpPr>
          <p:nvPr>
            <p:ph type="sldNum" sz="quarter" idx="4"/>
          </p:nvPr>
        </p:nvSpPr>
        <p:spPr>
          <a:xfrm>
            <a:off x="958761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94560"/>
            <a:ext cx="4389120" cy="246888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425946"/>
            <a:ext cx="720090" cy="4320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3"/>
            <a:ext cx="10668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228907"/>
            <a:ext cx="10668000" cy="559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26533" y="968375"/>
            <a:ext cx="10610851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60FBDFE-C587-4B4C-A407-44438C67B59E}" type="datetimeFigureOut">
              <a:rPr lang="zh-CN" altLang="en-US" smtClean="0"/>
              <a:t>2021/8/31</a:t>
            </a:fld>
            <a:endParaRPr lang="zh-CN" altLang="en-US"/>
          </a:p>
        </p:txBody>
      </p:sp>
      <p:sp>
        <p:nvSpPr>
          <p:cNvPr id="8" name="页脚占位符 12"/>
          <p:cNvSpPr>
            <a:spLocks noGrp="1"/>
          </p:cNvSpPr>
          <p:nvPr>
            <p:ph type="ftr" sz="quarter" idx="3"/>
          </p:nvPr>
        </p:nvSpPr>
        <p:spPr>
          <a:xfrm>
            <a:off x="4484158" y="6370634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zh-CN" altLang="en-US" dirty="0"/>
          </a:p>
        </p:txBody>
      </p:sp>
      <p:sp>
        <p:nvSpPr>
          <p:cNvPr id="10" name="灯片编号占位符 13"/>
          <p:cNvSpPr>
            <a:spLocks noGrp="1"/>
          </p:cNvSpPr>
          <p:nvPr>
            <p:ph type="sldNum" sz="quarter" idx="4"/>
          </p:nvPr>
        </p:nvSpPr>
        <p:spPr>
          <a:xfrm>
            <a:off x="958761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accent2"/>
          </a:solidFill>
          <a:latin typeface="Franklin Gothic Medium" panose="020B0603020102020204" pitchFamily="34" charset="0"/>
          <a:ea typeface="黑体" panose="02010609060101010101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accent2"/>
          </a:solidFill>
          <a:latin typeface="Franklin Gothic Medium" panose="020B0603020102020204" pitchFamily="34" charset="0"/>
          <a:ea typeface="黑体" panose="02010609060101010101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accent2"/>
          </a:solidFill>
          <a:latin typeface="Franklin Gothic Medium" panose="020B0603020102020204" pitchFamily="34" charset="0"/>
          <a:ea typeface="黑体" panose="02010609060101010101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accent2"/>
          </a:solidFill>
          <a:latin typeface="Franklin Gothic Medium" panose="020B0603020102020204" pitchFamily="34" charset="0"/>
          <a:ea typeface="黑体" panose="02010609060101010101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accent2"/>
          </a:solidFill>
          <a:latin typeface="Verdana" panose="020B0604030504040204" pitchFamily="34" charset="0"/>
          <a:ea typeface="黑体" panose="02010609060101010101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accent2"/>
          </a:solidFill>
          <a:latin typeface="Verdana" panose="020B0604030504040204" pitchFamily="34" charset="0"/>
          <a:ea typeface="黑体" panose="02010609060101010101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accent2"/>
          </a:solidFill>
          <a:latin typeface="Verdana" panose="020B0604030504040204" pitchFamily="34" charset="0"/>
          <a:ea typeface="黑体" panose="02010609060101010101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accent2"/>
          </a:solidFill>
          <a:latin typeface="Verdana" panose="020B0604030504040204" pitchFamily="34" charset="0"/>
          <a:ea typeface="黑体" panose="02010609060101010101" charset="-122"/>
        </a:defRPr>
      </a:lvl9pPr>
    </p:titleStyle>
    <p:bodyStyle>
      <a:lvl1pPr marL="352425" indent="-3524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1800" b="1">
          <a:solidFill>
            <a:schemeClr val="tx1"/>
          </a:solidFill>
          <a:latin typeface="+mn-lt"/>
          <a:ea typeface="+mn-ea"/>
          <a:cs typeface="+mn-cs"/>
        </a:defRPr>
      </a:lvl1pPr>
      <a:lvl2pPr marL="681355" indent="-32766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500" b="1">
          <a:solidFill>
            <a:srgbClr val="4D4D4D"/>
          </a:solidFill>
          <a:latin typeface="+mn-lt"/>
          <a:ea typeface="+mn-ea"/>
        </a:defRPr>
      </a:lvl2pPr>
      <a:lvl3pPr marL="978535" indent="-29654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1800" b="1">
          <a:solidFill>
            <a:schemeClr val="tx1"/>
          </a:solidFill>
          <a:latin typeface="+mn-lt"/>
          <a:ea typeface="+mn-ea"/>
        </a:defRPr>
      </a:lvl3pPr>
      <a:lvl4pPr marL="1270635" indent="-29083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4pPr>
      <a:lvl5pPr marL="1570355" indent="-299085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900">
          <a:solidFill>
            <a:schemeClr val="tx1"/>
          </a:solidFill>
          <a:latin typeface="+mn-lt"/>
          <a:ea typeface="+mn-ea"/>
        </a:defRPr>
      </a:lvl5pPr>
      <a:lvl6pPr marL="1913255" indent="-299085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900">
          <a:solidFill>
            <a:schemeClr val="tx1"/>
          </a:solidFill>
          <a:latin typeface="+mn-lt"/>
          <a:ea typeface="+mn-ea"/>
        </a:defRPr>
      </a:lvl6pPr>
      <a:lvl7pPr marL="2256155" indent="-299085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900">
          <a:solidFill>
            <a:schemeClr val="tx1"/>
          </a:solidFill>
          <a:latin typeface="+mn-lt"/>
          <a:ea typeface="+mn-ea"/>
        </a:defRPr>
      </a:lvl7pPr>
      <a:lvl8pPr marL="2599055" indent="-299085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900">
          <a:solidFill>
            <a:schemeClr val="tx1"/>
          </a:solidFill>
          <a:latin typeface="+mn-lt"/>
          <a:ea typeface="+mn-ea"/>
        </a:defRPr>
      </a:lvl8pPr>
      <a:lvl9pPr marL="2941955" indent="-299085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457200" y="1466850"/>
            <a:ext cx="11277600" cy="1371600"/>
          </a:xfrm>
        </p:spPr>
        <p:txBody>
          <a:bodyPr/>
          <a:lstStyle/>
          <a:p>
            <a:pPr algn="ctr"/>
            <a:r>
              <a:rPr lang="zh-CN" altLang="en-US" sz="4000" b="0" dirty="0"/>
              <a:t>迎新报告会</a:t>
            </a:r>
            <a:endParaRPr sz="4000" b="0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1208087" y="4339309"/>
            <a:ext cx="9775825" cy="981710"/>
          </a:xfrm>
        </p:spPr>
        <p:txBody>
          <a:bodyPr/>
          <a:lstStyle/>
          <a:p>
            <a:pPr algn="ctr"/>
            <a:r>
              <a:rPr lang="en-US" altLang="zh-CN" sz="1800" b="0" dirty="0"/>
              <a:t>20</a:t>
            </a:r>
            <a:r>
              <a:rPr lang="en-US" sz="1800" b="0" dirty="0"/>
              <a:t>2</a:t>
            </a:r>
            <a:r>
              <a:rPr lang="en-US" altLang="zh-CN" sz="1800" b="0" dirty="0"/>
              <a:t>1-09-03</a:t>
            </a:r>
            <a:endParaRPr lang="en-US" sz="1800" b="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6A58A36-6D8C-6941-8D4A-FD1E3703C37C}"/>
              </a:ext>
            </a:extLst>
          </p:cNvPr>
          <p:cNvSpPr txBox="1"/>
          <p:nvPr/>
        </p:nvSpPr>
        <p:spPr>
          <a:xfrm>
            <a:off x="5033157" y="3349469"/>
            <a:ext cx="212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学生姓名：祝世豪</a:t>
            </a:r>
            <a:endParaRPr kumimoji="1" lang="en-US" altLang="zh-CN" dirty="0"/>
          </a:p>
          <a:p>
            <a:r>
              <a:rPr kumimoji="1" lang="zh-CN" altLang="en-US" dirty="0"/>
              <a:t>指导教师：蔡彦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研究内容 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–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通用内存安全</a:t>
            </a:r>
            <a:endParaRPr lang="en-US" altLang="zh-CN" sz="24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766233" y="1832336"/>
            <a:ext cx="5329555" cy="3570795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2400" b="0" spc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内存安全漏洞：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000" b="0" spc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空间：</a:t>
            </a:r>
            <a:endParaRPr lang="en-US" altLang="zh-CN" sz="2000" b="0" spc="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1040130" lvl="2" indent="-28575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en-US" altLang="zh-CN" b="0" spc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Out-of-bound</a:t>
            </a:r>
            <a:r>
              <a:rPr lang="zh-CN" altLang="en-US" b="0" spc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：访问的目标地址超出内存对象边界</a:t>
            </a:r>
            <a:endParaRPr lang="en-US" altLang="zh-CN" b="0" spc="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时间：</a:t>
            </a:r>
            <a:endParaRPr lang="en-US" altLang="zh-CN" sz="2000" b="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1040130" lvl="2" indent="-28575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en-US" altLang="zh-CN" b="0" spc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UAF</a:t>
            </a:r>
            <a:r>
              <a:rPr lang="zh-CN" altLang="en-US" b="0" spc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：内存对象释放后再次使用（两类）</a:t>
            </a:r>
            <a:endParaRPr lang="en-US" altLang="zh-CN" b="0" spc="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1040130" lvl="2" indent="-28575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NPD</a:t>
            </a:r>
            <a:r>
              <a:rPr lang="zh-CN" altLang="en-US" b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：空指针解引用</a:t>
            </a:r>
            <a:endParaRPr lang="en-US" altLang="zh-CN" b="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1040130" lvl="2" indent="-28575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en-US" altLang="zh-CN" b="0" spc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DF</a:t>
            </a:r>
            <a:r>
              <a:rPr lang="zh-CN" altLang="en-US" b="0" spc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：多次释放同一内存对象</a:t>
            </a:r>
            <a:endParaRPr lang="en-US" altLang="zh-CN" b="0" spc="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3488B5C-B5CE-9B48-AA67-29A3176E46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84" y="1832335"/>
            <a:ext cx="5183572" cy="35707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研究内容 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–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并发缺陷分析</a:t>
            </a:r>
            <a:endParaRPr lang="en-US" altLang="zh-CN" sz="24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766233" y="2082800"/>
            <a:ext cx="6263959" cy="2441699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死锁</a:t>
            </a:r>
            <a:r>
              <a:rPr lang="zh-CN" altLang="en-US" sz="2000" b="0" spc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：</a:t>
            </a:r>
            <a:r>
              <a:rPr lang="zh-CN" altLang="en-US" sz="2000" b="0" spc="0" dirty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charset="0"/>
                <a:sym typeface="+mn-ea"/>
              </a:rPr>
              <a:t>多个线程相互等待</a:t>
            </a:r>
            <a:endParaRPr lang="en-US" altLang="zh-CN" sz="2000" b="0" spc="0" dirty="0">
              <a:latin typeface="FangSong" panose="02010609060101010101" pitchFamily="49" charset="-122"/>
              <a:ea typeface="FangSong" panose="02010609060101010101" pitchFamily="49" charset="-122"/>
              <a:cs typeface="Times New Roman" panose="02020603050405020304" charset="0"/>
              <a:sym typeface="+mn-ea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en-US" altLang="zh-CN" sz="2000" b="0" spc="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zh-CN" altLang="en-US" sz="2000" b="0" spc="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原子性违背</a:t>
            </a:r>
            <a:r>
              <a:rPr lang="zh-CN" altLang="en-US" sz="2000" b="0" spc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：</a:t>
            </a:r>
            <a:r>
              <a:rPr lang="zh-CN" altLang="en-US" sz="2000" b="0" spc="0" dirty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charset="0"/>
                <a:sym typeface="+mn-ea"/>
              </a:rPr>
              <a:t>破坏操作的原子性</a:t>
            </a:r>
            <a:endParaRPr lang="en-US" altLang="zh-CN" sz="2000" b="0" spc="0" dirty="0">
              <a:latin typeface="FangSong" panose="02010609060101010101" pitchFamily="49" charset="-122"/>
              <a:ea typeface="FangSong" panose="02010609060101010101" pitchFamily="49" charset="-122"/>
              <a:cs typeface="Times New Roman" panose="02020603050405020304" charset="0"/>
              <a:sym typeface="+mn-ea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en-US" altLang="zh-CN" sz="2000" b="0" spc="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en-US" altLang="zh-CN" sz="2000" b="0" spc="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数据竞争：</a:t>
            </a:r>
            <a:r>
              <a:rPr lang="zh-CN" altLang="en-US" sz="2000" b="0" dirty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charset="0"/>
                <a:sym typeface="+mn-ea"/>
              </a:rPr>
              <a:t>写操作与读写操作间没有约束</a:t>
            </a:r>
            <a:endParaRPr lang="zh-CN" altLang="en-US" sz="2000" b="0" spc="0" dirty="0">
              <a:latin typeface="FangSong" panose="02010609060101010101" pitchFamily="49" charset="-122"/>
              <a:ea typeface="FangSong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ABF49D1-9303-FE41-8476-A975605BE5EB}"/>
              </a:ext>
            </a:extLst>
          </p:cNvPr>
          <p:cNvSpPr txBox="1"/>
          <p:nvPr/>
        </p:nvSpPr>
        <p:spPr>
          <a:xfrm>
            <a:off x="766233" y="1484415"/>
            <a:ext cx="641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并发缺陷以自身代码正确性为基准划分，主要分为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类：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F652C1A-C711-4342-B897-51A8202A3E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27" y="2082800"/>
            <a:ext cx="5602806" cy="31531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62673B-6B3A-4DFF-85DC-4C39D499D1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69" y="2531532"/>
            <a:ext cx="3807735" cy="8974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891F387-969E-42A0-BBF1-3A5AE3B4F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69" y="3983521"/>
            <a:ext cx="3807735" cy="77003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6FAFD2-A30A-449C-9B87-29A0CF1038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69" y="5308073"/>
            <a:ext cx="3807735" cy="672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5325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思考和感悟</a:t>
            </a:r>
            <a:endParaRPr lang="en-US" altLang="zh-CN" sz="24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766445" y="1522730"/>
            <a:ext cx="10431986" cy="3346153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2000" b="0" spc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学习：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推荐一门课：</a:t>
            </a: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《</a:t>
            </a:r>
            <a:r>
              <a:rPr lang="zh-CN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软件安全原理</a:t>
            </a:r>
            <a:r>
              <a:rPr lang="en-US" altLang="zh-CN" sz="1800" b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》</a:t>
            </a:r>
            <a:endParaRPr lang="en-US" altLang="zh-CN" sz="1800" b="0" spc="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en-US" sz="20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科研</a:t>
            </a:r>
            <a:r>
              <a:rPr lang="zh-CN" altLang="en-US" sz="2000" b="0" spc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：</a:t>
            </a:r>
          </a:p>
          <a:p>
            <a:pPr marL="742950" lvl="1" indent="-285750" algn="l">
              <a:lnSpc>
                <a:spcPct val="130000"/>
              </a:lnSpc>
              <a:buSzTx/>
              <a:buFont typeface="Wingdings" panose="05000000000000000000" charset="0"/>
              <a:buChar char="n"/>
            </a:pPr>
            <a:r>
              <a:rPr lang="zh-CN" altLang="en-US" sz="18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与</a:t>
            </a:r>
            <a:r>
              <a:rPr lang="zh-CN" altLang="en-US" sz="1800" b="0" spc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师兄师姐沟通，了解领域内的一般科研流程</a:t>
            </a:r>
            <a:endParaRPr lang="en-US" altLang="zh-CN" sz="1800" b="0" spc="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742950" lvl="1" indent="-285750" algn="l">
              <a:lnSpc>
                <a:spcPct val="130000"/>
              </a:lnSpc>
              <a:buSzTx/>
              <a:buFont typeface="Wingdings" panose="05000000000000000000" charset="0"/>
              <a:buChar char="n"/>
            </a:pPr>
            <a:r>
              <a:rPr lang="zh-CN" altLang="en-US" sz="18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理论分析和实践结合</a:t>
            </a:r>
            <a:endParaRPr lang="en-US" altLang="zh-CN" sz="1800" b="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742950" lvl="1" indent="-285750" algn="l">
              <a:lnSpc>
                <a:spcPct val="130000"/>
              </a:lnSpc>
              <a:buSzTx/>
              <a:buFont typeface="Wingdings" panose="05000000000000000000" charset="0"/>
              <a:buChar char="n"/>
            </a:pPr>
            <a:r>
              <a:rPr lang="zh-CN" altLang="en-US" sz="18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了解一些其他领域的工作</a:t>
            </a:r>
            <a:endParaRPr lang="en-US" altLang="zh-CN" sz="1800" b="0" spc="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0911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A9C7DD7-1747-C943-ADB5-1EA41BDB3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01566"/>
            <a:ext cx="10363200" cy="1371600"/>
          </a:xfrm>
        </p:spPr>
        <p:txBody>
          <a:bodyPr/>
          <a:lstStyle/>
          <a:p>
            <a:pPr algn="ctr"/>
            <a:r>
              <a:rPr lang="zh-CN" altLang="en-US" dirty="0"/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val="39676363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91846_9"/>
  <p:tag name="KSO_WM_TEMPLATE_SUBCATEGORY" val="17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191846"/>
  <p:tag name="KSO_WM_SLIDE_LAYOUT" val="a_b_e"/>
  <p:tag name="KSO_WM_SLIDE_LAYOUT_CNT" val="1_1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1846_9*a*1"/>
  <p:tag name="KSO_WM_TEMPLATE_CATEGORY" val="custom"/>
  <p:tag name="KSO_WM_TEMPLATE_INDEX" val="20191846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21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191846_12*f*1"/>
  <p:tag name="KSO_WM_TEMPLATE_CATEGORY" val="custom"/>
  <p:tag name="KSO_WM_TEMPLATE_INDEX" val="20191846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91846_9"/>
  <p:tag name="KSO_WM_TEMPLATE_SUBCATEGORY" val="17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191846"/>
  <p:tag name="KSO_WM_SLIDE_LAYOUT" val="a_b_e"/>
  <p:tag name="KSO_WM_SLIDE_LAYOUT_CNT" val="1_1_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1846_9*a*1"/>
  <p:tag name="KSO_WM_TEMPLATE_CATEGORY" val="custom"/>
  <p:tag name="KSO_WM_TEMPLATE_INDEX" val="20191846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21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191846_12*f*1"/>
  <p:tag name="KSO_WM_TEMPLATE_CATEGORY" val="custom"/>
  <p:tag name="KSO_WM_TEMPLATE_INDEX" val="20191846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91846_9"/>
  <p:tag name="KSO_WM_TEMPLATE_SUBCATEGORY" val="17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191846"/>
  <p:tag name="KSO_WM_SLIDE_LAYOUT" val="a_b_e"/>
  <p:tag name="KSO_WM_SLIDE_LAYOUT_CNT" val="1_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1846_9*a*1"/>
  <p:tag name="KSO_WM_TEMPLATE_CATEGORY" val="custom"/>
  <p:tag name="KSO_WM_TEMPLATE_INDEX" val="20191846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21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191846_12*f*1"/>
  <p:tag name="KSO_WM_TEMPLATE_CATEGORY" val="custom"/>
  <p:tag name="KSO_WM_TEMPLATE_INDEX" val="20191846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3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00"/>
          </a:buClr>
          <a:buSzPct val="75000"/>
          <a:buFont typeface="Wingdings" panose="05000000000000000000" pitchFamily="2" charset="2"/>
          <a:buChar char="p"/>
          <a:defRPr kumimoji="0" lang="en-US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anose="020B0604030504040204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00"/>
          </a:buClr>
          <a:buSzPct val="75000"/>
          <a:buFont typeface="Wingdings" panose="05000000000000000000" pitchFamily="2" charset="2"/>
          <a:buChar char="p"/>
          <a:defRPr kumimoji="0" lang="en-US" sz="1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anose="020B0604030504040204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154</Words>
  <Application>Microsoft Office PowerPoint</Application>
  <PresentationFormat>宽屏</PresentationFormat>
  <Paragraphs>31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FangSong</vt:lpstr>
      <vt:lpstr>华文行楷</vt:lpstr>
      <vt:lpstr>Arial</vt:lpstr>
      <vt:lpstr>Calibri</vt:lpstr>
      <vt:lpstr>Franklin Gothic Book</vt:lpstr>
      <vt:lpstr>Franklin Gothic Medium</vt:lpstr>
      <vt:lpstr>Times New Roman</vt:lpstr>
      <vt:lpstr>Verdana</vt:lpstr>
      <vt:lpstr>Wingdings</vt:lpstr>
      <vt:lpstr>3_Profile</vt:lpstr>
      <vt:lpstr>迎新报告会</vt:lpstr>
      <vt:lpstr>研究内容 – 通用内存安全</vt:lpstr>
      <vt:lpstr>研究内容 – 并发缺陷分析</vt:lpstr>
      <vt:lpstr>思考和感悟</vt:lpstr>
      <vt:lpstr>谢谢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Bugs Live in the Cloud? A Study of 3000+ Issues in Cloud Systems</dc:title>
  <dc:creator/>
  <cp:lastModifiedBy>zhush</cp:lastModifiedBy>
  <cp:revision>250</cp:revision>
  <dcterms:created xsi:type="dcterms:W3CDTF">2019-06-19T02:08:00Z</dcterms:created>
  <dcterms:modified xsi:type="dcterms:W3CDTF">2021-08-31T11:37:14Z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