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6" r:id="rId2"/>
    <p:sldId id="258" r:id="rId3"/>
    <p:sldId id="263" r:id="rId4"/>
    <p:sldId id="264" r:id="rId5"/>
    <p:sldId id="262"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944" autoAdjust="0"/>
  </p:normalViewPr>
  <p:slideViewPr>
    <p:cSldViewPr snapToGrid="0">
      <p:cViewPr varScale="1">
        <p:scale>
          <a:sx n="57" d="100"/>
          <a:sy n="57" d="100"/>
        </p:scale>
        <p:origin x="2198" y="29"/>
      </p:cViewPr>
      <p:guideLst/>
    </p:cSldViewPr>
  </p:slideViewPr>
  <p:notesTextViewPr>
    <p:cViewPr>
      <p:scale>
        <a:sx n="1" d="1"/>
        <a:sy n="1" d="1"/>
      </p:scale>
      <p:origin x="0" y="-103"/>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15766F-B946-4A86-9B40-900A9ADC99D7}" type="datetimeFigureOut">
              <a:rPr lang="zh-CN" altLang="en-US" smtClean="0"/>
              <a:t>2021/8/31</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9AB668-1426-44BB-8913-665858D94BAD}" type="slidenum">
              <a:rPr lang="zh-CN" altLang="en-US" smtClean="0"/>
              <a:t>‹#›</a:t>
            </a:fld>
            <a:endParaRPr lang="zh-CN" altLang="en-US"/>
          </a:p>
        </p:txBody>
      </p:sp>
    </p:spTree>
    <p:extLst>
      <p:ext uri="{BB962C8B-B14F-4D97-AF65-F5344CB8AC3E}">
        <p14:creationId xmlns:p14="http://schemas.microsoft.com/office/powerpoint/2010/main" val="3107237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l"/>
            <a:r>
              <a:rPr lang="zh-CN" altLang="en-US" b="0" i="0" dirty="0">
                <a:solidFill>
                  <a:srgbClr val="111111"/>
                </a:solidFill>
                <a:effectLst/>
                <a:latin typeface="Roboto" panose="02000000000000000000" pitchFamily="2" charset="0"/>
              </a:rPr>
              <a:t>定理证明是指使用严格的逻辑语言描述数学定义和数学证明，并在计算机的辅助下验证数学定理的正确性。定理证明可用于验证计算机系统的可靠性和安全性：首先将待验证的软硬件系统和需要满足的要求表达为数学命题，再利用定理证明工具检验该数学命题是否正确。相比于传统的基于测试的可靠性保障方法，定理证明技术会考虑所有边缘情况，完全排除一整类的潜在错误。 定理证明又可分为自动定理证明和交互式定理证明：</a:t>
            </a:r>
          </a:p>
          <a:p>
            <a:pPr algn="l">
              <a:buFont typeface="Arial" panose="020B0604020202020204" pitchFamily="34" charset="0"/>
              <a:buChar char="•"/>
            </a:pPr>
            <a:r>
              <a:rPr lang="zh-CN" altLang="en-US" b="0" i="0" dirty="0">
                <a:solidFill>
                  <a:srgbClr val="111111"/>
                </a:solidFill>
                <a:effectLst/>
                <a:latin typeface="Roboto" panose="02000000000000000000" pitchFamily="2" charset="0"/>
              </a:rPr>
              <a:t>自动定理证明基于</a:t>
            </a:r>
            <a:r>
              <a:rPr lang="en-US" altLang="zh-CN" b="0" i="0" dirty="0">
                <a:solidFill>
                  <a:srgbClr val="111111"/>
                </a:solidFill>
                <a:effectLst/>
                <a:latin typeface="Roboto" panose="02000000000000000000" pitchFamily="2" charset="0"/>
              </a:rPr>
              <a:t>SAT</a:t>
            </a:r>
            <a:r>
              <a:rPr lang="zh-CN" altLang="en-US" b="0" i="0" dirty="0">
                <a:solidFill>
                  <a:srgbClr val="111111"/>
                </a:solidFill>
                <a:effectLst/>
                <a:latin typeface="Roboto" panose="02000000000000000000" pitchFamily="2" charset="0"/>
              </a:rPr>
              <a:t>、</a:t>
            </a:r>
            <a:r>
              <a:rPr lang="en-US" altLang="zh-CN" b="0" i="0" dirty="0">
                <a:solidFill>
                  <a:srgbClr val="111111"/>
                </a:solidFill>
                <a:effectLst/>
                <a:latin typeface="Roboto" panose="02000000000000000000" pitchFamily="2" charset="0"/>
              </a:rPr>
              <a:t>SMT</a:t>
            </a:r>
            <a:r>
              <a:rPr lang="zh-CN" altLang="en-US" b="0" i="0" dirty="0">
                <a:solidFill>
                  <a:srgbClr val="111111"/>
                </a:solidFill>
                <a:effectLst/>
                <a:latin typeface="Roboto" panose="02000000000000000000" pitchFamily="2" charset="0"/>
              </a:rPr>
              <a:t>、一阶定理证明等算法，试图自动判定逻辑命题的正确性。涉及的逻辑命题可能包含量词、未解释函数、线性和非线性算数、数组、位向量等等。自动定理证明技术在硬件和软件验证中有着广泛的应用。</a:t>
            </a:r>
          </a:p>
          <a:p>
            <a:pPr algn="l">
              <a:buFont typeface="Arial" panose="020B0604020202020204" pitchFamily="34" charset="0"/>
              <a:buChar char="•"/>
            </a:pPr>
            <a:r>
              <a:rPr lang="zh-CN" altLang="en-US" b="0" i="0" dirty="0">
                <a:solidFill>
                  <a:srgbClr val="111111"/>
                </a:solidFill>
                <a:effectLst/>
                <a:latin typeface="Roboto" panose="02000000000000000000" pitchFamily="2" charset="0"/>
              </a:rPr>
              <a:t>交互式定理证明试图通过人和计算机之间的交互完成证明，其特点是需要更多的人工参与，但能验证更复杂的系统和性质。目前许多大规模的形式化验证工作都基于交互式定理证明技术，例如</a:t>
            </a:r>
            <a:r>
              <a:rPr lang="en-US" altLang="zh-CN" b="0" i="0" dirty="0">
                <a:solidFill>
                  <a:srgbClr val="111111"/>
                </a:solidFill>
                <a:effectLst/>
                <a:latin typeface="Roboto" panose="02000000000000000000" pitchFamily="2" charset="0"/>
              </a:rPr>
              <a:t>seL4</a:t>
            </a:r>
            <a:r>
              <a:rPr lang="zh-CN" altLang="en-US" b="0" i="0" dirty="0">
                <a:solidFill>
                  <a:srgbClr val="111111"/>
                </a:solidFill>
                <a:effectLst/>
                <a:latin typeface="Roboto" panose="02000000000000000000" pitchFamily="2" charset="0"/>
              </a:rPr>
              <a:t>操作系统微内核和</a:t>
            </a:r>
            <a:r>
              <a:rPr lang="en-US" altLang="zh-CN" b="0" i="0" dirty="0" err="1">
                <a:solidFill>
                  <a:srgbClr val="111111"/>
                </a:solidFill>
                <a:effectLst/>
                <a:latin typeface="Roboto" panose="02000000000000000000" pitchFamily="2" charset="0"/>
              </a:rPr>
              <a:t>CompCert</a:t>
            </a:r>
            <a:r>
              <a:rPr lang="zh-CN" altLang="en-US" b="0" i="0" dirty="0">
                <a:solidFill>
                  <a:srgbClr val="111111"/>
                </a:solidFill>
                <a:effectLst/>
                <a:latin typeface="Roboto" panose="02000000000000000000" pitchFamily="2" charset="0"/>
              </a:rPr>
              <a:t>编译器的验证。 除了在硬件、编译器、操作系统等传统领域的应用，定理证明也已经用于各种新兴领域，例如机器人、区块链、量子计算、深度学习、等等，协助确保这些领域软硬件系统的可靠性。</a:t>
            </a:r>
            <a:endParaRPr lang="zh-CN" altLang="en-US" dirty="0"/>
          </a:p>
        </p:txBody>
      </p:sp>
      <p:sp>
        <p:nvSpPr>
          <p:cNvPr id="4" name="灯片编号占位符 3"/>
          <p:cNvSpPr>
            <a:spLocks noGrp="1"/>
          </p:cNvSpPr>
          <p:nvPr>
            <p:ph type="sldNum" sz="quarter" idx="5"/>
          </p:nvPr>
        </p:nvSpPr>
        <p:spPr/>
        <p:txBody>
          <a:bodyPr/>
          <a:lstStyle/>
          <a:p>
            <a:fld id="{F49AB668-1426-44BB-8913-665858D94BAD}" type="slidenum">
              <a:rPr lang="zh-CN" altLang="en-US" smtClean="0"/>
              <a:t>2</a:t>
            </a:fld>
            <a:endParaRPr lang="zh-CN" altLang="en-US"/>
          </a:p>
        </p:txBody>
      </p:sp>
    </p:spTree>
    <p:extLst>
      <p:ext uri="{BB962C8B-B14F-4D97-AF65-F5344CB8AC3E}">
        <p14:creationId xmlns:p14="http://schemas.microsoft.com/office/powerpoint/2010/main" val="1664887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b="0" i="0" dirty="0">
                <a:effectLst/>
                <a:latin typeface="Courier New" panose="02070309020205020404" pitchFamily="49" charset="0"/>
              </a:rPr>
              <a:t>我和李黎明，詹博华等在</a:t>
            </a:r>
            <a:r>
              <a:rPr lang="en-US" altLang="zh-CN" b="0" i="0" dirty="0">
                <a:effectLst/>
                <a:latin typeface="Times New Roman" panose="02020603050405020304" pitchFamily="18" charset="0"/>
              </a:rPr>
              <a:t>CADE 2021</a:t>
            </a:r>
            <a:r>
              <a:rPr lang="zh-CN" altLang="en-US" b="0" i="0" dirty="0">
                <a:effectLst/>
                <a:latin typeface="Courier New" panose="02070309020205020404" pitchFamily="49" charset="0"/>
              </a:rPr>
              <a:t>会议上发表了一篇阐述符号运算系统和交互式定理证明器结合方法的论文，在交互式定理证明器</a:t>
            </a:r>
            <a:r>
              <a:rPr lang="en-US" altLang="zh-CN" b="0" i="0" dirty="0" err="1">
                <a:effectLst/>
                <a:latin typeface="Times New Roman" panose="02020603050405020304" pitchFamily="18" charset="0"/>
              </a:rPr>
              <a:t>HolPy</a:t>
            </a:r>
            <a:r>
              <a:rPr lang="zh-CN" altLang="en-US" b="0" i="0" dirty="0">
                <a:effectLst/>
                <a:latin typeface="Courier New" panose="02070309020205020404" pitchFamily="49" charset="0"/>
              </a:rPr>
              <a:t>中实现了可以验证定积分计算的框架</a:t>
            </a:r>
            <a:endParaRPr lang="zh-CN" altLang="en-US" dirty="0"/>
          </a:p>
        </p:txBody>
      </p:sp>
      <p:sp>
        <p:nvSpPr>
          <p:cNvPr id="4" name="灯片编号占位符 3"/>
          <p:cNvSpPr>
            <a:spLocks noGrp="1"/>
          </p:cNvSpPr>
          <p:nvPr>
            <p:ph type="sldNum" sz="quarter" idx="5"/>
          </p:nvPr>
        </p:nvSpPr>
        <p:spPr/>
        <p:txBody>
          <a:bodyPr/>
          <a:lstStyle/>
          <a:p>
            <a:fld id="{F49AB668-1426-44BB-8913-665858D94BAD}" type="slidenum">
              <a:rPr lang="zh-CN" altLang="en-US" smtClean="0"/>
              <a:t>3</a:t>
            </a:fld>
            <a:endParaRPr lang="zh-CN" altLang="en-US"/>
          </a:p>
        </p:txBody>
      </p:sp>
    </p:spTree>
    <p:extLst>
      <p:ext uri="{BB962C8B-B14F-4D97-AF65-F5344CB8AC3E}">
        <p14:creationId xmlns:p14="http://schemas.microsoft.com/office/powerpoint/2010/main" val="4281116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b="0" i="0" dirty="0">
                <a:effectLst/>
                <a:latin typeface="Courier New" panose="02070309020205020404" pitchFamily="49" charset="0"/>
              </a:rPr>
              <a:t>其实我在读研后很长一段时间内都没有意识到自己在科研，因为我之前对形式化方法这个领域的了解不多，所以一直处于学习而不是探索的过程。所以可能我的感悟比较浅显，请大家有选择地借鉴，去粗取精。</a:t>
            </a:r>
            <a:endParaRPr lang="en-US" altLang="zh-CN" b="0" i="0" dirty="0">
              <a:effectLst/>
              <a:latin typeface="Courier New" panose="02070309020205020404" pitchFamily="49" charset="0"/>
            </a:endParaRPr>
          </a:p>
          <a:p>
            <a:endParaRPr lang="en-US" altLang="zh-CN" b="0" i="0" dirty="0">
              <a:effectLst/>
              <a:latin typeface="Courier New" panose="02070309020205020404" pitchFamily="49" charset="0"/>
            </a:endParaRPr>
          </a:p>
          <a:p>
            <a:r>
              <a:rPr lang="zh-CN" altLang="en-US" b="0" i="0" dirty="0">
                <a:effectLst/>
                <a:latin typeface="Courier New" panose="02070309020205020404" pitchFamily="49" charset="0"/>
              </a:rPr>
              <a:t>首先，因为国重有毕业要求，所以无论喜欢科研与否，科研都是无法避免的，请大家从心态上不要抗拒科研，否则以后会很痛苦。</a:t>
            </a:r>
            <a:endParaRPr lang="en-US" altLang="zh-CN" b="0" i="0" dirty="0">
              <a:effectLst/>
              <a:latin typeface="Courier New" panose="02070309020205020404" pitchFamily="49" charset="0"/>
            </a:endParaRPr>
          </a:p>
          <a:p>
            <a:endParaRPr lang="en-US" altLang="zh-CN" b="0" i="0" dirty="0">
              <a:effectLst/>
              <a:latin typeface="Courier New" panose="02070309020205020404" pitchFamily="49" charset="0"/>
            </a:endParaRPr>
          </a:p>
          <a:p>
            <a:r>
              <a:rPr lang="zh-CN" altLang="en-US" b="0" i="0" dirty="0">
                <a:effectLst/>
                <a:latin typeface="Courier New" panose="02070309020205020404" pitchFamily="49" charset="0"/>
              </a:rPr>
              <a:t>选择很重要。如果大家之前没有科研经验，建议大家一开始不要选择太难的题目，如果长时间无法取得进展，很容易丧失兴趣与信心。如果因为基础薄弱无法判断自己研究方向的难易，可以多与老师和同学沟通交流。</a:t>
            </a:r>
            <a:endParaRPr lang="en-US" altLang="zh-CN" b="0" i="0" dirty="0">
              <a:effectLst/>
              <a:latin typeface="Courier New" panose="02070309020205020404" pitchFamily="49" charset="0"/>
            </a:endParaRPr>
          </a:p>
          <a:p>
            <a:endParaRPr lang="en-US" altLang="zh-CN" b="0" i="0" dirty="0">
              <a:effectLst/>
              <a:latin typeface="Courier New" panose="02070309020205020404" pitchFamily="49" charset="0"/>
            </a:endParaRPr>
          </a:p>
          <a:p>
            <a:r>
              <a:rPr lang="zh-CN" altLang="en-US" b="0" i="0" dirty="0">
                <a:effectLst/>
                <a:latin typeface="Courier New" panose="02070309020205020404" pitchFamily="49" charset="0"/>
              </a:rPr>
              <a:t>尽早做规划。虽然大家现在刚刚进入研究生阶段，但是时间过得很快，我还记得我研一听迎新报告会的情形，恍如隔日，请大家认真思考以后的规划，比如说研究方向、以后想做科研还是工作，出国或转博等等。</a:t>
            </a:r>
            <a:endParaRPr lang="en-US" altLang="zh-CN" b="0" i="0" dirty="0">
              <a:effectLst/>
              <a:latin typeface="Courier New" panose="02070309020205020404" pitchFamily="49" charset="0"/>
            </a:endParaRPr>
          </a:p>
          <a:p>
            <a:endParaRPr lang="en-US" altLang="zh-CN" b="0" i="0" dirty="0">
              <a:effectLst/>
              <a:latin typeface="Courier New" panose="02070309020205020404" pitchFamily="49" charset="0"/>
            </a:endParaRPr>
          </a:p>
          <a:p>
            <a:r>
              <a:rPr lang="zh-CN" altLang="en-US" b="0" i="0">
                <a:effectLst/>
                <a:latin typeface="Courier New" panose="02070309020205020404" pitchFamily="49" charset="0"/>
              </a:rPr>
              <a:t>动手。大家刚刚开始科研的时候，面对浩如烟海的论文，可能会手足无措，抓不到文章的重点。如果不想浅尝辄止，就需要大家真正去用手推导一遍公式，去写代码复现文章的算法，这样就可以真正吸收文章的精华部分，并在动手的过程中可以思考如何进行改进与优化。这样认认真真研读几篇论文后，大家就会对自己的方向有了初步的了解，对相似内容的论文也可以迅速抓住重点。</a:t>
            </a:r>
            <a:endParaRPr lang="en-US" altLang="zh-CN" b="0" i="0" dirty="0">
              <a:effectLst/>
              <a:latin typeface="Courier New" panose="02070309020205020404" pitchFamily="49" charset="0"/>
            </a:endParaRPr>
          </a:p>
        </p:txBody>
      </p:sp>
      <p:sp>
        <p:nvSpPr>
          <p:cNvPr id="4" name="灯片编号占位符 3"/>
          <p:cNvSpPr>
            <a:spLocks noGrp="1"/>
          </p:cNvSpPr>
          <p:nvPr>
            <p:ph type="sldNum" sz="quarter" idx="5"/>
          </p:nvPr>
        </p:nvSpPr>
        <p:spPr/>
        <p:txBody>
          <a:bodyPr/>
          <a:lstStyle/>
          <a:p>
            <a:fld id="{F49AB668-1426-44BB-8913-665858D94BAD}" type="slidenum">
              <a:rPr lang="zh-CN" altLang="en-US" smtClean="0"/>
              <a:t>4</a:t>
            </a:fld>
            <a:endParaRPr lang="zh-CN" altLang="en-US"/>
          </a:p>
        </p:txBody>
      </p:sp>
    </p:spTree>
    <p:extLst>
      <p:ext uri="{BB962C8B-B14F-4D97-AF65-F5344CB8AC3E}">
        <p14:creationId xmlns:p14="http://schemas.microsoft.com/office/powerpoint/2010/main" val="703311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7C61056E-34F3-4CED-992D-F34F3B3AB4ED}" type="datetimeFigureOut">
              <a:rPr lang="zh-CN" altLang="en-US" smtClean="0"/>
              <a:t>2021/8/31</a:t>
            </a:fld>
            <a:endParaRPr lang="zh-CN" alt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zh-CN" alt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37254C88-B637-4801-A241-7F09C947A4D0}" type="slidenum">
              <a:rPr lang="zh-CN" altLang="en-US" smtClean="0"/>
              <a:t>‹#›</a:t>
            </a:fld>
            <a:endParaRPr lang="zh-CN" alt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257608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C61056E-34F3-4CED-992D-F34F3B3AB4ED}" type="datetimeFigureOut">
              <a:rPr lang="zh-CN" altLang="en-US" smtClean="0"/>
              <a:t>2021/8/31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7254C88-B637-4801-A241-7F09C947A4D0}" type="slidenum">
              <a:rPr lang="zh-CN" altLang="en-US" smtClean="0"/>
              <a:t>‹#›</a:t>
            </a:fld>
            <a:endParaRPr lang="zh-CN" altLang="en-US"/>
          </a:p>
        </p:txBody>
      </p:sp>
    </p:spTree>
    <p:extLst>
      <p:ext uri="{BB962C8B-B14F-4D97-AF65-F5344CB8AC3E}">
        <p14:creationId xmlns:p14="http://schemas.microsoft.com/office/powerpoint/2010/main" val="855405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C61056E-34F3-4CED-992D-F34F3B3AB4ED}" type="datetimeFigureOut">
              <a:rPr lang="zh-CN" altLang="en-US" smtClean="0"/>
              <a:t>2021/8/31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7254C88-B637-4801-A241-7F09C947A4D0}" type="slidenum">
              <a:rPr lang="zh-CN" altLang="en-US" smtClean="0"/>
              <a:t>‹#›</a:t>
            </a:fld>
            <a:endParaRPr lang="zh-CN" altLang="en-US"/>
          </a:p>
        </p:txBody>
      </p:sp>
    </p:spTree>
    <p:extLst>
      <p:ext uri="{BB962C8B-B14F-4D97-AF65-F5344CB8AC3E}">
        <p14:creationId xmlns:p14="http://schemas.microsoft.com/office/powerpoint/2010/main" val="4147428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C61056E-34F3-4CED-992D-F34F3B3AB4ED}" type="datetimeFigureOut">
              <a:rPr lang="zh-CN" altLang="en-US" smtClean="0"/>
              <a:t>2021/8/31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7254C88-B637-4801-A241-7F09C947A4D0}" type="slidenum">
              <a:rPr lang="zh-CN" altLang="en-US" smtClean="0"/>
              <a:t>‹#›</a:t>
            </a:fld>
            <a:endParaRPr lang="zh-CN" altLang="en-US"/>
          </a:p>
        </p:txBody>
      </p:sp>
    </p:spTree>
    <p:extLst>
      <p:ext uri="{BB962C8B-B14F-4D97-AF65-F5344CB8AC3E}">
        <p14:creationId xmlns:p14="http://schemas.microsoft.com/office/powerpoint/2010/main" val="915269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7C61056E-34F3-4CED-992D-F34F3B3AB4ED}" type="datetimeFigureOut">
              <a:rPr lang="zh-CN" altLang="en-US" smtClean="0"/>
              <a:t>2021/8/31</a:t>
            </a:fld>
            <a:endParaRPr lang="zh-CN" alt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zh-CN" alt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37254C88-B637-4801-A241-7F09C947A4D0}" type="slidenum">
              <a:rPr lang="zh-CN" altLang="en-US" smtClean="0"/>
              <a:t>‹#›</a:t>
            </a:fld>
            <a:endParaRPr lang="zh-CN" alt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6482951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7C61056E-34F3-4CED-992D-F34F3B3AB4ED}" type="datetimeFigureOut">
              <a:rPr lang="zh-CN" altLang="en-US" smtClean="0"/>
              <a:t>2021/8/31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7254C88-B637-4801-A241-7F09C947A4D0}" type="slidenum">
              <a:rPr lang="zh-CN" altLang="en-US" smtClean="0"/>
              <a:t>‹#›</a:t>
            </a:fld>
            <a:endParaRPr lang="zh-CN" altLang="en-US"/>
          </a:p>
        </p:txBody>
      </p:sp>
    </p:spTree>
    <p:extLst>
      <p:ext uri="{BB962C8B-B14F-4D97-AF65-F5344CB8AC3E}">
        <p14:creationId xmlns:p14="http://schemas.microsoft.com/office/powerpoint/2010/main" val="64177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7C61056E-34F3-4CED-992D-F34F3B3AB4ED}" type="datetimeFigureOut">
              <a:rPr lang="zh-CN" altLang="en-US" smtClean="0"/>
              <a:t>2021/8/31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7254C88-B637-4801-A241-7F09C947A4D0}" type="slidenum">
              <a:rPr lang="zh-CN" altLang="en-US" smtClean="0"/>
              <a:t>‹#›</a:t>
            </a:fld>
            <a:endParaRPr lang="zh-CN" altLang="en-US"/>
          </a:p>
        </p:txBody>
      </p:sp>
    </p:spTree>
    <p:extLst>
      <p:ext uri="{BB962C8B-B14F-4D97-AF65-F5344CB8AC3E}">
        <p14:creationId xmlns:p14="http://schemas.microsoft.com/office/powerpoint/2010/main" val="836147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C61056E-34F3-4CED-992D-F34F3B3AB4ED}" type="datetimeFigureOut">
              <a:rPr lang="zh-CN" altLang="en-US" smtClean="0"/>
              <a:t>2021/8/31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7254C88-B637-4801-A241-7F09C947A4D0}" type="slidenum">
              <a:rPr lang="zh-CN" altLang="en-US" smtClean="0"/>
              <a:t>‹#›</a:t>
            </a:fld>
            <a:endParaRPr lang="zh-CN" altLang="en-US"/>
          </a:p>
        </p:txBody>
      </p:sp>
    </p:spTree>
    <p:extLst>
      <p:ext uri="{BB962C8B-B14F-4D97-AF65-F5344CB8AC3E}">
        <p14:creationId xmlns:p14="http://schemas.microsoft.com/office/powerpoint/2010/main" val="2776453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61056E-34F3-4CED-992D-F34F3B3AB4ED}" type="datetimeFigureOut">
              <a:rPr lang="zh-CN" altLang="en-US" smtClean="0"/>
              <a:t>2021/8/31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7254C88-B637-4801-A241-7F09C947A4D0}" type="slidenum">
              <a:rPr lang="zh-CN" altLang="en-US" smtClean="0"/>
              <a:t>‹#›</a:t>
            </a:fld>
            <a:endParaRPr lang="zh-CN" altLang="en-US"/>
          </a:p>
        </p:txBody>
      </p:sp>
    </p:spTree>
    <p:extLst>
      <p:ext uri="{BB962C8B-B14F-4D97-AF65-F5344CB8AC3E}">
        <p14:creationId xmlns:p14="http://schemas.microsoft.com/office/powerpoint/2010/main" val="198942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7C61056E-34F3-4CED-992D-F34F3B3AB4ED}" type="datetimeFigureOut">
              <a:rPr lang="zh-CN" altLang="en-US" smtClean="0"/>
              <a:t>2021/8/31</a:t>
            </a:fld>
            <a:endParaRPr lang="zh-CN" alt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zh-CN" alt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37254C88-B637-4801-A241-7F09C947A4D0}" type="slidenum">
              <a:rPr lang="zh-CN" altLang="en-US" smtClean="0"/>
              <a:t>‹#›</a:t>
            </a:fld>
            <a:endParaRPr lang="zh-CN" alt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50565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7C61056E-34F3-4CED-992D-F34F3B3AB4ED}" type="datetimeFigureOut">
              <a:rPr lang="zh-CN" altLang="en-US" smtClean="0"/>
              <a:t>2021/8/31</a:t>
            </a:fld>
            <a:endParaRPr lang="zh-CN" alt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zh-CN" alt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37254C88-B637-4801-A241-7F09C947A4D0}" type="slidenum">
              <a:rPr lang="zh-CN" altLang="en-US" smtClean="0"/>
              <a:t>‹#›</a:t>
            </a:fld>
            <a:endParaRPr lang="zh-CN" alt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11086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7C61056E-34F3-4CED-992D-F34F3B3AB4ED}" type="datetimeFigureOut">
              <a:rPr lang="zh-CN" altLang="en-US" smtClean="0"/>
              <a:t>2021/8/31</a:t>
            </a:fld>
            <a:endParaRPr lang="zh-CN" alt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zh-CN" alt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37254C88-B637-4801-A241-7F09C947A4D0}" type="slidenum">
              <a:rPr lang="zh-CN" altLang="en-US" smtClean="0"/>
              <a:t>‹#›</a:t>
            </a:fld>
            <a:endParaRPr lang="zh-CN" alt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236792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11" orient="horz" pos="1368" userDrawn="1">
          <p15:clr>
            <a:srgbClr val="F26B43"/>
          </p15:clr>
        </p15:guide>
        <p15:guide id="12" orient="horz" pos="1440" userDrawn="1">
          <p15:clr>
            <a:srgbClr val="F26B43"/>
          </p15:clr>
        </p15:guide>
        <p15:guide id="13" orient="horz" pos="3696" userDrawn="1">
          <p15:clr>
            <a:srgbClr val="F26B43"/>
          </p15:clr>
        </p15:guide>
        <p15:guide id="14" orient="horz" pos="432" userDrawn="1">
          <p15:clr>
            <a:srgbClr val="F26B43"/>
          </p15:clr>
        </p15:guide>
        <p15:guide id="15" orient="horz" pos="1512" userDrawn="1">
          <p15:clr>
            <a:srgbClr val="F26B43"/>
          </p15:clr>
        </p15:guide>
        <p15:guide id="16" pos="5184" userDrawn="1">
          <p15:clr>
            <a:srgbClr val="F26B43"/>
          </p15:clr>
        </p15:guide>
        <p15:guide id="17" pos="702" userDrawn="1">
          <p15:clr>
            <a:srgbClr val="F26B43"/>
          </p15:clr>
        </p15:guide>
        <p15:guide id="18" pos="6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275172-10B5-4FD9-B428-AB07ECA5C5F6}"/>
              </a:ext>
            </a:extLst>
          </p:cNvPr>
          <p:cNvSpPr>
            <a:spLocks noGrp="1"/>
          </p:cNvSpPr>
          <p:nvPr>
            <p:ph type="ctrTitle"/>
          </p:nvPr>
        </p:nvSpPr>
        <p:spPr/>
        <p:txBody>
          <a:bodyPr/>
          <a:lstStyle/>
          <a:p>
            <a:r>
              <a:rPr lang="zh-CN" altLang="en-US" dirty="0"/>
              <a:t>新生报告会</a:t>
            </a:r>
          </a:p>
        </p:txBody>
      </p:sp>
      <p:sp>
        <p:nvSpPr>
          <p:cNvPr id="3" name="副标题 2">
            <a:extLst>
              <a:ext uri="{FF2B5EF4-FFF2-40B4-BE49-F238E27FC236}">
                <a16:creationId xmlns:a16="http://schemas.microsoft.com/office/drawing/2014/main" id="{DFCF999E-2F5F-41FD-AD3F-18CE25AFB3EB}"/>
              </a:ext>
            </a:extLst>
          </p:cNvPr>
          <p:cNvSpPr>
            <a:spLocks noGrp="1"/>
          </p:cNvSpPr>
          <p:nvPr>
            <p:ph type="subTitle" idx="1"/>
          </p:nvPr>
        </p:nvSpPr>
        <p:spPr/>
        <p:txBody>
          <a:bodyPr>
            <a:normAutofit/>
          </a:bodyPr>
          <a:lstStyle/>
          <a:p>
            <a:r>
              <a:rPr lang="zh-CN" altLang="en-US" sz="2400" dirty="0"/>
              <a:t>报告人：许润清</a:t>
            </a:r>
            <a:endParaRPr lang="en-US" altLang="zh-CN" sz="2400" dirty="0"/>
          </a:p>
          <a:p>
            <a:r>
              <a:rPr lang="zh-CN" altLang="en-US" sz="2400" dirty="0"/>
              <a:t>导师：詹博华</a:t>
            </a:r>
          </a:p>
        </p:txBody>
      </p:sp>
    </p:spTree>
    <p:extLst>
      <p:ext uri="{BB962C8B-B14F-4D97-AF65-F5344CB8AC3E}">
        <p14:creationId xmlns:p14="http://schemas.microsoft.com/office/powerpoint/2010/main" val="632496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F8D1F4-29D8-4663-A7B5-32C0F7451758}"/>
              </a:ext>
            </a:extLst>
          </p:cNvPr>
          <p:cNvSpPr>
            <a:spLocks noGrp="1"/>
          </p:cNvSpPr>
          <p:nvPr>
            <p:ph type="title"/>
          </p:nvPr>
        </p:nvSpPr>
        <p:spPr/>
        <p:txBody>
          <a:bodyPr/>
          <a:lstStyle/>
          <a:p>
            <a:r>
              <a:rPr lang="zh-CN" altLang="en-US" dirty="0"/>
              <a:t>研究方向：定理证明</a:t>
            </a:r>
          </a:p>
        </p:txBody>
      </p:sp>
      <p:sp>
        <p:nvSpPr>
          <p:cNvPr id="3" name="内容占位符 2">
            <a:extLst>
              <a:ext uri="{FF2B5EF4-FFF2-40B4-BE49-F238E27FC236}">
                <a16:creationId xmlns:a16="http://schemas.microsoft.com/office/drawing/2014/main" id="{8BB55646-7C2C-427A-AFAA-C32282BDC74C}"/>
              </a:ext>
            </a:extLst>
          </p:cNvPr>
          <p:cNvSpPr>
            <a:spLocks noGrp="1"/>
          </p:cNvSpPr>
          <p:nvPr>
            <p:ph idx="1"/>
          </p:nvPr>
        </p:nvSpPr>
        <p:spPr>
          <a:xfrm>
            <a:off x="1028700" y="2286000"/>
            <a:ext cx="4604739" cy="3581400"/>
          </a:xfrm>
        </p:spPr>
        <p:txBody>
          <a:bodyPr/>
          <a:lstStyle/>
          <a:p>
            <a:r>
              <a:rPr lang="zh-CN" altLang="en-US" b="0" i="0" dirty="0">
                <a:solidFill>
                  <a:srgbClr val="111111"/>
                </a:solidFill>
                <a:effectLst/>
                <a:latin typeface="Roboto" panose="020B0604020202020204" pitchFamily="2" charset="0"/>
              </a:rPr>
              <a:t>定理证明是指使用严格的逻辑语言描述数学定义和数学证明，并在计算机的辅助下验证数学定理的正确性。</a:t>
            </a:r>
            <a:r>
              <a:rPr lang="zh-CN" altLang="en-US" b="0" i="0" dirty="0">
                <a:solidFill>
                  <a:srgbClr val="111111"/>
                </a:solidFill>
                <a:effectLst/>
                <a:latin typeface="Roboto" panose="02000000000000000000" pitchFamily="2" charset="0"/>
              </a:rPr>
              <a:t>相比于传统的基于测试的可靠性保障方法，定理证明技术会考虑所有边缘情况，</a:t>
            </a:r>
            <a:r>
              <a:rPr lang="zh-CN" altLang="en-US" b="0" i="0" dirty="0">
                <a:solidFill>
                  <a:srgbClr val="FF0000"/>
                </a:solidFill>
                <a:effectLst/>
                <a:latin typeface="Roboto" panose="02000000000000000000" pitchFamily="2" charset="0"/>
              </a:rPr>
              <a:t>完全排除一整类的潜在错误</a:t>
            </a:r>
            <a:r>
              <a:rPr lang="zh-CN" altLang="en-US" b="0" i="0" dirty="0">
                <a:solidFill>
                  <a:srgbClr val="111111"/>
                </a:solidFill>
                <a:effectLst/>
                <a:latin typeface="Roboto" panose="02000000000000000000" pitchFamily="2" charset="0"/>
              </a:rPr>
              <a:t>。</a:t>
            </a:r>
            <a:endParaRPr lang="en-US" altLang="zh-CN" b="0" i="0" dirty="0">
              <a:solidFill>
                <a:srgbClr val="111111"/>
              </a:solidFill>
              <a:effectLst/>
              <a:latin typeface="Roboto" panose="02000000000000000000" pitchFamily="2" charset="0"/>
            </a:endParaRPr>
          </a:p>
          <a:p>
            <a:pPr lvl="1"/>
            <a:r>
              <a:rPr lang="zh-CN" altLang="en-US" b="0" i="0" dirty="0">
                <a:solidFill>
                  <a:srgbClr val="111111"/>
                </a:solidFill>
                <a:effectLst/>
                <a:latin typeface="Roboto" panose="02000000000000000000" pitchFamily="2" charset="0"/>
              </a:rPr>
              <a:t>自动定理证明</a:t>
            </a:r>
            <a:endParaRPr lang="en-US" altLang="zh-CN" b="0" i="0" dirty="0">
              <a:solidFill>
                <a:srgbClr val="111111"/>
              </a:solidFill>
              <a:effectLst/>
              <a:latin typeface="Roboto" panose="02000000000000000000" pitchFamily="2" charset="0"/>
            </a:endParaRPr>
          </a:p>
          <a:p>
            <a:pPr lvl="1"/>
            <a:r>
              <a:rPr lang="zh-CN" altLang="en-US" i="0" dirty="0">
                <a:solidFill>
                  <a:srgbClr val="111111"/>
                </a:solidFill>
                <a:latin typeface="Roboto" panose="02000000000000000000" pitchFamily="2" charset="0"/>
              </a:rPr>
              <a:t>交互式定理证明</a:t>
            </a:r>
            <a:endParaRPr lang="zh-CN" altLang="en-US" dirty="0"/>
          </a:p>
        </p:txBody>
      </p:sp>
      <p:pic>
        <p:nvPicPr>
          <p:cNvPr id="5" name="图片 4">
            <a:extLst>
              <a:ext uri="{FF2B5EF4-FFF2-40B4-BE49-F238E27FC236}">
                <a16:creationId xmlns:a16="http://schemas.microsoft.com/office/drawing/2014/main" id="{D3D949BF-1D26-4179-9175-49051B54BF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4606" y="1664817"/>
            <a:ext cx="2179509" cy="3528366"/>
          </a:xfrm>
          <a:prstGeom prst="rect">
            <a:avLst/>
          </a:prstGeom>
        </p:spPr>
      </p:pic>
    </p:spTree>
    <p:extLst>
      <p:ext uri="{BB962C8B-B14F-4D97-AF65-F5344CB8AC3E}">
        <p14:creationId xmlns:p14="http://schemas.microsoft.com/office/powerpoint/2010/main" val="678971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FA11C44-1A89-4AC9-8D97-A8A5FE8881C8}"/>
              </a:ext>
            </a:extLst>
          </p:cNvPr>
          <p:cNvSpPr>
            <a:spLocks noGrp="1"/>
          </p:cNvSpPr>
          <p:nvPr>
            <p:ph type="title"/>
          </p:nvPr>
        </p:nvSpPr>
        <p:spPr/>
        <p:txBody>
          <a:bodyPr/>
          <a:lstStyle/>
          <a:p>
            <a:r>
              <a:rPr lang="zh-CN" altLang="en-US" dirty="0"/>
              <a:t>成果展示：</a:t>
            </a:r>
          </a:p>
        </p:txBody>
      </p:sp>
      <p:pic>
        <p:nvPicPr>
          <p:cNvPr id="4" name="图片 3">
            <a:extLst>
              <a:ext uri="{FF2B5EF4-FFF2-40B4-BE49-F238E27FC236}">
                <a16:creationId xmlns:a16="http://schemas.microsoft.com/office/drawing/2014/main" id="{21FBDEAB-CBD2-48F1-856C-9CA18C8C5EFC}"/>
              </a:ext>
            </a:extLst>
          </p:cNvPr>
          <p:cNvPicPr>
            <a:picLocks noChangeAspect="1"/>
          </p:cNvPicPr>
          <p:nvPr/>
        </p:nvPicPr>
        <p:blipFill>
          <a:blip r:embed="rId3"/>
          <a:stretch>
            <a:fillRect/>
          </a:stretch>
        </p:blipFill>
        <p:spPr>
          <a:xfrm>
            <a:off x="977975" y="2290665"/>
            <a:ext cx="7732935" cy="2669650"/>
          </a:xfrm>
          <a:prstGeom prst="rect">
            <a:avLst/>
          </a:prstGeom>
        </p:spPr>
      </p:pic>
    </p:spTree>
    <p:extLst>
      <p:ext uri="{BB962C8B-B14F-4D97-AF65-F5344CB8AC3E}">
        <p14:creationId xmlns:p14="http://schemas.microsoft.com/office/powerpoint/2010/main" val="712617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AAE9DF2-A152-47A9-845D-60DD790E5147}"/>
              </a:ext>
            </a:extLst>
          </p:cNvPr>
          <p:cNvSpPr>
            <a:spLocks noGrp="1"/>
          </p:cNvSpPr>
          <p:nvPr>
            <p:ph type="title"/>
          </p:nvPr>
        </p:nvSpPr>
        <p:spPr/>
        <p:txBody>
          <a:bodyPr/>
          <a:lstStyle/>
          <a:p>
            <a:r>
              <a:rPr lang="zh-CN" altLang="en-US" dirty="0"/>
              <a:t>科研感悟</a:t>
            </a:r>
          </a:p>
        </p:txBody>
      </p:sp>
      <p:sp>
        <p:nvSpPr>
          <p:cNvPr id="3" name="内容占位符 2">
            <a:extLst>
              <a:ext uri="{FF2B5EF4-FFF2-40B4-BE49-F238E27FC236}">
                <a16:creationId xmlns:a16="http://schemas.microsoft.com/office/drawing/2014/main" id="{E6F6DC98-B66F-48AA-BB5D-CC9A59F70601}"/>
              </a:ext>
            </a:extLst>
          </p:cNvPr>
          <p:cNvSpPr>
            <a:spLocks noGrp="1"/>
          </p:cNvSpPr>
          <p:nvPr>
            <p:ph idx="1"/>
          </p:nvPr>
        </p:nvSpPr>
        <p:spPr/>
        <p:txBody>
          <a:bodyPr/>
          <a:lstStyle/>
          <a:p>
            <a:r>
              <a:rPr lang="zh-CN" altLang="en-US" dirty="0"/>
              <a:t>科研是躲不过去的！</a:t>
            </a:r>
            <a:endParaRPr lang="en-US" altLang="zh-CN" dirty="0"/>
          </a:p>
          <a:p>
            <a:r>
              <a:rPr lang="zh-CN" altLang="en-US" dirty="0"/>
              <a:t>选择很重要</a:t>
            </a:r>
            <a:endParaRPr lang="en-US" altLang="zh-CN" dirty="0"/>
          </a:p>
          <a:p>
            <a:r>
              <a:rPr lang="zh-CN" altLang="en-US" dirty="0"/>
              <a:t>尽早做规划</a:t>
            </a:r>
            <a:endParaRPr lang="en-US" altLang="zh-CN" dirty="0"/>
          </a:p>
          <a:p>
            <a:r>
              <a:rPr lang="zh-CN" altLang="en-US" dirty="0"/>
              <a:t>培养动手习惯</a:t>
            </a:r>
          </a:p>
        </p:txBody>
      </p:sp>
    </p:spTree>
    <p:extLst>
      <p:ext uri="{BB962C8B-B14F-4D97-AF65-F5344CB8AC3E}">
        <p14:creationId xmlns:p14="http://schemas.microsoft.com/office/powerpoint/2010/main" val="1010678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185464DB-DC76-4D55-830D-5DF6394784D6}"/>
              </a:ext>
            </a:extLst>
          </p:cNvPr>
          <p:cNvSpPr txBox="1"/>
          <p:nvPr/>
        </p:nvSpPr>
        <p:spPr>
          <a:xfrm>
            <a:off x="3574890" y="3044279"/>
            <a:ext cx="6607574" cy="769441"/>
          </a:xfrm>
          <a:prstGeom prst="rect">
            <a:avLst/>
          </a:prstGeom>
          <a:noFill/>
        </p:spPr>
        <p:txBody>
          <a:bodyPr wrap="square" rtlCol="0">
            <a:spAutoFit/>
          </a:bodyPr>
          <a:lstStyle/>
          <a:p>
            <a:r>
              <a:rPr lang="zh-CN" altLang="en-US" sz="4400" dirty="0"/>
              <a:t>谢谢大家！</a:t>
            </a:r>
          </a:p>
        </p:txBody>
      </p:sp>
    </p:spTree>
    <p:extLst>
      <p:ext uri="{BB962C8B-B14F-4D97-AF65-F5344CB8AC3E}">
        <p14:creationId xmlns:p14="http://schemas.microsoft.com/office/powerpoint/2010/main" val="1579014091"/>
      </p:ext>
    </p:extLst>
  </p:cSld>
  <p:clrMapOvr>
    <a:masterClrMapping/>
  </p:clrMapOvr>
</p:sld>
</file>

<file path=ppt/theme/theme1.xml><?xml version="1.0" encoding="utf-8"?>
<a:theme xmlns:a="http://schemas.openxmlformats.org/drawingml/2006/main" name="剪切">
  <a:themeElements>
    <a:clrScheme name="剪切">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剪切">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剪切">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TM10001105[[fn=剪切]]</Template>
  <TotalTime>266</TotalTime>
  <Words>713</Words>
  <Application>Microsoft Office PowerPoint</Application>
  <PresentationFormat>全屏显示(4:3)</PresentationFormat>
  <Paragraphs>30</Paragraphs>
  <Slides>5</Slides>
  <Notes>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vt:i4>
      </vt:variant>
    </vt:vector>
  </HeadingPairs>
  <TitlesOfParts>
    <vt:vector size="12" baseType="lpstr">
      <vt:lpstr>等线</vt:lpstr>
      <vt:lpstr>Arial</vt:lpstr>
      <vt:lpstr>Courier New</vt:lpstr>
      <vt:lpstr>Franklin Gothic Book</vt:lpstr>
      <vt:lpstr>Roboto</vt:lpstr>
      <vt:lpstr>Times New Roman</vt:lpstr>
      <vt:lpstr>剪切</vt:lpstr>
      <vt:lpstr>新生报告会</vt:lpstr>
      <vt:lpstr>研究方向：定理证明</vt:lpstr>
      <vt:lpstr>成果展示：</vt:lpstr>
      <vt:lpstr>科研感悟</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新生报告会</dc:title>
  <dc:creator>许 润清</dc:creator>
  <cp:lastModifiedBy>许 润清</cp:lastModifiedBy>
  <cp:revision>9</cp:revision>
  <dcterms:created xsi:type="dcterms:W3CDTF">2021-08-19T10:28:08Z</dcterms:created>
  <dcterms:modified xsi:type="dcterms:W3CDTF">2021-08-31T09:37:30Z</dcterms:modified>
</cp:coreProperties>
</file>