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2"/>
    <p:sldId id="263" r:id="rId3"/>
    <p:sldId id="270" r:id="rId4"/>
    <p:sldId id="267" r:id="rId5"/>
    <p:sldId id="278" r:id="rId6"/>
    <p:sldId id="279" r:id="rId7"/>
    <p:sldId id="280" r:id="rId8"/>
    <p:sldId id="281" r:id="rId9"/>
    <p:sldId id="276" r:id="rId10"/>
    <p:sldId id="277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324"/>
    <a:srgbClr val="0C4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79924" autoAdjust="0"/>
  </p:normalViewPr>
  <p:slideViewPr>
    <p:cSldViewPr snapToGrid="0" showGuides="1">
      <p:cViewPr varScale="1">
        <p:scale>
          <a:sx n="156" d="100"/>
          <a:sy n="156" d="100"/>
        </p:scale>
        <p:origin x="112" y="420"/>
      </p:cViewPr>
      <p:guideLst>
        <p:guide orient="horz" pos="2164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CEC9-DDE4-4B30-87D6-0017517D5E2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4487E-253C-4F2A-AD3B-D7DF4058A6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照片为学生拍摄的礼堂</a:t>
            </a: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000F6D-74D8-0C46-B428-4DE0EB03488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图片可以替换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082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191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227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477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2C326A-3541-E547-8C03-5779D23648EF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2021/9/2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597BDB-C194-6F4E-8639-1B954A600FDB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40768"/>
            <a:ext cx="10515600" cy="5061482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r>
              <a:rPr lang="en-US" altLang="zh-CN" dirty="0"/>
              <a:t>·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777B4F-0286-DE44-939A-59B26D3141B7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2021/9/2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DB0674-9F2F-9048-8F8C-240B2AE1FAC2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09" y="0"/>
            <a:ext cx="10538791" cy="102154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815009" y="1021543"/>
            <a:ext cx="10538791" cy="0"/>
            <a:chOff x="815009" y="1021543"/>
            <a:chExt cx="10538791" cy="0"/>
          </a:xfrm>
        </p:grpSpPr>
        <p:cxnSp>
          <p:nvCxnSpPr>
            <p:cNvPr id="8" name="直接连接符 7"/>
            <p:cNvCxnSpPr/>
            <p:nvPr userDrawn="1"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 userDrawn="1"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 descr="横版组合——透明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10600" y="6073474"/>
            <a:ext cx="308657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F89CA9-0F6A-E745-B1B5-0B3A7BE5D970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2021/9/2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721F5A-A6F2-4C4E-BFC8-8F7E8C0B0E84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09" y="0"/>
            <a:ext cx="10515600" cy="102154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00000"/>
              </a:lnSpc>
              <a:defRPr lang="en-US" sz="4000" b="1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en-US" dirty="0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815009" y="1021543"/>
            <a:ext cx="10538791" cy="0"/>
            <a:chOff x="815009" y="1021543"/>
            <a:chExt cx="10538791" cy="0"/>
          </a:xfrm>
        </p:grpSpPr>
        <p:cxnSp>
          <p:nvCxnSpPr>
            <p:cNvPr id="7" name="直接连接符 6"/>
            <p:cNvCxnSpPr/>
            <p:nvPr userDrawn="1"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横版组合——透明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10600" y="6073474"/>
            <a:ext cx="308657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E72066-6174-6145-AA6B-3DE5C9EA0DC8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2021/9/2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0C70D4-B8A7-1C47-A003-56128FA9BF31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2098675" y="2108200"/>
            <a:ext cx="7994651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EA215-7A23-544C-A92E-4577682AAD9A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2021/9/2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0E2911-4B38-3847-BB6A-657490750D80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C40F-0D87-4C47-A7B0-B93EF7B2BEDD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42B8-D311-4E7D-8579-3E51C69EB1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C40F-0D87-4C47-A7B0-B93EF7B2BEDD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42B8-D311-4E7D-8579-3E51C69EB1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C5E0C2-28B8-CE44-9D60-588CFEE87B31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2021/9/2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093995-55F8-9440-9010-524D68AC1856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2088106"/>
            <a:ext cx="12192000" cy="255927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933085"/>
            <a:ext cx="9144000" cy="1992963"/>
          </a:xfrm>
        </p:spPr>
        <p:txBody>
          <a:bodyPr/>
          <a:lstStyle/>
          <a:p>
            <a:r>
              <a:rPr lang="zh-CN" altLang="en-US" b="1" dirty="0"/>
              <a:t>迎新报告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38968"/>
            <a:ext cx="9144000" cy="1970829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报告人：马帅</a:t>
            </a:r>
            <a:r>
              <a:rPr lang="en-US" altLang="zh-CN" sz="2800" dirty="0"/>
              <a:t>	</a:t>
            </a:r>
            <a:r>
              <a:rPr lang="zh-CN" altLang="en-US" sz="2800" dirty="0"/>
              <a:t>指导老师：王文成</a:t>
            </a:r>
          </a:p>
          <a:p>
            <a:r>
              <a:rPr lang="en-US" altLang="zh-CN" sz="2800" dirty="0"/>
              <a:t>2021</a:t>
            </a:r>
            <a:r>
              <a:rPr lang="zh-CN" altLang="en-US" sz="2800" dirty="0"/>
              <a:t>年</a:t>
            </a:r>
            <a:r>
              <a:rPr lang="en-US" altLang="zh-CN" sz="2800" dirty="0"/>
              <a:t>9</a:t>
            </a:r>
            <a:r>
              <a:rPr lang="zh-CN" altLang="en-US" sz="2800" dirty="0"/>
              <a:t>月</a:t>
            </a:r>
            <a:r>
              <a:rPr lang="en-US" altLang="zh-CN" sz="2800" dirty="0"/>
              <a:t>3</a:t>
            </a:r>
            <a:r>
              <a:rPr lang="zh-CN" altLang="en-US" sz="2800" dirty="0"/>
              <a:t>日</a:t>
            </a:r>
          </a:p>
        </p:txBody>
      </p:sp>
      <p:pic>
        <p:nvPicPr>
          <p:cNvPr id="6" name="图片 5" descr="横版组合——透明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23853" y="698565"/>
            <a:ext cx="5144295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感悟与寄语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15009" y="2097623"/>
            <a:ext cx="6117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1. </a:t>
            </a:r>
            <a:r>
              <a:rPr lang="zh-CN" altLang="en-US" sz="2400" dirty="0"/>
              <a:t>注重课程学习</a:t>
            </a:r>
          </a:p>
          <a:p>
            <a:endParaRPr lang="zh-CN" altLang="en-US" sz="2400" dirty="0"/>
          </a:p>
          <a:p>
            <a:r>
              <a:rPr lang="en-US" altLang="zh-CN" sz="2400" dirty="0"/>
              <a:t>2. </a:t>
            </a:r>
            <a:r>
              <a:rPr lang="zh-CN" altLang="en-US" sz="2400" dirty="0"/>
              <a:t>理论与实践结合</a:t>
            </a:r>
          </a:p>
          <a:p>
            <a:endParaRPr lang="zh-CN" altLang="en-US" sz="2400" dirty="0"/>
          </a:p>
          <a:p>
            <a:r>
              <a:rPr lang="en-US" altLang="zh-CN" sz="2400" dirty="0"/>
              <a:t>3. </a:t>
            </a:r>
            <a:r>
              <a:rPr lang="zh-CN" altLang="en-US" sz="2400" dirty="0"/>
              <a:t>劳逸结合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9555" y="358903"/>
            <a:ext cx="4265218" cy="9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677" y="2252370"/>
            <a:ext cx="7998645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reeform 11"/>
          <p:cNvSpPr/>
          <p:nvPr/>
        </p:nvSpPr>
        <p:spPr bwMode="auto">
          <a:xfrm>
            <a:off x="4792379" y="1979898"/>
            <a:ext cx="891827" cy="112669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6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2" name="Freeform 10"/>
          <p:cNvSpPr/>
          <p:nvPr/>
        </p:nvSpPr>
        <p:spPr bwMode="auto">
          <a:xfrm>
            <a:off x="4628930" y="2068763"/>
            <a:ext cx="6690287" cy="701401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3" name="Rectangle 12"/>
          <p:cNvSpPr>
            <a:spLocks noChangeArrowheads="1"/>
          </p:cNvSpPr>
          <p:nvPr/>
        </p:nvSpPr>
        <p:spPr bwMode="auto">
          <a:xfrm>
            <a:off x="4878070" y="1979897"/>
            <a:ext cx="720444" cy="73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55" name="TextBox 108"/>
          <p:cNvSpPr txBox="1">
            <a:spLocks noChangeArrowheads="1"/>
          </p:cNvSpPr>
          <p:nvPr/>
        </p:nvSpPr>
        <p:spPr bwMode="auto">
          <a:xfrm>
            <a:off x="5807981" y="2160802"/>
            <a:ext cx="1706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科研情况</a:t>
            </a:r>
          </a:p>
        </p:txBody>
      </p:sp>
      <p:sp>
        <p:nvSpPr>
          <p:cNvPr id="14356" name="TextBox 109"/>
          <p:cNvSpPr txBox="1">
            <a:spLocks noChangeArrowheads="1"/>
          </p:cNvSpPr>
          <p:nvPr/>
        </p:nvSpPr>
        <p:spPr bwMode="auto">
          <a:xfrm>
            <a:off x="4985978" y="2000528"/>
            <a:ext cx="495935" cy="706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</a:p>
        </p:txBody>
      </p:sp>
      <p:sp>
        <p:nvSpPr>
          <p:cNvPr id="14363" name="Freeform 5"/>
          <p:cNvSpPr/>
          <p:nvPr/>
        </p:nvSpPr>
        <p:spPr bwMode="auto">
          <a:xfrm>
            <a:off x="0" y="1339"/>
            <a:ext cx="4260774" cy="6869605"/>
          </a:xfrm>
          <a:custGeom>
            <a:avLst/>
            <a:gdLst>
              <a:gd name="T0" fmla="*/ 0 w 5566"/>
              <a:gd name="T1" fmla="*/ 0 h 9000"/>
              <a:gd name="T2" fmla="*/ 4324 w 5566"/>
              <a:gd name="T3" fmla="*/ 0 h 9000"/>
              <a:gd name="T4" fmla="*/ 5566 w 5566"/>
              <a:gd name="T5" fmla="*/ 9000 h 9000"/>
              <a:gd name="T6" fmla="*/ 0 w 5566"/>
              <a:gd name="T7" fmla="*/ 9000 h 9000"/>
              <a:gd name="T8" fmla="*/ 0 w 5566"/>
              <a:gd name="T9" fmla="*/ 0 h 9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66" h="9000">
                <a:moveTo>
                  <a:pt x="0" y="0"/>
                </a:moveTo>
                <a:lnTo>
                  <a:pt x="4324" y="0"/>
                </a:lnTo>
                <a:lnTo>
                  <a:pt x="5566" y="9000"/>
                </a:lnTo>
                <a:lnTo>
                  <a:pt x="0" y="9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20000"/>
                      </a14:imgEffect>
                    </a14:imgLayer>
                  </a14:imgProps>
                </a:ext>
              </a:extLst>
            </a:blip>
            <a:srcRect/>
            <a:stretch>
              <a:fillRect l="-14000" r="-35000"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40569" y="1339"/>
            <a:ext cx="1867759" cy="6869605"/>
            <a:chOff x="2640569" y="1339"/>
            <a:chExt cx="1867759" cy="6869605"/>
          </a:xfrm>
        </p:grpSpPr>
        <p:sp>
          <p:nvSpPr>
            <p:cNvPr id="14364" name="Freeform 6"/>
            <p:cNvSpPr/>
            <p:nvPr/>
          </p:nvSpPr>
          <p:spPr bwMode="auto">
            <a:xfrm>
              <a:off x="3392751" y="1339"/>
              <a:ext cx="1115577" cy="6869605"/>
            </a:xfrm>
            <a:custGeom>
              <a:avLst/>
              <a:gdLst>
                <a:gd name="T0" fmla="*/ 0 w 1457"/>
                <a:gd name="T1" fmla="*/ 0 h 9000"/>
                <a:gd name="T2" fmla="*/ 224 w 1457"/>
                <a:gd name="T3" fmla="*/ 0 h 9000"/>
                <a:gd name="T4" fmla="*/ 1457 w 1457"/>
                <a:gd name="T5" fmla="*/ 9000 h 9000"/>
                <a:gd name="T6" fmla="*/ 1233 w 1457"/>
                <a:gd name="T7" fmla="*/ 9000 h 9000"/>
                <a:gd name="T8" fmla="*/ 0 w 1457"/>
                <a:gd name="T9" fmla="*/ 0 h 9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7" h="9000">
                  <a:moveTo>
                    <a:pt x="0" y="0"/>
                  </a:moveTo>
                  <a:lnTo>
                    <a:pt x="224" y="0"/>
                  </a:lnTo>
                  <a:lnTo>
                    <a:pt x="1457" y="9000"/>
                  </a:lnTo>
                  <a:lnTo>
                    <a:pt x="1233" y="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6794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65" name="矩形 12"/>
            <p:cNvSpPr>
              <a:spLocks noChangeArrowheads="1"/>
            </p:cNvSpPr>
            <p:nvPr/>
          </p:nvSpPr>
          <p:spPr bwMode="auto">
            <a:xfrm>
              <a:off x="2640569" y="5937859"/>
              <a:ext cx="1732873" cy="782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6794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366" name="TextBox 98"/>
          <p:cNvSpPr txBox="1">
            <a:spLocks noChangeArrowheads="1"/>
          </p:cNvSpPr>
          <p:nvPr/>
        </p:nvSpPr>
        <p:spPr bwMode="auto">
          <a:xfrm>
            <a:off x="2800845" y="5977530"/>
            <a:ext cx="902934" cy="52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目录</a:t>
            </a:r>
          </a:p>
        </p:txBody>
      </p:sp>
      <p:sp>
        <p:nvSpPr>
          <p:cNvPr id="14367" name="TextBox 104"/>
          <p:cNvSpPr txBox="1">
            <a:spLocks noChangeArrowheads="1"/>
          </p:cNvSpPr>
          <p:nvPr/>
        </p:nvSpPr>
        <p:spPr bwMode="auto">
          <a:xfrm>
            <a:off x="2854798" y="6359968"/>
            <a:ext cx="1180639" cy="3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Contents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4" name="图片 33" descr="横版组合——透明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468075" y="127196"/>
            <a:ext cx="342953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11"/>
          <p:cNvSpPr/>
          <p:nvPr/>
        </p:nvSpPr>
        <p:spPr bwMode="auto">
          <a:xfrm>
            <a:off x="4792379" y="4213193"/>
            <a:ext cx="891827" cy="112669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6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reeform 10"/>
          <p:cNvSpPr/>
          <p:nvPr/>
        </p:nvSpPr>
        <p:spPr bwMode="auto">
          <a:xfrm>
            <a:off x="4628930" y="4302058"/>
            <a:ext cx="6690287" cy="701401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878070" y="4213192"/>
            <a:ext cx="720444" cy="73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108"/>
          <p:cNvSpPr txBox="1">
            <a:spLocks noChangeArrowheads="1"/>
          </p:cNvSpPr>
          <p:nvPr/>
        </p:nvSpPr>
        <p:spPr bwMode="auto">
          <a:xfrm>
            <a:off x="5807981" y="4394097"/>
            <a:ext cx="2087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感悟与寄语</a:t>
            </a:r>
          </a:p>
        </p:txBody>
      </p:sp>
      <p:sp>
        <p:nvSpPr>
          <p:cNvPr id="7" name="TextBox 109"/>
          <p:cNvSpPr txBox="1">
            <a:spLocks noChangeArrowheads="1"/>
          </p:cNvSpPr>
          <p:nvPr/>
        </p:nvSpPr>
        <p:spPr bwMode="auto">
          <a:xfrm>
            <a:off x="4985978" y="4233823"/>
            <a:ext cx="495935" cy="706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bldLvl="0" animBg="1" autoUpdateAnimBg="0"/>
      <p:bldP spid="14355" grpId="0" autoUpdateAnimBg="0"/>
      <p:bldP spid="14356" grpId="0" bldLvl="0" animBg="1"/>
      <p:bldP spid="14366" grpId="0" autoUpdateAnimBg="0"/>
      <p:bldP spid="14367" grpId="0" autoUpdateAnimBg="0"/>
      <p:bldP spid="5" grpId="0" bldLvl="0" animBg="1" autoUpdateAnimBg="0"/>
      <p:bldP spid="6" grpId="0" autoUpdateAnimBg="0"/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5"/>
          <p:cNvSpPr/>
          <p:nvPr/>
        </p:nvSpPr>
        <p:spPr bwMode="auto">
          <a:xfrm>
            <a:off x="771225" y="1754842"/>
            <a:ext cx="2935728" cy="487172"/>
          </a:xfrm>
          <a:custGeom>
            <a:avLst/>
            <a:gdLst>
              <a:gd name="T0" fmla="*/ 275 w 3851"/>
              <a:gd name="T1" fmla="*/ 0 h 633"/>
              <a:gd name="T2" fmla="*/ 3575 w 3851"/>
              <a:gd name="T3" fmla="*/ 0 h 633"/>
              <a:gd name="T4" fmla="*/ 3851 w 3851"/>
              <a:gd name="T5" fmla="*/ 633 h 633"/>
              <a:gd name="T6" fmla="*/ 0 w 3851"/>
              <a:gd name="T7" fmla="*/ 633 h 633"/>
              <a:gd name="T8" fmla="*/ 275 w 3851"/>
              <a:gd name="T9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1" h="633">
                <a:moveTo>
                  <a:pt x="275" y="0"/>
                </a:moveTo>
                <a:lnTo>
                  <a:pt x="3575" y="0"/>
                </a:lnTo>
                <a:lnTo>
                  <a:pt x="3851" y="633"/>
                </a:lnTo>
                <a:lnTo>
                  <a:pt x="0" y="633"/>
                </a:lnTo>
                <a:lnTo>
                  <a:pt x="27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0" y="2290093"/>
            <a:ext cx="12192000" cy="2196242"/>
          </a:xfrm>
          <a:prstGeom prst="rect">
            <a:avLst/>
          </a:prstGeom>
          <a:gradFill flip="none" rotWithShape="1">
            <a:gsLst>
              <a:gs pos="0">
                <a:srgbClr val="0C4994">
                  <a:shade val="30000"/>
                  <a:satMod val="115000"/>
                </a:srgbClr>
              </a:gs>
              <a:gs pos="50000">
                <a:srgbClr val="0C4994">
                  <a:shade val="67500"/>
                  <a:satMod val="115000"/>
                </a:srgbClr>
              </a:gs>
              <a:gs pos="100000">
                <a:srgbClr val="0C49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980692" y="1754842"/>
            <a:ext cx="2513618" cy="2686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5" name="TextBox 23"/>
          <p:cNvSpPr txBox="1">
            <a:spLocks noChangeArrowheads="1"/>
          </p:cNvSpPr>
          <p:nvPr/>
        </p:nvSpPr>
        <p:spPr bwMode="auto">
          <a:xfrm>
            <a:off x="3703777" y="3214197"/>
            <a:ext cx="5614382" cy="62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◎</a:t>
            </a: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测地线计算</a:t>
            </a:r>
            <a:endParaRPr kumimoji="0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246" name="TextBox 25"/>
          <p:cNvSpPr txBox="1">
            <a:spLocks noChangeArrowheads="1"/>
          </p:cNvSpPr>
          <p:nvPr/>
        </p:nvSpPr>
        <p:spPr bwMode="auto">
          <a:xfrm>
            <a:off x="3756938" y="2563832"/>
            <a:ext cx="550806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CB3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科研情况</a:t>
            </a:r>
          </a:p>
        </p:txBody>
      </p:sp>
      <p:sp>
        <p:nvSpPr>
          <p:cNvPr id="10247" name="TextBox 26"/>
          <p:cNvSpPr txBox="1">
            <a:spLocks noChangeArrowheads="1"/>
          </p:cNvSpPr>
          <p:nvPr/>
        </p:nvSpPr>
        <p:spPr bwMode="auto">
          <a:xfrm>
            <a:off x="1198095" y="2245187"/>
            <a:ext cx="206248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99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</a:t>
            </a:r>
            <a:r>
              <a:rPr kumimoji="0" lang="en-US" sz="1199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</a:p>
        </p:txBody>
      </p:sp>
      <p:pic>
        <p:nvPicPr>
          <p:cNvPr id="11" name="图片 10" descr="横版组合——透明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68075" y="127196"/>
            <a:ext cx="342953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ldLvl="0" animBg="1" autoUpdateAnimBg="0"/>
      <p:bldP spid="10244" grpId="0" bldLvl="0" animBg="1" autoUpdateAnimBg="0"/>
      <p:bldP spid="10245" grpId="0" autoUpdateAnimBg="0"/>
      <p:bldP spid="10246" grpId="0" autoUpdateAnimBg="0"/>
      <p:bldP spid="1024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/>
          <a:lstStyle/>
          <a:p>
            <a:r>
              <a:rPr lang="zh-CN" altLang="en-US" dirty="0"/>
              <a:t>测地线问题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AB3CCF78-01E8-46C2-8E7D-19BCA46EA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752147"/>
            <a:ext cx="10515600" cy="4351338"/>
          </a:xfrm>
        </p:spPr>
        <p:txBody>
          <a:bodyPr>
            <a:normAutofit/>
          </a:bodyPr>
          <a:lstStyle/>
          <a:p>
            <a:r>
              <a:rPr lang="zh-CN" altLang="en-US" dirty="0"/>
              <a:t>离散测地线问题</a:t>
            </a:r>
            <a:r>
              <a:rPr lang="en-US" altLang="zh-CN" dirty="0"/>
              <a:t> </a:t>
            </a:r>
          </a:p>
          <a:p>
            <a:pPr lvl="1"/>
            <a:r>
              <a:rPr lang="zh-CN" altLang="en-US" dirty="0"/>
              <a:t>全局计算几何方法</a:t>
            </a:r>
            <a:endParaRPr lang="en-US" altLang="zh-CN" dirty="0"/>
          </a:p>
          <a:p>
            <a:pPr lvl="1"/>
            <a:r>
              <a:rPr lang="zh-CN" altLang="en-US" dirty="0"/>
              <a:t>局部计算几何方法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光滑测地线问题：</a:t>
            </a:r>
            <a:endParaRPr lang="en-US" altLang="zh-CN" dirty="0"/>
          </a:p>
          <a:p>
            <a:pPr lvl="1"/>
            <a:r>
              <a:rPr lang="zh-CN" altLang="en-US" dirty="0"/>
              <a:t>热传导方程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1CF0F15-D809-4AF2-8D6F-CF17F7535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442" y="1752147"/>
            <a:ext cx="2850483" cy="30691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/>
          <a:lstStyle/>
          <a:p>
            <a:r>
              <a:rPr lang="zh-CN" altLang="en-US" dirty="0"/>
              <a:t>输入与输出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7F7464C-BBE3-4861-9271-1840D8D5D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547"/>
            <a:ext cx="7256929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Point-to-Point Geodesic Path </a:t>
            </a:r>
          </a:p>
          <a:p>
            <a:pPr marL="0" indent="0">
              <a:buNone/>
            </a:pPr>
            <a:r>
              <a:rPr lang="en-US" altLang="zh-CN" sz="2400" dirty="0"/>
              <a:t>   (PPGP)</a:t>
            </a:r>
          </a:p>
          <a:p>
            <a:r>
              <a:rPr lang="en-US" altLang="zh-CN" sz="2400" dirty="0"/>
              <a:t>Single Source Geodesic Distance / Shortest Path (SSGD/SSSP)</a:t>
            </a:r>
          </a:p>
          <a:p>
            <a:r>
              <a:rPr lang="en-US" altLang="zh-CN" sz="2400" dirty="0"/>
              <a:t>Multiple Source Geodesic Distance / Shortest Path (MSGD/MSSP)</a:t>
            </a:r>
          </a:p>
          <a:p>
            <a:r>
              <a:rPr lang="en-US" altLang="zh-CN" sz="2400" dirty="0"/>
              <a:t>All-Pairs Geodesic Distances / Shortest Paths (APGD/APSP)</a:t>
            </a:r>
            <a:endParaRPr lang="zh-CN" altLang="en-US" sz="2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2711350-9322-47CD-9A16-15551DEF7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037" y="1294720"/>
            <a:ext cx="3472763" cy="338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8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/>
          <a:lstStyle/>
          <a:p>
            <a:r>
              <a:rPr lang="zh-CN" altLang="en-US" dirty="0"/>
              <a:t>离散测地线性质</a:t>
            </a:r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F5B87CDA-1E29-43D5-90E1-62901A1DC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0841" y="1073635"/>
            <a:ext cx="6426146" cy="17552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6940793-0EA7-4652-985D-BB75FE069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841" y="2809099"/>
            <a:ext cx="4694625" cy="397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9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/>
          <a:lstStyle/>
          <a:p>
            <a:r>
              <a:rPr lang="zh-CN" altLang="en-US" dirty="0"/>
              <a:t>离散测地线计算</a:t>
            </a:r>
          </a:p>
        </p:txBody>
      </p:sp>
      <p:pic>
        <p:nvPicPr>
          <p:cNvPr id="7" name="内容占位符 3">
            <a:extLst>
              <a:ext uri="{FF2B5EF4-FFF2-40B4-BE49-F238E27FC236}">
                <a16:creationId xmlns:a16="http://schemas.microsoft.com/office/drawing/2014/main" id="{2004D736-D359-4341-BA83-719083F21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4696" y="1205436"/>
            <a:ext cx="10515600" cy="430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5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/>
          <a:lstStyle/>
          <a:p>
            <a:r>
              <a:rPr lang="zh-CN" altLang="en-US" dirty="0"/>
              <a:t>光滑测地线计算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7431E67-7EC0-4457-80B0-14E4E504A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808"/>
          <a:stretch/>
        </p:blipFill>
        <p:spPr>
          <a:xfrm>
            <a:off x="7876713" y="1199827"/>
            <a:ext cx="4005915" cy="4576585"/>
          </a:xfrm>
          <a:prstGeom prst="rect">
            <a:avLst/>
          </a:prstGeom>
          <a:effectLst/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D9447FA-8897-4DD3-A51C-14EC96073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1723151"/>
            <a:ext cx="7038513" cy="337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1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5"/>
          <p:cNvSpPr/>
          <p:nvPr/>
        </p:nvSpPr>
        <p:spPr bwMode="auto">
          <a:xfrm>
            <a:off x="771225" y="1754842"/>
            <a:ext cx="2935728" cy="487172"/>
          </a:xfrm>
          <a:custGeom>
            <a:avLst/>
            <a:gdLst>
              <a:gd name="T0" fmla="*/ 275 w 3851"/>
              <a:gd name="T1" fmla="*/ 0 h 633"/>
              <a:gd name="T2" fmla="*/ 3575 w 3851"/>
              <a:gd name="T3" fmla="*/ 0 h 633"/>
              <a:gd name="T4" fmla="*/ 3851 w 3851"/>
              <a:gd name="T5" fmla="*/ 633 h 633"/>
              <a:gd name="T6" fmla="*/ 0 w 3851"/>
              <a:gd name="T7" fmla="*/ 633 h 633"/>
              <a:gd name="T8" fmla="*/ 275 w 3851"/>
              <a:gd name="T9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1" h="633">
                <a:moveTo>
                  <a:pt x="275" y="0"/>
                </a:moveTo>
                <a:lnTo>
                  <a:pt x="3575" y="0"/>
                </a:lnTo>
                <a:lnTo>
                  <a:pt x="3851" y="633"/>
                </a:lnTo>
                <a:lnTo>
                  <a:pt x="0" y="633"/>
                </a:lnTo>
                <a:lnTo>
                  <a:pt x="27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" y="2245189"/>
            <a:ext cx="12192000" cy="2196242"/>
          </a:xfrm>
          <a:prstGeom prst="rect">
            <a:avLst/>
          </a:prstGeom>
          <a:gradFill flip="none" rotWithShape="1">
            <a:gsLst>
              <a:gs pos="0">
                <a:srgbClr val="0C4994">
                  <a:shade val="30000"/>
                  <a:satMod val="115000"/>
                </a:srgbClr>
              </a:gs>
              <a:gs pos="50000">
                <a:srgbClr val="0C4994">
                  <a:shade val="67500"/>
                  <a:satMod val="115000"/>
                </a:srgbClr>
              </a:gs>
              <a:gs pos="100000">
                <a:srgbClr val="0C49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980692" y="1754842"/>
            <a:ext cx="2513618" cy="2686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6" name="TextBox 25"/>
          <p:cNvSpPr txBox="1">
            <a:spLocks noChangeArrowheads="1"/>
          </p:cNvSpPr>
          <p:nvPr/>
        </p:nvSpPr>
        <p:spPr bwMode="auto">
          <a:xfrm>
            <a:off x="3778363" y="2349922"/>
            <a:ext cx="550806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CB3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感悟与寄语</a:t>
            </a:r>
          </a:p>
        </p:txBody>
      </p:sp>
      <p:sp>
        <p:nvSpPr>
          <p:cNvPr id="10247" name="TextBox 26"/>
          <p:cNvSpPr txBox="1">
            <a:spLocks noChangeArrowheads="1"/>
          </p:cNvSpPr>
          <p:nvPr/>
        </p:nvSpPr>
        <p:spPr bwMode="auto">
          <a:xfrm>
            <a:off x="1198095" y="2245187"/>
            <a:ext cx="206248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99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</a:t>
            </a:r>
            <a:r>
              <a:rPr kumimoji="0" lang="en-US" sz="1199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</a:p>
        </p:txBody>
      </p:sp>
      <p:pic>
        <p:nvPicPr>
          <p:cNvPr id="11" name="图片 10" descr="横版组合——透明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68075" y="127196"/>
            <a:ext cx="342953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ldLvl="0" animBg="1" autoUpdateAnimBg="0"/>
      <p:bldP spid="10244" grpId="0" bldLvl="0" animBg="1" autoUpdateAnimBg="0"/>
      <p:bldP spid="10246" grpId="0" autoUpdateAnimBg="0"/>
      <p:bldP spid="10247" grpId="0" autoUpdateAnimBg="0"/>
    </p:bldLst>
  </p:timing>
</p:sld>
</file>

<file path=ppt/theme/theme1.xml><?xml version="1.0" encoding="utf-8"?>
<a:theme xmlns:a="http://schemas.openxmlformats.org/drawingml/2006/main" name="A000120140530A99PPBG">
  <a:themeElements>
    <a:clrScheme name="自定义 1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C4994"/>
      </a:accent1>
      <a:accent2>
        <a:srgbClr val="0AA3D4"/>
      </a:accent2>
      <a:accent3>
        <a:srgbClr val="DB1F1F"/>
      </a:accent3>
      <a:accent4>
        <a:srgbClr val="247B95"/>
      </a:accent4>
      <a:accent5>
        <a:srgbClr val="AE1324"/>
      </a:accent5>
      <a:accent6>
        <a:srgbClr val="045A88"/>
      </a:accent6>
      <a:hlink>
        <a:srgbClr val="004986"/>
      </a:hlink>
      <a:folHlink>
        <a:srgbClr val="BFBFBF"/>
      </a:folHlink>
    </a:clrScheme>
    <a:fontScheme name="雅黑">
      <a:majorFont>
        <a:latin typeface="Impact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145</Words>
  <Application>Microsoft Office PowerPoint</Application>
  <PresentationFormat>宽屏</PresentationFormat>
  <Paragraphs>49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等线</vt:lpstr>
      <vt:lpstr>华文中宋</vt:lpstr>
      <vt:lpstr>宋体</vt:lpstr>
      <vt:lpstr>微软雅黑</vt:lpstr>
      <vt:lpstr>Arial</vt:lpstr>
      <vt:lpstr>Impact</vt:lpstr>
      <vt:lpstr>A000120140530A99PPBG</vt:lpstr>
      <vt:lpstr>迎新报告</vt:lpstr>
      <vt:lpstr>PowerPoint 演示文稿</vt:lpstr>
      <vt:lpstr>PowerPoint 演示文稿</vt:lpstr>
      <vt:lpstr>测地线问题</vt:lpstr>
      <vt:lpstr>输入与输出</vt:lpstr>
      <vt:lpstr>离散测地线性质</vt:lpstr>
      <vt:lpstr>离散测地线计算</vt:lpstr>
      <vt:lpstr>光滑测地线计算</vt:lpstr>
      <vt:lpstr>PowerPoint 演示文稿</vt:lpstr>
      <vt:lpstr>感悟与寄语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WJT</dc:creator>
  <cp:lastModifiedBy>mashuai</cp:lastModifiedBy>
  <cp:revision>80</cp:revision>
  <dcterms:created xsi:type="dcterms:W3CDTF">2018-08-10T09:41:00Z</dcterms:created>
  <dcterms:modified xsi:type="dcterms:W3CDTF">2021-09-02T06:25:35Z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