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85" r:id="rId2"/>
  </p:sldMasterIdLst>
  <p:notesMasterIdLst>
    <p:notesMasterId r:id="rId16"/>
  </p:notesMasterIdLst>
  <p:sldIdLst>
    <p:sldId id="2363" r:id="rId3"/>
    <p:sldId id="2789" r:id="rId4"/>
    <p:sldId id="2773" r:id="rId5"/>
    <p:sldId id="2814" r:id="rId6"/>
    <p:sldId id="2818" r:id="rId7"/>
    <p:sldId id="2819" r:id="rId8"/>
    <p:sldId id="2820" r:id="rId9"/>
    <p:sldId id="2779" r:id="rId10"/>
    <p:sldId id="2791" r:id="rId11"/>
    <p:sldId id="2823" r:id="rId12"/>
    <p:sldId id="2821" r:id="rId13"/>
    <p:sldId id="2793" r:id="rId14"/>
    <p:sldId id="2750" r:id="rId15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pos="5705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5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 arabela" initials="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1594" autoAdjust="0"/>
  </p:normalViewPr>
  <p:slideViewPr>
    <p:cSldViewPr showGuides="1">
      <p:cViewPr varScale="1">
        <p:scale>
          <a:sx n="93" d="100"/>
          <a:sy n="93" d="100"/>
        </p:scale>
        <p:origin x="1968" y="84"/>
      </p:cViewPr>
      <p:guideLst>
        <p:guide orient="horz" pos="2205"/>
        <p:guide pos="3120"/>
        <p:guide pos="5705"/>
        <p:guide orient="horz" pos="1071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spect="1" noTextEdit="1"/>
          </p:cNvSpPr>
          <p:nvPr/>
        </p:nvSpPr>
        <p:spPr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ea typeface="华文宋体" panose="02010600040101010101" pitchFamily="2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en-US" altLang="zh-CN" noProof="1" smtClean="0">
                <a:latin typeface="Times New Roman" panose="02020603050405020304" pitchFamily="18" charset="0"/>
                <a:ea typeface="楷体_GB2312"/>
                <a:cs typeface="+mn-ea"/>
              </a:rPr>
              <a:pPr fontAlgn="base"/>
              <a:t>‹#›</a:t>
            </a:fld>
            <a:endParaRPr lang="en-US" altLang="zh-CN" noProof="1"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84655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13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54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48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93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00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8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9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619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10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35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52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120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056">
            <a:extLst>
              <a:ext uri="{FF2B5EF4-FFF2-40B4-BE49-F238E27FC236}">
                <a16:creationId xmlns:a16="http://schemas.microsoft.com/office/drawing/2014/main" id="{90121EA6-F80C-404A-815E-FC73522F2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045">
            <a:extLst>
              <a:ext uri="{FF2B5EF4-FFF2-40B4-BE49-F238E27FC236}">
                <a16:creationId xmlns:a16="http://schemas.microsoft.com/office/drawing/2014/main" id="{59562631-4856-46A9-AEE8-88D55BF44CC1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7" name="Picture 1047">
            <a:extLst>
              <a:ext uri="{FF2B5EF4-FFF2-40B4-BE49-F238E27FC236}">
                <a16:creationId xmlns:a16="http://schemas.microsoft.com/office/drawing/2014/main" id="{FB65C5A6-1CDD-44A3-B793-9587755D2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43208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42120219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422890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56">
            <a:extLst>
              <a:ext uri="{FF2B5EF4-FFF2-40B4-BE49-F238E27FC236}">
                <a16:creationId xmlns:a16="http://schemas.microsoft.com/office/drawing/2014/main" id="{14E396A9-71AC-40FF-9CD7-A18D8F80A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3FDCDECF-139A-4EC3-866B-8EBE0E268B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id="{90B334EE-AEF7-40D4-8F0B-71C3D18ED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8955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98585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56">
            <a:extLst>
              <a:ext uri="{FF2B5EF4-FFF2-40B4-BE49-F238E27FC236}">
                <a16:creationId xmlns:a16="http://schemas.microsoft.com/office/drawing/2014/main" id="{8E7318ED-F6CE-42B5-AE67-8181E0FD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45">
            <a:extLst>
              <a:ext uri="{FF2B5EF4-FFF2-40B4-BE49-F238E27FC236}">
                <a16:creationId xmlns:a16="http://schemas.microsoft.com/office/drawing/2014/main" id="{53089CC2-7C50-4765-A75D-C75B3096D31E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2" name="Picture 1047">
            <a:extLst>
              <a:ext uri="{FF2B5EF4-FFF2-40B4-BE49-F238E27FC236}">
                <a16:creationId xmlns:a16="http://schemas.microsoft.com/office/drawing/2014/main" id="{0B3214B7-A204-4A6C-8F03-C6D580C8C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58472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09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022541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8563349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5808060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id="{3C668879-9915-4011-B1A8-8AD3CB61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id="{9BF8ED74-7AC2-43B2-830F-06D0902DA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E904725C-6B6B-48D1-AFAA-66DF46EABFEB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4539067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267160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6460101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306059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588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710591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997695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8546833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8748640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339269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id="{10C1E736-017D-4D3D-B435-42ACEFD7D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id="{CE883BF2-72A3-4D60-8F98-AE5BF3285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52D47941-3347-4E65-84D8-69C01F098120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628501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56">
            <a:extLst>
              <a:ext uri="{FF2B5EF4-FFF2-40B4-BE49-F238E27FC236}">
                <a16:creationId xmlns:a16="http://schemas.microsoft.com/office/drawing/2014/main" id="{23700E1D-32D0-4679-A653-BBA3989659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45">
            <a:extLst>
              <a:ext uri="{FF2B5EF4-FFF2-40B4-BE49-F238E27FC236}">
                <a16:creationId xmlns:a16="http://schemas.microsoft.com/office/drawing/2014/main" id="{8F435CB4-6C45-4F71-B917-7BD89C53746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9" name="Picture 1047">
            <a:extLst>
              <a:ext uri="{FF2B5EF4-FFF2-40B4-BE49-F238E27FC236}">
                <a16:creationId xmlns:a16="http://schemas.microsoft.com/office/drawing/2014/main" id="{28E498C0-F56B-4ED2-A3D3-BC7DD293E2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22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56">
            <a:extLst>
              <a:ext uri="{FF2B5EF4-FFF2-40B4-BE49-F238E27FC236}">
                <a16:creationId xmlns:a16="http://schemas.microsoft.com/office/drawing/2014/main" id="{4A0C1BA6-A783-4D2A-869D-DE6E7760C9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id="{F1C45645-DD6E-4048-86A4-3D40D37C11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id="{C5F52B82-3111-4686-83B1-534A00C11C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93" r:id="rId3"/>
    <p:sldLayoutId id="2147483988" r:id="rId4"/>
    <p:sldLayoutId id="2147483989" r:id="rId5"/>
    <p:sldLayoutId id="2147483990" r:id="rId6"/>
    <p:sldLayoutId id="2147483991" r:id="rId7"/>
    <p:sldLayoutId id="2147483994" r:id="rId8"/>
    <p:sldLayoutId id="2147483995" r:id="rId9"/>
    <p:sldLayoutId id="2147483996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华文宋体" panose="02010600040101010101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560512" y="1576562"/>
            <a:ext cx="8420100" cy="1880870"/>
          </a:xfrm>
        </p:spPr>
        <p:txBody>
          <a:bodyPr wrap="square" lIns="288000" tIns="45720" rIns="288000" bIns="4572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迎新报告会</a:t>
            </a:r>
            <a:endParaRPr lang="zh-CN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40832" y="4458773"/>
            <a:ext cx="2848709" cy="1565668"/>
          </a:xfrm>
        </p:spPr>
        <p:txBody>
          <a:bodyPr>
            <a:normAutofit fontScale="85000" lnSpcReduction="20000"/>
          </a:bodyPr>
          <a:lstStyle/>
          <a:p>
            <a:pPr algn="dist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 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名：高雅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级：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2019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学位类型：硕士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指导老师：张文辉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自我感悟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2309BF-2FF6-4C52-B8B3-75B93AD81B89}"/>
              </a:ext>
            </a:extLst>
          </p:cNvPr>
          <p:cNvSpPr txBox="1"/>
          <p:nvPr/>
        </p:nvSpPr>
        <p:spPr>
          <a:xfrm>
            <a:off x="416496" y="2060848"/>
            <a:ext cx="7875883" cy="168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080" lvl="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提早进行规划，前期打好基础。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080" lvl="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多和导师，周围师兄师姐交流，尽早参与到科研工作中。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48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勉励及告诫</a:t>
            </a:r>
          </a:p>
        </p:txBody>
      </p:sp>
    </p:spTree>
    <p:extLst>
      <p:ext uri="{BB962C8B-B14F-4D97-AF65-F5344CB8AC3E}">
        <p14:creationId xmlns:p14="http://schemas.microsoft.com/office/powerpoint/2010/main" val="4951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给学弟学妹的寄语</a:t>
            </a:r>
          </a:p>
        </p:txBody>
      </p:sp>
      <p:sp>
        <p:nvSpPr>
          <p:cNvPr id="39" name="内容占位符 3">
            <a:extLst>
              <a:ext uri="{FF2B5EF4-FFF2-40B4-BE49-F238E27FC236}">
                <a16:creationId xmlns:a16="http://schemas.microsoft.com/office/drawing/2014/main" id="{7F1AA25B-0D2E-42F4-8FBB-553D8771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05" y="1916832"/>
            <a:ext cx="7920880" cy="418308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4048" lvl="2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算法课（卜东波）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01168" lvl="1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4048" lvl="2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多和导师沟通，提前参与组内工作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1168" lvl="1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4048" lvl="2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提早规划，确定目标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01168" lvl="1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劳逸结合：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4048" lvl="2" indent="0"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运动： 各种球类、游泳、滑雪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47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742950" y="2068190"/>
            <a:ext cx="8420100" cy="1880870"/>
          </a:xfrm>
        </p:spPr>
        <p:txBody>
          <a:bodyPr wrap="square" lIns="288000" tIns="45720" rIns="288000" bIns="45720"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2060848"/>
            <a:ext cx="8172451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研究内容介绍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研究成果展示  </a:t>
            </a:r>
          </a:p>
          <a:p>
            <a:pPr>
              <a:buFont typeface="Wingdings" charset="2"/>
              <a:buChar char="v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自我感悟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charset="2"/>
              <a:buChar char="v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勉励及告诫</a:t>
            </a:r>
          </a:p>
        </p:txBody>
      </p:sp>
    </p:spTree>
    <p:extLst>
      <p:ext uri="{BB962C8B-B14F-4D97-AF65-F5344CB8AC3E}">
        <p14:creationId xmlns:p14="http://schemas.microsoft.com/office/powerpoint/2010/main" val="152638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76672"/>
            <a:ext cx="8172450" cy="356616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研究内容介绍</a:t>
            </a:r>
          </a:p>
        </p:txBody>
      </p:sp>
    </p:spTree>
    <p:extLst>
      <p:ext uri="{BB962C8B-B14F-4D97-AF65-F5344CB8AC3E}">
        <p14:creationId xmlns:p14="http://schemas.microsoft.com/office/powerpoint/2010/main" val="7617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6536" y="116632"/>
            <a:ext cx="8172450" cy="1450757"/>
          </a:xfrm>
        </p:spPr>
        <p:txBody>
          <a:bodyPr/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多智能体系统验证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unmannedV2.jpg" descr="unmannedV2.jpg">
            <a:extLst>
              <a:ext uri="{FF2B5EF4-FFF2-40B4-BE49-F238E27FC236}">
                <a16:creationId xmlns:a16="http://schemas.microsoft.com/office/drawing/2014/main" id="{66A2B40D-3853-469B-9A7E-704F6271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7" y="2376552"/>
            <a:ext cx="3572176" cy="3572176"/>
          </a:xfrm>
          <a:prstGeom prst="rect">
            <a:avLst/>
          </a:prstGeom>
          <a:ln w="25400">
            <a:solidFill>
              <a:srgbClr val="000000"/>
            </a:solidFill>
            <a:miter lim="400000"/>
            <a:headEnd/>
            <a:tailEnd/>
          </a:ln>
        </p:spPr>
      </p:pic>
      <p:pic>
        <p:nvPicPr>
          <p:cNvPr id="9" name="unmannedV1.jpeg" descr="unmannedV1.jpeg">
            <a:extLst>
              <a:ext uri="{FF2B5EF4-FFF2-40B4-BE49-F238E27FC236}">
                <a16:creationId xmlns:a16="http://schemas.microsoft.com/office/drawing/2014/main" id="{A1E7314A-677A-499F-9C54-B249E8C2A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382" y="4086824"/>
            <a:ext cx="3159629" cy="2026429"/>
          </a:xfrm>
          <a:prstGeom prst="rect">
            <a:avLst/>
          </a:prstGeom>
          <a:ln w="25400">
            <a:solidFill>
              <a:srgbClr val="000000"/>
            </a:solidFill>
            <a:miter lim="400000"/>
            <a:headEnd/>
            <a:tailEnd/>
          </a:ln>
        </p:spPr>
      </p:pic>
      <p:pic>
        <p:nvPicPr>
          <p:cNvPr id="10" name="drones.jpg" descr="drones.jpg">
            <a:extLst>
              <a:ext uri="{FF2B5EF4-FFF2-40B4-BE49-F238E27FC236}">
                <a16:creationId xmlns:a16="http://schemas.microsoft.com/office/drawing/2014/main" id="{DB08A407-FB48-4E73-A215-EE007B959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40" y="1844824"/>
            <a:ext cx="3162971" cy="1897305"/>
          </a:xfrm>
          <a:prstGeom prst="rect">
            <a:avLst/>
          </a:prstGeom>
          <a:ln w="25400">
            <a:solidFill>
              <a:srgbClr val="000000"/>
            </a:solidFill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74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多智能体系统验证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40C052-3A52-45E3-AF3B-93263498A15E}"/>
              </a:ext>
            </a:extLst>
          </p:cNvPr>
          <p:cNvSpPr txBox="1"/>
          <p:nvPr/>
        </p:nvSpPr>
        <p:spPr>
          <a:xfrm>
            <a:off x="891540" y="1844824"/>
            <a:ext cx="7458839" cy="374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应用背景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电子商务和电子交易市场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无人车、无人机的自主规划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社会现象的模拟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军事资源的调配和工作部署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08" indent="-214308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96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803" y="23909"/>
            <a:ext cx="8172450" cy="1450757"/>
          </a:xfrm>
        </p:spPr>
        <p:txBody>
          <a:bodyPr/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多智能体系统验证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325EB8-309B-4DC1-B8A6-1D547EC145C0}"/>
              </a:ext>
            </a:extLst>
          </p:cNvPr>
          <p:cNvSpPr txBox="1"/>
          <p:nvPr/>
        </p:nvSpPr>
        <p:spPr>
          <a:xfrm>
            <a:off x="434989" y="1630134"/>
            <a:ext cx="7875883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080" lvl="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智能体之间协商、社会性交互，系统的特性复杂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080" lvl="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对安全有严格要求的领域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97BF08-7735-4546-8D83-2FAD3AE12D4F}"/>
              </a:ext>
            </a:extLst>
          </p:cNvPr>
          <p:cNvGrpSpPr/>
          <p:nvPr/>
        </p:nvGrpSpPr>
        <p:grpSpPr>
          <a:xfrm>
            <a:off x="795477" y="3866701"/>
            <a:ext cx="7651103" cy="1745662"/>
            <a:chOff x="741784" y="3866701"/>
            <a:chExt cx="7651102" cy="174566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32CD803-DCAD-4919-9934-02F7AC71493F}"/>
                </a:ext>
              </a:extLst>
            </p:cNvPr>
            <p:cNvSpPr/>
            <p:nvPr/>
          </p:nvSpPr>
          <p:spPr>
            <a:xfrm>
              <a:off x="741784" y="3886200"/>
              <a:ext cx="7651102" cy="17261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A1F127A-410F-4258-8903-C14EC063333D}"/>
                    </a:ext>
                  </a:extLst>
                </p:cNvPr>
                <p:cNvSpPr txBox="1"/>
                <p:nvPr/>
              </p:nvSpPr>
              <p:spPr>
                <a:xfrm>
                  <a:off x="931653" y="3866701"/>
                  <a:ext cx="7280694" cy="1681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给定一个多智能体系统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以及期望满足的性质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，模型检测方法通过将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编码为形式化模型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，用逻辑公式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建模性质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𝑃</m:t>
                      </m:r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，进而验证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是否满足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，即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⊨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zh-CN" altLang="en-US" sz="2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。</a:t>
                  </a: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A1F127A-410F-4258-8903-C14EC063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653" y="3866701"/>
                  <a:ext cx="7280694" cy="1681294"/>
                </a:xfrm>
                <a:prstGeom prst="rect">
                  <a:avLst/>
                </a:prstGeom>
                <a:blipFill>
                  <a:blip r:embed="rId3"/>
                  <a:stretch>
                    <a:fillRect l="-1340" r="-5444" b="-79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1088BEE-9EA6-403B-A53E-836AD590CFF2}"/>
              </a:ext>
            </a:extLst>
          </p:cNvPr>
          <p:cNvSpPr txBox="1"/>
          <p:nvPr/>
        </p:nvSpPr>
        <p:spPr>
          <a:xfrm>
            <a:off x="434989" y="2743900"/>
            <a:ext cx="8126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80" lvl="1" indent="-34289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引入形式化方法确保多智能体系统的行为总是符合预期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5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76672"/>
            <a:ext cx="8172450" cy="356616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研究成果展示</a:t>
            </a:r>
          </a:p>
        </p:txBody>
      </p:sp>
    </p:spTree>
    <p:extLst>
      <p:ext uri="{BB962C8B-B14F-4D97-AF65-F5344CB8AC3E}">
        <p14:creationId xmlns:p14="http://schemas.microsoft.com/office/powerpoint/2010/main" val="318058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验证方法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多智能体自动机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9DC4CF-A28B-4ADD-95F8-587F3806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28"/>
          <a:stretch/>
        </p:blipFill>
        <p:spPr>
          <a:xfrm>
            <a:off x="848544" y="2276872"/>
            <a:ext cx="83373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自我感悟 </a:t>
            </a:r>
          </a:p>
        </p:txBody>
      </p:sp>
    </p:spTree>
    <p:extLst>
      <p:ext uri="{BB962C8B-B14F-4D97-AF65-F5344CB8AC3E}">
        <p14:creationId xmlns:p14="http://schemas.microsoft.com/office/powerpoint/2010/main" val="331735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回顾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Goudy Old Style"/>
        <a:ea typeface="华文仿宋"/>
        <a:cs typeface=""/>
      </a:majorFont>
      <a:minorFont>
        <a:latin typeface="Tw Cen MT"/>
        <a:ea typeface="华文仿宋"/>
        <a:cs typeface=""/>
      </a:minorFont>
    </a:fontScheme>
    <a:fmtScheme name="带状边缘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33CC"/>
      </a:dk1>
      <a:lt1>
        <a:srgbClr val="FFFFFF"/>
      </a:lt1>
      <a:dk2>
        <a:srgbClr val="336699"/>
      </a:dk2>
      <a:lt2>
        <a:srgbClr val="008000"/>
      </a:lt2>
      <a:accent1>
        <a:srgbClr val="3366FF"/>
      </a:accent1>
      <a:accent2>
        <a:srgbClr val="FFFF66"/>
      </a:accent2>
      <a:accent3>
        <a:srgbClr val="FFFFFF"/>
      </a:accent3>
      <a:accent4>
        <a:srgbClr val="002AAE"/>
      </a:accent4>
      <a:accent5>
        <a:srgbClr val="ADB8FF"/>
      </a:accent5>
      <a:accent6>
        <a:srgbClr val="E7E75C"/>
      </a:accent6>
      <a:hlink>
        <a:srgbClr val="FF6600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6825</TotalTime>
  <Words>248</Words>
  <Application>Microsoft Office PowerPoint</Application>
  <PresentationFormat>A4 纸张(210x297 毫米)</PresentationFormat>
  <Paragraphs>41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Californian FB</vt:lpstr>
      <vt:lpstr>Cambria Math</vt:lpstr>
      <vt:lpstr>Goudy Old Style</vt:lpstr>
      <vt:lpstr>Times New Roman</vt:lpstr>
      <vt:lpstr>Tw Cen MT</vt:lpstr>
      <vt:lpstr>Wingdings</vt:lpstr>
      <vt:lpstr>回顾</vt:lpstr>
      <vt:lpstr>1_回顾</vt:lpstr>
      <vt:lpstr>迎新报告会</vt:lpstr>
      <vt:lpstr>目录</vt:lpstr>
      <vt:lpstr>研究内容介绍</vt:lpstr>
      <vt:lpstr>多智能体系统验证</vt:lpstr>
      <vt:lpstr>多智能体系统验证</vt:lpstr>
      <vt:lpstr>多智能体系统验证</vt:lpstr>
      <vt:lpstr>研究成果展示</vt:lpstr>
      <vt:lpstr>验证方法——多智能体自动机</vt:lpstr>
      <vt:lpstr>自我感悟 </vt:lpstr>
      <vt:lpstr>自我感悟</vt:lpstr>
      <vt:lpstr>勉励及告诫</vt:lpstr>
      <vt:lpstr>给学弟学妹的寄语</vt:lpstr>
      <vt:lpstr>Thanks</vt:lpstr>
    </vt:vector>
  </TitlesOfParts>
  <Company>CS,HIT,P.R.China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xxf</dc:creator>
  <cp:lastModifiedBy>雅 高</cp:lastModifiedBy>
  <cp:revision>4570</cp:revision>
  <dcterms:created xsi:type="dcterms:W3CDTF">2001-03-21T04:57:00Z</dcterms:created>
  <dcterms:modified xsi:type="dcterms:W3CDTF">2021-09-02T09:51:08Z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  <property fmtid="{D5CDD505-2E9C-101B-9397-08002B2CF9AE}" pid="3" name="KSORubyTemplateID">
    <vt:lpwstr>2</vt:lpwstr>
  </property>
</Properties>
</file>