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42" r:id="rId2"/>
    <p:sldId id="543" r:id="rId3"/>
    <p:sldId id="603" r:id="rId4"/>
    <p:sldId id="557" r:id="rId5"/>
    <p:sldId id="611" r:id="rId6"/>
    <p:sldId id="555" r:id="rId7"/>
    <p:sldId id="558" r:id="rId8"/>
    <p:sldId id="612" r:id="rId9"/>
    <p:sldId id="587" r:id="rId10"/>
    <p:sldId id="607" r:id="rId11"/>
    <p:sldId id="591" r:id="rId12"/>
    <p:sldId id="600" r:id="rId13"/>
    <p:sldId id="575" r:id="rId14"/>
    <p:sldId id="563" r:id="rId15"/>
    <p:sldId id="596" r:id="rId16"/>
    <p:sldId id="581" r:id="rId17"/>
    <p:sldId id="601" r:id="rId18"/>
    <p:sldId id="577" r:id="rId19"/>
    <p:sldId id="582" r:id="rId20"/>
    <p:sldId id="583" r:id="rId21"/>
    <p:sldId id="551" r:id="rId22"/>
    <p:sldId id="609" r:id="rId23"/>
    <p:sldId id="610" r:id="rId24"/>
    <p:sldId id="593" r:id="rId25"/>
    <p:sldId id="569" r:id="rId26"/>
    <p:sldId id="544" r:id="rId27"/>
    <p:sldId id="592" r:id="rId28"/>
    <p:sldId id="552" r:id="rId29"/>
    <p:sldId id="571" r:id="rId30"/>
    <p:sldId id="548" r:id="rId31"/>
    <p:sldId id="549" r:id="rId32"/>
    <p:sldId id="547" r:id="rId33"/>
    <p:sldId id="546" r:id="rId34"/>
    <p:sldId id="60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0066"/>
    <a:srgbClr val="1E1C11"/>
    <a:srgbClr val="B0B597"/>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8" autoAdjust="0"/>
    <p:restoredTop sz="84404" autoAdjust="0"/>
  </p:normalViewPr>
  <p:slideViewPr>
    <p:cSldViewPr>
      <p:cViewPr>
        <p:scale>
          <a:sx n="50" d="100"/>
          <a:sy n="50" d="100"/>
        </p:scale>
        <p:origin x="-2028" y="-3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Arial" pitchFamily="34" charset="0"/>
              </a:defRPr>
            </a:lvl1pPr>
          </a:lstStyle>
          <a:p>
            <a:pPr>
              <a:defRPr/>
            </a:pPr>
            <a:endParaRPr lang="en-US" altLang="zh-TW"/>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pPr>
              <a:defRPr/>
            </a:pPr>
            <a:fld id="{EF4F1894-D92D-407D-89A4-052F484936BF}" type="datetimeFigureOut">
              <a:rPr lang="en-US" altLang="zh-TW"/>
              <a:pPr>
                <a:defRPr/>
              </a:pPr>
              <a:t>12/6/2014</a:t>
            </a:fld>
            <a:endParaRPr lang="en-US" altLang="zh-TW"/>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cs typeface="Arial" pitchFamily="34" charset="0"/>
              </a:defRPr>
            </a:lvl1pPr>
          </a:lstStyle>
          <a:p>
            <a:pPr>
              <a:defRPr/>
            </a:pPr>
            <a:endParaRPr lang="en-US" altLang="zh-TW"/>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483DC4A-AEC0-4E3F-8C44-BB4012C649AD}" type="slidenum">
              <a:rPr lang="en-US" altLang="zh-TW"/>
              <a:pPr/>
              <a:t>‹#›</a:t>
            </a:fld>
            <a:endParaRPr lang="en-US" altLang="zh-TW"/>
          </a:p>
        </p:txBody>
      </p:sp>
    </p:spTree>
    <p:extLst>
      <p:ext uri="{BB962C8B-B14F-4D97-AF65-F5344CB8AC3E}">
        <p14:creationId xmlns:p14="http://schemas.microsoft.com/office/powerpoint/2010/main" val="32304703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 afternoon</a:t>
            </a:r>
            <a:r>
              <a:rPr lang="en-US" altLang="zh-CN" baseline="0" dirty="0" smtClean="0"/>
              <a:t>. In this talk, I </a:t>
            </a:r>
            <a:r>
              <a:rPr lang="en-US" altLang="zh-CN" baseline="0" dirty="0" smtClean="0"/>
              <a:t>will introduce </a:t>
            </a:r>
            <a:r>
              <a:rPr lang="en-US" altLang="zh-CN" baseline="0" dirty="0" smtClean="0"/>
              <a:t>an accurate and automatic image </a:t>
            </a:r>
            <a:r>
              <a:rPr lang="en-US" altLang="zh-CN" baseline="0" dirty="0" err="1" smtClean="0"/>
              <a:t>vectorization</a:t>
            </a:r>
            <a:r>
              <a:rPr lang="en-US" altLang="zh-CN" baseline="0" dirty="0" smtClean="0"/>
              <a:t> using hierarchical diffusion curves. </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a:t>
            </a:fld>
            <a:endParaRPr lang="en-US" altLang="zh-TW"/>
          </a:p>
        </p:txBody>
      </p:sp>
    </p:spTree>
    <p:extLst>
      <p:ext uri="{BB962C8B-B14F-4D97-AF65-F5344CB8AC3E}">
        <p14:creationId xmlns:p14="http://schemas.microsoft.com/office/powerpoint/2010/main" val="336044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 one natural</a:t>
            </a:r>
            <a:r>
              <a:rPr lang="en-US" baseline="0" dirty="0" smtClean="0"/>
              <a:t> image result. Given an input image,</a:t>
            </a:r>
          </a:p>
          <a:p>
            <a:r>
              <a:rPr lang="en-US" baseline="0" dirty="0" smtClean="0"/>
              <a:t>[click] we compare the reconstruction results,</a:t>
            </a:r>
          </a:p>
          <a:p>
            <a:r>
              <a:rPr lang="en-US" baseline="0" dirty="0" smtClean="0"/>
              <a:t>[click] our result error is lower than gradient method.</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10</a:t>
            </a:fld>
            <a:endParaRPr lang="en-US" altLang="zh-TW"/>
          </a:p>
        </p:txBody>
      </p:sp>
    </p:spTree>
    <p:extLst>
      <p:ext uri="{BB962C8B-B14F-4D97-AF65-F5344CB8AC3E}">
        <p14:creationId xmlns:p14="http://schemas.microsoft.com/office/powerpoint/2010/main" val="733857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a:t>
            </a:r>
            <a:r>
              <a:rPr lang="en-US" altLang="zh-CN" baseline="0" dirty="0" smtClean="0"/>
              <a:t> will introduce our algorithm from three sections, including curve extraction in the </a:t>
            </a:r>
            <a:r>
              <a:rPr lang="en-US" altLang="zh-CN" baseline="0" dirty="0" err="1" smtClean="0"/>
              <a:t>Laplacian</a:t>
            </a:r>
            <a:r>
              <a:rPr lang="en-US" altLang="zh-CN" baseline="0" dirty="0" smtClean="0"/>
              <a:t> domain, hierarchical curve construction, and </a:t>
            </a:r>
            <a:r>
              <a:rPr lang="en-US" altLang="zh-CN" baseline="0" dirty="0" err="1" smtClean="0"/>
              <a:t>Laplacian</a:t>
            </a:r>
            <a:r>
              <a:rPr lang="en-US" altLang="zh-CN" baseline="0" dirty="0" smtClean="0"/>
              <a:t>/</a:t>
            </a:r>
            <a:r>
              <a:rPr lang="en-US" altLang="zh-CN" baseline="0" dirty="0" err="1" smtClean="0"/>
              <a:t>bilaplacian</a:t>
            </a:r>
            <a:r>
              <a:rPr lang="en-US" altLang="zh-CN" baseline="0" dirty="0" smtClean="0"/>
              <a:t> diffusion curves. </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11</a:t>
            </a:fld>
            <a:endParaRPr lang="en-US" altLang="zh-TW"/>
          </a:p>
        </p:txBody>
      </p:sp>
    </p:spTree>
    <p:extLst>
      <p:ext uri="{BB962C8B-B14F-4D97-AF65-F5344CB8AC3E}">
        <p14:creationId xmlns:p14="http://schemas.microsoft.com/office/powerpoint/2010/main" val="182783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the image </a:t>
            </a:r>
            <a:r>
              <a:rPr lang="en-US" altLang="zh-CN" baseline="0" dirty="0" err="1" smtClean="0"/>
              <a:t>Laplacian</a:t>
            </a:r>
            <a:r>
              <a:rPr lang="en-US" altLang="zh-CN" baseline="0" dirty="0" smtClean="0"/>
              <a:t> domain, we first identify curve pixels, and then connect them to form curves.</a:t>
            </a:r>
          </a:p>
          <a:p>
            <a:endParaRPr lang="en-US" altLang="zh-CN" dirty="0" smtClean="0"/>
          </a:p>
          <a:p>
            <a:r>
              <a:rPr lang="en-US" altLang="zh-CN" dirty="0" smtClean="0"/>
              <a:t>For example, given</a:t>
            </a:r>
            <a:r>
              <a:rPr lang="en-US" altLang="zh-CN" baseline="0" dirty="0" smtClean="0"/>
              <a:t> an input image,  </a:t>
            </a:r>
          </a:p>
          <a:p>
            <a:r>
              <a:rPr lang="en-US" altLang="zh-CN" baseline="0" dirty="0" smtClean="0"/>
              <a:t>[click] </a:t>
            </a:r>
            <a:r>
              <a:rPr lang="en-US" altLang="zh-CN" dirty="0" smtClean="0"/>
              <a:t>We compute</a:t>
            </a:r>
            <a:r>
              <a:rPr lang="en-US" altLang="zh-CN" baseline="0" dirty="0" smtClean="0"/>
              <a:t> the image </a:t>
            </a:r>
            <a:r>
              <a:rPr lang="en-US" altLang="zh-CN" baseline="0" dirty="0" err="1" smtClean="0"/>
              <a:t>Laplacian</a:t>
            </a:r>
            <a:r>
              <a:rPr lang="en-US" altLang="zh-CN" baseline="0" dirty="0" smtClean="0"/>
              <a:t>,</a:t>
            </a:r>
          </a:p>
          <a:p>
            <a:r>
              <a:rPr lang="en-US" altLang="zh-CN" baseline="0" dirty="0" smtClean="0"/>
              <a:t>[click] then estimate curve directions locally at each image pixel</a:t>
            </a:r>
          </a:p>
          <a:p>
            <a:r>
              <a:rPr lang="en-US" altLang="zh-CN" baseline="0" dirty="0" smtClean="0"/>
              <a:t>[click] and use non-maximal suppression kernel to compute the local maxima and form candidate curve pixels. </a:t>
            </a:r>
          </a:p>
          <a:p>
            <a:r>
              <a:rPr lang="en-US" altLang="zh-CN" baseline="0" dirty="0" smtClean="0"/>
              <a:t>[click] We connect these curve pixels along the tangent direction of pixels to form curves.</a:t>
            </a:r>
          </a:p>
          <a:p>
            <a:r>
              <a:rPr lang="en-US" altLang="zh-CN" baseline="0" dirty="0" smtClean="0"/>
              <a:t>[click] After extracting curves, we fit the </a:t>
            </a:r>
            <a:r>
              <a:rPr lang="en-US" altLang="zh-CN" baseline="0" dirty="0" err="1" smtClean="0"/>
              <a:t>Laplacian</a:t>
            </a:r>
            <a:r>
              <a:rPr lang="en-US" altLang="zh-CN" baseline="0" dirty="0" smtClean="0"/>
              <a:t> diffusion endpoint weights using a unified formulation, based on Green’s functions.</a:t>
            </a:r>
          </a:p>
          <a:p>
            <a:r>
              <a:rPr lang="en-US" altLang="zh-CN" baseline="0" dirty="0" smtClean="0"/>
              <a:t>[click] </a:t>
            </a:r>
            <a:r>
              <a:rPr lang="en-US" altLang="zh-CN" baseline="0" dirty="0" smtClean="0">
                <a:latin typeface="Arial" charset="0"/>
                <a:ea typeface="ＭＳ Ｐゴシック" charset="0"/>
              </a:rPr>
              <a:t>I</a:t>
            </a:r>
            <a:r>
              <a:rPr lang="en-US" altLang="zh-CN" baseline="0" dirty="0" smtClean="0">
                <a:latin typeface="Arial" charset="0"/>
                <a:ea typeface="ＭＳ Ｐゴシック" charset="0"/>
                <a:cs typeface="ＭＳ Ｐゴシック" charset="0"/>
              </a:rPr>
              <a:t>n this way</a:t>
            </a:r>
            <a:r>
              <a:rPr lang="en-US" altLang="zh-CN" baseline="0" dirty="0" smtClean="0"/>
              <a:t>, we can reconstruct the image from these diffusion curves.</a:t>
            </a:r>
            <a:endParaRPr lang="en-US" altLang="zh-CN" dirty="0" smtClean="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12</a:t>
            </a:fld>
            <a:endParaRPr lang="en-US" altLang="zh-TW"/>
          </a:p>
        </p:txBody>
      </p:sp>
    </p:spTree>
    <p:extLst>
      <p:ext uri="{BB962C8B-B14F-4D97-AF65-F5344CB8AC3E}">
        <p14:creationId xmlns:p14="http://schemas.microsoft.com/office/powerpoint/2010/main" val="376178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Furthermore, we propose a hierarchical curve structure to represent multi-scale features.</a:t>
            </a:r>
          </a:p>
          <a:p>
            <a:r>
              <a:rPr lang="en-US" altLang="zh-CN" baseline="0" dirty="0" smtClean="0"/>
              <a:t>Long curves represent large scale image features, while shorter curves represent smaller scale details.</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13</a:t>
            </a:fld>
            <a:endParaRPr lang="en-US" altLang="zh-TW"/>
          </a:p>
        </p:txBody>
      </p:sp>
    </p:spTree>
    <p:extLst>
      <p:ext uri="{BB962C8B-B14F-4D97-AF65-F5344CB8AC3E}">
        <p14:creationId xmlns:p14="http://schemas.microsoft.com/office/powerpoint/2010/main" val="2042679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 structure-preserving multi-scale bilateral filtering to blur the input image into a stack of filtered images. </a:t>
            </a:r>
          </a:p>
          <a:p>
            <a:r>
              <a:rPr lang="en-US" baseline="0" dirty="0" smtClean="0"/>
              <a:t>[click] According to the scale, we set different spatial filter width and range filter width to get each scale’s image.</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14</a:t>
            </a:fld>
            <a:endParaRPr lang="en-US" altLang="zh-TW"/>
          </a:p>
        </p:txBody>
      </p:sp>
    </p:spTree>
    <p:extLst>
      <p:ext uri="{BB962C8B-B14F-4D97-AF65-F5344CB8AC3E}">
        <p14:creationId xmlns:p14="http://schemas.microsoft.com/office/powerpoint/2010/main" val="120971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 bilateral</a:t>
            </a:r>
            <a:r>
              <a:rPr lang="en-US" altLang="zh-CN" baseline="0" dirty="0" smtClean="0"/>
              <a:t> filtering, </a:t>
            </a:r>
          </a:p>
          <a:p>
            <a:r>
              <a:rPr lang="en-US" altLang="zh-CN" baseline="0" dirty="0" smtClean="0"/>
              <a:t>[click] curves are extracted at each scale in the image </a:t>
            </a:r>
            <a:r>
              <a:rPr lang="en-US" altLang="zh-CN" baseline="0" dirty="0" err="1" smtClean="0"/>
              <a:t>Laplacian</a:t>
            </a:r>
            <a:r>
              <a:rPr lang="en-US" altLang="zh-CN" baseline="0" dirty="0" smtClean="0"/>
              <a:t> domain.</a:t>
            </a:r>
          </a:p>
          <a:p>
            <a:r>
              <a:rPr lang="en-US" altLang="zh-CN" baseline="0" dirty="0" smtClean="0"/>
              <a:t>[click] then, to preserve large-scale image features, curves are constructed from the coarsest scale first. For finer scale, we remove overlapping regions with all coarsest curves as curves of the scale.</a:t>
            </a:r>
          </a:p>
          <a:p>
            <a:r>
              <a:rPr lang="en-US" altLang="zh-CN" baseline="0" dirty="0" smtClean="0"/>
              <a:t>[click] After achieving the curves in all scales, we can construct a hierarchical curve structure.</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15</a:t>
            </a:fld>
            <a:endParaRPr lang="en-US" altLang="zh-TW"/>
          </a:p>
        </p:txBody>
      </p:sp>
    </p:spTree>
    <p:extLst>
      <p:ext uri="{BB962C8B-B14F-4D97-AF65-F5344CB8AC3E}">
        <p14:creationId xmlns:p14="http://schemas.microsoft.com/office/powerpoint/2010/main" val="338637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According to our hierarchical representation, we can perform simple</a:t>
            </a:r>
            <a:r>
              <a:rPr lang="en-US" altLang="zh-CN" baseline="0" dirty="0" smtClean="0"/>
              <a:t> but powerful image manipulation, including detail removal and multi-scale shape abstraction.</a:t>
            </a:r>
          </a:p>
          <a:p>
            <a:r>
              <a:rPr lang="en-US" altLang="zh-CN" baseline="0" dirty="0" smtClean="0"/>
              <a:t>For example, finest scale more faithfully represents the input image,</a:t>
            </a:r>
          </a:p>
          <a:p>
            <a:r>
              <a:rPr lang="en-US" altLang="zh-CN" baseline="0" dirty="0" smtClean="0"/>
              <a:t>[click] As the removal of small features, coarser scale provides a higher level of abstraction.</a:t>
            </a:r>
          </a:p>
          <a:p>
            <a:r>
              <a:rPr lang="en-US" altLang="zh-CN" baseline="0" dirty="0" smtClean="0"/>
              <a:t>[click] and more higher abstraction.</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16</a:t>
            </a:fld>
            <a:endParaRPr lang="en-US" altLang="zh-TW"/>
          </a:p>
        </p:txBody>
      </p:sp>
    </p:spTree>
    <p:extLst>
      <p:ext uri="{BB962C8B-B14F-4D97-AF65-F5344CB8AC3E}">
        <p14:creationId xmlns:p14="http://schemas.microsoft.com/office/powerpoint/2010/main" val="348049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These</a:t>
            </a:r>
            <a:r>
              <a:rPr lang="en-US" altLang="zh-CN" baseline="0" dirty="0" smtClean="0"/>
              <a:t> are abstraction results in different scales.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17</a:t>
            </a:fld>
            <a:endParaRPr lang="en-US" altLang="zh-TW"/>
          </a:p>
        </p:txBody>
      </p:sp>
    </p:spTree>
    <p:extLst>
      <p:ext uri="{BB962C8B-B14F-4D97-AF65-F5344CB8AC3E}">
        <p14:creationId xmlns:p14="http://schemas.microsoft.com/office/powerpoint/2010/main" val="299562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also</a:t>
            </a:r>
            <a:r>
              <a:rPr lang="en-CA" baseline="0" dirty="0" smtClean="0"/>
              <a:t> extend our method to </a:t>
            </a:r>
            <a:r>
              <a:rPr lang="en-CA" baseline="0" dirty="0" err="1" smtClean="0"/>
              <a:t>bilaplacian</a:t>
            </a:r>
            <a:r>
              <a:rPr lang="en-CA" baseline="0" dirty="0" smtClean="0"/>
              <a:t>, tracing diffusion curves in the image </a:t>
            </a:r>
            <a:r>
              <a:rPr lang="en-CA" baseline="0" dirty="0" err="1" smtClean="0"/>
              <a:t>bilaplacian</a:t>
            </a:r>
            <a:r>
              <a:rPr lang="en-CA" baseline="0" dirty="0" smtClean="0"/>
              <a:t> domain. </a:t>
            </a:r>
          </a:p>
          <a:p>
            <a:r>
              <a:rPr lang="en-CA" dirty="0" err="1" smtClean="0"/>
              <a:t>Bilaplacian</a:t>
            </a:r>
            <a:r>
              <a:rPr lang="en-CA" dirty="0" smtClean="0"/>
              <a:t> can capture sharp</a:t>
            </a:r>
            <a:r>
              <a:rPr lang="en-CA" baseline="0" dirty="0" smtClean="0"/>
              <a:t> and </a:t>
            </a:r>
            <a:r>
              <a:rPr lang="en-CA" dirty="0" smtClean="0"/>
              <a:t>higher order smooth image</a:t>
            </a:r>
            <a:r>
              <a:rPr lang="en-CA" baseline="0" dirty="0" smtClean="0"/>
              <a:t> variations. This type of image features often appear in natural images and fluid simulations.</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18</a:t>
            </a:fld>
            <a:endParaRPr lang="en-US" altLang="zh-TW"/>
          </a:p>
        </p:txBody>
      </p:sp>
    </p:spTree>
    <p:extLst>
      <p:ext uri="{BB962C8B-B14F-4D97-AF65-F5344CB8AC3E}">
        <p14:creationId xmlns:p14="http://schemas.microsoft.com/office/powerpoint/2010/main" val="1854352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Due</a:t>
            </a:r>
            <a:r>
              <a:rPr lang="en-CA" baseline="0" dirty="0" smtClean="0"/>
              <a:t> to high computation cost of </a:t>
            </a:r>
            <a:r>
              <a:rPr lang="en-CA" baseline="0" dirty="0" err="1" smtClean="0"/>
              <a:t>bilaplacian</a:t>
            </a:r>
            <a:r>
              <a:rPr lang="en-CA" baseline="0" dirty="0" smtClean="0"/>
              <a:t>, we combine </a:t>
            </a:r>
            <a:r>
              <a:rPr lang="en-CA" baseline="0" dirty="0" err="1" smtClean="0"/>
              <a:t>Laplacian</a:t>
            </a:r>
            <a:r>
              <a:rPr lang="en-CA" baseline="0" dirty="0" smtClean="0"/>
              <a:t> and </a:t>
            </a:r>
            <a:r>
              <a:rPr lang="en-CA" baseline="0" dirty="0" err="1" smtClean="0"/>
              <a:t>bilaplacian</a:t>
            </a:r>
            <a:r>
              <a:rPr lang="en-CA" baseline="0" dirty="0" smtClean="0"/>
              <a:t> diffusion curves to represent the image.</a:t>
            </a:r>
          </a:p>
          <a:p>
            <a:r>
              <a:rPr lang="en-CA" baseline="0" dirty="0" smtClean="0"/>
              <a:t>Given an input image,</a:t>
            </a:r>
          </a:p>
          <a:p>
            <a:r>
              <a:rPr lang="en-CA" baseline="0" dirty="0" smtClean="0"/>
              <a:t>[click] we compute the </a:t>
            </a:r>
            <a:r>
              <a:rPr lang="en-CA" baseline="0" dirty="0" err="1" smtClean="0"/>
              <a:t>Laplacian</a:t>
            </a:r>
            <a:r>
              <a:rPr lang="en-CA" baseline="0" dirty="0" smtClean="0"/>
              <a:t> and </a:t>
            </a:r>
            <a:r>
              <a:rPr lang="en-CA" baseline="0" dirty="0" err="1" smtClean="0"/>
              <a:t>bilaplacian</a:t>
            </a:r>
            <a:r>
              <a:rPr lang="en-CA" baseline="0" dirty="0" smtClean="0"/>
              <a:t> domain,</a:t>
            </a:r>
          </a:p>
          <a:p>
            <a:r>
              <a:rPr lang="en-CA" baseline="0" dirty="0" smtClean="0"/>
              <a:t>[click] and extract curves respectively.</a:t>
            </a:r>
          </a:p>
          <a:p>
            <a:r>
              <a:rPr lang="en-CA" baseline="0" dirty="0" smtClean="0"/>
              <a:t>[click] Then, we use a voting scheme to classify each curve as a </a:t>
            </a:r>
            <a:r>
              <a:rPr lang="en-CA" baseline="0" dirty="0" err="1" smtClean="0"/>
              <a:t>Laplacian</a:t>
            </a:r>
            <a:r>
              <a:rPr lang="en-CA" baseline="0" dirty="0" smtClean="0"/>
              <a:t> or </a:t>
            </a:r>
            <a:r>
              <a:rPr lang="en-CA" baseline="0" dirty="0" err="1" smtClean="0"/>
              <a:t>bilaplacian</a:t>
            </a:r>
            <a:r>
              <a:rPr lang="en-CA" baseline="0" dirty="0" smtClean="0"/>
              <a:t> curve. For sharp features, we prefer </a:t>
            </a:r>
            <a:r>
              <a:rPr lang="en-CA" baseline="0" dirty="0" err="1" smtClean="0"/>
              <a:t>Laplacian</a:t>
            </a:r>
            <a:r>
              <a:rPr lang="en-CA" baseline="0" dirty="0" smtClean="0"/>
              <a:t> curves. For higher smooth variations, we use </a:t>
            </a:r>
            <a:r>
              <a:rPr lang="en-CA" baseline="0" dirty="0" err="1" smtClean="0"/>
              <a:t>bilaplacian</a:t>
            </a:r>
            <a:r>
              <a:rPr lang="en-CA" baseline="0" dirty="0" smtClean="0"/>
              <a:t> curves.</a:t>
            </a:r>
            <a:r>
              <a:rPr lang="en-CA" baseline="0" dirty="0"/>
              <a:t> </a:t>
            </a:r>
            <a:r>
              <a:rPr lang="en-CA" baseline="0" dirty="0" smtClean="0"/>
              <a:t>For detailed classification algorithm, please refer to our paper.</a:t>
            </a:r>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19</a:t>
            </a:fld>
            <a:endParaRPr lang="en-US" altLang="zh-TW"/>
          </a:p>
        </p:txBody>
      </p:sp>
    </p:spTree>
    <p:extLst>
      <p:ext uri="{BB962C8B-B14F-4D97-AF65-F5344CB8AC3E}">
        <p14:creationId xmlns:p14="http://schemas.microsoft.com/office/powerpoint/2010/main" val="419570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Image</a:t>
            </a:r>
            <a:r>
              <a:rPr lang="en-US" altLang="zh-CN" baseline="0" dirty="0" smtClean="0"/>
              <a:t> </a:t>
            </a:r>
            <a:r>
              <a:rPr lang="en-US" altLang="zh-CN" baseline="0" dirty="0" err="1" smtClean="0"/>
              <a:t>vectorization</a:t>
            </a:r>
            <a:r>
              <a:rPr lang="en-US" altLang="zh-CN" baseline="0" dirty="0" smtClean="0"/>
              <a:t> is to convert a raster image into a vector graphics. </a:t>
            </a:r>
          </a:p>
          <a:p>
            <a:r>
              <a:rPr lang="en-US" altLang="zh-CN" baseline="0" dirty="0" smtClean="0"/>
              <a:t>Vector graphics uses vector primitives to represent the image, such as points, curves and meshes.</a:t>
            </a:r>
          </a:p>
          <a:p>
            <a:r>
              <a:rPr lang="en-US" altLang="zh-CN" baseline="0" dirty="0" smtClean="0"/>
              <a:t>It is a compact and resolution-independent representation.</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a:t>
            </a:fld>
            <a:endParaRPr lang="en-US" altLang="zh-TW"/>
          </a:p>
        </p:txBody>
      </p:sp>
    </p:spTree>
    <p:extLst>
      <p:ext uri="{BB962C8B-B14F-4D97-AF65-F5344CB8AC3E}">
        <p14:creationId xmlns:p14="http://schemas.microsoft.com/office/powerpoint/2010/main" val="257630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a:t>
            </a:r>
            <a:r>
              <a:rPr lang="en-US" altLang="zh-CN" baseline="0" dirty="0" smtClean="0"/>
              <a:t> only using </a:t>
            </a:r>
            <a:r>
              <a:rPr lang="en-US" altLang="zh-CN" baseline="0" dirty="0" err="1" smtClean="0"/>
              <a:t>Laplacian</a:t>
            </a:r>
            <a:r>
              <a:rPr lang="en-US" altLang="zh-CN" baseline="0" dirty="0" smtClean="0"/>
              <a:t> curves, the color discontinuity along the curves presents a very high color variation. </a:t>
            </a:r>
          </a:p>
          <a:p>
            <a:r>
              <a:rPr lang="en-US" altLang="zh-CN" baseline="0" dirty="0" smtClean="0"/>
              <a:t>[click] If we apply </a:t>
            </a:r>
            <a:r>
              <a:rPr lang="en-US" altLang="zh-CN" baseline="0" dirty="0" err="1" smtClean="0"/>
              <a:t>bilaplacian</a:t>
            </a:r>
            <a:r>
              <a:rPr lang="en-US" altLang="zh-CN" baseline="0" dirty="0" smtClean="0"/>
              <a:t>-only curves, the discontinuity disappears. </a:t>
            </a:r>
          </a:p>
          <a:p>
            <a:r>
              <a:rPr lang="en-US" altLang="zh-CN" baseline="0" dirty="0" smtClean="0"/>
              <a:t>[click] Combining </a:t>
            </a:r>
            <a:r>
              <a:rPr lang="en-US" altLang="zh-CN" baseline="0" dirty="0" err="1" smtClean="0"/>
              <a:t>Laplacian</a:t>
            </a:r>
            <a:r>
              <a:rPr lang="en-US" altLang="zh-CN" baseline="0" dirty="0" smtClean="0"/>
              <a:t> and </a:t>
            </a:r>
            <a:r>
              <a:rPr lang="en-US" altLang="zh-CN" baseline="0" dirty="0" err="1" smtClean="0"/>
              <a:t>bilaplacian</a:t>
            </a:r>
            <a:r>
              <a:rPr lang="en-US" altLang="zh-CN" baseline="0" dirty="0" smtClean="0"/>
              <a:t> curves is a tradeoff between performance and quality.</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20</a:t>
            </a:fld>
            <a:endParaRPr lang="en-US" altLang="zh-TW"/>
          </a:p>
        </p:txBody>
      </p:sp>
    </p:spTree>
    <p:extLst>
      <p:ext uri="{BB962C8B-B14F-4D97-AF65-F5344CB8AC3E}">
        <p14:creationId xmlns:p14="http://schemas.microsoft.com/office/powerpoint/2010/main" val="2174764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implemented our algorithm on GPU.</a:t>
            </a:r>
          </a:p>
          <a:p>
            <a:r>
              <a:rPr lang="en-US" altLang="zh-CN" dirty="0" smtClean="0">
                <a:latin typeface="Arial" charset="0"/>
                <a:ea typeface="ＭＳ Ｐゴシック" charset="0"/>
                <a:cs typeface="ＭＳ Ｐゴシック" charset="0"/>
              </a:rPr>
              <a:t>The</a:t>
            </a:r>
            <a:r>
              <a:rPr lang="en-US" altLang="zh-CN" baseline="0" dirty="0" smtClean="0">
                <a:latin typeface="Arial" charset="0"/>
                <a:ea typeface="ＭＳ Ｐゴシック" charset="0"/>
                <a:cs typeface="ＭＳ Ｐゴシック" charset="0"/>
              </a:rPr>
              <a:t> curves are up to 45 thousand curves, which only need 4 hundred Kilo bytes storage.</a:t>
            </a:r>
          </a:p>
          <a:p>
            <a:r>
              <a:rPr lang="en-US" altLang="zh-CN" baseline="0" dirty="0" smtClean="0">
                <a:latin typeface="Arial" charset="0"/>
                <a:ea typeface="ＭＳ Ｐゴシック" charset="0"/>
                <a:cs typeface="ＭＳ Ｐゴシック" charset="0"/>
              </a:rPr>
              <a:t>It can still be rendered in interactive speed.</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21</a:t>
            </a:fld>
            <a:endParaRPr lang="en-US" altLang="zh-TW"/>
          </a:p>
        </p:txBody>
      </p:sp>
    </p:spTree>
    <p:extLst>
      <p:ext uri="{BB962C8B-B14F-4D97-AF65-F5344CB8AC3E}">
        <p14:creationId xmlns:p14="http://schemas.microsoft.com/office/powerpoint/2010/main" val="1173796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are able to accurately </a:t>
            </a:r>
            <a:r>
              <a:rPr lang="en-US" altLang="zh-CN" dirty="0" err="1" smtClean="0"/>
              <a:t>vectorize</a:t>
            </a:r>
            <a:r>
              <a:rPr lang="en-US" altLang="zh-CN" dirty="0" smtClean="0"/>
              <a:t> raster images by automatically a sparse set of multi-scale diffusion curves to a broad class of images, including vector art, computer synthesized turbulent simulations.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22</a:t>
            </a:fld>
            <a:endParaRPr lang="en-US" altLang="zh-TW"/>
          </a:p>
        </p:txBody>
      </p:sp>
    </p:spTree>
    <p:extLst>
      <p:ext uri="{BB962C8B-B14F-4D97-AF65-F5344CB8AC3E}">
        <p14:creationId xmlns:p14="http://schemas.microsoft.com/office/powerpoint/2010/main" val="396910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 natural images.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23</a:t>
            </a:fld>
            <a:endParaRPr lang="en-US" altLang="zh-TW"/>
          </a:p>
        </p:txBody>
      </p:sp>
    </p:spTree>
    <p:extLst>
      <p:ext uri="{BB962C8B-B14F-4D97-AF65-F5344CB8AC3E}">
        <p14:creationId xmlns:p14="http://schemas.microsoft.com/office/powerpoint/2010/main" val="3969101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compare gradient domain approach and our </a:t>
            </a:r>
            <a:r>
              <a:rPr lang="en-US" altLang="zh-CN" baseline="0" dirty="0" err="1" smtClean="0"/>
              <a:t>Laplacian</a:t>
            </a:r>
            <a:r>
              <a:rPr lang="en-US" altLang="zh-CN" baseline="0" dirty="0" smtClean="0"/>
              <a:t> domain approach.</a:t>
            </a:r>
          </a:p>
          <a:p>
            <a:r>
              <a:rPr lang="en-US" altLang="zh-CN" baseline="0" dirty="0" smtClean="0"/>
              <a:t>[click] when using almost the same number of curves, </a:t>
            </a:r>
          </a:p>
          <a:p>
            <a:r>
              <a:rPr lang="en-US" altLang="zh-CN" baseline="0" dirty="0" smtClean="0"/>
              <a:t>[click] we reconstruct the results.</a:t>
            </a:r>
          </a:p>
          <a:p>
            <a:r>
              <a:rPr lang="en-US" altLang="zh-CN" baseline="0" dirty="0" smtClean="0"/>
              <a:t>[click] gradient approach does not accurately capture the important image features, the reconstruction result with these curves has high errors whereas our result using </a:t>
            </a:r>
            <a:r>
              <a:rPr lang="en-US" altLang="zh-CN" baseline="0" dirty="0" err="1" smtClean="0"/>
              <a:t>Laplacian</a:t>
            </a:r>
            <a:r>
              <a:rPr lang="en-US" altLang="zh-CN" baseline="0" dirty="0" smtClean="0"/>
              <a:t> diffusion curves, shows significant improvement.</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24</a:t>
            </a:fld>
            <a:endParaRPr lang="en-US" altLang="zh-TW"/>
          </a:p>
        </p:txBody>
      </p:sp>
    </p:spTree>
    <p:extLst>
      <p:ext uri="{BB962C8B-B14F-4D97-AF65-F5344CB8AC3E}">
        <p14:creationId xmlns:p14="http://schemas.microsoft.com/office/powerpoint/2010/main" val="179609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Here, we reconstruct a smoother result that is closer to the original image, while gradient method reconstructs sharp boundaries without blurring. </a:t>
            </a:r>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[click] In </a:t>
            </a:r>
            <a:r>
              <a:rPr lang="en-US" altLang="zh-CN" sz="1200" b="0" i="0" u="none" strike="noStrike" kern="1200" baseline="0" dirty="0" smtClean="0">
                <a:solidFill>
                  <a:schemeClr val="tx1"/>
                </a:solidFill>
                <a:latin typeface="+mn-lt"/>
                <a:ea typeface="+mn-ea"/>
                <a:cs typeface="+mn-cs"/>
              </a:rPr>
              <a:t>order to generate smoother results, the method needs to apply an expensive post-processing blur.</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25</a:t>
            </a:fld>
            <a:endParaRPr lang="en-US" altLang="zh-TW"/>
          </a:p>
        </p:txBody>
      </p:sp>
    </p:spTree>
    <p:extLst>
      <p:ext uri="{BB962C8B-B14F-4D97-AF65-F5344CB8AC3E}">
        <p14:creationId xmlns:p14="http://schemas.microsoft.com/office/powerpoint/2010/main" val="164550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a:t>
            </a:r>
            <a:r>
              <a:rPr lang="en-CA" baseline="0" dirty="0" smtClean="0"/>
              <a:t> also automatically fit curves, including </a:t>
            </a:r>
            <a:r>
              <a:rPr lang="en-CA" baseline="0" dirty="0" err="1" smtClean="0"/>
              <a:t>Laplacain</a:t>
            </a:r>
            <a:r>
              <a:rPr lang="en-CA" baseline="0" dirty="0" smtClean="0"/>
              <a:t> and </a:t>
            </a:r>
            <a:r>
              <a:rPr lang="en-CA" baseline="0" dirty="0" err="1" smtClean="0"/>
              <a:t>bilaplacian</a:t>
            </a:r>
            <a:r>
              <a:rPr lang="en-CA" baseline="0" dirty="0" smtClean="0"/>
              <a:t> curves, to a freeform vector graphics reconstruction. Our curves are similar with FFG’s sketched curves and our reconstruction retains both the sharp image edges and the smooth color variations by using </a:t>
            </a:r>
            <a:r>
              <a:rPr lang="en-CA" baseline="0" dirty="0" err="1" smtClean="0"/>
              <a:t>Laplacian</a:t>
            </a:r>
            <a:r>
              <a:rPr lang="en-CA" baseline="0" dirty="0" smtClean="0"/>
              <a:t> and </a:t>
            </a:r>
            <a:r>
              <a:rPr lang="en-CA" baseline="0" dirty="0" err="1" smtClean="0"/>
              <a:t>bilaplacian</a:t>
            </a:r>
            <a:r>
              <a:rPr lang="en-CA" baseline="0" dirty="0" smtClean="0"/>
              <a:t> diffusion curves.</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26</a:t>
            </a:fld>
            <a:endParaRPr lang="en-US" altLang="zh-TW"/>
          </a:p>
        </p:txBody>
      </p:sp>
    </p:spTree>
    <p:extLst>
      <p:ext uri="{BB962C8B-B14F-4D97-AF65-F5344CB8AC3E}">
        <p14:creationId xmlns:p14="http://schemas.microsoft.com/office/powerpoint/2010/main" val="1265031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illustrates how our multi-scale curves can readily be used for image abstraction. </a:t>
            </a:r>
          </a:p>
          <a:p>
            <a:r>
              <a:rPr lang="en-US" altLang="zh-CN" baseline="0" dirty="0" smtClean="0"/>
              <a:t>[click] </a:t>
            </a:r>
            <a:r>
              <a:rPr lang="en-CA" altLang="zh-CN" baseline="0" dirty="0" smtClean="0"/>
              <a:t>the coarsest scale reconstruction preserves large-scale features, such as the head and jacket, while finer scales progressively re-introduce the small-scale details.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27</a:t>
            </a:fld>
            <a:endParaRPr lang="en-US" altLang="zh-TW"/>
          </a:p>
        </p:txBody>
      </p:sp>
    </p:spTree>
    <p:extLst>
      <p:ext uri="{BB962C8B-B14F-4D97-AF65-F5344CB8AC3E}">
        <p14:creationId xmlns:p14="http://schemas.microsoft.com/office/powerpoint/2010/main" val="163612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a simple editing result. Given an input image, </a:t>
            </a:r>
          </a:p>
          <a:p>
            <a:r>
              <a:rPr lang="en-US" altLang="zh-CN" baseline="0" dirty="0" smtClean="0"/>
              <a:t>[click] we first extract </a:t>
            </a:r>
            <a:r>
              <a:rPr lang="en-US" altLang="zh-CN" baseline="0" dirty="0" err="1" smtClean="0"/>
              <a:t>Laplacian</a:t>
            </a:r>
            <a:r>
              <a:rPr lang="en-US" altLang="zh-CN" baseline="0" dirty="0" smtClean="0"/>
              <a:t> diffusion curves and color profiles. </a:t>
            </a:r>
          </a:p>
          <a:p>
            <a:r>
              <a:rPr lang="en-US" altLang="zh-CN" baseline="0" dirty="0" smtClean="0"/>
              <a:t>[click] In order to edit the image, we can change the colors defined on the curves and </a:t>
            </a:r>
          </a:p>
          <a:p>
            <a:r>
              <a:rPr lang="en-US" altLang="zh-CN" baseline="0" dirty="0" smtClean="0"/>
              <a:t>[click] regenerate the result without refitting the curve endpoint weights.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28</a:t>
            </a:fld>
            <a:endParaRPr lang="en-US" altLang="zh-TW"/>
          </a:p>
        </p:txBody>
      </p:sp>
    </p:spTree>
    <p:extLst>
      <p:ext uri="{BB962C8B-B14F-4D97-AF65-F5344CB8AC3E}">
        <p14:creationId xmlns:p14="http://schemas.microsoft.com/office/powerpoint/2010/main" val="691371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This illustrates our multi-scale curves and reconstruction results for complex natural images and a turbulent computer synthesized simulation result. Our results clearly reconstruct both the coarse- and fine-scale details of these challenging images.</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29</a:t>
            </a:fld>
            <a:endParaRPr lang="en-US" altLang="zh-TW"/>
          </a:p>
        </p:txBody>
      </p:sp>
    </p:spTree>
    <p:extLst>
      <p:ext uri="{BB962C8B-B14F-4D97-AF65-F5344CB8AC3E}">
        <p14:creationId xmlns:p14="http://schemas.microsoft.com/office/powerpoint/2010/main" val="145215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diffusion curve image is a powerful vector graphics representation. By defining colors along a sparse set of control curves, </a:t>
            </a:r>
          </a:p>
          <a:p>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[click] and enforcing non-zero </a:t>
            </a:r>
            <a:r>
              <a:rPr lang="en-US" altLang="zh-CN" sz="12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Laplacian</a:t>
            </a:r>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values on the curves and zero </a:t>
            </a:r>
            <a:r>
              <a:rPr lang="en-US" altLang="zh-CN" sz="12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Laplacian</a:t>
            </a:r>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values elsewhere,</a:t>
            </a:r>
          </a:p>
          <a:p>
            <a:r>
              <a:rPr lang="en-US" altLang="zh-CN" sz="1200" b="0" i="0" u="none" strike="noStrike" kern="1200" baseline="0" dirty="0" smtClean="0">
                <a:solidFill>
                  <a:schemeClr val="tx1"/>
                </a:solidFill>
                <a:latin typeface="Arial" charset="0"/>
                <a:ea typeface="ＭＳ Ｐゴシック" charset="0"/>
                <a:cs typeface="ＭＳ Ｐゴシック" charset="0"/>
              </a:rPr>
              <a:t>[click] </a:t>
            </a:r>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the diffusion curve image generates a smooth shaded image between the curves by solving a Poisson diffusion equation.</a:t>
            </a:r>
          </a:p>
          <a:p>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charset="0"/>
              </a:rPr>
              <a:t>[click] </a:t>
            </a:r>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As with other vector graphics models, diffusion curves have a compact representation</a:t>
            </a:r>
          </a:p>
          <a:p>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and provide resolution independent sharp boundaries as well as rich and smooth shading variations.</a:t>
            </a:r>
            <a:endParaRPr lang="en-US" altLang="zh-CN" sz="1200" b="0" i="0" u="none" strike="noStrike" kern="1200" baseline="0" dirty="0" smtClean="0">
              <a:solidFill>
                <a:schemeClr val="tx1"/>
              </a:solidFill>
              <a:latin typeface="Arial" pitchFamily="-108" charset="0"/>
              <a:ea typeface="ＭＳ Ｐゴシック" pitchFamily="-108" charset="-128"/>
              <a:cs typeface="ＭＳ Ｐゴシック" charset="0"/>
            </a:endParaRP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3</a:t>
            </a:fld>
            <a:endParaRPr lang="en-US" altLang="zh-TW"/>
          </a:p>
        </p:txBody>
      </p:sp>
    </p:spTree>
    <p:extLst>
      <p:ext uri="{BB962C8B-B14F-4D97-AF65-F5344CB8AC3E}">
        <p14:creationId xmlns:p14="http://schemas.microsoft.com/office/powerpoint/2010/main" val="806751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conclusion</a:t>
            </a:r>
            <a:r>
              <a:rPr lang="en-US" altLang="zh-CN" baseline="0" dirty="0" smtClean="0"/>
              <a:t>, we present a robust and fully-automatic method to </a:t>
            </a:r>
            <a:r>
              <a:rPr lang="en-US" altLang="zh-CN" baseline="0" dirty="0" err="1" smtClean="0"/>
              <a:t>vectorize</a:t>
            </a:r>
            <a:r>
              <a:rPr lang="en-US" altLang="zh-CN" baseline="0" dirty="0" smtClean="0"/>
              <a:t> images using a hybrid, sparse diffusion curve representation. </a:t>
            </a:r>
          </a:p>
          <a:p>
            <a:r>
              <a:rPr lang="en-US" altLang="zh-CN" baseline="0" dirty="0" smtClean="0"/>
              <a:t>We leverage a fundamental observation that extracting curves in the </a:t>
            </a:r>
            <a:r>
              <a:rPr lang="en-US" altLang="zh-CN" baseline="0" dirty="0" err="1" smtClean="0"/>
              <a:t>Laplacian</a:t>
            </a:r>
            <a:r>
              <a:rPr lang="en-US" altLang="zh-CN" baseline="0" dirty="0" smtClean="0"/>
              <a:t>/</a:t>
            </a:r>
            <a:r>
              <a:rPr lang="en-US" altLang="zh-CN" baseline="0" dirty="0" err="1" smtClean="0"/>
              <a:t>bilaplacian</a:t>
            </a:r>
            <a:r>
              <a:rPr lang="en-US" altLang="zh-CN" baseline="0" dirty="0" smtClean="0"/>
              <a:t> domain along local maxima.</a:t>
            </a:r>
          </a:p>
          <a:p>
            <a:r>
              <a:rPr lang="en-US" altLang="zh-CN" baseline="0" dirty="0" smtClean="0"/>
              <a:t>Meanwhile, we propose a hierarchical representation to present a LOD.</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30</a:t>
            </a:fld>
            <a:endParaRPr lang="en-US" altLang="zh-TW"/>
          </a:p>
        </p:txBody>
      </p:sp>
    </p:spTree>
    <p:extLst>
      <p:ext uri="{BB962C8B-B14F-4D97-AF65-F5344CB8AC3E}">
        <p14:creationId xmlns:p14="http://schemas.microsoft.com/office/powerpoint/2010/main" val="481893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charset="0"/>
                <a:ea typeface="ＭＳ Ｐゴシック" pitchFamily="-108" charset="-128"/>
                <a:cs typeface="ＭＳ Ｐゴシック" pitchFamily="-108" charset="-128"/>
              </a:rPr>
              <a:t>Here we point out our limitations and some possible directions for future work:</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charset="0"/>
                <a:ea typeface="ＭＳ Ｐゴシック" pitchFamily="-108" charset="-128"/>
                <a:cs typeface="ＭＳ Ｐゴシック" pitchFamily="-108" charset="-128"/>
              </a:rPr>
              <a:t>The limitations</a:t>
            </a:r>
            <a:r>
              <a:rPr lang="en-US" altLang="zh-CN" sz="1200" kern="1200" baseline="0" dirty="0" smtClean="0">
                <a:solidFill>
                  <a:schemeClr val="tx1"/>
                </a:solidFill>
                <a:effectLst/>
                <a:latin typeface="Arial" charset="0"/>
                <a:ea typeface="ＭＳ Ｐゴシック" pitchFamily="-108" charset="-128"/>
                <a:cs typeface="ＭＳ Ｐゴシック" pitchFamily="-108" charset="-128"/>
              </a:rPr>
              <a:t> are that the multi-scale bilateral filter may remove image features with low contrast. And when </a:t>
            </a:r>
            <a:r>
              <a:rPr lang="en-US" altLang="zh-CN" sz="1200" kern="1200" baseline="0" dirty="0" err="1" smtClean="0">
                <a:solidFill>
                  <a:schemeClr val="tx1"/>
                </a:solidFill>
                <a:effectLst/>
                <a:latin typeface="Arial" charset="0"/>
                <a:ea typeface="ＭＳ Ｐゴシック" pitchFamily="-108" charset="-128"/>
                <a:cs typeface="ＭＳ Ｐゴシック" pitchFamily="-108" charset="-128"/>
              </a:rPr>
              <a:t>vectorizing</a:t>
            </a:r>
            <a:r>
              <a:rPr lang="en-US" altLang="zh-CN" sz="1200" kern="1200" baseline="0" dirty="0" smtClean="0">
                <a:solidFill>
                  <a:schemeClr val="tx1"/>
                </a:solidFill>
                <a:effectLst/>
                <a:latin typeface="Arial" charset="0"/>
                <a:ea typeface="ＭＳ Ｐゴシック" pitchFamily="-108" charset="-128"/>
                <a:cs typeface="ＭＳ Ｐゴシック" pitchFamily="-108" charset="-128"/>
              </a:rPr>
              <a:t> noisy natural images, our algorithm may generate many short curves.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baseline="0" dirty="0" smtClean="0">
                <a:solidFill>
                  <a:schemeClr val="tx1"/>
                </a:solidFill>
                <a:effectLst/>
                <a:latin typeface="Arial" charset="0"/>
                <a:ea typeface="ＭＳ Ｐゴシック" pitchFamily="-108" charset="-128"/>
                <a:cs typeface="ＭＳ Ｐゴシック" pitchFamily="-108" charset="-128"/>
              </a:rPr>
              <a:t>For future work, o</a:t>
            </a:r>
            <a:r>
              <a:rPr lang="en-US" altLang="zh-CN" sz="1200" kern="1200" dirty="0" smtClean="0">
                <a:solidFill>
                  <a:schemeClr val="tx1"/>
                </a:solidFill>
                <a:effectLst/>
                <a:latin typeface="Arial" charset="0"/>
                <a:ea typeface="ＭＳ Ｐゴシック" pitchFamily="-108" charset="-128"/>
                <a:cs typeface="ＭＳ Ｐゴシック" pitchFamily="-108" charset="-128"/>
              </a:rPr>
              <a:t>ne direction is</a:t>
            </a:r>
            <a:r>
              <a:rPr lang="en-US" altLang="zh-CN" sz="1200" kern="1200" baseline="0" dirty="0" smtClean="0">
                <a:solidFill>
                  <a:schemeClr val="tx1"/>
                </a:solidFill>
                <a:effectLst/>
                <a:latin typeface="Arial" charset="0"/>
                <a:ea typeface="ＭＳ Ｐゴシック" pitchFamily="-108" charset="-128"/>
                <a:cs typeface="ＭＳ Ｐゴシック" pitchFamily="-108" charset="-128"/>
              </a:rPr>
              <a:t> to e</a:t>
            </a:r>
            <a:r>
              <a:rPr lang="en-US" altLang="zh-CN" sz="1200" b="0" i="0" u="none" strike="noStrike" kern="1200" baseline="0" dirty="0" smtClean="0">
                <a:solidFill>
                  <a:schemeClr val="tx1"/>
                </a:solidFill>
                <a:latin typeface="+mn-lt"/>
                <a:ea typeface="+mn-ea"/>
                <a:cs typeface="+mn-cs"/>
              </a:rPr>
              <a:t>xtend our method to 3D volume </a:t>
            </a:r>
            <a:r>
              <a:rPr lang="en-US" altLang="zh-CN" sz="1200" b="0" i="0" u="none" strike="noStrike" kern="1200" baseline="0" dirty="0" err="1" smtClean="0">
                <a:solidFill>
                  <a:schemeClr val="tx1"/>
                </a:solidFill>
                <a:latin typeface="+mn-lt"/>
                <a:ea typeface="+mn-ea"/>
                <a:cs typeface="+mn-cs"/>
              </a:rPr>
              <a:t>vectorization</a:t>
            </a:r>
            <a:r>
              <a:rPr lang="en-US" altLang="zh-CN" sz="1200" b="0" i="0" u="none" strike="noStrike" kern="1200" baseline="0" dirty="0" smtClean="0">
                <a:solidFill>
                  <a:schemeClr val="tx1"/>
                </a:solidFill>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mn-lt"/>
                <a:ea typeface="+mn-ea"/>
                <a:cs typeface="+mn-cs"/>
              </a:rPr>
              <a:t>Another is to </a:t>
            </a:r>
            <a:r>
              <a:rPr lang="en-US" altLang="zh-CN" sz="1200" b="0" i="0" u="none" strike="noStrike" kern="1200" baseline="0" dirty="0" err="1" smtClean="0">
                <a:solidFill>
                  <a:schemeClr val="tx1"/>
                </a:solidFill>
                <a:latin typeface="+mn-lt"/>
                <a:ea typeface="+mn-ea"/>
                <a:cs typeface="+mn-cs"/>
              </a:rPr>
              <a:t>vectorize</a:t>
            </a:r>
            <a:r>
              <a:rPr lang="en-US" altLang="zh-CN" sz="1200" b="0" i="0" u="none" strike="noStrike" kern="1200" baseline="0" dirty="0" smtClean="0">
                <a:solidFill>
                  <a:schemeClr val="tx1"/>
                </a:solidFill>
                <a:latin typeface="+mn-lt"/>
                <a:ea typeface="+mn-ea"/>
                <a:cs typeface="+mn-cs"/>
              </a:rPr>
              <a:t> animation sequences.</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31</a:t>
            </a:fld>
            <a:endParaRPr lang="en-US" altLang="zh-TW"/>
          </a:p>
        </p:txBody>
      </p:sp>
    </p:spTree>
    <p:extLst>
      <p:ext uri="{BB962C8B-B14F-4D97-AF65-F5344CB8AC3E}">
        <p14:creationId xmlns:p14="http://schemas.microsoft.com/office/powerpoint/2010/main" val="2125435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charset="0"/>
                <a:ea typeface="ＭＳ Ｐゴシック" pitchFamily="-108" charset="-128"/>
                <a:cs typeface="ＭＳ Ｐゴシック" pitchFamily="-108" charset="-128"/>
              </a:rPr>
              <a:t>We would like to thank many people for their valuable help in</a:t>
            </a:r>
            <a:r>
              <a:rPr lang="en-US" altLang="zh-CN" sz="1200" kern="1200" baseline="0" dirty="0" smtClean="0">
                <a:solidFill>
                  <a:schemeClr val="tx1"/>
                </a:solidFill>
                <a:effectLst/>
                <a:latin typeface="Arial" charset="0"/>
                <a:ea typeface="ＭＳ Ｐゴシック" pitchFamily="-108" charset="-128"/>
                <a:cs typeface="ＭＳ Ｐゴシック" pitchFamily="-108" charset="-128"/>
              </a:rPr>
              <a:t> this paper</a:t>
            </a:r>
            <a:r>
              <a:rPr lang="en-US" altLang="zh-CN" sz="1200" kern="1200" dirty="0" smtClean="0">
                <a:solidFill>
                  <a:schemeClr val="tx1"/>
                </a:solidFill>
                <a:effectLst/>
                <a:latin typeface="Arial" charset="0"/>
                <a:ea typeface="ＭＳ Ｐゴシック" pitchFamily="-108" charset="-128"/>
                <a:cs typeface="ＭＳ Ｐゴシック" pitchFamily="-108" charset="-128"/>
              </a:rPr>
              <a:t>.</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32</a:t>
            </a:fld>
            <a:endParaRPr lang="en-US" altLang="zh-TW"/>
          </a:p>
        </p:txBody>
      </p:sp>
    </p:spTree>
    <p:extLst>
      <p:ext uri="{BB962C8B-B14F-4D97-AF65-F5344CB8AC3E}">
        <p14:creationId xmlns:p14="http://schemas.microsoft.com/office/powerpoint/2010/main" val="1005607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Thank</a:t>
            </a:r>
            <a:r>
              <a:rPr lang="en-US" altLang="zh-CN" baseline="0" dirty="0" smtClean="0"/>
              <a:t> you </a:t>
            </a:r>
            <a:r>
              <a:rPr lang="en-US" altLang="zh-CN" dirty="0" smtClean="0"/>
              <a:t>for your </a:t>
            </a:r>
            <a:r>
              <a:rPr lang="en-US" altLang="zh-CN" smtClean="0"/>
              <a:t>attention.</a:t>
            </a:r>
            <a:endParaRPr lang="en-US" altLang="zh-CN" dirty="0" smtClean="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33</a:t>
            </a:fld>
            <a:endParaRPr lang="en-US" altLang="zh-TW"/>
          </a:p>
        </p:txBody>
      </p:sp>
    </p:spTree>
    <p:extLst>
      <p:ext uri="{BB962C8B-B14F-4D97-AF65-F5344CB8AC3E}">
        <p14:creationId xmlns:p14="http://schemas.microsoft.com/office/powerpoint/2010/main" val="3100151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compare different fitting methods.</a:t>
            </a:r>
            <a:r>
              <a:rPr lang="en-US" baseline="0" dirty="0" smtClean="0"/>
              <a:t> </a:t>
            </a:r>
          </a:p>
          <a:p>
            <a:r>
              <a:rPr lang="en-US" baseline="0" dirty="0" smtClean="0"/>
              <a:t>[click] Given the same curves, we can reconstruct a similar result. </a:t>
            </a:r>
          </a:p>
          <a:p>
            <a:r>
              <a:rPr lang="en-US" baseline="0" dirty="0" smtClean="0"/>
              <a:t>[click] Curves of some features which are difficult to manually extract can be automatically extracted by our method, like the tail and dorsal fin of the fish.</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34</a:t>
            </a:fld>
            <a:endParaRPr lang="en-US" altLang="zh-TW"/>
          </a:p>
        </p:txBody>
      </p:sp>
    </p:spTree>
    <p:extLst>
      <p:ext uri="{BB962C8B-B14F-4D97-AF65-F5344CB8AC3E}">
        <p14:creationId xmlns:p14="http://schemas.microsoft.com/office/powerpoint/2010/main" val="273851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Our work is to convert arbitrary raster images to diffusion curves. </a:t>
            </a:r>
          </a:p>
          <a:p>
            <a:r>
              <a:rPr lang="en-US" altLang="zh-CN" baseline="0" dirty="0" smtClean="0"/>
              <a:t>[click] Especially for natural images, they usually have rich content, </a:t>
            </a:r>
          </a:p>
          <a:p>
            <a:r>
              <a:rPr lang="en-US" altLang="zh-CN" baseline="0" dirty="0" smtClean="0"/>
              <a:t>[click] not only including sharp features, </a:t>
            </a:r>
          </a:p>
          <a:p>
            <a:r>
              <a:rPr lang="en-US" altLang="zh-CN" baseline="0" dirty="0" smtClean="0"/>
              <a:t>[click] but also including smooth variations. How to perform high quality reconstruction for natural images remains a difficult problem.</a:t>
            </a:r>
          </a:p>
          <a:p>
            <a:r>
              <a:rPr lang="en-US" altLang="zh-CN" baseline="0" dirty="0" smtClean="0"/>
              <a:t>[click] Another problem is how to fully automatically extract curves to reduce the workload of content creation.</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4</a:t>
            </a:fld>
            <a:endParaRPr lang="en-US" altLang="zh-TW"/>
          </a:p>
        </p:txBody>
      </p:sp>
    </p:spTree>
    <p:extLst>
      <p:ext uri="{BB962C8B-B14F-4D97-AF65-F5344CB8AC3E}">
        <p14:creationId xmlns:p14="http://schemas.microsoft.com/office/powerpoint/2010/main" val="61454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Previous approaches use manual extraction or automatic extraction, like edge detection, to trace curves in the gradient domain. It works for sharp image features. However, for blurred edges or smooth variations, it is difficult to extract curves.</a:t>
            </a:r>
          </a:p>
          <a:p>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5</a:t>
            </a:fld>
            <a:endParaRPr lang="en-US" altLang="zh-TW"/>
          </a:p>
        </p:txBody>
      </p:sp>
    </p:spTree>
    <p:extLst>
      <p:ext uri="{BB962C8B-B14F-4D97-AF65-F5344CB8AC3E}">
        <p14:creationId xmlns:p14="http://schemas.microsoft.com/office/powerpoint/2010/main" val="136677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Arial" pitchFamily="-108" charset="0"/>
                <a:ea typeface="ＭＳ Ｐゴシック" pitchFamily="-108" charset="-128"/>
                <a:cs typeface="ＭＳ Ｐゴシック" charset="0"/>
              </a:rPr>
              <a:t>To address these problems, we propose </a:t>
            </a:r>
            <a:r>
              <a:rPr lang="en-US" altLang="zh-CN" baseline="0" dirty="0" smtClean="0"/>
              <a:t>an accurate and automatic method to </a:t>
            </a:r>
            <a:r>
              <a:rPr lang="en-US" altLang="zh-CN" baseline="0" dirty="0" err="1" smtClean="0"/>
              <a:t>vectorize</a:t>
            </a:r>
            <a:r>
              <a:rPr lang="en-US" altLang="zh-CN" baseline="0" dirty="0" smtClean="0"/>
              <a:t> images. We propose hierarchical diffusion curves to represent multi-scale image features. </a:t>
            </a:r>
          </a:p>
          <a:p>
            <a:r>
              <a:rPr lang="en-US" altLang="zh-CN" baseline="0" dirty="0" smtClean="0"/>
              <a:t>Meanwhile, we classify </a:t>
            </a:r>
            <a:r>
              <a:rPr lang="en-US" altLang="zh-CN" baseline="0" dirty="0" err="1" smtClean="0"/>
              <a:t>Laplacian</a:t>
            </a:r>
            <a:r>
              <a:rPr lang="en-US" altLang="zh-CN" baseline="0" dirty="0" smtClean="0"/>
              <a:t> and </a:t>
            </a:r>
            <a:r>
              <a:rPr lang="en-US" altLang="zh-CN" baseline="0" dirty="0" err="1" smtClean="0"/>
              <a:t>bilaplacian</a:t>
            </a:r>
            <a:r>
              <a:rPr lang="en-US" altLang="zh-CN" baseline="0" dirty="0" smtClean="0"/>
              <a:t> diffusion curves to improve reconstruction quality.</a:t>
            </a:r>
            <a:endParaRPr lang="zh-CN" altLang="en-US" dirty="0"/>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6</a:t>
            </a:fld>
            <a:endParaRPr lang="en-US" altLang="zh-TW"/>
          </a:p>
        </p:txBody>
      </p:sp>
    </p:spTree>
    <p:extLst>
      <p:ext uri="{BB962C8B-B14F-4D97-AF65-F5344CB8AC3E}">
        <p14:creationId xmlns:p14="http://schemas.microsoft.com/office/powerpoint/2010/main" val="155936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key idea</a:t>
            </a:r>
            <a:r>
              <a:rPr lang="en-CA" baseline="0" dirty="0" smtClean="0"/>
              <a:t> of our method is to trace curves in the </a:t>
            </a:r>
            <a:r>
              <a:rPr lang="en-CA" baseline="0" dirty="0" err="1" smtClean="0"/>
              <a:t>Laplacian</a:t>
            </a:r>
            <a:r>
              <a:rPr lang="en-CA" baseline="0" dirty="0" smtClean="0"/>
              <a:t> domain instead of gradient domain, which captures both sharp and smooth image features. </a:t>
            </a:r>
          </a:p>
          <a:p>
            <a:r>
              <a:rPr lang="en-CA" baseline="0" dirty="0" smtClean="0"/>
              <a:t>[click] Here are the results of the gradient domain and </a:t>
            </a:r>
            <a:r>
              <a:rPr lang="en-CA" baseline="0" dirty="0" err="1" smtClean="0"/>
              <a:t>Laplacian</a:t>
            </a:r>
            <a:r>
              <a:rPr lang="en-CA" baseline="0" dirty="0" smtClean="0"/>
              <a:t> domain, which are different.</a:t>
            </a:r>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7</a:t>
            </a:fld>
            <a:endParaRPr lang="en-US" altLang="zh-TW"/>
          </a:p>
        </p:txBody>
      </p:sp>
    </p:spTree>
    <p:extLst>
      <p:ext uri="{BB962C8B-B14F-4D97-AF65-F5344CB8AC3E}">
        <p14:creationId xmlns:p14="http://schemas.microsoft.com/office/powerpoint/2010/main" val="343950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show</a:t>
            </a:r>
            <a:r>
              <a:rPr lang="en-CA" baseline="0" dirty="0" smtClean="0"/>
              <a:t> our choice for fitting curves in the </a:t>
            </a:r>
            <a:r>
              <a:rPr lang="en-CA" baseline="0" dirty="0" err="1" smtClean="0"/>
              <a:t>Laplacian</a:t>
            </a:r>
            <a:r>
              <a:rPr lang="en-CA" baseline="0" dirty="0" smtClean="0"/>
              <a:t> domain, comparing against gradient domain using a simple 1D example.</a:t>
            </a:r>
          </a:p>
          <a:p>
            <a:r>
              <a:rPr lang="en-CA" baseline="0" dirty="0" smtClean="0"/>
              <a:t>[click] Many images not only include sharp edges, but also include blurred edges and regions with variations. </a:t>
            </a:r>
          </a:p>
          <a:p>
            <a:r>
              <a:rPr lang="en-CA" baseline="0" dirty="0" smtClean="0"/>
              <a:t>[click] Previous diffusion curve fitting approaches extract curves in the image domain using edge detection, effectively fitting curve structures to local maxima in the gradient domain. </a:t>
            </a:r>
          </a:p>
          <a:p>
            <a:r>
              <a:rPr lang="en-CA" baseline="0" dirty="0" smtClean="0"/>
              <a:t>[click] For sharp edges, significant </a:t>
            </a:r>
            <a:r>
              <a:rPr lang="en-CA" baseline="0" dirty="0" err="1" smtClean="0"/>
              <a:t>Laplacian</a:t>
            </a:r>
            <a:r>
              <a:rPr lang="en-CA" baseline="0" dirty="0" smtClean="0"/>
              <a:t> </a:t>
            </a:r>
            <a:r>
              <a:rPr lang="en-CA" baseline="0" dirty="0" smtClean="0"/>
              <a:t>values overlap </a:t>
            </a:r>
            <a:r>
              <a:rPr lang="en-CA" baseline="0" dirty="0" smtClean="0"/>
              <a:t>large gradient </a:t>
            </a:r>
            <a:r>
              <a:rPr lang="en-CA" baseline="0" dirty="0" smtClean="0"/>
              <a:t>values. </a:t>
            </a:r>
            <a:r>
              <a:rPr lang="en-CA" baseline="0" dirty="0" smtClean="0"/>
              <a:t>Therefore, in this case, gradient domain methods accurately detect and place curves in meaningful regions. </a:t>
            </a:r>
          </a:p>
          <a:p>
            <a:r>
              <a:rPr lang="en-CA" baseline="0" dirty="0" smtClean="0"/>
              <a:t>[click] However, for blurred </a:t>
            </a:r>
            <a:r>
              <a:rPr lang="en-CA" baseline="0" dirty="0" smtClean="0"/>
              <a:t>edges or smooth image variations, </a:t>
            </a:r>
            <a:r>
              <a:rPr lang="en-CA" baseline="0" dirty="0" smtClean="0"/>
              <a:t>maxima in the gradient domain do not overlap with </a:t>
            </a:r>
            <a:r>
              <a:rPr lang="en-CA" baseline="0" dirty="0" smtClean="0"/>
              <a:t>significant </a:t>
            </a:r>
            <a:r>
              <a:rPr lang="en-CA" baseline="0" dirty="0" err="1" smtClean="0"/>
              <a:t>Laplacian</a:t>
            </a:r>
            <a:r>
              <a:rPr lang="en-CA" baseline="0" dirty="0" smtClean="0"/>
              <a:t> </a:t>
            </a:r>
            <a:r>
              <a:rPr lang="en-CA" baseline="0" dirty="0" smtClean="0"/>
              <a:t>value. </a:t>
            </a:r>
            <a:r>
              <a:rPr lang="en-CA" baseline="0" dirty="0" smtClean="0"/>
              <a:t>As a result, gradient domain methods end up placing curves </a:t>
            </a:r>
            <a:r>
              <a:rPr lang="en-CA" baseline="0" dirty="0" smtClean="0"/>
              <a:t>away </a:t>
            </a:r>
            <a:r>
              <a:rPr lang="en-CA" baseline="0" dirty="0" smtClean="0"/>
              <a:t>from regions with significant </a:t>
            </a:r>
            <a:r>
              <a:rPr lang="en-CA" baseline="0" dirty="0" err="1" smtClean="0"/>
              <a:t>Laplacian</a:t>
            </a:r>
            <a:r>
              <a:rPr lang="en-CA" baseline="0" dirty="0" smtClean="0"/>
              <a:t> </a:t>
            </a:r>
            <a:r>
              <a:rPr lang="en-CA" baseline="0" dirty="0" smtClean="0"/>
              <a:t>values. </a:t>
            </a:r>
            <a:r>
              <a:rPr lang="en-CA" baseline="0" dirty="0" smtClean="0"/>
              <a:t>Without accurate curve placement in these regions, the resulting diffusion curve image reconstruction cannot properly capture these smooth image variations. </a:t>
            </a:r>
            <a:r>
              <a:rPr lang="en-CA" baseline="0" dirty="0" smtClean="0"/>
              <a:t>Accurately </a:t>
            </a:r>
            <a:r>
              <a:rPr lang="en-CA" baseline="0" dirty="0" smtClean="0"/>
              <a:t>detecting regions of smooth image variation, or with very blurred edges, in the gradient domain is very difficult. </a:t>
            </a:r>
          </a:p>
          <a:p>
            <a:r>
              <a:rPr lang="en-CA" baseline="0" dirty="0" smtClean="0"/>
              <a:t>[click] Our </a:t>
            </a:r>
            <a:r>
              <a:rPr lang="en-CA" baseline="0" dirty="0" err="1" smtClean="0"/>
              <a:t>Laplacian</a:t>
            </a:r>
            <a:r>
              <a:rPr lang="en-CA" baseline="0" dirty="0" smtClean="0"/>
              <a:t> domain algorithm, on the other hand, directly detects these regions with significant </a:t>
            </a:r>
            <a:r>
              <a:rPr lang="en-CA" baseline="0" dirty="0" err="1" smtClean="0"/>
              <a:t>Laplacian</a:t>
            </a:r>
            <a:r>
              <a:rPr lang="en-CA" baseline="0" dirty="0" smtClean="0"/>
              <a:t> values, including those associated with both sharp edges and blurred edges, as well as the types of variations. With accurately placed curves, our method faithfully reconstructs the input image.</a:t>
            </a:r>
            <a:endParaRPr lang="en-CA" dirty="0"/>
          </a:p>
        </p:txBody>
      </p:sp>
      <p:sp>
        <p:nvSpPr>
          <p:cNvPr id="4" name="Slide Number Placeholder 3"/>
          <p:cNvSpPr>
            <a:spLocks noGrp="1"/>
          </p:cNvSpPr>
          <p:nvPr>
            <p:ph type="sldNum" sz="quarter" idx="10"/>
          </p:nvPr>
        </p:nvSpPr>
        <p:spPr/>
        <p:txBody>
          <a:bodyPr/>
          <a:lstStyle/>
          <a:p>
            <a:fld id="{0483DC4A-AEC0-4E3F-8C44-BB4012C649AD}" type="slidenum">
              <a:rPr lang="en-US" altLang="zh-TW" smtClean="0"/>
              <a:pPr/>
              <a:t>8</a:t>
            </a:fld>
            <a:endParaRPr lang="en-US" altLang="zh-TW"/>
          </a:p>
        </p:txBody>
      </p:sp>
    </p:spTree>
    <p:extLst>
      <p:ext uri="{BB962C8B-B14F-4D97-AF65-F5344CB8AC3E}">
        <p14:creationId xmlns:p14="http://schemas.microsoft.com/office/powerpoint/2010/main" val="267759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We illustrate another simple example in 2D. </a:t>
            </a:r>
          </a:p>
          <a:p>
            <a:r>
              <a:rPr lang="en-US" altLang="zh-CN" baseline="0" dirty="0" smtClean="0"/>
              <a:t>Given an input image, which contains both a sharp circular edge and a blurred edge defined along an “S”-shaped profile,</a:t>
            </a:r>
          </a:p>
          <a:p>
            <a:r>
              <a:rPr lang="en-US" altLang="zh-CN" baseline="0" dirty="0" smtClean="0"/>
              <a:t>[click] While the circular edge is clearly identified by a gradient domain edge detector, </a:t>
            </a:r>
          </a:p>
          <a:p>
            <a:r>
              <a:rPr lang="en-US" altLang="zh-CN" baseline="0" dirty="0" smtClean="0"/>
              <a:t>[click] only the </a:t>
            </a:r>
            <a:r>
              <a:rPr lang="en-US" altLang="zh-CN" baseline="0" dirty="0" err="1" smtClean="0"/>
              <a:t>Laplacian</a:t>
            </a:r>
            <a:r>
              <a:rPr lang="en-US" altLang="zh-CN" baseline="0" dirty="0" smtClean="0"/>
              <a:t> transform is capable of identifying the large </a:t>
            </a:r>
            <a:r>
              <a:rPr lang="en-US" altLang="zh-CN" baseline="0" dirty="0" err="1" smtClean="0"/>
              <a:t>Laplacian</a:t>
            </a:r>
            <a:r>
              <a:rPr lang="en-US" altLang="zh-CN" baseline="0" dirty="0" smtClean="0"/>
              <a:t> values of both features.</a:t>
            </a:r>
          </a:p>
          <a:p>
            <a:r>
              <a:rPr lang="en-US" altLang="zh-CN" baseline="0" dirty="0" smtClean="0"/>
              <a:t>[click] Our </a:t>
            </a:r>
            <a:r>
              <a:rPr lang="en-US" altLang="zh-CN" baseline="0" dirty="0" err="1" smtClean="0"/>
              <a:t>Laplacian</a:t>
            </a:r>
            <a:r>
              <a:rPr lang="en-US" altLang="zh-CN" baseline="0" dirty="0" smtClean="0"/>
              <a:t> domain approach successfully extracts these features and sets the values </a:t>
            </a:r>
          </a:p>
          <a:p>
            <a:r>
              <a:rPr lang="en-US" altLang="zh-CN" baseline="0" dirty="0" smtClean="0"/>
              <a:t>[click] We can achieve a more accurate reconstruction than the results generated by the gradient domain approach.</a:t>
            </a:r>
          </a:p>
        </p:txBody>
      </p:sp>
      <p:sp>
        <p:nvSpPr>
          <p:cNvPr id="4" name="灯片编号占位符 3"/>
          <p:cNvSpPr>
            <a:spLocks noGrp="1"/>
          </p:cNvSpPr>
          <p:nvPr>
            <p:ph type="sldNum" sz="quarter" idx="10"/>
          </p:nvPr>
        </p:nvSpPr>
        <p:spPr/>
        <p:txBody>
          <a:bodyPr/>
          <a:lstStyle/>
          <a:p>
            <a:fld id="{0483DC4A-AEC0-4E3F-8C44-BB4012C649AD}" type="slidenum">
              <a:rPr lang="en-US" altLang="zh-TW" smtClean="0"/>
              <a:pPr/>
              <a:t>9</a:t>
            </a:fld>
            <a:endParaRPr lang="en-US" altLang="zh-TW"/>
          </a:p>
        </p:txBody>
      </p:sp>
    </p:spTree>
    <p:extLst>
      <p:ext uri="{BB962C8B-B14F-4D97-AF65-F5344CB8AC3E}">
        <p14:creationId xmlns:p14="http://schemas.microsoft.com/office/powerpoint/2010/main" val="285900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C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59B752A6-AABB-469B-962B-5006CF6243A1}" type="datetimeFigureOut">
              <a:rPr lang="en-US" altLang="zh-TW"/>
              <a:pPr>
                <a:defRPr/>
              </a:pPr>
              <a:t>12/6/2014</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fld id="{3C30062F-5DEF-413A-A1F8-9067EB2CC856}" type="slidenum">
              <a:rPr lang="en-US" altLang="zh-TW"/>
              <a:pPr/>
              <a:t>‹#›</a:t>
            </a:fld>
            <a:endParaRPr lang="en-US" altLang="zh-TW"/>
          </a:p>
        </p:txBody>
      </p:sp>
    </p:spTree>
    <p:extLst>
      <p:ext uri="{BB962C8B-B14F-4D97-AF65-F5344CB8AC3E}">
        <p14:creationId xmlns:p14="http://schemas.microsoft.com/office/powerpoint/2010/main" val="898868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959971F1-CABF-4815-89A5-1C43D88B4B7C}" type="datetimeFigureOut">
              <a:rPr lang="en-US" altLang="zh-TW"/>
              <a:pPr>
                <a:defRPr/>
              </a:pPr>
              <a:t>12/6/2014</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fld id="{ACF06CDE-2AA8-4640-8E50-88934D67E5A4}" type="slidenum">
              <a:rPr lang="en-US" altLang="zh-TW"/>
              <a:pPr/>
              <a:t>‹#›</a:t>
            </a:fld>
            <a:endParaRPr lang="en-US" altLang="zh-TW"/>
          </a:p>
        </p:txBody>
      </p:sp>
    </p:spTree>
    <p:extLst>
      <p:ext uri="{BB962C8B-B14F-4D97-AF65-F5344CB8AC3E}">
        <p14:creationId xmlns:p14="http://schemas.microsoft.com/office/powerpoint/2010/main" val="112753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1A5057FA-334D-456F-A7C2-85E4F44481A2}" type="datetimeFigureOut">
              <a:rPr lang="en-US" altLang="zh-TW"/>
              <a:pPr>
                <a:defRPr/>
              </a:pPr>
              <a:t>12/6/2014</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fld id="{074364A3-1892-4BE8-B758-AD803EB06213}" type="slidenum">
              <a:rPr lang="en-US" altLang="zh-TW"/>
              <a:pPr/>
              <a:t>‹#›</a:t>
            </a:fld>
            <a:endParaRPr lang="en-US" altLang="zh-TW"/>
          </a:p>
        </p:txBody>
      </p:sp>
    </p:spTree>
    <p:extLst>
      <p:ext uri="{BB962C8B-B14F-4D97-AF65-F5344CB8AC3E}">
        <p14:creationId xmlns:p14="http://schemas.microsoft.com/office/powerpoint/2010/main" val="2365366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386FF5D2-73E5-4D85-8C48-A7B80ABEDA31}" type="datetimeFigureOut">
              <a:rPr lang="en-US" altLang="zh-TW"/>
              <a:pPr>
                <a:defRPr/>
              </a:pPr>
              <a:t>12/6/2014</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fld id="{DAAFB0C8-744E-4F7A-860F-9A45A4C27F8C}" type="slidenum">
              <a:rPr lang="en-US" altLang="zh-TW"/>
              <a:pPr/>
              <a:t>‹#›</a:t>
            </a:fld>
            <a:endParaRPr lang="en-US" altLang="zh-TW"/>
          </a:p>
        </p:txBody>
      </p:sp>
    </p:spTree>
    <p:extLst>
      <p:ext uri="{BB962C8B-B14F-4D97-AF65-F5344CB8AC3E}">
        <p14:creationId xmlns:p14="http://schemas.microsoft.com/office/powerpoint/2010/main" val="3684241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87D0A4C7-99F2-4FA7-937C-722CBB636BF5}" type="datetimeFigureOut">
              <a:rPr lang="en-US" altLang="zh-TW"/>
              <a:pPr>
                <a:defRPr/>
              </a:pPr>
              <a:t>12/6/2014</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fld id="{BF7DF281-2C8D-49A5-B14C-7486CAC527E7}" type="slidenum">
              <a:rPr lang="en-US" altLang="zh-TW"/>
              <a:pPr/>
              <a:t>‹#›</a:t>
            </a:fld>
            <a:endParaRPr lang="en-US" altLang="zh-TW"/>
          </a:p>
        </p:txBody>
      </p:sp>
    </p:spTree>
    <p:extLst>
      <p:ext uri="{BB962C8B-B14F-4D97-AF65-F5344CB8AC3E}">
        <p14:creationId xmlns:p14="http://schemas.microsoft.com/office/powerpoint/2010/main" val="2531108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3B977E49-3C01-4EAE-8BB1-C7903F3DD571}" type="datetimeFigureOut">
              <a:rPr lang="en-US" altLang="zh-TW"/>
              <a:pPr>
                <a:defRPr/>
              </a:pPr>
              <a:t>12/6/2014</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fld id="{891DC68B-A703-4159-843E-9212BFE3B97D}" type="slidenum">
              <a:rPr lang="en-US" altLang="zh-TW"/>
              <a:pPr/>
              <a:t>‹#›</a:t>
            </a:fld>
            <a:endParaRPr lang="en-US" altLang="zh-TW"/>
          </a:p>
        </p:txBody>
      </p:sp>
    </p:spTree>
    <p:extLst>
      <p:ext uri="{BB962C8B-B14F-4D97-AF65-F5344CB8AC3E}">
        <p14:creationId xmlns:p14="http://schemas.microsoft.com/office/powerpoint/2010/main" val="4131027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7EC340C7-0EB9-4BA6-8E72-CA7A19686663}" type="datetimeFigureOut">
              <a:rPr lang="en-US" altLang="zh-TW"/>
              <a:pPr>
                <a:defRPr/>
              </a:pPr>
              <a:t>12/6/2014</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vl1pPr>
          </a:lstStyle>
          <a:p>
            <a:fld id="{B51CA0B7-0725-4012-A4D0-895B4D534F9F}" type="slidenum">
              <a:rPr lang="en-US" altLang="zh-TW"/>
              <a:pPr/>
              <a:t>‹#›</a:t>
            </a:fld>
            <a:endParaRPr lang="en-US" altLang="zh-TW"/>
          </a:p>
        </p:txBody>
      </p:sp>
    </p:spTree>
    <p:extLst>
      <p:ext uri="{BB962C8B-B14F-4D97-AF65-F5344CB8AC3E}">
        <p14:creationId xmlns:p14="http://schemas.microsoft.com/office/powerpoint/2010/main" val="2657383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F715E676-1DF7-424E-965E-849555056EE8}" type="datetimeFigureOut">
              <a:rPr lang="en-US" altLang="zh-TW"/>
              <a:pPr>
                <a:defRPr/>
              </a:pPr>
              <a:t>12/6/2014</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ltLang="zh-TW"/>
          </a:p>
        </p:txBody>
      </p:sp>
      <p:sp>
        <p:nvSpPr>
          <p:cNvPr id="5" name="Slide Number Placeholder 5"/>
          <p:cNvSpPr>
            <a:spLocks noGrp="1"/>
          </p:cNvSpPr>
          <p:nvPr>
            <p:ph type="sldNum" sz="quarter" idx="12"/>
          </p:nvPr>
        </p:nvSpPr>
        <p:spPr/>
        <p:txBody>
          <a:bodyPr/>
          <a:lstStyle>
            <a:lvl1pPr>
              <a:defRPr/>
            </a:lvl1pPr>
          </a:lstStyle>
          <a:p>
            <a:fld id="{C602EEF2-46D4-4CC9-A3FB-8E0CD45C2C0E}" type="slidenum">
              <a:rPr lang="en-US" altLang="zh-TW"/>
              <a:pPr/>
              <a:t>‹#›</a:t>
            </a:fld>
            <a:endParaRPr lang="en-US" altLang="zh-TW"/>
          </a:p>
        </p:txBody>
      </p:sp>
    </p:spTree>
    <p:extLst>
      <p:ext uri="{BB962C8B-B14F-4D97-AF65-F5344CB8AC3E}">
        <p14:creationId xmlns:p14="http://schemas.microsoft.com/office/powerpoint/2010/main" val="599429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B6D319AF-E6C9-4E88-A429-87204E8701C0}" type="datetimeFigureOut">
              <a:rPr lang="en-US" altLang="zh-TW"/>
              <a:pPr>
                <a:defRPr/>
              </a:pPr>
              <a:t>12/6/2014</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vl1pPr>
          </a:lstStyle>
          <a:p>
            <a:fld id="{0E639A47-C13E-4B3F-A9C6-A5AE7AEB8BDD}" type="slidenum">
              <a:rPr lang="en-US" altLang="zh-TW"/>
              <a:pPr/>
              <a:t>‹#›</a:t>
            </a:fld>
            <a:endParaRPr lang="en-US" altLang="zh-TW"/>
          </a:p>
        </p:txBody>
      </p:sp>
    </p:spTree>
    <p:extLst>
      <p:ext uri="{BB962C8B-B14F-4D97-AF65-F5344CB8AC3E}">
        <p14:creationId xmlns:p14="http://schemas.microsoft.com/office/powerpoint/2010/main" val="215974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415C4AB5-7223-42BF-9D0D-9404FC93B53C}" type="datetimeFigureOut">
              <a:rPr lang="en-US" altLang="zh-TW"/>
              <a:pPr>
                <a:defRPr/>
              </a:pPr>
              <a:t>12/6/2014</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fld id="{74AD14ED-E256-4FA7-859F-C18A6C325125}" type="slidenum">
              <a:rPr lang="en-US" altLang="zh-TW"/>
              <a:pPr/>
              <a:t>‹#›</a:t>
            </a:fld>
            <a:endParaRPr lang="en-US" altLang="zh-TW"/>
          </a:p>
        </p:txBody>
      </p:sp>
    </p:spTree>
    <p:extLst>
      <p:ext uri="{BB962C8B-B14F-4D97-AF65-F5344CB8AC3E}">
        <p14:creationId xmlns:p14="http://schemas.microsoft.com/office/powerpoint/2010/main" val="4144121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E26E449D-2057-43CC-8B48-854EB4CAD975}" type="datetimeFigureOut">
              <a:rPr lang="en-US" altLang="zh-TW"/>
              <a:pPr>
                <a:defRPr/>
              </a:pPr>
              <a:t>12/6/2014</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fld id="{5AF5687E-133A-4099-940E-74437DD14D72}" type="slidenum">
              <a:rPr lang="en-US" altLang="zh-TW"/>
              <a:pPr/>
              <a:t>‹#›</a:t>
            </a:fld>
            <a:endParaRPr lang="en-US" altLang="zh-TW"/>
          </a:p>
        </p:txBody>
      </p:sp>
    </p:spTree>
    <p:extLst>
      <p:ext uri="{BB962C8B-B14F-4D97-AF65-F5344CB8AC3E}">
        <p14:creationId xmlns:p14="http://schemas.microsoft.com/office/powerpoint/2010/main" val="1396954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6294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cs typeface="Arial" pitchFamily="34" charset="0"/>
            </a:endParaRPr>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pPr>
              <a:defRPr/>
            </a:pPr>
            <a:endParaRPr lang="en-US" altLang="zh-TW"/>
          </a:p>
        </p:txBody>
      </p:sp>
      <p:sp>
        <p:nvSpPr>
          <p:cNvPr id="6" name="Slide Number Placeholder 5"/>
          <p:cNvSpPr>
            <a:spLocks noGrp="1"/>
          </p:cNvSpPr>
          <p:nvPr>
            <p:ph type="sldNum" sz="quarter" idx="4"/>
          </p:nvPr>
        </p:nvSpPr>
        <p:spPr>
          <a:xfrm>
            <a:off x="228600" y="64166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682549-F11C-4D3C-830F-D07C52A43A73}"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rtl="0" eaLnBrk="0" fontAlgn="base" hangingPunct="0">
        <a:spcBef>
          <a:spcPct val="0"/>
        </a:spcBef>
        <a:spcAft>
          <a:spcPct val="0"/>
        </a:spcAft>
        <a:defRPr sz="4400" kern="1200">
          <a:solidFill>
            <a:srgbClr val="FFC000"/>
          </a:solidFill>
          <a:latin typeface="+mj-lt"/>
          <a:ea typeface="+mj-ea"/>
          <a:cs typeface="+mj-cs"/>
        </a:defRPr>
      </a:lvl1pPr>
      <a:lvl2pPr algn="l" rtl="0" eaLnBrk="0" fontAlgn="base" hangingPunct="0">
        <a:spcBef>
          <a:spcPct val="0"/>
        </a:spcBef>
        <a:spcAft>
          <a:spcPct val="0"/>
        </a:spcAft>
        <a:defRPr sz="4400">
          <a:solidFill>
            <a:srgbClr val="FFC000"/>
          </a:solidFill>
          <a:latin typeface="Calibri" pitchFamily="34" charset="0"/>
        </a:defRPr>
      </a:lvl2pPr>
      <a:lvl3pPr algn="l" rtl="0" eaLnBrk="0" fontAlgn="base" hangingPunct="0">
        <a:spcBef>
          <a:spcPct val="0"/>
        </a:spcBef>
        <a:spcAft>
          <a:spcPct val="0"/>
        </a:spcAft>
        <a:defRPr sz="4400">
          <a:solidFill>
            <a:srgbClr val="FFC000"/>
          </a:solidFill>
          <a:latin typeface="Calibri" pitchFamily="34" charset="0"/>
        </a:defRPr>
      </a:lvl3pPr>
      <a:lvl4pPr algn="l" rtl="0" eaLnBrk="0" fontAlgn="base" hangingPunct="0">
        <a:spcBef>
          <a:spcPct val="0"/>
        </a:spcBef>
        <a:spcAft>
          <a:spcPct val="0"/>
        </a:spcAft>
        <a:defRPr sz="4400">
          <a:solidFill>
            <a:srgbClr val="FFC000"/>
          </a:solidFill>
          <a:latin typeface="Calibri" pitchFamily="34" charset="0"/>
        </a:defRPr>
      </a:lvl4pPr>
      <a:lvl5pPr algn="l" rtl="0" eaLnBrk="0" fontAlgn="base" hangingPunct="0">
        <a:spcBef>
          <a:spcPct val="0"/>
        </a:spcBef>
        <a:spcAft>
          <a:spcPct val="0"/>
        </a:spcAft>
        <a:defRPr sz="4400">
          <a:solidFill>
            <a:srgbClr val="FFC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anose="020B0604020202020204"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9.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4.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33.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27.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29.xml"/><Relationship Id="rId16"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4.xml"/><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57200" y="1600200"/>
            <a:ext cx="8305800" cy="1470025"/>
          </a:xfrm>
        </p:spPr>
        <p:txBody>
          <a:bodyPr/>
          <a:lstStyle/>
          <a:p>
            <a:pPr algn="ctr"/>
            <a:r>
              <a:rPr lang="en-US" altLang="zh-CN" sz="3800" b="1" dirty="0"/>
              <a:t>Hierarchical Diffusion Curves for Accurate Automatic Image </a:t>
            </a:r>
            <a:r>
              <a:rPr lang="en-US" altLang="zh-CN" sz="3800" b="1" dirty="0" err="1"/>
              <a:t>Vectorization</a:t>
            </a:r>
            <a:endParaRPr lang="zh-CN" altLang="en-US" sz="3800" b="1" dirty="0"/>
          </a:p>
        </p:txBody>
      </p:sp>
      <p:sp>
        <p:nvSpPr>
          <p:cNvPr id="3" name="副标题 2"/>
          <p:cNvSpPr>
            <a:spLocks noGrp="1"/>
          </p:cNvSpPr>
          <p:nvPr>
            <p:ph type="subTitle" idx="1"/>
          </p:nvPr>
        </p:nvSpPr>
        <p:spPr>
          <a:xfrm>
            <a:off x="381000" y="3733800"/>
            <a:ext cx="8382000" cy="2286000"/>
          </a:xfrm>
        </p:spPr>
        <p:txBody>
          <a:bodyPr/>
          <a:lstStyle/>
          <a:p>
            <a:r>
              <a:rPr lang="en-US" altLang="zh-CN" sz="2700" dirty="0" err="1" smtClean="0">
                <a:solidFill>
                  <a:schemeClr val="bg1"/>
                </a:solidFill>
              </a:rPr>
              <a:t>Guofu</a:t>
            </a:r>
            <a:r>
              <a:rPr lang="en-US" altLang="zh-CN" sz="2700" dirty="0" smtClean="0">
                <a:solidFill>
                  <a:schemeClr val="bg1"/>
                </a:solidFill>
              </a:rPr>
              <a:t> Xie</a:t>
            </a:r>
            <a:r>
              <a:rPr lang="en-US" altLang="zh-CN" sz="2800" baseline="30000" dirty="0" smtClean="0">
                <a:solidFill>
                  <a:schemeClr val="bg1"/>
                </a:solidFill>
              </a:rPr>
              <a:t>1,3</a:t>
            </a:r>
            <a:r>
              <a:rPr lang="en-US" altLang="zh-CN" sz="2700" dirty="0" smtClean="0">
                <a:solidFill>
                  <a:schemeClr val="bg1"/>
                </a:solidFill>
              </a:rPr>
              <a:t>   </a:t>
            </a:r>
            <a:r>
              <a:rPr lang="en-US" altLang="zh-CN" sz="2700" dirty="0" err="1" smtClean="0">
                <a:solidFill>
                  <a:schemeClr val="bg1"/>
                </a:solidFill>
              </a:rPr>
              <a:t>Xin</a:t>
            </a:r>
            <a:r>
              <a:rPr lang="en-US" altLang="zh-CN" sz="2700" dirty="0" smtClean="0">
                <a:solidFill>
                  <a:schemeClr val="bg1"/>
                </a:solidFill>
              </a:rPr>
              <a:t> Sun</a:t>
            </a:r>
            <a:r>
              <a:rPr lang="en-US" altLang="zh-CN" sz="2800" baseline="30000" dirty="0" smtClean="0">
                <a:solidFill>
                  <a:schemeClr val="bg1"/>
                </a:solidFill>
              </a:rPr>
              <a:t>2</a:t>
            </a:r>
            <a:r>
              <a:rPr lang="en-US" altLang="zh-CN" sz="2700" dirty="0" smtClean="0">
                <a:solidFill>
                  <a:schemeClr val="bg1"/>
                </a:solidFill>
              </a:rPr>
              <a:t>   </a:t>
            </a:r>
            <a:r>
              <a:rPr lang="en-US" altLang="zh-CN" sz="2700" dirty="0" err="1" smtClean="0">
                <a:solidFill>
                  <a:schemeClr val="bg1"/>
                </a:solidFill>
              </a:rPr>
              <a:t>Xin</a:t>
            </a:r>
            <a:r>
              <a:rPr lang="en-US" altLang="zh-CN" sz="2700" dirty="0" smtClean="0">
                <a:solidFill>
                  <a:schemeClr val="bg1"/>
                </a:solidFill>
              </a:rPr>
              <a:t> Tong</a:t>
            </a:r>
            <a:r>
              <a:rPr lang="en-US" altLang="zh-CN" sz="2800" baseline="30000" dirty="0" smtClean="0">
                <a:solidFill>
                  <a:schemeClr val="bg1"/>
                </a:solidFill>
              </a:rPr>
              <a:t>2</a:t>
            </a:r>
            <a:r>
              <a:rPr lang="en-US" altLang="zh-CN" sz="2700" dirty="0" smtClean="0">
                <a:solidFill>
                  <a:schemeClr val="bg1"/>
                </a:solidFill>
              </a:rPr>
              <a:t>  Derek Nowrouzezahrai</a:t>
            </a:r>
            <a:r>
              <a:rPr lang="en-US" altLang="zh-CN" sz="2800" baseline="30000" dirty="0" smtClean="0">
                <a:solidFill>
                  <a:schemeClr val="bg1"/>
                </a:solidFill>
              </a:rPr>
              <a:t>1</a:t>
            </a:r>
          </a:p>
          <a:p>
            <a:endParaRPr lang="en-US" altLang="zh-CN" sz="1600" dirty="0" smtClean="0">
              <a:solidFill>
                <a:schemeClr val="bg1"/>
              </a:solidFill>
            </a:endParaRPr>
          </a:p>
          <a:p>
            <a:r>
              <a:rPr lang="en-US" altLang="zh-CN" sz="2800" baseline="30000" dirty="0">
                <a:solidFill>
                  <a:schemeClr val="bg1"/>
                </a:solidFill>
              </a:rPr>
              <a:t>1</a:t>
            </a:r>
            <a:r>
              <a:rPr lang="en-US" altLang="zh-CN" sz="2700" dirty="0" smtClean="0">
                <a:solidFill>
                  <a:schemeClr val="bg1"/>
                </a:solidFill>
              </a:rPr>
              <a:t>University of Montreal</a:t>
            </a:r>
          </a:p>
          <a:p>
            <a:r>
              <a:rPr lang="en-US" altLang="zh-CN" sz="2800" baseline="30000" dirty="0" smtClean="0">
                <a:solidFill>
                  <a:schemeClr val="bg1"/>
                </a:solidFill>
              </a:rPr>
              <a:t>2</a:t>
            </a:r>
            <a:r>
              <a:rPr lang="en-US" altLang="zh-CN" sz="2700" dirty="0" smtClean="0">
                <a:solidFill>
                  <a:schemeClr val="bg1"/>
                </a:solidFill>
              </a:rPr>
              <a:t>Microsoft Research</a:t>
            </a:r>
          </a:p>
          <a:p>
            <a:r>
              <a:rPr lang="en-US" altLang="zh-CN" sz="2800" baseline="30000" dirty="0" smtClean="0">
                <a:solidFill>
                  <a:schemeClr val="bg1"/>
                </a:solidFill>
              </a:rPr>
              <a:t>3</a:t>
            </a:r>
            <a:r>
              <a:rPr lang="en-US" altLang="zh-CN" sz="2700" dirty="0" smtClean="0">
                <a:solidFill>
                  <a:schemeClr val="bg1"/>
                </a:solidFill>
              </a:rPr>
              <a:t>State Key Laboratory of Computer Sciences, ISCAS</a:t>
            </a:r>
          </a:p>
          <a:p>
            <a:endParaRPr lang="zh-CN" altLang="en-US" sz="2700" dirty="0"/>
          </a:p>
        </p:txBody>
      </p:sp>
    </p:spTree>
    <p:extLst>
      <p:ext uri="{BB962C8B-B14F-4D97-AF65-F5344CB8AC3E}">
        <p14:creationId xmlns:p14="http://schemas.microsoft.com/office/powerpoint/2010/main" val="995756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Result</a:t>
            </a:r>
            <a:endParaRPr lang="en-CA" dirty="0"/>
          </a:p>
        </p:txBody>
      </p:sp>
      <p:sp>
        <p:nvSpPr>
          <p:cNvPr id="4" name="TextBox 15"/>
          <p:cNvSpPr txBox="1"/>
          <p:nvPr/>
        </p:nvSpPr>
        <p:spPr>
          <a:xfrm>
            <a:off x="3505200" y="3644489"/>
            <a:ext cx="2129365" cy="461665"/>
          </a:xfrm>
          <a:prstGeom prst="rect">
            <a:avLst/>
          </a:prstGeom>
          <a:noFill/>
        </p:spPr>
        <p:txBody>
          <a:bodyPr wrap="none" rtlCol="0">
            <a:spAutoFit/>
          </a:bodyPr>
          <a:lstStyle/>
          <a:p>
            <a:r>
              <a:rPr lang="en-US" altLang="zh-CN" sz="2400" dirty="0" smtClean="0">
                <a:solidFill>
                  <a:schemeClr val="bg1"/>
                </a:solidFill>
              </a:rPr>
              <a:t>Gradient </a:t>
            </a:r>
            <a:r>
              <a:rPr lang="en-US" altLang="zh-CN" sz="2400" dirty="0">
                <a:solidFill>
                  <a:schemeClr val="bg1"/>
                </a:solidFill>
              </a:rPr>
              <a:t>r</a:t>
            </a:r>
            <a:r>
              <a:rPr lang="en-US" altLang="zh-CN" sz="2400" dirty="0" smtClean="0">
                <a:solidFill>
                  <a:schemeClr val="bg1"/>
                </a:solidFill>
              </a:rPr>
              <a:t>econ.</a:t>
            </a:r>
            <a:endParaRPr lang="zh-CN" altLang="en-US" sz="2400" dirty="0">
              <a:solidFill>
                <a:schemeClr val="bg1"/>
              </a:solidFill>
            </a:endParaRPr>
          </a:p>
        </p:txBody>
      </p:sp>
      <p:pic>
        <p:nvPicPr>
          <p:cNvPr id="5" name="Picture 8" descr="E:\VSRP\Smoke\Paper\SparseImageCurves_SA\images\DCI_compare\t5_our_re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800" y="1600200"/>
            <a:ext cx="2700000" cy="20584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VSRP\Smoke\Paper\SparseImageCurves_SA\images\DCI_compare\t5_5_7_recon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743" y="1600200"/>
            <a:ext cx="2700000" cy="20588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5"/>
          <p:cNvSpPr txBox="1"/>
          <p:nvPr/>
        </p:nvSpPr>
        <p:spPr>
          <a:xfrm>
            <a:off x="6248400" y="3644489"/>
            <a:ext cx="2205860" cy="461665"/>
          </a:xfrm>
          <a:prstGeom prst="rect">
            <a:avLst/>
          </a:prstGeom>
          <a:noFill/>
        </p:spPr>
        <p:txBody>
          <a:bodyPr wrap="none" rtlCol="0">
            <a:spAutoFit/>
          </a:bodyPr>
          <a:lstStyle/>
          <a:p>
            <a:r>
              <a:rPr lang="en-US" altLang="zh-CN" sz="2400" dirty="0" err="1" smtClean="0">
                <a:solidFill>
                  <a:schemeClr val="bg1"/>
                </a:solidFill>
              </a:rPr>
              <a:t>Laplacian</a:t>
            </a:r>
            <a:r>
              <a:rPr lang="en-US" altLang="zh-CN" sz="2400" dirty="0" smtClean="0">
                <a:solidFill>
                  <a:schemeClr val="bg1"/>
                </a:solidFill>
              </a:rPr>
              <a:t> recon.</a:t>
            </a:r>
            <a:endParaRPr lang="zh-CN" altLang="en-US" sz="2400" dirty="0">
              <a:solidFill>
                <a:schemeClr val="bg1"/>
              </a:solidFill>
            </a:endParaRPr>
          </a:p>
        </p:txBody>
      </p:sp>
      <p:pic>
        <p:nvPicPr>
          <p:cNvPr id="8" name="Picture 2" descr="E:\VSRP\Smoke\Paper\SparseImageCurves_SA\images\DCI_compare\t5_origi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43" y="1600532"/>
            <a:ext cx="2700000" cy="20584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p:cNvSpPr txBox="1"/>
          <p:nvPr/>
        </p:nvSpPr>
        <p:spPr>
          <a:xfrm>
            <a:off x="1359887" y="3618534"/>
            <a:ext cx="849913" cy="461665"/>
          </a:xfrm>
          <a:prstGeom prst="rect">
            <a:avLst/>
          </a:prstGeom>
          <a:noFill/>
        </p:spPr>
        <p:txBody>
          <a:bodyPr wrap="none" rtlCol="0">
            <a:spAutoFit/>
          </a:bodyPr>
          <a:lstStyle/>
          <a:p>
            <a:r>
              <a:rPr lang="en-US" altLang="zh-CN" sz="2400" dirty="0" smtClean="0">
                <a:solidFill>
                  <a:schemeClr val="bg1"/>
                </a:solidFill>
              </a:rPr>
              <a:t>Input</a:t>
            </a:r>
            <a:endParaRPr lang="zh-CN" altLang="en-US" sz="2400" dirty="0">
              <a:solidFill>
                <a:schemeClr val="bg1"/>
              </a:solidFill>
            </a:endParaRPr>
          </a:p>
        </p:txBody>
      </p:sp>
      <p:pic>
        <p:nvPicPr>
          <p:cNvPr id="10" name="Picture 9" descr="E:\VSRP\Smoke\Paper\SparseImageCurves_SA\images\DCI_compare\t5_5_7_0-4_diff_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742" y="4109768"/>
            <a:ext cx="2700000" cy="20588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E:\VSRP\Smoke\Paper\SparseImageCurves_SA\images\DCI_compare\t5_our_diff_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914" y="4094713"/>
            <a:ext cx="2700000" cy="20588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5"/>
          <p:cNvSpPr txBox="1"/>
          <p:nvPr/>
        </p:nvSpPr>
        <p:spPr>
          <a:xfrm>
            <a:off x="4114800" y="6153221"/>
            <a:ext cx="1257652" cy="461665"/>
          </a:xfrm>
          <a:prstGeom prst="rect">
            <a:avLst/>
          </a:prstGeom>
          <a:noFill/>
        </p:spPr>
        <p:txBody>
          <a:bodyPr wrap="none" rtlCol="0">
            <a:spAutoFit/>
          </a:bodyPr>
          <a:lstStyle/>
          <a:p>
            <a:r>
              <a:rPr lang="en-US" altLang="zh-CN" sz="2400" dirty="0" smtClean="0">
                <a:solidFill>
                  <a:schemeClr val="bg1"/>
                </a:solidFill>
              </a:rPr>
              <a:t>Diff. (8X)</a:t>
            </a:r>
            <a:endParaRPr lang="zh-CN" altLang="en-US" sz="2400" dirty="0">
              <a:solidFill>
                <a:schemeClr val="bg1"/>
              </a:solidFill>
            </a:endParaRPr>
          </a:p>
        </p:txBody>
      </p:sp>
      <p:sp>
        <p:nvSpPr>
          <p:cNvPr id="13" name="TextBox 15"/>
          <p:cNvSpPr txBox="1"/>
          <p:nvPr/>
        </p:nvSpPr>
        <p:spPr>
          <a:xfrm>
            <a:off x="6743348" y="6153221"/>
            <a:ext cx="1257652" cy="461665"/>
          </a:xfrm>
          <a:prstGeom prst="rect">
            <a:avLst/>
          </a:prstGeom>
          <a:noFill/>
        </p:spPr>
        <p:txBody>
          <a:bodyPr wrap="none" rtlCol="0">
            <a:spAutoFit/>
          </a:bodyPr>
          <a:lstStyle/>
          <a:p>
            <a:r>
              <a:rPr lang="en-US" altLang="zh-CN" sz="2400" dirty="0" smtClean="0">
                <a:solidFill>
                  <a:schemeClr val="bg1"/>
                </a:solidFill>
              </a:rPr>
              <a:t>Diff. (8X)</a:t>
            </a:r>
            <a:endParaRPr lang="zh-CN" altLang="en-US" sz="2400" dirty="0">
              <a:solidFill>
                <a:schemeClr val="bg1"/>
              </a:solidFill>
            </a:endParaRPr>
          </a:p>
        </p:txBody>
      </p:sp>
    </p:spTree>
    <p:extLst>
      <p:ext uri="{BB962C8B-B14F-4D97-AF65-F5344CB8AC3E}">
        <p14:creationId xmlns:p14="http://schemas.microsoft.com/office/powerpoint/2010/main" val="1488818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 </a:t>
            </a:r>
            <a:endParaRPr lang="zh-CN" altLang="en-US" dirty="0"/>
          </a:p>
        </p:txBody>
      </p:sp>
      <p:sp>
        <p:nvSpPr>
          <p:cNvPr id="3" name="内容占位符 2"/>
          <p:cNvSpPr>
            <a:spLocks noGrp="1"/>
          </p:cNvSpPr>
          <p:nvPr>
            <p:ph idx="1"/>
          </p:nvPr>
        </p:nvSpPr>
        <p:spPr/>
        <p:txBody>
          <a:bodyPr/>
          <a:lstStyle/>
          <a:p>
            <a:r>
              <a:rPr lang="en-US" altLang="zh-CN" dirty="0" smtClean="0"/>
              <a:t>Curve extraction in the </a:t>
            </a:r>
            <a:r>
              <a:rPr lang="en-US" altLang="zh-CN" dirty="0" err="1" smtClean="0"/>
              <a:t>Laplacian</a:t>
            </a:r>
            <a:r>
              <a:rPr lang="en-US" altLang="zh-CN" dirty="0" smtClean="0"/>
              <a:t> domain</a:t>
            </a:r>
          </a:p>
          <a:p>
            <a:endParaRPr lang="en-US" altLang="zh-CN" dirty="0"/>
          </a:p>
          <a:p>
            <a:r>
              <a:rPr lang="en-US" altLang="zh-CN" dirty="0" smtClean="0"/>
              <a:t>Hierarchical curve construction</a:t>
            </a:r>
          </a:p>
          <a:p>
            <a:endParaRPr lang="en-US" altLang="zh-CN" dirty="0"/>
          </a:p>
          <a:p>
            <a:r>
              <a:rPr lang="en-US" altLang="zh-CN" dirty="0" err="1" smtClean="0"/>
              <a:t>Laplacian</a:t>
            </a:r>
            <a:r>
              <a:rPr lang="en-US" altLang="zh-CN" dirty="0" smtClean="0"/>
              <a:t>/</a:t>
            </a:r>
            <a:r>
              <a:rPr lang="en-US" altLang="zh-CN" dirty="0" err="1" smtClean="0"/>
              <a:t>bilaplacian</a:t>
            </a:r>
            <a:r>
              <a:rPr lang="en-US" altLang="zh-CN" dirty="0" smtClean="0"/>
              <a:t> diffusion curves</a:t>
            </a:r>
          </a:p>
          <a:p>
            <a:endParaRPr lang="en-US" altLang="zh-CN" dirty="0"/>
          </a:p>
          <a:p>
            <a:endParaRPr lang="zh-CN" altLang="en-US" dirty="0"/>
          </a:p>
        </p:txBody>
      </p:sp>
    </p:spTree>
    <p:extLst>
      <p:ext uri="{BB962C8B-B14F-4D97-AF65-F5344CB8AC3E}">
        <p14:creationId xmlns:p14="http://schemas.microsoft.com/office/powerpoint/2010/main" val="55344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t>Curve Extraction in the </a:t>
            </a:r>
            <a:r>
              <a:rPr lang="en-US" altLang="zh-CN" sz="3600" dirty="0" err="1" smtClean="0"/>
              <a:t>Laplacian</a:t>
            </a:r>
            <a:r>
              <a:rPr lang="en-US" altLang="zh-CN" sz="3600" dirty="0" smtClean="0"/>
              <a:t> Domain</a:t>
            </a:r>
            <a:endParaRPr lang="zh-CN" altLang="en-US" sz="3600" dirty="0"/>
          </a:p>
        </p:txBody>
      </p:sp>
      <p:pic>
        <p:nvPicPr>
          <p:cNvPr id="4" name="内容占位符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53400" y="1524000"/>
            <a:ext cx="3600000" cy="3600000"/>
          </a:xfrm>
          <a:ln>
            <a:solidFill>
              <a:schemeClr val="bg1"/>
            </a:solidFill>
          </a:ln>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400" y="1524000"/>
            <a:ext cx="3600000" cy="3600000"/>
          </a:xfrm>
          <a:prstGeom prst="rect">
            <a:avLst/>
          </a:prstGeom>
          <a:ln>
            <a:solidFill>
              <a:schemeClr val="bg1"/>
            </a:solidFill>
          </a:ln>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400" y="1524000"/>
            <a:ext cx="3600000" cy="3600000"/>
          </a:xfrm>
          <a:prstGeom prst="rect">
            <a:avLst/>
          </a:prstGeom>
          <a:ln>
            <a:solidFill>
              <a:schemeClr val="bg1"/>
            </a:solidFill>
          </a:ln>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3400" y="1524000"/>
            <a:ext cx="3600000" cy="3600000"/>
          </a:xfrm>
          <a:prstGeom prst="rect">
            <a:avLst/>
          </a:prstGeom>
          <a:ln w="3175">
            <a:solidFill>
              <a:schemeClr val="bg1"/>
            </a:solidFill>
          </a:ln>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3400" y="1524000"/>
            <a:ext cx="3600000" cy="3600000"/>
          </a:xfrm>
          <a:prstGeom prst="rect">
            <a:avLst/>
          </a:prstGeom>
          <a:ln>
            <a:solidFill>
              <a:schemeClr val="bg1"/>
            </a:solidFill>
          </a:ln>
        </p:spPr>
      </p:pic>
      <p:cxnSp>
        <p:nvCxnSpPr>
          <p:cNvPr id="11" name="Straight Arrow Connector 10"/>
          <p:cNvCxnSpPr/>
          <p:nvPr/>
        </p:nvCxnSpPr>
        <p:spPr>
          <a:xfrm flipH="1" flipV="1">
            <a:off x="5262601" y="2062800"/>
            <a:ext cx="436449" cy="3164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81600" y="1834200"/>
            <a:ext cx="460382" cy="707886"/>
          </a:xfrm>
          <a:prstGeom prst="rect">
            <a:avLst/>
          </a:prstGeom>
          <a:noFill/>
        </p:spPr>
        <p:txBody>
          <a:bodyPr wrap="none" rtlCol="0">
            <a:spAutoFit/>
          </a:bodyPr>
          <a:lstStyle/>
          <a:p>
            <a:r>
              <a:rPr lang="en-US" sz="4000" b="1" dirty="0" smtClean="0">
                <a:solidFill>
                  <a:srgbClr val="FFFF00"/>
                </a:solidFill>
              </a:rPr>
              <a:t>n</a:t>
            </a:r>
            <a:endParaRPr lang="en-CA" sz="4000" b="1" dirty="0">
              <a:solidFill>
                <a:srgbClr val="FFFF00"/>
              </a:solidFill>
            </a:endParaRPr>
          </a:p>
        </p:txBody>
      </p:sp>
      <p:cxnSp>
        <p:nvCxnSpPr>
          <p:cNvPr id="12" name="Straight Arrow Connector 10"/>
          <p:cNvCxnSpPr/>
          <p:nvPr/>
        </p:nvCxnSpPr>
        <p:spPr>
          <a:xfrm flipV="1">
            <a:off x="5699050" y="1910400"/>
            <a:ext cx="325550" cy="4688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3"/>
          <p:cNvSpPr txBox="1"/>
          <p:nvPr/>
        </p:nvSpPr>
        <p:spPr>
          <a:xfrm>
            <a:off x="5964568" y="1529400"/>
            <a:ext cx="627095" cy="707886"/>
          </a:xfrm>
          <a:prstGeom prst="rect">
            <a:avLst/>
          </a:prstGeom>
          <a:noFill/>
        </p:spPr>
        <p:txBody>
          <a:bodyPr wrap="none" rtlCol="0">
            <a:spAutoFit/>
          </a:bodyPr>
          <a:lstStyle/>
          <a:p>
            <a:r>
              <a:rPr lang="en-US" sz="4000" b="1" dirty="0" smtClean="0">
                <a:solidFill>
                  <a:srgbClr val="FFFF00"/>
                </a:solidFill>
              </a:rPr>
              <a:t>n</a:t>
            </a:r>
            <a:r>
              <a:rPr lang="zh-CN" altLang="zh-CN" sz="2000" b="1" dirty="0" smtClean="0">
                <a:solidFill>
                  <a:srgbClr val="FFFF00"/>
                </a:solidFill>
              </a:rPr>
              <a:t>⊥</a:t>
            </a:r>
            <a:endParaRPr lang="zh-CN" altLang="zh-CN" sz="4800" b="1" dirty="0">
              <a:solidFill>
                <a:srgbClr val="FFFF00"/>
              </a:solidFill>
            </a:endParaRPr>
          </a:p>
        </p:txBody>
      </p:sp>
      <p:sp>
        <p:nvSpPr>
          <p:cNvPr id="23" name="TextBox 15"/>
          <p:cNvSpPr txBox="1"/>
          <p:nvPr/>
        </p:nvSpPr>
        <p:spPr>
          <a:xfrm>
            <a:off x="1066800" y="1603058"/>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Input</a:t>
            </a:r>
            <a:endParaRPr lang="zh-CN" altLang="en-US" dirty="0"/>
          </a:p>
        </p:txBody>
      </p:sp>
      <p:sp>
        <p:nvSpPr>
          <p:cNvPr id="24" name="TextBox 15"/>
          <p:cNvSpPr txBox="1"/>
          <p:nvPr/>
        </p:nvSpPr>
        <p:spPr>
          <a:xfrm>
            <a:off x="1045080" y="2332398"/>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err="1"/>
              <a:t>Laplacian</a:t>
            </a:r>
            <a:endParaRPr lang="zh-CN" altLang="en-US" dirty="0"/>
          </a:p>
        </p:txBody>
      </p:sp>
      <p:sp>
        <p:nvSpPr>
          <p:cNvPr id="25" name="TextBox 15"/>
          <p:cNvSpPr txBox="1"/>
          <p:nvPr/>
        </p:nvSpPr>
        <p:spPr>
          <a:xfrm>
            <a:off x="1066800" y="3050159"/>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Direction</a:t>
            </a:r>
            <a:endParaRPr lang="zh-CN" altLang="en-US" dirty="0"/>
          </a:p>
        </p:txBody>
      </p:sp>
      <p:sp>
        <p:nvSpPr>
          <p:cNvPr id="26" name="TextBox 15"/>
          <p:cNvSpPr txBox="1"/>
          <p:nvPr/>
        </p:nvSpPr>
        <p:spPr>
          <a:xfrm>
            <a:off x="1052286" y="3744575"/>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Curve pixels</a:t>
            </a:r>
            <a:endParaRPr lang="zh-CN" altLang="en-US" sz="2400" dirty="0"/>
          </a:p>
        </p:txBody>
      </p:sp>
      <p:sp>
        <p:nvSpPr>
          <p:cNvPr id="27" name="TextBox 15"/>
          <p:cNvSpPr txBox="1"/>
          <p:nvPr/>
        </p:nvSpPr>
        <p:spPr>
          <a:xfrm>
            <a:off x="1042761" y="4455690"/>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Curves</a:t>
            </a:r>
            <a:endParaRPr lang="zh-CN" altLang="en-US" sz="2400" dirty="0"/>
          </a:p>
        </p:txBody>
      </p:sp>
      <p:sp>
        <p:nvSpPr>
          <p:cNvPr id="28" name="TextBox 15"/>
          <p:cNvSpPr txBox="1"/>
          <p:nvPr/>
        </p:nvSpPr>
        <p:spPr>
          <a:xfrm>
            <a:off x="1031965" y="5885875"/>
            <a:ext cx="2529114"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Recon.</a:t>
            </a:r>
            <a:endParaRPr lang="zh-CN" altLang="en-US" sz="2400" dirty="0"/>
          </a:p>
        </p:txBody>
      </p:sp>
      <p:sp>
        <p:nvSpPr>
          <p:cNvPr id="29" name="Oval 28"/>
          <p:cNvSpPr/>
          <p:nvPr/>
        </p:nvSpPr>
        <p:spPr>
          <a:xfrm rot="212860">
            <a:off x="6037241" y="2313381"/>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0" name="Oval 29"/>
          <p:cNvSpPr/>
          <p:nvPr/>
        </p:nvSpPr>
        <p:spPr>
          <a:xfrm rot="212860">
            <a:off x="6154140" y="2309801"/>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1" name="Oval 30"/>
          <p:cNvSpPr/>
          <p:nvPr/>
        </p:nvSpPr>
        <p:spPr>
          <a:xfrm rot="212860">
            <a:off x="6279541" y="2334921"/>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2" name="Oval 31"/>
          <p:cNvSpPr/>
          <p:nvPr/>
        </p:nvSpPr>
        <p:spPr>
          <a:xfrm rot="212860">
            <a:off x="6407025" y="2330398"/>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5" name="Oval 34"/>
          <p:cNvSpPr/>
          <p:nvPr/>
        </p:nvSpPr>
        <p:spPr>
          <a:xfrm rot="212860">
            <a:off x="5918104" y="2380637"/>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6" name="Oval 35"/>
          <p:cNvSpPr/>
          <p:nvPr/>
        </p:nvSpPr>
        <p:spPr>
          <a:xfrm rot="212860">
            <a:off x="6532822" y="2309802"/>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7" name="Oval 36"/>
          <p:cNvSpPr/>
          <p:nvPr/>
        </p:nvSpPr>
        <p:spPr>
          <a:xfrm rot="212860">
            <a:off x="6660381" y="2309799"/>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8" name="Oval 37"/>
          <p:cNvSpPr/>
          <p:nvPr/>
        </p:nvSpPr>
        <p:spPr>
          <a:xfrm rot="212860">
            <a:off x="6788026" y="2380636"/>
            <a:ext cx="45719" cy="47501"/>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cxnSp>
        <p:nvCxnSpPr>
          <p:cNvPr id="33" name="Straight Arrow Connector 10"/>
          <p:cNvCxnSpPr/>
          <p:nvPr/>
        </p:nvCxnSpPr>
        <p:spPr>
          <a:xfrm>
            <a:off x="2284361" y="2075624"/>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10"/>
          <p:cNvCxnSpPr/>
          <p:nvPr/>
        </p:nvCxnSpPr>
        <p:spPr>
          <a:xfrm>
            <a:off x="2297742" y="2796540"/>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p:nvPr/>
        </p:nvCxnSpPr>
        <p:spPr>
          <a:xfrm>
            <a:off x="2300310" y="3504425"/>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10"/>
          <p:cNvCxnSpPr/>
          <p:nvPr/>
        </p:nvCxnSpPr>
        <p:spPr>
          <a:xfrm>
            <a:off x="2294203" y="4206240"/>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10"/>
          <p:cNvCxnSpPr/>
          <p:nvPr/>
        </p:nvCxnSpPr>
        <p:spPr>
          <a:xfrm>
            <a:off x="2289565" y="5622925"/>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15"/>
          <p:cNvSpPr txBox="1"/>
          <p:nvPr/>
        </p:nvSpPr>
        <p:spPr>
          <a:xfrm>
            <a:off x="1019910" y="5169260"/>
            <a:ext cx="251460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smtClean="0"/>
              <a:t>Fitting</a:t>
            </a:r>
            <a:endParaRPr lang="zh-CN" altLang="en-US" sz="2400" dirty="0"/>
          </a:p>
        </p:txBody>
      </p:sp>
      <p:cxnSp>
        <p:nvCxnSpPr>
          <p:cNvPr id="43" name="Straight Arrow Connector 10"/>
          <p:cNvCxnSpPr/>
          <p:nvPr/>
        </p:nvCxnSpPr>
        <p:spPr>
          <a:xfrm>
            <a:off x="2271352" y="4919810"/>
            <a:ext cx="4638" cy="253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15"/>
          <p:cNvSpPr txBox="1"/>
          <p:nvPr/>
        </p:nvSpPr>
        <p:spPr>
          <a:xfrm>
            <a:off x="3816000" y="5472000"/>
            <a:ext cx="5257800" cy="830997"/>
          </a:xfrm>
          <a:prstGeom prst="rect">
            <a:avLst/>
          </a:prstGeom>
          <a:noFill/>
        </p:spPr>
        <p:txBody>
          <a:bodyPr wrap="square" rtlCol="0">
            <a:spAutoFit/>
          </a:bodyPr>
          <a:lstStyle/>
          <a:p>
            <a:r>
              <a:rPr lang="en-US" altLang="zh-CN" sz="2400" dirty="0" smtClean="0">
                <a:solidFill>
                  <a:schemeClr val="bg1"/>
                </a:solidFill>
              </a:rPr>
              <a:t>Approximate second partial derivatives of the image </a:t>
            </a:r>
            <a:r>
              <a:rPr lang="en-US" altLang="zh-CN" sz="2400" dirty="0" err="1" smtClean="0">
                <a:solidFill>
                  <a:schemeClr val="bg1"/>
                </a:solidFill>
              </a:rPr>
              <a:t>Laplacian</a:t>
            </a:r>
            <a:endParaRPr lang="zh-CN" altLang="en-US" sz="2400" dirty="0">
              <a:solidFill>
                <a:schemeClr val="bg1"/>
              </a:solidFill>
            </a:endParaRPr>
          </a:p>
        </p:txBody>
      </p:sp>
      <p:sp>
        <p:nvSpPr>
          <p:cNvPr id="45" name="TextBox 15"/>
          <p:cNvSpPr txBox="1"/>
          <p:nvPr/>
        </p:nvSpPr>
        <p:spPr>
          <a:xfrm>
            <a:off x="3816000" y="5472000"/>
            <a:ext cx="5257800" cy="461665"/>
          </a:xfrm>
          <a:prstGeom prst="rect">
            <a:avLst/>
          </a:prstGeom>
          <a:noFill/>
        </p:spPr>
        <p:txBody>
          <a:bodyPr wrap="square" rtlCol="0">
            <a:spAutoFit/>
          </a:bodyPr>
          <a:lstStyle/>
          <a:p>
            <a:pPr algn="ctr"/>
            <a:r>
              <a:rPr lang="en-US" altLang="zh-CN" sz="2400" dirty="0" smtClean="0">
                <a:solidFill>
                  <a:schemeClr val="bg1"/>
                </a:solidFill>
              </a:rPr>
              <a:t>Non-maximal suppression</a:t>
            </a:r>
            <a:endParaRPr lang="zh-CN" altLang="en-US" sz="2400" dirty="0">
              <a:solidFill>
                <a:schemeClr val="bg1"/>
              </a:solidFill>
            </a:endParaRPr>
          </a:p>
        </p:txBody>
      </p:sp>
      <mc:AlternateContent xmlns:mc="http://schemas.openxmlformats.org/markup-compatibility/2006" xmlns:a14="http://schemas.microsoft.com/office/drawing/2010/main">
        <mc:Choice Requires="a14">
          <p:sp>
            <p:nvSpPr>
              <p:cNvPr id="3" name="Rectangle 2"/>
              <p:cNvSpPr/>
              <p:nvPr/>
            </p:nvSpPr>
            <p:spPr>
              <a:xfrm>
                <a:off x="3696738" y="5334000"/>
                <a:ext cx="5712924" cy="12754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smtClean="0">
                          <a:solidFill>
                            <a:schemeClr val="bg1"/>
                          </a:solidFill>
                          <a:latin typeface="Cambria Math"/>
                        </a:rPr>
                        <m:t>𝑢</m:t>
                      </m:r>
                      <m:d>
                        <m:dPr>
                          <m:ctrlPr>
                            <a:rPr lang="en-US" altLang="zh-CN" sz="1600" i="1">
                              <a:solidFill>
                                <a:schemeClr val="bg1"/>
                              </a:solidFill>
                              <a:latin typeface="Cambria Math"/>
                            </a:rPr>
                          </m:ctrlPr>
                        </m:dPr>
                        <m:e>
                          <m:r>
                            <a:rPr lang="en-US" altLang="zh-CN" sz="1600" i="1">
                              <a:solidFill>
                                <a:schemeClr val="bg1"/>
                              </a:solidFill>
                              <a:latin typeface="Cambria Math"/>
                            </a:rPr>
                            <m:t>𝑥</m:t>
                          </m:r>
                        </m:e>
                      </m:d>
                      <m:r>
                        <a:rPr lang="en-US" altLang="zh-CN" sz="1600" i="1">
                          <a:solidFill>
                            <a:schemeClr val="bg1"/>
                          </a:solidFill>
                          <a:latin typeface="Cambria Math"/>
                        </a:rPr>
                        <m:t>= </m:t>
                      </m:r>
                      <m:nary>
                        <m:naryPr>
                          <m:chr m:val="∮"/>
                          <m:limLoc m:val="undOvr"/>
                          <m:ctrlPr>
                            <a:rPr lang="en-US" altLang="zh-CN" sz="1600" i="1">
                              <a:solidFill>
                                <a:schemeClr val="bg1"/>
                              </a:solidFill>
                              <a:latin typeface="Cambria Math"/>
                            </a:rPr>
                          </m:ctrlPr>
                        </m:naryPr>
                        <m:sub>
                          <m:r>
                            <m:rPr>
                              <m:brk m:alnAt="24"/>
                            </m:rPr>
                            <a:rPr lang="zh-CN" altLang="en-US" sz="1600" i="1">
                              <a:solidFill>
                                <a:schemeClr val="bg1"/>
                              </a:solidFill>
                              <a:latin typeface="Cambria Math"/>
                            </a:rPr>
                            <m:t>𝜕</m:t>
                          </m:r>
                          <m:r>
                            <a:rPr lang="en-US" altLang="zh-CN" sz="1600" i="1">
                              <a:solidFill>
                                <a:schemeClr val="bg1"/>
                              </a:solidFill>
                              <a:latin typeface="Cambria Math"/>
                            </a:rPr>
                            <m:t>𝐷</m:t>
                          </m:r>
                        </m:sub>
                        <m:sup/>
                        <m:e>
                          <m:r>
                            <a:rPr lang="en-US" altLang="zh-CN" sz="1600" i="1">
                              <a:solidFill>
                                <a:schemeClr val="bg1"/>
                              </a:solidFill>
                              <a:latin typeface="Cambria Math"/>
                            </a:rPr>
                            <m:t>(</m:t>
                          </m:r>
                          <m:f>
                            <m:fPr>
                              <m:ctrlPr>
                                <a:rPr lang="en-US" altLang="zh-CN" sz="1600" i="1">
                                  <a:solidFill>
                                    <a:schemeClr val="bg1"/>
                                  </a:solidFill>
                                  <a:latin typeface="Cambria Math"/>
                                </a:rPr>
                              </m:ctrlPr>
                            </m:fPr>
                            <m:num>
                              <m:r>
                                <a:rPr lang="zh-CN" altLang="en-US" sz="1600" i="1">
                                  <a:solidFill>
                                    <a:schemeClr val="bg1"/>
                                  </a:solidFill>
                                  <a:latin typeface="Cambria Math"/>
                                </a:rPr>
                                <m:t>𝜕</m:t>
                              </m:r>
                              <m:r>
                                <a:rPr lang="en-US" altLang="zh-CN" sz="1600" i="1">
                                  <a:solidFill>
                                    <a:schemeClr val="bg1"/>
                                  </a:solidFill>
                                  <a:latin typeface="Cambria Math"/>
                                </a:rPr>
                                <m:t>𝑢</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num>
                            <m:den>
                              <m:r>
                                <a:rPr lang="zh-CN" altLang="en-US" sz="1600" i="1">
                                  <a:solidFill>
                                    <a:schemeClr val="bg1"/>
                                  </a:solidFill>
                                  <a:latin typeface="Cambria Math"/>
                                </a:rPr>
                                <m:t>𝜕</m:t>
                              </m:r>
                              <m:r>
                                <a:rPr lang="en-US" altLang="zh-CN" sz="1600" i="1">
                                  <a:solidFill>
                                    <a:schemeClr val="bg1"/>
                                  </a:solidFill>
                                  <a:latin typeface="Cambria Math"/>
                                </a:rPr>
                                <m:t>𝑛</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den>
                          </m:f>
                          <m:sSup>
                            <m:sSupPr>
                              <m:ctrlPr>
                                <a:rPr lang="en-US" altLang="zh-CN" sz="1600" i="1">
                                  <a:solidFill>
                                    <a:schemeClr val="bg1"/>
                                  </a:solidFill>
                                  <a:latin typeface="Cambria Math"/>
                                </a:rPr>
                              </m:ctrlPr>
                            </m:sSupPr>
                            <m:e>
                              <m:r>
                                <a:rPr lang="en-US" altLang="zh-CN" sz="1600" i="1">
                                  <a:solidFill>
                                    <a:schemeClr val="bg1"/>
                                  </a:solidFill>
                                  <a:latin typeface="Cambria Math"/>
                                </a:rPr>
                                <m:t>𝐺</m:t>
                              </m:r>
                            </m:e>
                            <m:sup>
                              <m:r>
                                <a:rPr lang="en-US" altLang="zh-CN" sz="1600" i="1">
                                  <a:solidFill>
                                    <a:schemeClr val="bg1"/>
                                  </a:solidFill>
                                  <a:latin typeface="Cambria Math"/>
                                </a:rPr>
                                <m:t>𝐿</m:t>
                              </m:r>
                            </m:sup>
                          </m:sSup>
                          <m:d>
                            <m:dPr>
                              <m:ctrlPr>
                                <a:rPr lang="en-US" altLang="zh-CN" sz="1600" i="1">
                                  <a:solidFill>
                                    <a:schemeClr val="bg1"/>
                                  </a:solidFill>
                                  <a:latin typeface="Cambria Math"/>
                                </a:rPr>
                              </m:ctrlPr>
                            </m:dPr>
                            <m:e>
                              <m:r>
                                <a:rPr lang="en-US" altLang="zh-CN" sz="1600" i="1">
                                  <a:solidFill>
                                    <a:schemeClr val="bg1"/>
                                  </a:solidFill>
                                  <a:latin typeface="Cambria Math"/>
                                </a:rPr>
                                <m:t>𝑥</m:t>
                              </m:r>
                              <m:r>
                                <a:rPr lang="en-US" altLang="zh-CN"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r>
                            <a:rPr lang="en-US" altLang="zh-CN" sz="1600" i="1">
                              <a:solidFill>
                                <a:schemeClr val="bg1"/>
                              </a:solidFill>
                              <a:latin typeface="Cambria Math"/>
                            </a:rPr>
                            <m:t> −</m:t>
                          </m:r>
                          <m:r>
                            <a:rPr lang="en-US" altLang="zh-CN" sz="1600" i="1">
                              <a:solidFill>
                                <a:schemeClr val="bg1"/>
                              </a:solidFill>
                              <a:latin typeface="Cambria Math"/>
                            </a:rPr>
                            <m:t>𝑢</m:t>
                          </m:r>
                          <m:r>
                            <a:rPr lang="en-US" altLang="zh-CN"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m:t>
                          </m:r>
                          <m:f>
                            <m:fPr>
                              <m:ctrlPr>
                                <a:rPr lang="en-US" altLang="zh-CN" sz="1600" i="1">
                                  <a:solidFill>
                                    <a:schemeClr val="bg1"/>
                                  </a:solidFill>
                                  <a:latin typeface="Cambria Math"/>
                                </a:rPr>
                              </m:ctrlPr>
                            </m:fPr>
                            <m:num>
                              <m:r>
                                <a:rPr lang="zh-CN" altLang="en-US"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𝐺</m:t>
                                  </m:r>
                                </m:e>
                                <m:sup>
                                  <m:r>
                                    <a:rPr lang="en-US" altLang="zh-CN" sz="1600" i="1">
                                      <a:solidFill>
                                        <a:schemeClr val="bg1"/>
                                      </a:solidFill>
                                      <a:latin typeface="Cambria Math"/>
                                    </a:rPr>
                                    <m:t>𝐿</m:t>
                                  </m:r>
                                </m:sup>
                              </m:sSup>
                              <m:r>
                                <a:rPr lang="en-US" altLang="zh-CN" sz="1600" i="1">
                                  <a:solidFill>
                                    <a:schemeClr val="bg1"/>
                                  </a:solidFill>
                                  <a:latin typeface="Cambria Math"/>
                                </a:rPr>
                                <m:t>(</m:t>
                              </m:r>
                              <m:r>
                                <a:rPr lang="en-US" altLang="zh-CN" sz="1600" i="1">
                                  <a:solidFill>
                                    <a:schemeClr val="bg1"/>
                                  </a:solidFill>
                                  <a:latin typeface="Cambria Math"/>
                                </a:rPr>
                                <m:t>𝑥</m:t>
                              </m:r>
                              <m:r>
                                <a:rPr lang="en-US" altLang="zh-CN" sz="1600" i="1">
                                  <a:solidFill>
                                    <a:schemeClr val="bg1"/>
                                  </a:solidFill>
                                  <a:latin typeface="Cambria Math"/>
                                </a:rPr>
                                <m:t>,  </m:t>
                              </m:r>
                              <m:sSup>
                                <m:sSupPr>
                                  <m:ctrlPr>
                                    <a:rPr lang="en-US" altLang="zh-CN" sz="1600" i="1">
                                      <a:solidFill>
                                        <a:schemeClr val="bg1"/>
                                      </a:solidFill>
                                      <a:latin typeface="Cambria Math"/>
                                    </a:rPr>
                                  </m:ctrlPr>
                                </m:sSupPr>
                                <m:e>
                                  <m:r>
                                    <a:rPr lang="en-US" altLang="zh-CN" sz="1600" i="1">
                                      <a:solidFill>
                                        <a:schemeClr val="bg1"/>
                                      </a:solidFill>
                                      <a:latin typeface="Cambria Math"/>
                                    </a:rPr>
                                    <m:t> </m:t>
                                  </m:r>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m:t>
                              </m:r>
                            </m:num>
                            <m:den>
                              <m:r>
                                <a:rPr lang="zh-CN" altLang="en-US" sz="1600" i="1">
                                  <a:solidFill>
                                    <a:schemeClr val="bg1"/>
                                  </a:solidFill>
                                  <a:latin typeface="Cambria Math"/>
                                </a:rPr>
                                <m:t>𝜕</m:t>
                              </m:r>
                              <m:r>
                                <a:rPr lang="en-US" altLang="zh-CN" sz="1600" i="1">
                                  <a:solidFill>
                                    <a:schemeClr val="bg1"/>
                                  </a:solidFill>
                                  <a:latin typeface="Cambria Math"/>
                                </a:rPr>
                                <m:t>𝑛</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den>
                          </m:f>
                          <m:r>
                            <a:rPr lang="en-US" altLang="zh-CN" sz="1600" i="1">
                              <a:solidFill>
                                <a:schemeClr val="bg1"/>
                              </a:solidFill>
                              <a:latin typeface="Cambria Math"/>
                            </a:rPr>
                            <m:t>)</m:t>
                          </m:r>
                        </m:e>
                      </m:nary>
                      <m:r>
                        <m:rPr>
                          <m:sty m:val="p"/>
                        </m:rPr>
                        <a:rPr lang="en-US" altLang="zh-CN" sz="1600">
                          <a:solidFill>
                            <a:schemeClr val="bg1"/>
                          </a:solidFill>
                          <a:latin typeface="Cambria Math"/>
                        </a:rPr>
                        <m:t>d</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 </m:t>
                      </m:r>
                    </m:oMath>
                  </m:oMathPara>
                </a14:m>
                <a:r>
                  <a:rPr lang="en-US" altLang="zh-CN" sz="1600" i="1" dirty="0">
                    <a:solidFill>
                      <a:schemeClr val="bg1"/>
                    </a:solidFill>
                    <a:latin typeface="Cambria Math"/>
                  </a:rPr>
                  <a:t/>
                </a:r>
                <a:br>
                  <a:rPr lang="en-US" altLang="zh-CN" sz="1600" i="1" dirty="0">
                    <a:solidFill>
                      <a:schemeClr val="bg1"/>
                    </a:solidFill>
                    <a:latin typeface="Cambria Math"/>
                  </a:rPr>
                </a:br>
                <a:r>
                  <a:rPr lang="en-US" altLang="zh-CN" sz="1600" i="1" dirty="0">
                    <a:solidFill>
                      <a:schemeClr val="bg1"/>
                    </a:solidFill>
                    <a:latin typeface="Cambria Math"/>
                  </a:rPr>
                  <a:t>          </a:t>
                </a:r>
                <a14:m>
                  <m:oMath xmlns:m="http://schemas.openxmlformats.org/officeDocument/2006/math">
                    <m:r>
                      <a:rPr lang="en-US" altLang="zh-CN" sz="1600" i="1">
                        <a:solidFill>
                          <a:schemeClr val="bg1"/>
                        </a:solidFill>
                        <a:latin typeface="Cambria Math"/>
                      </a:rPr>
                      <m:t>                    + </m:t>
                    </m:r>
                    <m:nary>
                      <m:naryPr>
                        <m:chr m:val="∮"/>
                        <m:limLoc m:val="undOvr"/>
                        <m:ctrlPr>
                          <a:rPr lang="en-US" altLang="zh-CN" sz="1600" i="1">
                            <a:solidFill>
                              <a:schemeClr val="bg1"/>
                            </a:solidFill>
                            <a:latin typeface="Cambria Math"/>
                          </a:rPr>
                        </m:ctrlPr>
                      </m:naryPr>
                      <m:sub>
                        <m:r>
                          <m:rPr>
                            <m:brk m:alnAt="24"/>
                          </m:rPr>
                          <a:rPr lang="zh-CN" altLang="en-US" sz="1600" i="1">
                            <a:solidFill>
                              <a:schemeClr val="bg1"/>
                            </a:solidFill>
                            <a:latin typeface="Cambria Math"/>
                          </a:rPr>
                          <m:t>𝜕</m:t>
                        </m:r>
                        <m:r>
                          <a:rPr lang="en-US" altLang="zh-CN" sz="1600" i="1">
                            <a:solidFill>
                              <a:schemeClr val="bg1"/>
                            </a:solidFill>
                            <a:latin typeface="Cambria Math"/>
                          </a:rPr>
                          <m:t>𝐷</m:t>
                        </m:r>
                      </m:sub>
                      <m:sup/>
                      <m:e>
                        <m:r>
                          <a:rPr lang="en-US" altLang="zh-CN" sz="1600" i="1">
                            <a:solidFill>
                              <a:schemeClr val="bg1"/>
                            </a:solidFill>
                            <a:latin typeface="Cambria Math"/>
                          </a:rPr>
                          <m:t>(</m:t>
                        </m:r>
                        <m:f>
                          <m:fPr>
                            <m:ctrlPr>
                              <a:rPr lang="en-US" altLang="zh-CN" sz="1600" i="1">
                                <a:solidFill>
                                  <a:schemeClr val="bg1"/>
                                </a:solidFill>
                                <a:latin typeface="Cambria Math"/>
                              </a:rPr>
                            </m:ctrlPr>
                          </m:fPr>
                          <m:num>
                            <m:r>
                              <a:rPr lang="zh-CN" altLang="en-US" sz="1600" i="1">
                                <a:solidFill>
                                  <a:schemeClr val="bg1"/>
                                </a:solidFill>
                                <a:latin typeface="Cambria Math"/>
                              </a:rPr>
                              <m:t>𝜕</m:t>
                            </m:r>
                            <m:r>
                              <a:rPr lang="en-US" altLang="zh-CN" sz="1600" i="1">
                                <a:solidFill>
                                  <a:schemeClr val="bg1"/>
                                </a:solidFill>
                                <a:latin typeface="Cambria Math"/>
                              </a:rPr>
                              <m:t>𝑣</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num>
                          <m:den>
                            <m:r>
                              <a:rPr lang="zh-CN" altLang="en-US" sz="1600" i="1">
                                <a:solidFill>
                                  <a:schemeClr val="bg1"/>
                                </a:solidFill>
                                <a:latin typeface="Cambria Math"/>
                              </a:rPr>
                              <m:t>𝜕</m:t>
                            </m:r>
                            <m:r>
                              <a:rPr lang="en-US" altLang="zh-CN" sz="1600" i="1">
                                <a:solidFill>
                                  <a:schemeClr val="bg1"/>
                                </a:solidFill>
                                <a:latin typeface="Cambria Math"/>
                              </a:rPr>
                              <m:t>𝑛</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den>
                        </m:f>
                        <m:sSup>
                          <m:sSupPr>
                            <m:ctrlPr>
                              <a:rPr lang="en-US" altLang="zh-CN" sz="1600" i="1">
                                <a:solidFill>
                                  <a:schemeClr val="bg1"/>
                                </a:solidFill>
                                <a:latin typeface="Cambria Math"/>
                              </a:rPr>
                            </m:ctrlPr>
                          </m:sSupPr>
                          <m:e>
                            <m:r>
                              <a:rPr lang="en-US" altLang="zh-CN" sz="1600" i="1">
                                <a:solidFill>
                                  <a:schemeClr val="bg1"/>
                                </a:solidFill>
                                <a:latin typeface="Cambria Math"/>
                              </a:rPr>
                              <m:t>𝐺</m:t>
                            </m:r>
                          </m:e>
                          <m:sup>
                            <m:r>
                              <a:rPr lang="en-US" altLang="zh-CN" sz="1600" i="1">
                                <a:solidFill>
                                  <a:schemeClr val="bg1"/>
                                </a:solidFill>
                                <a:latin typeface="Cambria Math"/>
                              </a:rPr>
                              <m:t>𝐵</m:t>
                            </m:r>
                          </m:sup>
                        </m:sSup>
                        <m:d>
                          <m:dPr>
                            <m:ctrlPr>
                              <a:rPr lang="en-US" altLang="zh-CN" sz="1600" i="1">
                                <a:solidFill>
                                  <a:schemeClr val="bg1"/>
                                </a:solidFill>
                                <a:latin typeface="Cambria Math"/>
                              </a:rPr>
                            </m:ctrlPr>
                          </m:dPr>
                          <m:e>
                            <m:r>
                              <a:rPr lang="en-US" altLang="zh-CN" sz="1600" i="1">
                                <a:solidFill>
                                  <a:schemeClr val="bg1"/>
                                </a:solidFill>
                                <a:latin typeface="Cambria Math"/>
                              </a:rPr>
                              <m:t>𝑥</m:t>
                            </m:r>
                            <m:r>
                              <a:rPr lang="en-US" altLang="zh-CN"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r>
                          <a:rPr lang="en-US" altLang="zh-CN" sz="1600" i="1">
                            <a:solidFill>
                              <a:schemeClr val="bg1"/>
                            </a:solidFill>
                            <a:latin typeface="Cambria Math"/>
                          </a:rPr>
                          <m:t> −</m:t>
                        </m:r>
                        <m:r>
                          <a:rPr lang="en-US" altLang="zh-CN" sz="1600" i="1">
                            <a:solidFill>
                              <a:schemeClr val="bg1"/>
                            </a:solidFill>
                            <a:latin typeface="Cambria Math"/>
                          </a:rPr>
                          <m:t>𝑣</m:t>
                        </m:r>
                        <m:r>
                          <a:rPr lang="en-US" altLang="zh-CN"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m:t>
                        </m:r>
                        <m:f>
                          <m:fPr>
                            <m:ctrlPr>
                              <a:rPr lang="en-US" altLang="zh-CN" sz="1600" i="1">
                                <a:solidFill>
                                  <a:schemeClr val="bg1"/>
                                </a:solidFill>
                                <a:latin typeface="Cambria Math"/>
                              </a:rPr>
                            </m:ctrlPr>
                          </m:fPr>
                          <m:num>
                            <m:r>
                              <a:rPr lang="zh-CN" altLang="en-US" sz="1600" i="1">
                                <a:solidFill>
                                  <a:schemeClr val="bg1"/>
                                </a:solidFill>
                                <a:latin typeface="Cambria Math"/>
                              </a:rPr>
                              <m:t>𝜕</m:t>
                            </m:r>
                            <m:sSup>
                              <m:sSupPr>
                                <m:ctrlPr>
                                  <a:rPr lang="en-US" altLang="zh-CN" sz="1600" i="1">
                                    <a:solidFill>
                                      <a:schemeClr val="bg1"/>
                                    </a:solidFill>
                                    <a:latin typeface="Cambria Math"/>
                                  </a:rPr>
                                </m:ctrlPr>
                              </m:sSupPr>
                              <m:e>
                                <m:r>
                                  <a:rPr lang="en-US" altLang="zh-CN" sz="1600" i="1">
                                    <a:solidFill>
                                      <a:schemeClr val="bg1"/>
                                    </a:solidFill>
                                    <a:latin typeface="Cambria Math"/>
                                  </a:rPr>
                                  <m:t>𝐺</m:t>
                                </m:r>
                              </m:e>
                              <m:sup>
                                <m:r>
                                  <a:rPr lang="en-US" altLang="zh-CN" sz="1600" i="1">
                                    <a:solidFill>
                                      <a:schemeClr val="bg1"/>
                                    </a:solidFill>
                                    <a:latin typeface="Cambria Math"/>
                                  </a:rPr>
                                  <m:t>𝐵</m:t>
                                </m:r>
                              </m:sup>
                            </m:sSup>
                            <m:r>
                              <a:rPr lang="en-US" altLang="zh-CN" sz="1600" i="1">
                                <a:solidFill>
                                  <a:schemeClr val="bg1"/>
                                </a:solidFill>
                                <a:latin typeface="Cambria Math"/>
                              </a:rPr>
                              <m:t>(</m:t>
                            </m:r>
                            <m:r>
                              <a:rPr lang="en-US" altLang="zh-CN" sz="1600" i="1">
                                <a:solidFill>
                                  <a:schemeClr val="bg1"/>
                                </a:solidFill>
                                <a:latin typeface="Cambria Math"/>
                              </a:rPr>
                              <m:t>𝑥</m:t>
                            </m:r>
                            <m:r>
                              <a:rPr lang="en-US" altLang="zh-CN" sz="1600" i="1">
                                <a:solidFill>
                                  <a:schemeClr val="bg1"/>
                                </a:solidFill>
                                <a:latin typeface="Cambria Math"/>
                              </a:rPr>
                              <m:t>,  </m:t>
                            </m:r>
                            <m:sSup>
                              <m:sSupPr>
                                <m:ctrlPr>
                                  <a:rPr lang="en-US" altLang="zh-CN" sz="1600" i="1">
                                    <a:solidFill>
                                      <a:schemeClr val="bg1"/>
                                    </a:solidFill>
                                    <a:latin typeface="Cambria Math"/>
                                  </a:rPr>
                                </m:ctrlPr>
                              </m:sSupPr>
                              <m:e>
                                <m:r>
                                  <a:rPr lang="en-US" altLang="zh-CN" sz="1600" i="1">
                                    <a:solidFill>
                                      <a:schemeClr val="bg1"/>
                                    </a:solidFill>
                                    <a:latin typeface="Cambria Math"/>
                                  </a:rPr>
                                  <m:t> </m:t>
                                </m:r>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m:t>
                            </m:r>
                          </m:num>
                          <m:den>
                            <m:r>
                              <a:rPr lang="zh-CN" altLang="en-US" sz="1600" i="1">
                                <a:solidFill>
                                  <a:schemeClr val="bg1"/>
                                </a:solidFill>
                                <a:latin typeface="Cambria Math"/>
                              </a:rPr>
                              <m:t>𝜕</m:t>
                            </m:r>
                            <m:r>
                              <a:rPr lang="en-US" altLang="zh-CN" sz="1600" i="1">
                                <a:solidFill>
                                  <a:schemeClr val="bg1"/>
                                </a:solidFill>
                                <a:latin typeface="Cambria Math"/>
                              </a:rPr>
                              <m:t>𝑛</m:t>
                            </m:r>
                            <m:d>
                              <m:dPr>
                                <m:ctrlPr>
                                  <a:rPr lang="en-US" altLang="zh-CN" sz="1600" i="1">
                                    <a:solidFill>
                                      <a:schemeClr val="bg1"/>
                                    </a:solidFill>
                                    <a:latin typeface="Cambria Math"/>
                                  </a:rPr>
                                </m:ctrlPr>
                              </m:dPr>
                              <m:e>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e>
                            </m:d>
                          </m:den>
                        </m:f>
                        <m:r>
                          <a:rPr lang="en-US" altLang="zh-CN" sz="1600" i="1">
                            <a:solidFill>
                              <a:schemeClr val="bg1"/>
                            </a:solidFill>
                            <a:latin typeface="Cambria Math"/>
                          </a:rPr>
                          <m:t>)</m:t>
                        </m:r>
                      </m:e>
                    </m:nary>
                    <m:r>
                      <m:rPr>
                        <m:sty m:val="p"/>
                      </m:rPr>
                      <a:rPr lang="en-US" altLang="zh-CN" sz="1600">
                        <a:solidFill>
                          <a:schemeClr val="bg1"/>
                        </a:solidFill>
                        <a:latin typeface="Cambria Math"/>
                      </a:rPr>
                      <m:t>d</m:t>
                    </m:r>
                    <m:sSup>
                      <m:sSupPr>
                        <m:ctrlPr>
                          <a:rPr lang="en-US" altLang="zh-CN" sz="1600" i="1">
                            <a:solidFill>
                              <a:schemeClr val="bg1"/>
                            </a:solidFill>
                            <a:latin typeface="Cambria Math"/>
                          </a:rPr>
                        </m:ctrlPr>
                      </m:sSupPr>
                      <m:e>
                        <m:r>
                          <a:rPr lang="en-US" altLang="zh-CN" sz="1600" i="1">
                            <a:solidFill>
                              <a:schemeClr val="bg1"/>
                            </a:solidFill>
                            <a:latin typeface="Cambria Math"/>
                          </a:rPr>
                          <m:t>𝑥</m:t>
                        </m:r>
                      </m:e>
                      <m:sup>
                        <m:r>
                          <a:rPr lang="en-US" altLang="zh-CN" sz="1600" i="1">
                            <a:solidFill>
                              <a:schemeClr val="bg1"/>
                            </a:solidFill>
                            <a:latin typeface="Cambria Math"/>
                          </a:rPr>
                          <m:t>′</m:t>
                        </m:r>
                      </m:sup>
                    </m:sSup>
                    <m:r>
                      <a:rPr lang="en-US" altLang="zh-CN" sz="1600" i="1">
                        <a:solidFill>
                          <a:schemeClr val="bg1"/>
                        </a:solidFill>
                        <a:latin typeface="Cambria Math"/>
                      </a:rPr>
                      <m:t> </m:t>
                    </m:r>
                  </m:oMath>
                </a14:m>
                <a:endParaRPr lang="en-CA" sz="1600"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696738" y="5334000"/>
                <a:ext cx="5712924" cy="1275477"/>
              </a:xfrm>
              <a:prstGeom prst="rect">
                <a:avLst/>
              </a:prstGeom>
              <a:blipFill rotWithShape="1">
                <a:blip r:embed="rId9"/>
                <a:stretch>
                  <a:fillRect b="-50239"/>
                </a:stretch>
              </a:blipFill>
            </p:spPr>
            <p:txBody>
              <a:bodyPr/>
              <a:lstStyle/>
              <a:p>
                <a:r>
                  <a:rPr lang="en-CA">
                    <a:noFill/>
                  </a:rPr>
                  <a:t> </a:t>
                </a:r>
              </a:p>
            </p:txBody>
          </p:sp>
        </mc:Fallback>
      </mc:AlternateContent>
      <p:sp>
        <p:nvSpPr>
          <p:cNvPr id="5" name="Rectangle 4"/>
          <p:cNvSpPr/>
          <p:nvPr/>
        </p:nvSpPr>
        <p:spPr>
          <a:xfrm>
            <a:off x="5237152" y="5486400"/>
            <a:ext cx="609600"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p:cNvSpPr/>
          <p:nvPr/>
        </p:nvSpPr>
        <p:spPr>
          <a:xfrm>
            <a:off x="6919552" y="5486400"/>
            <a:ext cx="527400"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5703877" y="6096000"/>
            <a:ext cx="495300"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7294552" y="6096000"/>
            <a:ext cx="457200"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4173268" y="5486400"/>
            <a:ext cx="462779"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矩形 46"/>
          <p:cNvSpPr/>
          <p:nvPr/>
        </p:nvSpPr>
        <p:spPr>
          <a:xfrm>
            <a:off x="4914463" y="5125986"/>
            <a:ext cx="2934137" cy="369332"/>
          </a:xfrm>
          <a:prstGeom prst="rect">
            <a:avLst/>
          </a:prstGeom>
        </p:spPr>
        <p:txBody>
          <a:bodyPr wrap="none">
            <a:spAutoFit/>
          </a:bodyPr>
          <a:lstStyle/>
          <a:p>
            <a:r>
              <a:rPr lang="en-US" altLang="zh-CN" dirty="0" smtClean="0">
                <a:solidFill>
                  <a:schemeClr val="bg1"/>
                </a:solidFill>
              </a:rPr>
              <a:t>[Sun et al. 12; </a:t>
            </a:r>
            <a:r>
              <a:rPr lang="en-US" altLang="zh-CN" dirty="0" err="1" smtClean="0">
                <a:solidFill>
                  <a:schemeClr val="bg1"/>
                </a:solidFill>
              </a:rPr>
              <a:t>Ilbery</a:t>
            </a:r>
            <a:r>
              <a:rPr lang="en-US" altLang="zh-CN" dirty="0" smtClean="0">
                <a:solidFill>
                  <a:schemeClr val="bg1"/>
                </a:solidFill>
              </a:rPr>
              <a:t> et al. 13]</a:t>
            </a:r>
            <a:endParaRPr lang="zh-CN" altLang="en-US" sz="1400" dirty="0"/>
          </a:p>
        </p:txBody>
      </p:sp>
    </p:spTree>
    <p:custDataLst>
      <p:tags r:id="rId1"/>
    </p:custDataLst>
    <p:extLst>
      <p:ext uri="{BB962C8B-B14F-4D97-AF65-F5344CB8AC3E}">
        <p14:creationId xmlns:p14="http://schemas.microsoft.com/office/powerpoint/2010/main" val="4111448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22" presetClass="entr" presetSubtype="1"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up)">
                                      <p:cBhvr>
                                        <p:cTn id="64" dur="500"/>
                                        <p:tgtEl>
                                          <p:spTgt spid="39"/>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300"/>
                                        <p:tgtEl>
                                          <p:spTgt spid="35"/>
                                        </p:tgtEl>
                                      </p:cBhvr>
                                    </p:animEffect>
                                  </p:childTnLst>
                                </p:cTn>
                              </p:par>
                            </p:childTnLst>
                          </p:cTn>
                        </p:par>
                        <p:par>
                          <p:cTn id="72" fill="hold">
                            <p:stCondLst>
                              <p:cond delay="1000"/>
                            </p:stCondLst>
                            <p:childTnLst>
                              <p:par>
                                <p:cTn id="73" presetID="10" presetClass="entr" presetSubtype="0" fill="hold" grpId="0" nodeType="afterEffect">
                                  <p:stCondLst>
                                    <p:cond delay="10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300"/>
                                        <p:tgtEl>
                                          <p:spTgt spid="29"/>
                                        </p:tgtEl>
                                      </p:cBhvr>
                                    </p:animEffect>
                                  </p:childTnLst>
                                </p:cTn>
                              </p:par>
                            </p:childTnLst>
                          </p:cTn>
                        </p:par>
                        <p:par>
                          <p:cTn id="76" fill="hold">
                            <p:stCondLst>
                              <p:cond delay="1400"/>
                            </p:stCondLst>
                            <p:childTnLst>
                              <p:par>
                                <p:cTn id="77" presetID="10" presetClass="entr" presetSubtype="0" fill="hold" grpId="0" nodeType="afterEffect">
                                  <p:stCondLst>
                                    <p:cond delay="10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300"/>
                                        <p:tgtEl>
                                          <p:spTgt spid="30"/>
                                        </p:tgtEl>
                                      </p:cBhvr>
                                    </p:animEffect>
                                  </p:childTnLst>
                                </p:cTn>
                              </p:par>
                            </p:childTnLst>
                          </p:cTn>
                        </p:par>
                        <p:par>
                          <p:cTn id="80" fill="hold">
                            <p:stCondLst>
                              <p:cond delay="1800"/>
                            </p:stCondLst>
                            <p:childTnLst>
                              <p:par>
                                <p:cTn id="81" presetID="10" presetClass="entr" presetSubtype="0" fill="hold" grpId="0" nodeType="afterEffect">
                                  <p:stCondLst>
                                    <p:cond delay="10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300"/>
                                        <p:tgtEl>
                                          <p:spTgt spid="31"/>
                                        </p:tgtEl>
                                      </p:cBhvr>
                                    </p:animEffect>
                                  </p:childTnLst>
                                </p:cTn>
                              </p:par>
                            </p:childTnLst>
                          </p:cTn>
                        </p:par>
                        <p:par>
                          <p:cTn id="84" fill="hold">
                            <p:stCondLst>
                              <p:cond delay="2200"/>
                            </p:stCondLst>
                            <p:childTnLst>
                              <p:par>
                                <p:cTn id="85" presetID="10" presetClass="entr" presetSubtype="0" fill="hold" grpId="0" nodeType="afterEffect">
                                  <p:stCondLst>
                                    <p:cond delay="10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300"/>
                                        <p:tgtEl>
                                          <p:spTgt spid="32"/>
                                        </p:tgtEl>
                                      </p:cBhvr>
                                    </p:animEffect>
                                  </p:childTnLst>
                                </p:cTn>
                              </p:par>
                            </p:childTnLst>
                          </p:cTn>
                        </p:par>
                        <p:par>
                          <p:cTn id="88" fill="hold">
                            <p:stCondLst>
                              <p:cond delay="2600"/>
                            </p:stCondLst>
                            <p:childTnLst>
                              <p:par>
                                <p:cTn id="89" presetID="10" presetClass="entr" presetSubtype="0" fill="hold" grpId="0" nodeType="afterEffect">
                                  <p:stCondLst>
                                    <p:cond delay="10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300"/>
                                        <p:tgtEl>
                                          <p:spTgt spid="36"/>
                                        </p:tgtEl>
                                      </p:cBhvr>
                                    </p:animEffect>
                                  </p:childTnLst>
                                </p:cTn>
                              </p:par>
                            </p:childTnLst>
                          </p:cTn>
                        </p:par>
                        <p:par>
                          <p:cTn id="92" fill="hold">
                            <p:stCondLst>
                              <p:cond delay="3000"/>
                            </p:stCondLst>
                            <p:childTnLst>
                              <p:par>
                                <p:cTn id="93" presetID="10" presetClass="entr" presetSubtype="0" fill="hold" grpId="0" nodeType="afterEffect">
                                  <p:stCondLst>
                                    <p:cond delay="10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300"/>
                                        <p:tgtEl>
                                          <p:spTgt spid="37"/>
                                        </p:tgtEl>
                                      </p:cBhvr>
                                    </p:animEffect>
                                  </p:childTnLst>
                                </p:cTn>
                              </p:par>
                            </p:childTnLst>
                          </p:cTn>
                        </p:par>
                        <p:par>
                          <p:cTn id="96" fill="hold">
                            <p:stCondLst>
                              <p:cond delay="3400"/>
                            </p:stCondLst>
                            <p:childTnLst>
                              <p:par>
                                <p:cTn id="97" presetID="10" presetClass="entr" presetSubtype="0" fill="hold" grpId="0" nodeType="afterEffect">
                                  <p:stCondLst>
                                    <p:cond delay="10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300"/>
                                        <p:tgtEl>
                                          <p:spTgt spid="38"/>
                                        </p:tgtEl>
                                      </p:cBhvr>
                                    </p:animEffect>
                                  </p:childTnLst>
                                </p:cTn>
                              </p:par>
                            </p:childTnLst>
                          </p:cTn>
                        </p:par>
                        <p:par>
                          <p:cTn id="100" fill="hold">
                            <p:stCondLst>
                              <p:cond delay="3800"/>
                            </p:stCondLst>
                            <p:childTnLst>
                              <p:par>
                                <p:cTn id="101" presetID="10" presetClass="exit" presetSubtype="0" fill="hold" grpId="1" nodeType="afterEffect">
                                  <p:stCondLst>
                                    <p:cond delay="1000"/>
                                  </p:stCondLst>
                                  <p:childTnLst>
                                    <p:animEffect transition="out" filter="fade">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0" presetClass="exit" presetSubtype="0" fill="hold" grpId="1" nodeType="withEffect">
                                  <p:stCondLst>
                                    <p:cond delay="1000"/>
                                  </p:stCondLst>
                                  <p:childTnLst>
                                    <p:animEffect transition="out" filter="fade">
                                      <p:cBhvr>
                                        <p:cTn id="105" dur="500"/>
                                        <p:tgtEl>
                                          <p:spTgt spid="29"/>
                                        </p:tgtEl>
                                      </p:cBhvr>
                                    </p:animEffect>
                                    <p:set>
                                      <p:cBhvr>
                                        <p:cTn id="106" dur="1" fill="hold">
                                          <p:stCondLst>
                                            <p:cond delay="499"/>
                                          </p:stCondLst>
                                        </p:cTn>
                                        <p:tgtEl>
                                          <p:spTgt spid="29"/>
                                        </p:tgtEl>
                                        <p:attrNameLst>
                                          <p:attrName>style.visibility</p:attrName>
                                        </p:attrNameLst>
                                      </p:cBhvr>
                                      <p:to>
                                        <p:strVal val="hidden"/>
                                      </p:to>
                                    </p:set>
                                  </p:childTnLst>
                                </p:cTn>
                              </p:par>
                              <p:par>
                                <p:cTn id="107" presetID="10" presetClass="exit" presetSubtype="0" fill="hold" grpId="1" nodeType="withEffect">
                                  <p:stCondLst>
                                    <p:cond delay="1000"/>
                                  </p:stCondLst>
                                  <p:childTnLst>
                                    <p:animEffect transition="out" filter="fad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cTn>
                              </p:par>
                              <p:par>
                                <p:cTn id="110" presetID="10" presetClass="exit" presetSubtype="0" fill="hold" grpId="1" nodeType="withEffect">
                                  <p:stCondLst>
                                    <p:cond delay="1000"/>
                                  </p:stCondLst>
                                  <p:childTnLst>
                                    <p:animEffect transition="out" filter="fad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par>
                                <p:cTn id="113" presetID="10" presetClass="exit" presetSubtype="0" fill="hold" grpId="1" nodeType="withEffect">
                                  <p:stCondLst>
                                    <p:cond delay="1000"/>
                                  </p:stCondLst>
                                  <p:childTnLst>
                                    <p:animEffect transition="out" filter="fade">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par>
                                <p:cTn id="116" presetID="10" presetClass="exit" presetSubtype="0" fill="hold" grpId="1" nodeType="withEffect">
                                  <p:stCondLst>
                                    <p:cond delay="100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par>
                                <p:cTn id="119" presetID="10" presetClass="exit" presetSubtype="0" fill="hold" grpId="1" nodeType="withEffect">
                                  <p:stCondLst>
                                    <p:cond delay="1000"/>
                                  </p:stCondLst>
                                  <p:childTnLst>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par>
                                <p:cTn id="122" presetID="10" presetClass="exit" presetSubtype="0" fill="hold" grpId="1" nodeType="withEffect">
                                  <p:stCondLst>
                                    <p:cond delay="1000"/>
                                  </p:stCondLst>
                                  <p:childTnLst>
                                    <p:animEffect transition="out" filter="fade">
                                      <p:cBhvr>
                                        <p:cTn id="123" dur="500"/>
                                        <p:tgtEl>
                                          <p:spTgt spid="38"/>
                                        </p:tgtEl>
                                      </p:cBhvr>
                                    </p:animEffect>
                                    <p:set>
                                      <p:cBhvr>
                                        <p:cTn id="124" dur="1" fill="hold">
                                          <p:stCondLst>
                                            <p:cond delay="499"/>
                                          </p:stCondLst>
                                        </p:cTn>
                                        <p:tgtEl>
                                          <p:spTgt spid="38"/>
                                        </p:tgtEl>
                                        <p:attrNameLst>
                                          <p:attrName>style.visibility</p:attrName>
                                        </p:attrNameLst>
                                      </p:cBhvr>
                                      <p:to>
                                        <p:strVal val="hidden"/>
                                      </p:to>
                                    </p:set>
                                  </p:childTnLst>
                                </p:cTn>
                              </p:par>
                              <p:par>
                                <p:cTn id="125" presetID="10" presetClass="exit" presetSubtype="0" fill="hold" nodeType="withEffect">
                                  <p:stCondLst>
                                    <p:cond delay="1000"/>
                                  </p:stCondLst>
                                  <p:childTnLst>
                                    <p:animEffect transition="out" filter="fad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par>
                                <p:cTn id="128" presetID="10" presetClass="entr" presetSubtype="0" fill="hold" nodeType="withEffect">
                                  <p:stCondLst>
                                    <p:cond delay="100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8"/>
                                        </p:tgtEl>
                                      </p:cBhvr>
                                    </p:animEffect>
                                    <p:set>
                                      <p:cBhvr>
                                        <p:cTn id="135" dur="1" fill="hold">
                                          <p:stCondLst>
                                            <p:cond delay="499"/>
                                          </p:stCondLst>
                                        </p:cTn>
                                        <p:tgtEl>
                                          <p:spTgt spid="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5"/>
                                        </p:tgtEl>
                                      </p:cBhvr>
                                    </p:animEffect>
                                    <p:set>
                                      <p:cBhvr>
                                        <p:cTn id="138" dur="1" fill="hold">
                                          <p:stCondLst>
                                            <p:cond delay="499"/>
                                          </p:stCondLst>
                                        </p:cTn>
                                        <p:tgtEl>
                                          <p:spTgt spid="4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fade">
                                      <p:cBhvr>
                                        <p:cTn id="141" dur="500"/>
                                        <p:tgtEl>
                                          <p:spTgt spid="9"/>
                                        </p:tgtEl>
                                      </p:cBhvr>
                                    </p:animEffect>
                                  </p:childTnLst>
                                </p:cTn>
                              </p:par>
                              <p:par>
                                <p:cTn id="142" presetID="22" presetClass="entr" presetSubtype="1" fill="hold" nodeType="with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wipe(up)">
                                      <p:cBhvr>
                                        <p:cTn id="144" dur="500"/>
                                        <p:tgtEl>
                                          <p:spTgt spid="40"/>
                                        </p:tgtEl>
                                      </p:cBhvr>
                                    </p:animEffect>
                                  </p:childTnLst>
                                </p:cTn>
                              </p:par>
                            </p:childTnLst>
                          </p:cTn>
                        </p:par>
                        <p:par>
                          <p:cTn id="145" fill="hold">
                            <p:stCondLst>
                              <p:cond delay="500"/>
                            </p:stCondLst>
                            <p:childTnLst>
                              <p:par>
                                <p:cTn id="146" presetID="10" presetClass="entr" presetSubtype="0" fill="hold" grpId="0" nodeType="afterEffect">
                                  <p:stCondLst>
                                    <p:cond delay="0"/>
                                  </p:stCondLst>
                                  <p:childTnLst>
                                    <p:set>
                                      <p:cBhvr>
                                        <p:cTn id="147" dur="1" fill="hold">
                                          <p:stCondLst>
                                            <p:cond delay="0"/>
                                          </p:stCondLst>
                                        </p:cTn>
                                        <p:tgtEl>
                                          <p:spTgt spid="27"/>
                                        </p:tgtEl>
                                        <p:attrNameLst>
                                          <p:attrName>style.visibility</p:attrName>
                                        </p:attrNameLst>
                                      </p:cBhvr>
                                      <p:to>
                                        <p:strVal val="visible"/>
                                      </p:to>
                                    </p:set>
                                    <p:animEffect transition="in" filter="fade">
                                      <p:cBhvr>
                                        <p:cTn id="148" dur="500"/>
                                        <p:tgtEl>
                                          <p:spTgt spid="27"/>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nodeType="click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wipe(up)">
                                      <p:cBhvr>
                                        <p:cTn id="153" dur="500"/>
                                        <p:tgtEl>
                                          <p:spTgt spid="4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3"/>
                                        </p:tgtEl>
                                        <p:attrNameLst>
                                          <p:attrName>style.visibility</p:attrName>
                                        </p:attrNameLst>
                                      </p:cBhvr>
                                      <p:to>
                                        <p:strVal val="visible"/>
                                      </p:to>
                                    </p:set>
                                    <p:animEffect transition="in" filter="fade">
                                      <p:cBhvr>
                                        <p:cTn id="156" dur="500"/>
                                        <p:tgtEl>
                                          <p:spTgt spid="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7"/>
                                        </p:tgtEl>
                                        <p:attrNameLst>
                                          <p:attrName>style.visibility</p:attrName>
                                        </p:attrNameLst>
                                      </p:cBhvr>
                                      <p:to>
                                        <p:strVal val="visible"/>
                                      </p:to>
                                    </p:set>
                                    <p:animEffect transition="in" filter="fade">
                                      <p:cBhvr>
                                        <p:cTn id="159" dur="500"/>
                                        <p:tgtEl>
                                          <p:spTgt spid="47"/>
                                        </p:tgtEl>
                                      </p:cBhvr>
                                    </p:animEffect>
                                  </p:childTnLst>
                                </p:cTn>
                              </p:par>
                            </p:childTnLst>
                          </p:cTn>
                        </p:par>
                        <p:par>
                          <p:cTn id="160" fill="hold">
                            <p:stCondLst>
                              <p:cond delay="500"/>
                            </p:stCondLst>
                            <p:childTnLst>
                              <p:par>
                                <p:cTn id="161" presetID="10" presetClass="entr" presetSubtype="0"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childTnLst>
                          </p:cTn>
                        </p:par>
                        <p:par>
                          <p:cTn id="164" fill="hold">
                            <p:stCondLst>
                              <p:cond delay="1000"/>
                            </p:stCondLst>
                            <p:childTnLst>
                              <p:par>
                                <p:cTn id="165" presetID="10" presetClass="entr" presetSubtype="0" fill="hold" grpId="0" nodeType="afterEffect">
                                  <p:stCondLst>
                                    <p:cond delay="0"/>
                                  </p:stCondLst>
                                  <p:childTnLst>
                                    <p:set>
                                      <p:cBhvr>
                                        <p:cTn id="166" dur="1" fill="hold">
                                          <p:stCondLst>
                                            <p:cond delay="0"/>
                                          </p:stCondLst>
                                        </p:cTn>
                                        <p:tgtEl>
                                          <p:spTgt spid="5"/>
                                        </p:tgtEl>
                                        <p:attrNameLst>
                                          <p:attrName>style.visibility</p:attrName>
                                        </p:attrNameLst>
                                      </p:cBhvr>
                                      <p:to>
                                        <p:strVal val="visible"/>
                                      </p:to>
                                    </p:set>
                                    <p:animEffect transition="in" filter="fade">
                                      <p:cBhvr>
                                        <p:cTn id="167" dur="500"/>
                                        <p:tgtEl>
                                          <p:spTgt spid="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48"/>
                                        </p:tgtEl>
                                        <p:attrNameLst>
                                          <p:attrName>style.visibility</p:attrName>
                                        </p:attrNameLst>
                                      </p:cBhvr>
                                      <p:to>
                                        <p:strVal val="visible"/>
                                      </p:to>
                                    </p:set>
                                    <p:animEffect transition="in" filter="fade">
                                      <p:cBhvr>
                                        <p:cTn id="170" dur="500"/>
                                        <p:tgtEl>
                                          <p:spTgt spid="48"/>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Effect transition="in" filter="fade">
                                      <p:cBhvr>
                                        <p:cTn id="173" dur="500"/>
                                        <p:tgtEl>
                                          <p:spTgt spid="49"/>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Effect transition="in" filter="fade">
                                      <p:cBhvr>
                                        <p:cTn id="176" dur="500"/>
                                        <p:tgtEl>
                                          <p:spTgt spid="50"/>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10"/>
                                        </p:tgtEl>
                                        <p:attrNameLst>
                                          <p:attrName>style.visibility</p:attrName>
                                        </p:attrNameLst>
                                      </p:cBhvr>
                                      <p:to>
                                        <p:strVal val="visible"/>
                                      </p:to>
                                    </p:set>
                                    <p:animEffect transition="in" filter="fade">
                                      <p:cBhvr>
                                        <p:cTn id="184" dur="500"/>
                                        <p:tgtEl>
                                          <p:spTgt spid="10"/>
                                        </p:tgtEl>
                                      </p:cBhvr>
                                    </p:animEffect>
                                  </p:childTnLst>
                                </p:cTn>
                              </p:par>
                              <p:par>
                                <p:cTn id="185" presetID="22" presetClass="entr" presetSubtype="1" fill="hold" nodeType="withEffect">
                                  <p:stCondLst>
                                    <p:cond delay="0"/>
                                  </p:stCondLst>
                                  <p:childTnLst>
                                    <p:set>
                                      <p:cBhvr>
                                        <p:cTn id="186" dur="1" fill="hold">
                                          <p:stCondLst>
                                            <p:cond delay="0"/>
                                          </p:stCondLst>
                                        </p:cTn>
                                        <p:tgtEl>
                                          <p:spTgt spid="41"/>
                                        </p:tgtEl>
                                        <p:attrNameLst>
                                          <p:attrName>style.visibility</p:attrName>
                                        </p:attrNameLst>
                                      </p:cBhvr>
                                      <p:to>
                                        <p:strVal val="visible"/>
                                      </p:to>
                                    </p:set>
                                    <p:animEffect transition="in" filter="wipe(up)">
                                      <p:cBhvr>
                                        <p:cTn id="187" dur="500"/>
                                        <p:tgtEl>
                                          <p:spTgt spid="4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51"/>
                                        </p:tgtEl>
                                        <p:attrNameLst>
                                          <p:attrName>style.visibility</p:attrName>
                                        </p:attrNameLst>
                                      </p:cBhvr>
                                      <p:to>
                                        <p:strVal val="visible"/>
                                      </p:to>
                                    </p:set>
                                    <p:animEffect transition="in" filter="fade">
                                      <p:cBhvr>
                                        <p:cTn id="190" dur="500"/>
                                        <p:tgtEl>
                                          <p:spTgt spid="51"/>
                                        </p:tgtEl>
                                      </p:cBhvr>
                                    </p:animEffect>
                                  </p:childTnLst>
                                </p:cTn>
                              </p:par>
                              <p:par>
                                <p:cTn id="191" presetID="10" presetClass="exit" presetSubtype="0" fill="hold" grpId="1" nodeType="withEffect">
                                  <p:stCondLst>
                                    <p:cond delay="0"/>
                                  </p:stCondLst>
                                  <p:childTnLst>
                                    <p:animEffect transition="out" filter="fade">
                                      <p:cBhvr>
                                        <p:cTn id="192" dur="500"/>
                                        <p:tgtEl>
                                          <p:spTgt spid="5"/>
                                        </p:tgtEl>
                                      </p:cBhvr>
                                    </p:animEffect>
                                    <p:set>
                                      <p:cBhvr>
                                        <p:cTn id="193" dur="1" fill="hold">
                                          <p:stCondLst>
                                            <p:cond delay="499"/>
                                          </p:stCondLst>
                                        </p:cTn>
                                        <p:tgtEl>
                                          <p:spTgt spid="5"/>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48"/>
                                        </p:tgtEl>
                                      </p:cBhvr>
                                    </p:animEffect>
                                    <p:set>
                                      <p:cBhvr>
                                        <p:cTn id="196" dur="1" fill="hold">
                                          <p:stCondLst>
                                            <p:cond delay="499"/>
                                          </p:stCondLst>
                                        </p:cTn>
                                        <p:tgtEl>
                                          <p:spTgt spid="48"/>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49"/>
                                        </p:tgtEl>
                                      </p:cBhvr>
                                    </p:animEffect>
                                    <p:set>
                                      <p:cBhvr>
                                        <p:cTn id="199" dur="1" fill="hold">
                                          <p:stCondLst>
                                            <p:cond delay="499"/>
                                          </p:stCondLst>
                                        </p:cTn>
                                        <p:tgtEl>
                                          <p:spTgt spid="49"/>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50"/>
                                        </p:tgtEl>
                                      </p:cBhvr>
                                    </p:animEffect>
                                    <p:set>
                                      <p:cBhvr>
                                        <p:cTn id="202" dur="1" fill="hold">
                                          <p:stCondLst>
                                            <p:cond delay="499"/>
                                          </p:stCondLst>
                                        </p:cTn>
                                        <p:tgtEl>
                                          <p:spTgt spid="50"/>
                                        </p:tgtEl>
                                        <p:attrNameLst>
                                          <p:attrName>style.visibility</p:attrName>
                                        </p:attrNameLst>
                                      </p:cBhvr>
                                      <p:to>
                                        <p:strVal val="hidden"/>
                                      </p:to>
                                    </p:set>
                                  </p:childTnLst>
                                </p:cTn>
                              </p:par>
                            </p:childTnLst>
                          </p:cTn>
                        </p:par>
                        <p:par>
                          <p:cTn id="203" fill="hold">
                            <p:stCondLst>
                              <p:cond delay="500"/>
                            </p:stCondLst>
                            <p:childTnLst>
                              <p:par>
                                <p:cTn id="204" presetID="10" presetClass="entr" presetSubtype="0" fill="hold" grpId="0" nodeType="afterEffect">
                                  <p:stCondLst>
                                    <p:cond delay="0"/>
                                  </p:stCondLst>
                                  <p:childTnLst>
                                    <p:set>
                                      <p:cBhvr>
                                        <p:cTn id="205" dur="1" fill="hold">
                                          <p:stCondLst>
                                            <p:cond delay="0"/>
                                          </p:stCondLst>
                                        </p:cTn>
                                        <p:tgtEl>
                                          <p:spTgt spid="28"/>
                                        </p:tgtEl>
                                        <p:attrNameLst>
                                          <p:attrName>style.visibility</p:attrName>
                                        </p:attrNameLst>
                                      </p:cBhvr>
                                      <p:to>
                                        <p:strVal val="visible"/>
                                      </p:to>
                                    </p:set>
                                    <p:animEffect transition="in" filter="fade">
                                      <p:cBhvr>
                                        <p:cTn id="2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24" grpId="0" animBg="1"/>
      <p:bldP spid="25" grpId="0" animBg="1"/>
      <p:bldP spid="26" grpId="0" animBg="1"/>
      <p:bldP spid="27" grpId="0" animBg="1"/>
      <p:bldP spid="28" grpId="0" animBg="1"/>
      <p:bldP spid="29" grpId="0" animBg="1"/>
      <p:bldP spid="29"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2" grpId="0" animBg="1"/>
      <p:bldP spid="44" grpId="0"/>
      <p:bldP spid="44" grpId="1"/>
      <p:bldP spid="45" grpId="0"/>
      <p:bldP spid="45" grpId="1"/>
      <p:bldP spid="3" grpId="0"/>
      <p:bldP spid="5" grpId="0" animBg="1"/>
      <p:bldP spid="5" grpId="1" animBg="1"/>
      <p:bldP spid="48" grpId="0" animBg="1"/>
      <p:bldP spid="48" grpId="1" animBg="1"/>
      <p:bldP spid="49" grpId="0" animBg="1"/>
      <p:bldP spid="49" grpId="1" animBg="1"/>
      <p:bldP spid="50" grpId="0" animBg="1"/>
      <p:bldP spid="50" grpId="1" animBg="1"/>
      <p:bldP spid="51"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Hierarchical </a:t>
            </a:r>
            <a:r>
              <a:rPr lang="en-US" altLang="zh-CN" dirty="0" smtClean="0"/>
              <a:t>Representation</a:t>
            </a:r>
            <a:endParaRPr lang="en-CA" dirty="0"/>
          </a:p>
        </p:txBody>
      </p:sp>
      <p:sp>
        <p:nvSpPr>
          <p:cNvPr id="3" name="Content Placeholder 2"/>
          <p:cNvSpPr>
            <a:spLocks noGrp="1"/>
          </p:cNvSpPr>
          <p:nvPr>
            <p:ph idx="1"/>
          </p:nvPr>
        </p:nvSpPr>
        <p:spPr/>
        <p:txBody>
          <a:bodyPr/>
          <a:lstStyle/>
          <a:p>
            <a:r>
              <a:rPr lang="en-US" dirty="0" smtClean="0"/>
              <a:t>Multi-scale features</a:t>
            </a:r>
          </a:p>
          <a:p>
            <a:endParaRPr lang="en-US" dirty="0"/>
          </a:p>
          <a:p>
            <a:r>
              <a:rPr lang="en-US" dirty="0" smtClean="0"/>
              <a:t>Long curves represent large scale features, while shorter curves represent smaller details</a:t>
            </a:r>
          </a:p>
          <a:p>
            <a:endParaRPr lang="en-US" dirty="0"/>
          </a:p>
        </p:txBody>
      </p:sp>
    </p:spTree>
    <p:extLst>
      <p:ext uri="{BB962C8B-B14F-4D97-AF65-F5344CB8AC3E}">
        <p14:creationId xmlns:p14="http://schemas.microsoft.com/office/powerpoint/2010/main" val="4092568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Hierarchical Curve Construction</a:t>
            </a:r>
            <a:endParaRPr lang="zh-CN" altLang="en-US" dirty="0"/>
          </a:p>
        </p:txBody>
      </p:sp>
      <p:sp>
        <p:nvSpPr>
          <p:cNvPr id="3" name="内容占位符 2"/>
          <p:cNvSpPr>
            <a:spLocks noGrp="1"/>
          </p:cNvSpPr>
          <p:nvPr>
            <p:ph idx="1"/>
          </p:nvPr>
        </p:nvSpPr>
        <p:spPr/>
        <p:txBody>
          <a:bodyPr/>
          <a:lstStyle/>
          <a:p>
            <a:r>
              <a:rPr lang="en-US" altLang="zh-CN" dirty="0" smtClean="0"/>
              <a:t>Multi-scale bilateral decomposition</a:t>
            </a:r>
          </a:p>
          <a:p>
            <a:pPr lvl="1"/>
            <a:r>
              <a:rPr lang="en-US" altLang="zh-CN" dirty="0" smtClean="0"/>
              <a:t>Structure-preserving</a:t>
            </a:r>
          </a:p>
          <a:p>
            <a:endParaRPr lang="en-US" altLang="zh-CN" dirty="0"/>
          </a:p>
          <a:p>
            <a:endParaRPr lang="zh-CN" altLang="en-US" dirty="0"/>
          </a:p>
        </p:txBody>
      </p:sp>
      <mc:AlternateContent xmlns:mc="http://schemas.openxmlformats.org/markup-compatibility/2006" xmlns:a14="http://schemas.microsoft.com/office/drawing/2010/main">
        <mc:Choice Requires="a14">
          <p:sp>
            <p:nvSpPr>
              <p:cNvPr id="5" name="文本框 4"/>
              <p:cNvSpPr txBox="1"/>
              <p:nvPr/>
            </p:nvSpPr>
            <p:spPr>
              <a:xfrm>
                <a:off x="692903" y="2834130"/>
                <a:ext cx="7772400" cy="8996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200" i="1" smtClean="0">
                              <a:solidFill>
                                <a:schemeClr val="bg1"/>
                              </a:solidFill>
                              <a:latin typeface="Cambria Math"/>
                            </a:rPr>
                          </m:ctrlPr>
                        </m:sSupPr>
                        <m:e>
                          <m:r>
                            <a:rPr lang="en-US" altLang="zh-CN" sz="2200" b="0" i="1" smtClean="0">
                              <a:solidFill>
                                <a:schemeClr val="bg1"/>
                              </a:solidFill>
                              <a:latin typeface="Cambria Math" panose="02040503050406030204" pitchFamily="18" charset="0"/>
                            </a:rPr>
                            <m:t>𝑢</m:t>
                          </m:r>
                        </m:e>
                        <m:sup>
                          <m:r>
                            <a:rPr lang="en-US" altLang="zh-CN" sz="2200" b="0" i="1" smtClean="0">
                              <a:solidFill>
                                <a:schemeClr val="bg1"/>
                              </a:solidFill>
                              <a:latin typeface="Cambria Math" panose="02040503050406030204" pitchFamily="18" charset="0"/>
                            </a:rPr>
                            <m:t>𝑗</m:t>
                          </m:r>
                          <m:r>
                            <a:rPr lang="en-US" altLang="zh-CN" sz="2200" b="0" i="1" smtClean="0">
                              <a:solidFill>
                                <a:schemeClr val="bg1"/>
                              </a:solidFill>
                              <a:latin typeface="Cambria Math" panose="02040503050406030204" pitchFamily="18" charset="0"/>
                            </a:rPr>
                            <m:t>+1</m:t>
                          </m:r>
                        </m:sup>
                      </m:sSup>
                      <m:r>
                        <a:rPr lang="en-US" altLang="zh-CN" sz="2200" b="0" i="1" smtClean="0">
                          <a:solidFill>
                            <a:schemeClr val="bg1"/>
                          </a:solidFill>
                          <a:latin typeface="Cambria Math" panose="02040503050406030204" pitchFamily="18" charset="0"/>
                        </a:rPr>
                        <m:t>[</m:t>
                      </m:r>
                      <m:r>
                        <a:rPr lang="en-US" altLang="zh-CN" sz="2200" b="0" i="1" smtClean="0">
                          <a:solidFill>
                            <a:schemeClr val="bg1"/>
                          </a:solidFill>
                          <a:latin typeface="Cambria Math" panose="02040503050406030204" pitchFamily="18" charset="0"/>
                        </a:rPr>
                        <m:t>𝑝</m:t>
                      </m:r>
                      <m:r>
                        <a:rPr lang="en-US" altLang="zh-CN" sz="2200" b="0" i="1" smtClean="0">
                          <a:solidFill>
                            <a:schemeClr val="bg1"/>
                          </a:solidFill>
                          <a:latin typeface="Cambria Math" panose="02040503050406030204" pitchFamily="18" charset="0"/>
                        </a:rPr>
                        <m:t>]=1/</m:t>
                      </m:r>
                      <m:r>
                        <a:rPr lang="en-US" altLang="zh-CN" sz="2200" b="0" i="1" smtClean="0">
                          <a:solidFill>
                            <a:schemeClr val="bg1"/>
                          </a:solidFill>
                          <a:latin typeface="Cambria Math" panose="02040503050406030204" pitchFamily="18" charset="0"/>
                        </a:rPr>
                        <m:t>𝑘</m:t>
                      </m:r>
                      <m:nary>
                        <m:naryPr>
                          <m:chr m:val="∑"/>
                          <m:supHide m:val="on"/>
                          <m:ctrlPr>
                            <a:rPr lang="en-US" altLang="zh-CN" sz="2200" b="0" i="1" smtClean="0">
                              <a:solidFill>
                                <a:schemeClr val="bg1"/>
                              </a:solidFill>
                              <a:latin typeface="Cambria Math"/>
                            </a:rPr>
                          </m:ctrlPr>
                        </m:naryPr>
                        <m:sub>
                          <m:r>
                            <m:rPr>
                              <m:brk m:alnAt="7"/>
                            </m:rPr>
                            <a:rPr lang="en-US" altLang="zh-CN" sz="2200" b="0" i="1" smtClean="0">
                              <a:solidFill>
                                <a:schemeClr val="bg1"/>
                              </a:solidFill>
                              <a:latin typeface="Cambria Math" panose="02040503050406030204" pitchFamily="18" charset="0"/>
                            </a:rPr>
                            <m:t>𝑞</m:t>
                          </m:r>
                          <m:r>
                            <a:rPr lang="en-US" altLang="zh-CN" sz="2200" b="0" i="1" smtClean="0">
                              <a:solidFill>
                                <a:schemeClr val="bg1"/>
                              </a:solidFill>
                              <a:latin typeface="Cambria Math" panose="02040503050406030204" pitchFamily="18" charset="0"/>
                              <a:ea typeface="Cambria Math" panose="02040503050406030204" pitchFamily="18" charset="0"/>
                            </a:rPr>
                            <m:t>∈</m:t>
                          </m:r>
                          <m:sSub>
                            <m:sSubPr>
                              <m:ctrlPr>
                                <a:rPr lang="en-US" altLang="zh-CN" sz="2200" b="0" i="1" smtClean="0">
                                  <a:solidFill>
                                    <a:schemeClr val="bg1"/>
                                  </a:solidFill>
                                  <a:latin typeface="Cambria Math"/>
                                  <a:ea typeface="Cambria Math" panose="02040503050406030204" pitchFamily="18" charset="0"/>
                                </a:rPr>
                              </m:ctrlPr>
                            </m:sSubPr>
                            <m:e>
                              <m:r>
                                <m:rPr>
                                  <m:sty m:val="p"/>
                                </m:rPr>
                                <a:rPr lang="el-GR" altLang="zh-CN" sz="2200" b="0" i="1" smtClean="0">
                                  <a:solidFill>
                                    <a:schemeClr val="bg1"/>
                                  </a:solidFill>
                                  <a:latin typeface="Cambria Math" panose="02040503050406030204" pitchFamily="18" charset="0"/>
                                  <a:ea typeface="Cambria Math" panose="02040503050406030204" pitchFamily="18" charset="0"/>
                                </a:rPr>
                                <m:t>Ω</m:t>
                              </m:r>
                            </m:e>
                            <m:sub>
                              <m:r>
                                <a:rPr lang="en-US" altLang="zh-CN" sz="2200" b="0" i="1" smtClean="0">
                                  <a:solidFill>
                                    <a:schemeClr val="bg1"/>
                                  </a:solidFill>
                                  <a:latin typeface="Cambria Math" panose="02040503050406030204" pitchFamily="18" charset="0"/>
                                  <a:ea typeface="Cambria Math" panose="02040503050406030204" pitchFamily="18" charset="0"/>
                                </a:rPr>
                                <m:t>𝑗</m:t>
                              </m:r>
                            </m:sub>
                          </m:sSub>
                        </m:sub>
                        <m:sup/>
                        <m:e>
                          <m:sSub>
                            <m:sSubPr>
                              <m:ctrlPr>
                                <a:rPr lang="en-US" altLang="zh-CN" sz="2200" b="0" i="1" smtClean="0">
                                  <a:solidFill>
                                    <a:schemeClr val="bg1"/>
                                  </a:solidFill>
                                  <a:latin typeface="Cambria Math"/>
                                </a:rPr>
                              </m:ctrlPr>
                            </m:sSubPr>
                            <m:e>
                              <m:r>
                                <a:rPr lang="en-US" altLang="zh-CN" sz="2200" b="0" i="1" smtClean="0">
                                  <a:solidFill>
                                    <a:schemeClr val="bg1"/>
                                  </a:solidFill>
                                  <a:latin typeface="Cambria Math" panose="02040503050406030204" pitchFamily="18" charset="0"/>
                                </a:rPr>
                                <m:t>𝑔</m:t>
                              </m:r>
                            </m:e>
                            <m:sub>
                              <m:sSub>
                                <m:sSubPr>
                                  <m:ctrlPr>
                                    <a:rPr lang="en-US" altLang="zh-CN" sz="2200" b="0" i="1" smtClean="0">
                                      <a:solidFill>
                                        <a:schemeClr val="bg1"/>
                                      </a:solidFill>
                                      <a:latin typeface="Cambria Math"/>
                                    </a:rPr>
                                  </m:ctrlPr>
                                </m:sSubPr>
                                <m:e>
                                  <m:r>
                                    <a:rPr lang="zh-CN" altLang="en-US" sz="2200" b="0" i="1" smtClean="0">
                                      <a:solidFill>
                                        <a:schemeClr val="bg1"/>
                                      </a:solidFill>
                                      <a:latin typeface="Cambria Math" panose="02040503050406030204" pitchFamily="18" charset="0"/>
                                    </a:rPr>
                                    <m:t>𝜎</m:t>
                                  </m:r>
                                </m:e>
                                <m:sub>
                                  <m:r>
                                    <a:rPr lang="en-US" altLang="zh-CN" sz="2200" b="0" i="1" smtClean="0">
                                      <a:solidFill>
                                        <a:schemeClr val="bg1"/>
                                      </a:solidFill>
                                      <a:latin typeface="Cambria Math" panose="02040503050406030204" pitchFamily="18" charset="0"/>
                                    </a:rPr>
                                    <m:t>𝑠</m:t>
                                  </m:r>
                                  <m:r>
                                    <a:rPr lang="en-US" altLang="zh-CN" sz="2200" b="0" i="1" smtClean="0">
                                      <a:solidFill>
                                        <a:schemeClr val="bg1"/>
                                      </a:solidFill>
                                      <a:latin typeface="Cambria Math" panose="02040503050406030204" pitchFamily="18" charset="0"/>
                                    </a:rPr>
                                    <m:t>,</m:t>
                                  </m:r>
                                  <m:r>
                                    <a:rPr lang="en-US" altLang="zh-CN" sz="2200" b="0" i="1" smtClean="0">
                                      <a:solidFill>
                                        <a:schemeClr val="bg1"/>
                                      </a:solidFill>
                                      <a:latin typeface="Cambria Math" panose="02040503050406030204" pitchFamily="18" charset="0"/>
                                    </a:rPr>
                                    <m:t>𝑗</m:t>
                                  </m:r>
                                </m:sub>
                              </m:sSub>
                            </m:sub>
                          </m:sSub>
                          <m:r>
                            <a:rPr lang="en-US" altLang="zh-CN" sz="2200" b="0" i="1" smtClean="0">
                              <a:solidFill>
                                <a:schemeClr val="bg1"/>
                              </a:solidFill>
                              <a:latin typeface="Cambria Math" panose="02040503050406030204" pitchFamily="18" charset="0"/>
                            </a:rPr>
                            <m:t>(</m:t>
                          </m:r>
                          <m:d>
                            <m:dPr>
                              <m:begChr m:val="‖"/>
                              <m:endChr m:val="‖"/>
                              <m:ctrlPr>
                                <a:rPr lang="en-US" altLang="zh-CN" sz="2200" b="0" i="1" smtClean="0">
                                  <a:solidFill>
                                    <a:schemeClr val="bg1"/>
                                  </a:solidFill>
                                  <a:latin typeface="Cambria Math"/>
                                </a:rPr>
                              </m:ctrlPr>
                            </m:dPr>
                            <m:e>
                              <m:r>
                                <a:rPr lang="en-US" altLang="zh-CN" sz="2200" b="0" i="1" smtClean="0">
                                  <a:solidFill>
                                    <a:schemeClr val="bg1"/>
                                  </a:solidFill>
                                  <a:latin typeface="Cambria Math" panose="02040503050406030204" pitchFamily="18" charset="0"/>
                                </a:rPr>
                                <m:t>𝑞</m:t>
                              </m:r>
                            </m:e>
                          </m:d>
                          <m:r>
                            <a:rPr lang="en-US" altLang="zh-CN" sz="2200" b="0" i="1" smtClean="0">
                              <a:solidFill>
                                <a:schemeClr val="bg1"/>
                              </a:solidFill>
                              <a:latin typeface="Cambria Math" panose="02040503050406030204" pitchFamily="18" charset="0"/>
                            </a:rPr>
                            <m:t>)</m:t>
                          </m:r>
                          <m:sSub>
                            <m:sSubPr>
                              <m:ctrlPr>
                                <a:rPr lang="en-US" altLang="zh-CN" sz="2200" i="1">
                                  <a:solidFill>
                                    <a:schemeClr val="bg1"/>
                                  </a:solidFill>
                                  <a:latin typeface="Cambria Math"/>
                                </a:rPr>
                              </m:ctrlPr>
                            </m:sSubPr>
                            <m:e>
                              <m:r>
                                <a:rPr lang="en-US" altLang="zh-CN" sz="2200" i="1">
                                  <a:solidFill>
                                    <a:schemeClr val="bg1"/>
                                  </a:solidFill>
                                  <a:latin typeface="Cambria Math" panose="02040503050406030204" pitchFamily="18" charset="0"/>
                                </a:rPr>
                                <m:t>𝑔</m:t>
                              </m:r>
                            </m:e>
                            <m:sub>
                              <m:sSub>
                                <m:sSubPr>
                                  <m:ctrlPr>
                                    <a:rPr lang="en-US" altLang="zh-CN" sz="2200" i="1">
                                      <a:solidFill>
                                        <a:schemeClr val="bg1"/>
                                      </a:solidFill>
                                      <a:latin typeface="Cambria Math"/>
                                    </a:rPr>
                                  </m:ctrlPr>
                                </m:sSubPr>
                                <m:e>
                                  <m:r>
                                    <a:rPr lang="zh-CN" altLang="en-US" sz="2200" i="1">
                                      <a:solidFill>
                                        <a:schemeClr val="bg1"/>
                                      </a:solidFill>
                                      <a:latin typeface="Cambria Math" panose="02040503050406030204" pitchFamily="18" charset="0"/>
                                    </a:rPr>
                                    <m:t>𝜎</m:t>
                                  </m:r>
                                </m:e>
                                <m:sub>
                                  <m:r>
                                    <a:rPr lang="en-US" altLang="zh-CN" sz="2200" b="0" i="1" smtClean="0">
                                      <a:solidFill>
                                        <a:schemeClr val="bg1"/>
                                      </a:solidFill>
                                      <a:latin typeface="Cambria Math" panose="02040503050406030204" pitchFamily="18" charset="0"/>
                                    </a:rPr>
                                    <m:t>𝑟</m:t>
                                  </m:r>
                                  <m:r>
                                    <a:rPr lang="en-US" altLang="zh-CN" sz="2200" i="1">
                                      <a:solidFill>
                                        <a:schemeClr val="bg1"/>
                                      </a:solidFill>
                                      <a:latin typeface="Cambria Math" panose="02040503050406030204" pitchFamily="18" charset="0"/>
                                    </a:rPr>
                                    <m:t>,</m:t>
                                  </m:r>
                                  <m:r>
                                    <a:rPr lang="en-US" altLang="zh-CN" sz="2200" i="1">
                                      <a:solidFill>
                                        <a:schemeClr val="bg1"/>
                                      </a:solidFill>
                                      <a:latin typeface="Cambria Math" panose="02040503050406030204" pitchFamily="18" charset="0"/>
                                    </a:rPr>
                                    <m:t>𝑗</m:t>
                                  </m:r>
                                </m:sub>
                              </m:sSub>
                            </m:sub>
                          </m:sSub>
                          <m:r>
                            <a:rPr lang="en-US" altLang="zh-CN" sz="2200" i="1">
                              <a:solidFill>
                                <a:schemeClr val="bg1"/>
                              </a:solidFill>
                              <a:latin typeface="Cambria Math" panose="02040503050406030204" pitchFamily="18" charset="0"/>
                            </a:rPr>
                            <m:t>(</m:t>
                          </m:r>
                          <m:sSup>
                            <m:sSupPr>
                              <m:ctrlPr>
                                <a:rPr lang="en-US" altLang="zh-CN" sz="2200" i="1">
                                  <a:solidFill>
                                    <a:schemeClr val="bg1"/>
                                  </a:solidFill>
                                  <a:latin typeface="Cambria Math"/>
                                </a:rPr>
                              </m:ctrlPr>
                            </m:sSupPr>
                            <m:e>
                              <m:r>
                                <a:rPr lang="en-US" altLang="zh-CN" sz="2200" i="1">
                                  <a:solidFill>
                                    <a:schemeClr val="bg1"/>
                                  </a:solidFill>
                                  <a:latin typeface="Cambria Math" panose="02040503050406030204" pitchFamily="18" charset="0"/>
                                </a:rPr>
                                <m:t>𝑢</m:t>
                              </m:r>
                            </m:e>
                            <m:sup>
                              <m:r>
                                <a:rPr lang="en-US" altLang="zh-CN" sz="2200" i="1">
                                  <a:solidFill>
                                    <a:schemeClr val="bg1"/>
                                  </a:solidFill>
                                  <a:latin typeface="Cambria Math" panose="02040503050406030204" pitchFamily="18" charset="0"/>
                                </a:rPr>
                                <m:t>𝑗</m:t>
                              </m:r>
                            </m:sup>
                          </m:sSup>
                          <m:d>
                            <m:dPr>
                              <m:begChr m:val="["/>
                              <m:endChr m:val="]"/>
                              <m:ctrlPr>
                                <a:rPr lang="en-US" altLang="zh-CN" sz="2200" i="1">
                                  <a:solidFill>
                                    <a:schemeClr val="bg1"/>
                                  </a:solidFill>
                                  <a:latin typeface="Cambria Math"/>
                                </a:rPr>
                              </m:ctrlPr>
                            </m:dPr>
                            <m:e>
                              <m:r>
                                <a:rPr lang="en-US" altLang="zh-CN" sz="2200" i="1">
                                  <a:solidFill>
                                    <a:schemeClr val="bg1"/>
                                  </a:solidFill>
                                  <a:latin typeface="Cambria Math" panose="02040503050406030204" pitchFamily="18" charset="0"/>
                                </a:rPr>
                                <m:t>𝑝</m:t>
                              </m:r>
                              <m:r>
                                <a:rPr lang="en-US" altLang="zh-CN" sz="2200" b="0" i="1" smtClean="0">
                                  <a:solidFill>
                                    <a:schemeClr val="bg1"/>
                                  </a:solidFill>
                                  <a:latin typeface="Cambria Math" panose="02040503050406030204" pitchFamily="18" charset="0"/>
                                </a:rPr>
                                <m:t>+</m:t>
                              </m:r>
                              <m:r>
                                <a:rPr lang="en-US" altLang="zh-CN" sz="2200" b="0" i="1" smtClean="0">
                                  <a:solidFill>
                                    <a:schemeClr val="bg1"/>
                                  </a:solidFill>
                                  <a:latin typeface="Cambria Math" panose="02040503050406030204" pitchFamily="18" charset="0"/>
                                </a:rPr>
                                <m:t>𝑞</m:t>
                              </m:r>
                            </m:e>
                          </m:d>
                          <m:r>
                            <a:rPr lang="en-US" altLang="zh-CN" sz="2200" b="0" i="1" smtClean="0">
                              <a:solidFill>
                                <a:schemeClr val="bg1"/>
                              </a:solidFill>
                              <a:latin typeface="Cambria Math" panose="02040503050406030204" pitchFamily="18" charset="0"/>
                            </a:rPr>
                            <m:t>−</m:t>
                          </m:r>
                          <m:sSup>
                            <m:sSupPr>
                              <m:ctrlPr>
                                <a:rPr lang="en-US" altLang="zh-CN" sz="2200" i="1">
                                  <a:solidFill>
                                    <a:schemeClr val="bg1"/>
                                  </a:solidFill>
                                  <a:latin typeface="Cambria Math"/>
                                </a:rPr>
                              </m:ctrlPr>
                            </m:sSupPr>
                            <m:e>
                              <m:r>
                                <a:rPr lang="en-US" altLang="zh-CN" sz="2200" i="1">
                                  <a:solidFill>
                                    <a:schemeClr val="bg1"/>
                                  </a:solidFill>
                                  <a:latin typeface="Cambria Math" panose="02040503050406030204" pitchFamily="18" charset="0"/>
                                </a:rPr>
                                <m:t>𝑢</m:t>
                              </m:r>
                            </m:e>
                            <m:sup>
                              <m:r>
                                <a:rPr lang="en-US" altLang="zh-CN" sz="2200" i="1">
                                  <a:solidFill>
                                    <a:schemeClr val="bg1"/>
                                  </a:solidFill>
                                  <a:latin typeface="Cambria Math" panose="02040503050406030204" pitchFamily="18" charset="0"/>
                                </a:rPr>
                                <m:t>𝑗</m:t>
                              </m:r>
                            </m:sup>
                          </m:sSup>
                          <m:r>
                            <a:rPr lang="en-US" altLang="zh-CN" sz="2200" i="1">
                              <a:solidFill>
                                <a:schemeClr val="bg1"/>
                              </a:solidFill>
                              <a:latin typeface="Cambria Math" panose="02040503050406030204" pitchFamily="18" charset="0"/>
                            </a:rPr>
                            <m:t>[</m:t>
                          </m:r>
                          <m:r>
                            <a:rPr lang="en-US" altLang="zh-CN" sz="2200" i="1">
                              <a:solidFill>
                                <a:schemeClr val="bg1"/>
                              </a:solidFill>
                              <a:latin typeface="Cambria Math" panose="02040503050406030204" pitchFamily="18" charset="0"/>
                            </a:rPr>
                            <m:t>𝑝</m:t>
                          </m:r>
                          <m:r>
                            <a:rPr lang="en-US" altLang="zh-CN" sz="2200" i="1">
                              <a:solidFill>
                                <a:schemeClr val="bg1"/>
                              </a:solidFill>
                              <a:latin typeface="Cambria Math" panose="02040503050406030204" pitchFamily="18" charset="0"/>
                            </a:rPr>
                            <m:t>])</m:t>
                          </m:r>
                          <m:sSup>
                            <m:sSupPr>
                              <m:ctrlPr>
                                <a:rPr lang="en-US" altLang="zh-CN" sz="2200" i="1">
                                  <a:solidFill>
                                    <a:schemeClr val="bg1"/>
                                  </a:solidFill>
                                  <a:latin typeface="Cambria Math"/>
                                </a:rPr>
                              </m:ctrlPr>
                            </m:sSupPr>
                            <m:e>
                              <m:r>
                                <a:rPr lang="en-US" altLang="zh-CN" sz="2200" i="1">
                                  <a:solidFill>
                                    <a:schemeClr val="bg1"/>
                                  </a:solidFill>
                                  <a:latin typeface="Cambria Math" panose="02040503050406030204" pitchFamily="18" charset="0"/>
                                </a:rPr>
                                <m:t>𝑢</m:t>
                              </m:r>
                            </m:e>
                            <m:sup>
                              <m:r>
                                <a:rPr lang="en-US" altLang="zh-CN" sz="2200" i="1">
                                  <a:solidFill>
                                    <a:schemeClr val="bg1"/>
                                  </a:solidFill>
                                  <a:latin typeface="Cambria Math" panose="02040503050406030204" pitchFamily="18" charset="0"/>
                                </a:rPr>
                                <m:t>𝑗</m:t>
                              </m:r>
                            </m:sup>
                          </m:sSup>
                          <m:r>
                            <a:rPr lang="en-US" altLang="zh-CN" sz="2200" i="1">
                              <a:solidFill>
                                <a:schemeClr val="bg1"/>
                              </a:solidFill>
                              <a:latin typeface="Cambria Math" panose="02040503050406030204" pitchFamily="18" charset="0"/>
                            </a:rPr>
                            <m:t>[</m:t>
                          </m:r>
                          <m:r>
                            <a:rPr lang="en-US" altLang="zh-CN" sz="2200" i="1">
                              <a:solidFill>
                                <a:schemeClr val="bg1"/>
                              </a:solidFill>
                              <a:latin typeface="Cambria Math" panose="02040503050406030204" pitchFamily="18" charset="0"/>
                            </a:rPr>
                            <m:t>𝑝</m:t>
                          </m:r>
                          <m:r>
                            <a:rPr lang="en-US" altLang="zh-CN" sz="2200" b="0" i="1" smtClean="0">
                              <a:solidFill>
                                <a:schemeClr val="bg1"/>
                              </a:solidFill>
                              <a:latin typeface="Cambria Math" panose="02040503050406030204" pitchFamily="18" charset="0"/>
                            </a:rPr>
                            <m:t>+</m:t>
                          </m:r>
                          <m:r>
                            <a:rPr lang="en-US" altLang="zh-CN" sz="2200" b="0" i="1" smtClean="0">
                              <a:solidFill>
                                <a:schemeClr val="bg1"/>
                              </a:solidFill>
                              <a:latin typeface="Cambria Math" panose="02040503050406030204" pitchFamily="18" charset="0"/>
                            </a:rPr>
                            <m:t>𝑞</m:t>
                          </m:r>
                          <m:r>
                            <a:rPr lang="en-US" altLang="zh-CN" sz="2200" i="1">
                              <a:solidFill>
                                <a:schemeClr val="bg1"/>
                              </a:solidFill>
                              <a:latin typeface="Cambria Math" panose="02040503050406030204" pitchFamily="18" charset="0"/>
                            </a:rPr>
                            <m:t>]</m:t>
                          </m:r>
                        </m:e>
                      </m:nary>
                    </m:oMath>
                  </m:oMathPara>
                </a14:m>
                <a:endParaRPr lang="zh-CN" altLang="en-US" sz="2200" dirty="0">
                  <a:solidFill>
                    <a:schemeClr val="bg1"/>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692903" y="2834130"/>
                <a:ext cx="7772400" cy="899670"/>
              </a:xfrm>
              <a:prstGeom prst="rect">
                <a:avLst/>
              </a:prstGeom>
              <a:blipFill rotWithShape="0">
                <a:blip r:embed="rId4"/>
                <a:stretch>
                  <a:fillRect/>
                </a:stretch>
              </a:blipFill>
            </p:spPr>
            <p:txBody>
              <a:bodyPr/>
              <a:lstStyle/>
              <a:p>
                <a:r>
                  <a:rPr lang="zh-CN" altLang="en-US">
                    <a:noFill/>
                  </a:rPr>
                  <a:t> </a:t>
                </a:r>
              </a:p>
            </p:txBody>
          </p:sp>
        </mc:Fallback>
      </mc:AlternateContent>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986766"/>
            <a:ext cx="2160000" cy="1673766"/>
          </a:xfrm>
          <a:prstGeom prst="rect">
            <a:avLst/>
          </a:prstGeom>
        </p:spPr>
      </p:pic>
      <p:pic>
        <p:nvPicPr>
          <p:cNvPr id="1027" name="Picture 3" descr="E:\VSRP\Smoke\ScreenShot\smoke_tube\new_2\smoke_tube_s01.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6689" y="3980773"/>
            <a:ext cx="2160000" cy="1673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SRP\Smoke\ScreenShot\smoke_tube\new_2\smoke_tube_s02.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2409" y="3986767"/>
            <a:ext cx="2160000" cy="167389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07443" y="5704064"/>
            <a:ext cx="849913" cy="461665"/>
          </a:xfrm>
          <a:prstGeom prst="rect">
            <a:avLst/>
          </a:prstGeom>
        </p:spPr>
        <p:txBody>
          <a:bodyPr wrap="none">
            <a:spAutoFit/>
          </a:bodyPr>
          <a:lstStyle/>
          <a:p>
            <a:r>
              <a:rPr lang="en-US" altLang="zh-CN" sz="2400" dirty="0" smtClean="0">
                <a:solidFill>
                  <a:schemeClr val="bg1"/>
                </a:solidFill>
              </a:rPr>
              <a:t>Input</a:t>
            </a:r>
            <a:endParaRPr lang="zh-CN" altLang="en-US" dirty="0"/>
          </a:p>
        </p:txBody>
      </p:sp>
      <p:sp>
        <p:nvSpPr>
          <p:cNvPr id="10" name="矩形 9"/>
          <p:cNvSpPr/>
          <p:nvPr/>
        </p:nvSpPr>
        <p:spPr>
          <a:xfrm>
            <a:off x="2919881" y="5710535"/>
            <a:ext cx="1049326" cy="461665"/>
          </a:xfrm>
          <a:prstGeom prst="rect">
            <a:avLst/>
          </a:prstGeom>
        </p:spPr>
        <p:txBody>
          <a:bodyPr wrap="none">
            <a:spAutoFit/>
          </a:bodyPr>
          <a:lstStyle/>
          <a:p>
            <a:r>
              <a:rPr lang="en-US" altLang="zh-CN" sz="2400" dirty="0" smtClean="0">
                <a:solidFill>
                  <a:schemeClr val="bg1"/>
                </a:solidFill>
              </a:rPr>
              <a:t>Scale 0</a:t>
            </a:r>
            <a:endParaRPr lang="zh-CN" altLang="en-US" dirty="0"/>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120" y="3988233"/>
            <a:ext cx="2160000" cy="1673766"/>
          </a:xfrm>
          <a:prstGeom prst="rect">
            <a:avLst/>
          </a:prstGeom>
        </p:spPr>
      </p:pic>
      <p:sp>
        <p:nvSpPr>
          <p:cNvPr id="12" name="矩形 11"/>
          <p:cNvSpPr/>
          <p:nvPr/>
        </p:nvSpPr>
        <p:spPr>
          <a:xfrm>
            <a:off x="5132026" y="5704065"/>
            <a:ext cx="1049326" cy="461665"/>
          </a:xfrm>
          <a:prstGeom prst="rect">
            <a:avLst/>
          </a:prstGeom>
        </p:spPr>
        <p:txBody>
          <a:bodyPr wrap="none">
            <a:spAutoFit/>
          </a:bodyPr>
          <a:lstStyle/>
          <a:p>
            <a:r>
              <a:rPr lang="en-US" altLang="zh-CN" sz="2400" dirty="0" smtClean="0">
                <a:solidFill>
                  <a:schemeClr val="bg1"/>
                </a:solidFill>
              </a:rPr>
              <a:t>Scale 1</a:t>
            </a:r>
            <a:endParaRPr lang="zh-CN" altLang="en-US" dirty="0"/>
          </a:p>
        </p:txBody>
      </p:sp>
      <p:sp>
        <p:nvSpPr>
          <p:cNvPr id="13" name="矩形 12"/>
          <p:cNvSpPr/>
          <p:nvPr/>
        </p:nvSpPr>
        <p:spPr>
          <a:xfrm>
            <a:off x="7337746" y="5710535"/>
            <a:ext cx="1049326" cy="461665"/>
          </a:xfrm>
          <a:prstGeom prst="rect">
            <a:avLst/>
          </a:prstGeom>
        </p:spPr>
        <p:txBody>
          <a:bodyPr wrap="none">
            <a:spAutoFit/>
          </a:bodyPr>
          <a:lstStyle/>
          <a:p>
            <a:r>
              <a:rPr lang="en-US" altLang="zh-CN" sz="2400" dirty="0" smtClean="0">
                <a:solidFill>
                  <a:schemeClr val="bg1"/>
                </a:solidFill>
              </a:rPr>
              <a:t>Scale 2</a:t>
            </a:r>
            <a:endParaRPr lang="zh-CN" altLang="en-US" dirty="0"/>
          </a:p>
        </p:txBody>
      </p:sp>
    </p:spTree>
    <p:custDataLst>
      <p:tags r:id="rId1"/>
    </p:custDataLst>
    <p:extLst>
      <p:ext uri="{BB962C8B-B14F-4D97-AF65-F5344CB8AC3E}">
        <p14:creationId xmlns:p14="http://schemas.microsoft.com/office/powerpoint/2010/main" val="2080273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2000"/>
                            </p:stCondLst>
                            <p:childTnLst>
                              <p:par>
                                <p:cTn id="19" presetID="10" presetClass="entr" presetSubtype="0" fill="hold" nodeType="afterEffect">
                                  <p:stCondLst>
                                    <p:cond delay="100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VSRP\Smoke\ScreenShot\t18\smoke_tube_curve_00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8057" y="3102817"/>
            <a:ext cx="2196000" cy="1705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E:\VSRP\Smoke\ScreenShot\t18\smoke_tube_curve_01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8500" y="3111058"/>
            <a:ext cx="2196000" cy="17053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VSRP\Smoke\ScreenShot\t18\smoke_tube_curve_00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800" y="1253198"/>
            <a:ext cx="2196000" cy="1705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VSRP\Smoke\ScreenShot\t18\smoke_tube_curve_01_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9386" y="1242784"/>
            <a:ext cx="2196000" cy="1705317"/>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1254292"/>
            <a:ext cx="2196000" cy="1704223"/>
          </a:xfrm>
          <a:prstGeom prst="rect">
            <a:avLst/>
          </a:prstGeom>
        </p:spPr>
      </p:pic>
      <p:pic>
        <p:nvPicPr>
          <p:cNvPr id="3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4069" y="3103364"/>
            <a:ext cx="2196000" cy="1704223"/>
          </a:xfrm>
          <a:prstGeom prst="rect">
            <a:avLst/>
          </a:prstGeom>
        </p:spPr>
      </p:pic>
      <p:pic>
        <p:nvPicPr>
          <p:cNvPr id="29"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4938819"/>
            <a:ext cx="2196000" cy="1704223"/>
          </a:xfrm>
          <a:prstGeom prst="rect">
            <a:avLst/>
          </a:prstGeom>
        </p:spPr>
      </p:pic>
      <p:pic>
        <p:nvPicPr>
          <p:cNvPr id="25"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8057" y="4938819"/>
            <a:ext cx="2196000" cy="1704223"/>
          </a:xfrm>
          <a:prstGeom prst="rect">
            <a:avLst/>
          </a:prstGeom>
        </p:spPr>
      </p:pic>
      <p:pic>
        <p:nvPicPr>
          <p:cNvPr id="26"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8500" y="4938818"/>
            <a:ext cx="2196000" cy="1704223"/>
          </a:xfrm>
          <a:prstGeom prst="rect">
            <a:avLst/>
          </a:prstGeom>
        </p:spPr>
      </p:pic>
      <p:sp>
        <p:nvSpPr>
          <p:cNvPr id="2" name="标题 1"/>
          <p:cNvSpPr>
            <a:spLocks noGrp="1"/>
          </p:cNvSpPr>
          <p:nvPr>
            <p:ph type="title"/>
          </p:nvPr>
        </p:nvSpPr>
        <p:spPr/>
        <p:txBody>
          <a:bodyPr/>
          <a:lstStyle/>
          <a:p>
            <a:r>
              <a:rPr lang="en-US" altLang="zh-CN" dirty="0"/>
              <a:t>Hierarchical Curve </a:t>
            </a:r>
            <a:r>
              <a:rPr lang="en-US" altLang="zh-CN" dirty="0" smtClean="0"/>
              <a:t>Construction</a:t>
            </a:r>
            <a:endParaRPr lang="zh-CN" altLang="en-US" dirty="0">
              <a:solidFill>
                <a:srgbClr val="FF0000"/>
              </a:solidFill>
            </a:endParaRPr>
          </a:p>
        </p:txBody>
      </p:sp>
      <p:sp>
        <p:nvSpPr>
          <p:cNvPr id="12" name="TextBox 15"/>
          <p:cNvSpPr txBox="1"/>
          <p:nvPr/>
        </p:nvSpPr>
        <p:spPr>
          <a:xfrm>
            <a:off x="381544" y="2007071"/>
            <a:ext cx="1447256" cy="461665"/>
          </a:xfrm>
          <a:prstGeom prst="rect">
            <a:avLst/>
          </a:prstGeom>
          <a:noFill/>
        </p:spPr>
        <p:txBody>
          <a:bodyPr wrap="none" rtlCol="0">
            <a:spAutoFit/>
          </a:bodyPr>
          <a:lstStyle/>
          <a:p>
            <a:r>
              <a:rPr lang="en-US" altLang="zh-CN" sz="2400" dirty="0" smtClean="0">
                <a:solidFill>
                  <a:schemeClr val="bg1"/>
                </a:solidFill>
              </a:rPr>
              <a:t>Extraction</a:t>
            </a:r>
            <a:endParaRPr lang="zh-CN" altLang="en-US" sz="2000" dirty="0">
              <a:solidFill>
                <a:schemeClr val="bg1"/>
              </a:solidFill>
            </a:endParaRPr>
          </a:p>
        </p:txBody>
      </p:sp>
      <p:sp>
        <p:nvSpPr>
          <p:cNvPr id="13" name="TextBox 15"/>
          <p:cNvSpPr txBox="1"/>
          <p:nvPr/>
        </p:nvSpPr>
        <p:spPr>
          <a:xfrm>
            <a:off x="76200" y="3763662"/>
            <a:ext cx="1704506" cy="461665"/>
          </a:xfrm>
          <a:prstGeom prst="rect">
            <a:avLst/>
          </a:prstGeom>
          <a:noFill/>
        </p:spPr>
        <p:txBody>
          <a:bodyPr wrap="none" rtlCol="0">
            <a:spAutoFit/>
          </a:bodyPr>
          <a:lstStyle/>
          <a:p>
            <a:r>
              <a:rPr lang="en-US" altLang="zh-CN" sz="2400" dirty="0" smtClean="0">
                <a:solidFill>
                  <a:schemeClr val="bg1"/>
                </a:solidFill>
              </a:rPr>
              <a:t>Overlapping</a:t>
            </a:r>
            <a:endParaRPr lang="zh-CN" altLang="en-US" sz="2000" dirty="0">
              <a:solidFill>
                <a:schemeClr val="bg1"/>
              </a:solidFill>
            </a:endParaRPr>
          </a:p>
        </p:txBody>
      </p:sp>
      <p:sp>
        <p:nvSpPr>
          <p:cNvPr id="14" name="TextBox 15"/>
          <p:cNvSpPr txBox="1"/>
          <p:nvPr/>
        </p:nvSpPr>
        <p:spPr>
          <a:xfrm>
            <a:off x="41388" y="5590876"/>
            <a:ext cx="1787412" cy="461665"/>
          </a:xfrm>
          <a:prstGeom prst="rect">
            <a:avLst/>
          </a:prstGeom>
          <a:noFill/>
        </p:spPr>
        <p:txBody>
          <a:bodyPr wrap="none" rtlCol="0">
            <a:spAutoFit/>
          </a:bodyPr>
          <a:lstStyle/>
          <a:p>
            <a:r>
              <a:rPr lang="en-US" altLang="zh-CN" sz="2400" dirty="0" smtClean="0">
                <a:solidFill>
                  <a:schemeClr val="bg1"/>
                </a:solidFill>
              </a:rPr>
              <a:t>Construction</a:t>
            </a:r>
            <a:endParaRPr lang="zh-CN" altLang="en-US" sz="2000" dirty="0">
              <a:solidFill>
                <a:schemeClr val="bg1"/>
              </a:solidFill>
            </a:endParaRPr>
          </a:p>
        </p:txBody>
      </p:sp>
      <p:cxnSp>
        <p:nvCxnSpPr>
          <p:cNvPr id="4" name="直接箭头连接符 3"/>
          <p:cNvCxnSpPr/>
          <p:nvPr/>
        </p:nvCxnSpPr>
        <p:spPr>
          <a:xfrm flipV="1">
            <a:off x="3273750" y="3868581"/>
            <a:ext cx="2142519" cy="21749"/>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416269" y="2207126"/>
            <a:ext cx="0" cy="1629185"/>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7735969" y="2158684"/>
            <a:ext cx="26265" cy="1845946"/>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3258450" y="4004630"/>
            <a:ext cx="4503784" cy="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3243150" y="5846715"/>
            <a:ext cx="2013350" cy="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200110" y="4112337"/>
            <a:ext cx="56390" cy="173437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2892069" y="2312241"/>
            <a:ext cx="0" cy="1629185"/>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2892069" y="4217530"/>
            <a:ext cx="0" cy="1629185"/>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5506460" y="5856185"/>
            <a:ext cx="2013350" cy="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7463420" y="4121807"/>
            <a:ext cx="56390" cy="173437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825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1000"/>
                            </p:stCondLst>
                            <p:childTnLst>
                              <p:par>
                                <p:cTn id="29" presetID="10" presetClass="exit" presetSubtype="0" fill="hold" nodeType="after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2500"/>
                            </p:stCondLst>
                            <p:childTnLst>
                              <p:par>
                                <p:cTn id="44" presetID="10" presetClass="exit" presetSubtype="0" fill="hold" nodeType="after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8"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p:stCondLst>
                              <p:cond delay="3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4000"/>
                            </p:stCondLst>
                            <p:childTnLst>
                              <p:par>
                                <p:cTn id="62" presetID="10" presetClass="exit" presetSubtype="0" fill="hold" nodeType="after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up)">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1000"/>
                            </p:stCondLst>
                            <p:childTnLst>
                              <p:par>
                                <p:cTn id="81" presetID="10" presetClass="exit" presetSubtype="0" fill="hold" nodeType="afterEffect">
                                  <p:stCondLst>
                                    <p:cond delay="0"/>
                                  </p:stCondLst>
                                  <p:childTnLst>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childTnLst>
                          </p:cTn>
                        </p:par>
                        <p:par>
                          <p:cTn id="84" fill="hold">
                            <p:stCondLst>
                              <p:cond delay="1500"/>
                            </p:stCondLst>
                            <p:childTnLst>
                              <p:par>
                                <p:cTn id="85" presetID="22" presetClass="entr" presetSubtype="1"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500"/>
                                        <p:tgtEl>
                                          <p:spTgt spid="27"/>
                                        </p:tgtEl>
                                      </p:cBhvr>
                                    </p:animEffect>
                                  </p:childTnLst>
                                </p:cTn>
                              </p:par>
                              <p:par>
                                <p:cTn id="88" presetID="22" presetClass="entr" presetSubtype="1" fill="hold"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up)">
                                      <p:cBhvr>
                                        <p:cTn id="90" dur="500"/>
                                        <p:tgtEl>
                                          <p:spTgt spid="28"/>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par>
                          <p:cTn id="95" fill="hold">
                            <p:stCondLst>
                              <p:cond delay="2500"/>
                            </p:stCondLst>
                            <p:childTnLst>
                              <p:par>
                                <p:cTn id="96" presetID="10" presetClass="exit" presetSubtype="0" fill="hold" nodeType="after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childTnLst>
                          </p:cTn>
                        </p:par>
                        <p:par>
                          <p:cTn id="102" fill="hold">
                            <p:stCondLst>
                              <p:cond delay="3000"/>
                            </p:stCondLst>
                            <p:childTnLst>
                              <p:par>
                                <p:cTn id="103" presetID="22" presetClass="entr" presetSubtype="1"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up)">
                                      <p:cBhvr>
                                        <p:cTn id="105" dur="500"/>
                                        <p:tgtEl>
                                          <p:spTgt spid="45"/>
                                        </p:tgtEl>
                                      </p:cBhvr>
                                    </p:animEffect>
                                  </p:childTnLst>
                                </p:cTn>
                              </p:par>
                              <p:par>
                                <p:cTn id="106" presetID="22" presetClass="entr" presetSubtype="1"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up)">
                                      <p:cBhvr>
                                        <p:cTn id="108" dur="500"/>
                                        <p:tgtEl>
                                          <p:spTgt spid="46"/>
                                        </p:tgtEl>
                                      </p:cBhvr>
                                    </p:animEffect>
                                  </p:childTnLst>
                                </p:cTn>
                              </p:par>
                            </p:childTnLst>
                          </p:cTn>
                        </p:par>
                        <p:par>
                          <p:cTn id="109" fill="hold">
                            <p:stCondLst>
                              <p:cond delay="3500"/>
                            </p:stCondLst>
                            <p:childTnLst>
                              <p:par>
                                <p:cTn id="110" presetID="10" presetClass="entr" presetSubtype="0"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par>
                          <p:cTn id="113" fill="hold">
                            <p:stCondLst>
                              <p:cond delay="4000"/>
                            </p:stCondLst>
                            <p:childTnLst>
                              <p:par>
                                <p:cTn id="114" presetID="10" presetClass="exit" presetSubtype="0" fill="hold" nodeType="afterEffect">
                                  <p:stCondLst>
                                    <p:cond delay="0"/>
                                  </p:stCondLst>
                                  <p:childTnLst>
                                    <p:animEffect transition="out" filter="fade">
                                      <p:cBhvr>
                                        <p:cTn id="115" dur="500"/>
                                        <p:tgtEl>
                                          <p:spTgt spid="45"/>
                                        </p:tgtEl>
                                      </p:cBhvr>
                                    </p:animEffect>
                                    <p:set>
                                      <p:cBhvr>
                                        <p:cTn id="116" dur="1" fill="hold">
                                          <p:stCondLst>
                                            <p:cond delay="499"/>
                                          </p:stCondLst>
                                        </p:cTn>
                                        <p:tgtEl>
                                          <p:spTgt spid="45"/>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6"/>
                                        </p:tgtEl>
                                      </p:cBhvr>
                                    </p:animEffect>
                                    <p:set>
                                      <p:cBhvr>
                                        <p:cTn id="11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Application – Multi-scale Abstraction</a:t>
            </a:r>
            <a:endParaRPr lang="en-CA" sz="4200" dirty="0"/>
          </a:p>
        </p:txBody>
      </p:sp>
      <p:pic>
        <p:nvPicPr>
          <p:cNvPr id="2050" name="Picture 2" descr="E:\VSRP\Smoke\Paper\SparseImageCurves_SA\images\different_multiscale\smoke_tube_bilap_recon_to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0" y="4068000"/>
            <a:ext cx="3060000" cy="23711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VSRP\Smoke\Paper\SparseImageCurves_SA\images\different_multiscale\smoke_tube_bilap_recon_to_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0" y="4068000"/>
            <a:ext cx="3060000" cy="2371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SRP\Smoke\Paper\SparseImageCurves_SA\images\different_multiscale\smoke_tube_bilap_recon_to_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0" y="4068000"/>
            <a:ext cx="3060000" cy="23711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5"/>
          <p:cNvSpPr txBox="1"/>
          <p:nvPr/>
        </p:nvSpPr>
        <p:spPr>
          <a:xfrm>
            <a:off x="1512000" y="2340000"/>
            <a:ext cx="2806870" cy="584775"/>
          </a:xfrm>
          <a:prstGeom prst="rect">
            <a:avLst/>
          </a:prstGeom>
          <a:noFill/>
        </p:spPr>
        <p:txBody>
          <a:bodyPr wrap="square" rtlCol="0">
            <a:spAutoFit/>
          </a:bodyPr>
          <a:lstStyle/>
          <a:p>
            <a:pPr algn="ctr"/>
            <a:r>
              <a:rPr lang="en-US" altLang="zh-CN" sz="3200" dirty="0" smtClean="0">
                <a:solidFill>
                  <a:schemeClr val="bg1"/>
                </a:solidFill>
              </a:rPr>
              <a:t>Curves 2</a:t>
            </a:r>
            <a:endParaRPr lang="zh-CN" altLang="en-US" sz="3200" dirty="0">
              <a:solidFill>
                <a:schemeClr val="bg1"/>
              </a:solidFill>
            </a:endParaRPr>
          </a:p>
        </p:txBody>
      </p:sp>
      <p:sp>
        <p:nvSpPr>
          <p:cNvPr id="13" name="TextBox 15"/>
          <p:cNvSpPr txBox="1"/>
          <p:nvPr/>
        </p:nvSpPr>
        <p:spPr>
          <a:xfrm>
            <a:off x="1512000" y="4788000"/>
            <a:ext cx="2806870" cy="584775"/>
          </a:xfrm>
          <a:prstGeom prst="rect">
            <a:avLst/>
          </a:prstGeom>
          <a:noFill/>
        </p:spPr>
        <p:txBody>
          <a:bodyPr wrap="square" rtlCol="0">
            <a:spAutoFit/>
          </a:bodyPr>
          <a:lstStyle/>
          <a:p>
            <a:pPr algn="ctr"/>
            <a:r>
              <a:rPr lang="en-US" altLang="zh-CN" sz="3200" dirty="0" smtClean="0">
                <a:solidFill>
                  <a:schemeClr val="bg1"/>
                </a:solidFill>
              </a:rPr>
              <a:t>Scale 2</a:t>
            </a:r>
            <a:endParaRPr lang="zh-CN" altLang="en-US" sz="3200" dirty="0">
              <a:solidFill>
                <a:schemeClr val="bg1"/>
              </a:solidFill>
            </a:endParaRPr>
          </a:p>
        </p:txBody>
      </p:sp>
      <p:sp>
        <p:nvSpPr>
          <p:cNvPr id="14" name="TextBox 15"/>
          <p:cNvSpPr txBox="1"/>
          <p:nvPr/>
        </p:nvSpPr>
        <p:spPr>
          <a:xfrm>
            <a:off x="1512000" y="2340000"/>
            <a:ext cx="2806870" cy="584775"/>
          </a:xfrm>
          <a:prstGeom prst="rect">
            <a:avLst/>
          </a:prstGeom>
          <a:noFill/>
        </p:spPr>
        <p:txBody>
          <a:bodyPr wrap="square" rtlCol="0">
            <a:spAutoFit/>
          </a:bodyPr>
          <a:lstStyle/>
          <a:p>
            <a:pPr algn="ctr"/>
            <a:r>
              <a:rPr lang="en-US" altLang="zh-CN" sz="3200" dirty="0" smtClean="0">
                <a:solidFill>
                  <a:schemeClr val="bg1"/>
                </a:solidFill>
              </a:rPr>
              <a:t>Curves 1+2</a:t>
            </a:r>
            <a:endParaRPr lang="zh-CN" altLang="en-US" sz="3200" dirty="0">
              <a:solidFill>
                <a:schemeClr val="bg1"/>
              </a:solidFill>
            </a:endParaRPr>
          </a:p>
        </p:txBody>
      </p:sp>
      <p:sp>
        <p:nvSpPr>
          <p:cNvPr id="15" name="TextBox 15"/>
          <p:cNvSpPr txBox="1"/>
          <p:nvPr/>
        </p:nvSpPr>
        <p:spPr>
          <a:xfrm>
            <a:off x="1512000" y="4788000"/>
            <a:ext cx="2806870" cy="584775"/>
          </a:xfrm>
          <a:prstGeom prst="rect">
            <a:avLst/>
          </a:prstGeom>
          <a:noFill/>
        </p:spPr>
        <p:txBody>
          <a:bodyPr wrap="square" rtlCol="0">
            <a:spAutoFit/>
          </a:bodyPr>
          <a:lstStyle/>
          <a:p>
            <a:pPr algn="ctr"/>
            <a:r>
              <a:rPr lang="en-US" altLang="zh-CN" sz="3200" dirty="0" smtClean="0">
                <a:solidFill>
                  <a:schemeClr val="bg1"/>
                </a:solidFill>
              </a:rPr>
              <a:t>Scale 1+2</a:t>
            </a:r>
            <a:endParaRPr lang="zh-CN" altLang="en-US" sz="3200" dirty="0">
              <a:solidFill>
                <a:schemeClr val="bg1"/>
              </a:solidFill>
            </a:endParaRPr>
          </a:p>
        </p:txBody>
      </p:sp>
      <p:sp>
        <p:nvSpPr>
          <p:cNvPr id="16" name="TextBox 15"/>
          <p:cNvSpPr txBox="1"/>
          <p:nvPr/>
        </p:nvSpPr>
        <p:spPr>
          <a:xfrm>
            <a:off x="1512000" y="2340000"/>
            <a:ext cx="2806870" cy="584775"/>
          </a:xfrm>
          <a:prstGeom prst="rect">
            <a:avLst/>
          </a:prstGeom>
          <a:noFill/>
        </p:spPr>
        <p:txBody>
          <a:bodyPr wrap="square" rtlCol="0">
            <a:spAutoFit/>
          </a:bodyPr>
          <a:lstStyle/>
          <a:p>
            <a:pPr algn="ctr"/>
            <a:r>
              <a:rPr lang="en-US" altLang="zh-CN" sz="3200" dirty="0" smtClean="0">
                <a:solidFill>
                  <a:schemeClr val="bg1"/>
                </a:solidFill>
              </a:rPr>
              <a:t>Curves 0+1+2</a:t>
            </a:r>
            <a:endParaRPr lang="zh-CN" altLang="en-US" sz="3200" dirty="0">
              <a:solidFill>
                <a:schemeClr val="bg1"/>
              </a:solidFill>
            </a:endParaRPr>
          </a:p>
        </p:txBody>
      </p:sp>
      <p:sp>
        <p:nvSpPr>
          <p:cNvPr id="17" name="TextBox 15"/>
          <p:cNvSpPr txBox="1"/>
          <p:nvPr/>
        </p:nvSpPr>
        <p:spPr>
          <a:xfrm>
            <a:off x="1512000" y="4788000"/>
            <a:ext cx="2806870" cy="584775"/>
          </a:xfrm>
          <a:prstGeom prst="rect">
            <a:avLst/>
          </a:prstGeom>
          <a:noFill/>
        </p:spPr>
        <p:txBody>
          <a:bodyPr wrap="square" rtlCol="0">
            <a:spAutoFit/>
          </a:bodyPr>
          <a:lstStyle/>
          <a:p>
            <a:pPr algn="ctr"/>
            <a:r>
              <a:rPr lang="en-US" altLang="zh-CN" sz="3200" dirty="0" smtClean="0">
                <a:solidFill>
                  <a:schemeClr val="bg1"/>
                </a:solidFill>
              </a:rPr>
              <a:t>Scale 0+1+2</a:t>
            </a:r>
            <a:endParaRPr lang="zh-CN" altLang="en-US" sz="3200" dirty="0">
              <a:solidFill>
                <a:schemeClr val="bg1"/>
              </a:solidFill>
            </a:endParaRPr>
          </a:p>
        </p:txBody>
      </p:sp>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0" y="1440000"/>
            <a:ext cx="3060000" cy="2374737"/>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0" y="1440000"/>
            <a:ext cx="3060000" cy="23747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4000" y="1440000"/>
            <a:ext cx="3060000" cy="2374737"/>
          </a:xfrm>
          <a:prstGeom prst="rect">
            <a:avLst/>
          </a:prstGeom>
        </p:spPr>
      </p:pic>
    </p:spTree>
    <p:custDataLst>
      <p:tags r:id="rId1"/>
    </p:custDataLst>
    <p:extLst>
      <p:ext uri="{BB962C8B-B14F-4D97-AF65-F5344CB8AC3E}">
        <p14:creationId xmlns:p14="http://schemas.microsoft.com/office/powerpoint/2010/main" val="1242818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52"/>
                                        </p:tgtEl>
                                      </p:cBhvr>
                                    </p:animEffect>
                                    <p:set>
                                      <p:cBhvr>
                                        <p:cTn id="13" dur="1" fill="hold">
                                          <p:stCondLst>
                                            <p:cond delay="499"/>
                                          </p:stCondLst>
                                        </p:cTn>
                                        <p:tgtEl>
                                          <p:spTgt spid="205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500"/>
                                        <p:tgtEl>
                                          <p:spTgt spid="2051"/>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51"/>
                                        </p:tgtEl>
                                      </p:cBhvr>
                                    </p:animEffect>
                                    <p:set>
                                      <p:cBhvr>
                                        <p:cTn id="33" dur="1" fill="hold">
                                          <p:stCondLst>
                                            <p:cond delay="499"/>
                                          </p:stCondLst>
                                        </p:cTn>
                                        <p:tgtEl>
                                          <p:spTgt spid="205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4" grpId="0"/>
      <p:bldP spid="14" grpId="1"/>
      <p:bldP spid="15" grpId="0"/>
      <p:bldP spid="15" grpId="1"/>
      <p:bldP spid="16" grpId="1"/>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200" dirty="0" smtClean="0"/>
              <a:t>Application – </a:t>
            </a:r>
            <a:r>
              <a:rPr lang="en-US" altLang="zh-CN" sz="4200" dirty="0"/>
              <a:t>Multi-scale </a:t>
            </a:r>
            <a:r>
              <a:rPr lang="en-US" altLang="zh-CN" sz="4200" dirty="0" smtClean="0"/>
              <a:t>Abstraction</a:t>
            </a:r>
            <a:endParaRPr lang="zh-CN" altLang="en-US" sz="4200" dirty="0"/>
          </a:p>
        </p:txBody>
      </p:sp>
      <p:pic>
        <p:nvPicPr>
          <p:cNvPr id="5" name="Picture 2" descr="E:\VSRP\Smoke\Paper\SparseImageCurves_SA\images\different_multiscale\smoke_tube_bilap_recon_to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08" y="3864312"/>
            <a:ext cx="2880000" cy="223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VSRP\Smoke\Paper\SparseImageCurves_SA\images\different_multiscale\smoke_tube_bilap_recon_to_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240" y="3864312"/>
            <a:ext cx="2880000" cy="2231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VSRP\Smoke\Paper\SparseImageCurves_SA\images\different_multiscale\smoke_tube_bilap_recon_to_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64312"/>
            <a:ext cx="2880000" cy="2231688"/>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533108"/>
            <a:ext cx="2880000" cy="2235047"/>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9240" y="1517915"/>
            <a:ext cx="2880000" cy="2235047"/>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208" y="1517609"/>
            <a:ext cx="2880000" cy="2235047"/>
          </a:xfrm>
          <a:prstGeom prst="rect">
            <a:avLst/>
          </a:prstGeom>
        </p:spPr>
      </p:pic>
      <p:sp>
        <p:nvSpPr>
          <p:cNvPr id="13" name="TextBox 15"/>
          <p:cNvSpPr txBox="1"/>
          <p:nvPr/>
        </p:nvSpPr>
        <p:spPr>
          <a:xfrm>
            <a:off x="304800" y="6096000"/>
            <a:ext cx="2806870" cy="461665"/>
          </a:xfrm>
          <a:prstGeom prst="rect">
            <a:avLst/>
          </a:prstGeom>
          <a:noFill/>
        </p:spPr>
        <p:txBody>
          <a:bodyPr wrap="square" rtlCol="0">
            <a:spAutoFit/>
          </a:bodyPr>
          <a:lstStyle/>
          <a:p>
            <a:pPr algn="ctr"/>
            <a:r>
              <a:rPr lang="en-US" altLang="zh-CN" sz="2400" dirty="0" smtClean="0">
                <a:solidFill>
                  <a:schemeClr val="bg1"/>
                </a:solidFill>
              </a:rPr>
              <a:t>Scale 0+1+2</a:t>
            </a:r>
            <a:endParaRPr lang="zh-CN" altLang="en-US" sz="2400" dirty="0">
              <a:solidFill>
                <a:schemeClr val="bg1"/>
              </a:solidFill>
            </a:endParaRPr>
          </a:p>
        </p:txBody>
      </p:sp>
      <p:sp>
        <p:nvSpPr>
          <p:cNvPr id="14" name="TextBox 15"/>
          <p:cNvSpPr txBox="1"/>
          <p:nvPr/>
        </p:nvSpPr>
        <p:spPr>
          <a:xfrm>
            <a:off x="3212930" y="6082980"/>
            <a:ext cx="2806870" cy="461665"/>
          </a:xfrm>
          <a:prstGeom prst="rect">
            <a:avLst/>
          </a:prstGeom>
          <a:noFill/>
        </p:spPr>
        <p:txBody>
          <a:bodyPr wrap="square" rtlCol="0">
            <a:spAutoFit/>
          </a:bodyPr>
          <a:lstStyle/>
          <a:p>
            <a:pPr algn="ctr"/>
            <a:r>
              <a:rPr lang="en-US" altLang="zh-CN" sz="2400" dirty="0" smtClean="0">
                <a:solidFill>
                  <a:schemeClr val="bg1"/>
                </a:solidFill>
              </a:rPr>
              <a:t>Scale 1+2</a:t>
            </a:r>
            <a:endParaRPr lang="zh-CN" altLang="en-US" sz="2400" dirty="0">
              <a:solidFill>
                <a:schemeClr val="bg1"/>
              </a:solidFill>
            </a:endParaRPr>
          </a:p>
        </p:txBody>
      </p:sp>
      <p:sp>
        <p:nvSpPr>
          <p:cNvPr id="15" name="TextBox 15"/>
          <p:cNvSpPr txBox="1"/>
          <p:nvPr/>
        </p:nvSpPr>
        <p:spPr>
          <a:xfrm>
            <a:off x="6184730" y="6096000"/>
            <a:ext cx="2806870" cy="461665"/>
          </a:xfrm>
          <a:prstGeom prst="rect">
            <a:avLst/>
          </a:prstGeom>
          <a:noFill/>
        </p:spPr>
        <p:txBody>
          <a:bodyPr wrap="square" rtlCol="0">
            <a:spAutoFit/>
          </a:bodyPr>
          <a:lstStyle/>
          <a:p>
            <a:pPr algn="ctr"/>
            <a:r>
              <a:rPr lang="en-US" altLang="zh-CN" sz="2400" dirty="0" smtClean="0">
                <a:solidFill>
                  <a:schemeClr val="bg1"/>
                </a:solidFill>
              </a:rPr>
              <a:t>Scale 2</a:t>
            </a:r>
            <a:endParaRPr lang="zh-CN" altLang="en-US" sz="2400" dirty="0">
              <a:solidFill>
                <a:schemeClr val="bg1"/>
              </a:solidFill>
            </a:endParaRPr>
          </a:p>
        </p:txBody>
      </p:sp>
    </p:spTree>
    <p:extLst>
      <p:ext uri="{BB962C8B-B14F-4D97-AF65-F5344CB8AC3E}">
        <p14:creationId xmlns:p14="http://schemas.microsoft.com/office/powerpoint/2010/main" val="1796903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Bilaplacian</a:t>
            </a:r>
            <a:r>
              <a:rPr lang="en-US" altLang="zh-CN" dirty="0"/>
              <a:t> Diffusion Curves</a:t>
            </a:r>
            <a:endParaRPr lang="en-CA" dirty="0"/>
          </a:p>
        </p:txBody>
      </p:sp>
      <p:sp>
        <p:nvSpPr>
          <p:cNvPr id="3" name="Content Placeholder 2"/>
          <p:cNvSpPr>
            <a:spLocks noGrp="1"/>
          </p:cNvSpPr>
          <p:nvPr>
            <p:ph idx="1"/>
          </p:nvPr>
        </p:nvSpPr>
        <p:spPr/>
        <p:txBody>
          <a:bodyPr/>
          <a:lstStyle/>
          <a:p>
            <a:r>
              <a:rPr lang="en-US" altLang="zh-CN" dirty="0"/>
              <a:t>Curves in the image </a:t>
            </a:r>
            <a:r>
              <a:rPr lang="en-US" altLang="zh-CN" dirty="0" err="1"/>
              <a:t>bilaplacian</a:t>
            </a:r>
            <a:r>
              <a:rPr lang="en-US" altLang="zh-CN" dirty="0"/>
              <a:t> domain</a:t>
            </a:r>
          </a:p>
          <a:p>
            <a:r>
              <a:rPr lang="en-US" altLang="zh-CN" dirty="0" err="1" smtClean="0"/>
              <a:t>Bilaplacian</a:t>
            </a:r>
            <a:r>
              <a:rPr lang="en-US" altLang="zh-CN" dirty="0"/>
              <a:t>: </a:t>
            </a:r>
            <a:r>
              <a:rPr lang="en-US" altLang="zh-CN" dirty="0" smtClean="0"/>
              <a:t>higher </a:t>
            </a:r>
            <a:r>
              <a:rPr lang="en-US" altLang="zh-CN" dirty="0"/>
              <a:t>order smooth </a:t>
            </a:r>
            <a:r>
              <a:rPr lang="en-US" altLang="zh-CN" dirty="0" smtClean="0"/>
              <a:t>variations [</a:t>
            </a:r>
            <a:r>
              <a:rPr lang="en-US" altLang="zh-CN" dirty="0" err="1" smtClean="0"/>
              <a:t>Ilbery</a:t>
            </a:r>
            <a:r>
              <a:rPr lang="en-US" altLang="zh-CN" dirty="0" smtClean="0"/>
              <a:t> et al. 13]</a:t>
            </a:r>
            <a:endParaRPr lang="en-US" altLang="zh-CN" dirty="0"/>
          </a:p>
          <a:p>
            <a:endParaRPr lang="en-CA" dirty="0"/>
          </a:p>
        </p:txBody>
      </p:sp>
      <p:pic>
        <p:nvPicPr>
          <p:cNvPr id="3074" name="Picture 2" descr="E:\VSRP\Smoke\Paper\SparseImageCurves_SA\images\validation\t14_4_2_curve_bil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200" y="3739268"/>
            <a:ext cx="2160000" cy="21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5" name="Picture 3" descr="E:\VSRP\Smoke\Paper\SparseImageCurves_SA\images\validation\t14_4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73380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VSRP\Smoke\Paper\SparseImageCurves_SA\images\validation\t14_4_2_bilap_recon_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000" y="3733800"/>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5"/>
          <p:cNvSpPr txBox="1"/>
          <p:nvPr/>
        </p:nvSpPr>
        <p:spPr>
          <a:xfrm>
            <a:off x="971965" y="5919059"/>
            <a:ext cx="2806870" cy="523220"/>
          </a:xfrm>
          <a:prstGeom prst="rect">
            <a:avLst/>
          </a:prstGeom>
          <a:noFill/>
        </p:spPr>
        <p:txBody>
          <a:bodyPr wrap="square" rtlCol="0">
            <a:spAutoFit/>
          </a:bodyPr>
          <a:lstStyle/>
          <a:p>
            <a:pPr algn="ctr"/>
            <a:r>
              <a:rPr lang="en-US" altLang="zh-CN" sz="2800" dirty="0" smtClean="0">
                <a:solidFill>
                  <a:schemeClr val="bg1"/>
                </a:solidFill>
              </a:rPr>
              <a:t>Input</a:t>
            </a:r>
            <a:endParaRPr lang="zh-CN" altLang="en-US" sz="3200" dirty="0">
              <a:solidFill>
                <a:schemeClr val="bg1"/>
              </a:solidFill>
            </a:endParaRPr>
          </a:p>
        </p:txBody>
      </p:sp>
      <p:sp>
        <p:nvSpPr>
          <p:cNvPr id="11" name="TextBox 15"/>
          <p:cNvSpPr txBox="1"/>
          <p:nvPr/>
        </p:nvSpPr>
        <p:spPr>
          <a:xfrm>
            <a:off x="3244765" y="5929677"/>
            <a:ext cx="2806870" cy="523220"/>
          </a:xfrm>
          <a:prstGeom prst="rect">
            <a:avLst/>
          </a:prstGeom>
          <a:noFill/>
        </p:spPr>
        <p:txBody>
          <a:bodyPr wrap="square" rtlCol="0">
            <a:spAutoFit/>
          </a:bodyPr>
          <a:lstStyle/>
          <a:p>
            <a:pPr algn="ctr"/>
            <a:r>
              <a:rPr lang="en-US" altLang="zh-CN" sz="2800" dirty="0" smtClean="0">
                <a:solidFill>
                  <a:schemeClr val="bg1"/>
                </a:solidFill>
              </a:rPr>
              <a:t>Curves</a:t>
            </a:r>
            <a:endParaRPr lang="zh-CN" altLang="en-US" sz="2800" dirty="0">
              <a:solidFill>
                <a:schemeClr val="bg1"/>
              </a:solidFill>
            </a:endParaRPr>
          </a:p>
        </p:txBody>
      </p:sp>
      <p:sp>
        <p:nvSpPr>
          <p:cNvPr id="12" name="TextBox 15"/>
          <p:cNvSpPr txBox="1"/>
          <p:nvPr/>
        </p:nvSpPr>
        <p:spPr>
          <a:xfrm>
            <a:off x="5651330" y="5867400"/>
            <a:ext cx="2806870" cy="584775"/>
          </a:xfrm>
          <a:prstGeom prst="rect">
            <a:avLst/>
          </a:prstGeom>
          <a:noFill/>
        </p:spPr>
        <p:txBody>
          <a:bodyPr wrap="square" rtlCol="0">
            <a:spAutoFit/>
          </a:bodyPr>
          <a:lstStyle/>
          <a:p>
            <a:pPr algn="ctr"/>
            <a:r>
              <a:rPr lang="en-US" altLang="zh-CN" sz="2800" dirty="0" smtClean="0">
                <a:solidFill>
                  <a:schemeClr val="bg1"/>
                </a:solidFill>
              </a:rPr>
              <a:t>Recon</a:t>
            </a:r>
            <a:r>
              <a:rPr lang="en-US" altLang="zh-CN" sz="3200" dirty="0" smtClean="0">
                <a:solidFill>
                  <a:schemeClr val="bg1"/>
                </a:solidFill>
              </a:rPr>
              <a:t>.</a:t>
            </a:r>
            <a:endParaRPr lang="zh-CN" altLang="en-US" sz="3200" dirty="0">
              <a:solidFill>
                <a:schemeClr val="bg1"/>
              </a:solidFill>
            </a:endParaRPr>
          </a:p>
        </p:txBody>
      </p:sp>
    </p:spTree>
    <p:extLst>
      <p:ext uri="{BB962C8B-B14F-4D97-AF65-F5344CB8AC3E}">
        <p14:creationId xmlns:p14="http://schemas.microsoft.com/office/powerpoint/2010/main" val="3123288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Lap./</a:t>
            </a:r>
            <a:r>
              <a:rPr lang="en-US" altLang="zh-CN" dirty="0" err="1" smtClean="0"/>
              <a:t>bilap</a:t>
            </a:r>
            <a:r>
              <a:rPr lang="en-US" altLang="zh-CN" dirty="0" smtClean="0"/>
              <a:t>. Diffusion Curves</a:t>
            </a:r>
            <a:endParaRPr lang="zh-CN" altLang="en-US" dirty="0"/>
          </a:p>
        </p:txBody>
      </p:sp>
      <p:sp>
        <p:nvSpPr>
          <p:cNvPr id="3" name="内容占位符 2"/>
          <p:cNvSpPr>
            <a:spLocks noGrp="1"/>
          </p:cNvSpPr>
          <p:nvPr>
            <p:ph idx="1"/>
          </p:nvPr>
        </p:nvSpPr>
        <p:spPr>
          <a:xfrm>
            <a:off x="457200" y="1371600"/>
            <a:ext cx="8229600" cy="4525963"/>
          </a:xfrm>
        </p:spPr>
        <p:txBody>
          <a:bodyPr/>
          <a:lstStyle/>
          <a:p>
            <a:endParaRPr lang="en-US" altLang="zh-CN" dirty="0"/>
          </a:p>
          <a:p>
            <a:endParaRPr lang="zh-CN" altLang="en-US" dirty="0"/>
          </a:p>
        </p:txBody>
      </p:sp>
      <p:pic>
        <p:nvPicPr>
          <p:cNvPr id="4" name="Picture 2" descr="E:\VSRP\Smoke\Paper\SparseImageCurves_SA\images\bilap\bilap_re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695" y="1533731"/>
            <a:ext cx="2160000" cy="21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098" name="Picture 2" descr="E:\VSRP\Smoke\Paper\SparseImageCurves_SA\images\bilap\lap_3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811" y="1533731"/>
            <a:ext cx="2160000" cy="21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099" name="Picture 3" descr="E:\VSRP\Smoke\Paper\SparseImageCurves_SA\images\bilap\bilap_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3522" y="1533731"/>
            <a:ext cx="2160000" cy="21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6189" y="3581400"/>
            <a:ext cx="2806870" cy="523220"/>
          </a:xfrm>
          <a:prstGeom prst="rect">
            <a:avLst/>
          </a:prstGeom>
          <a:noFill/>
        </p:spPr>
        <p:txBody>
          <a:bodyPr wrap="square" rtlCol="0">
            <a:spAutoFit/>
          </a:bodyPr>
          <a:lstStyle/>
          <a:p>
            <a:pPr algn="ctr"/>
            <a:r>
              <a:rPr lang="en-US" altLang="zh-CN" sz="2800" dirty="0" smtClean="0">
                <a:solidFill>
                  <a:schemeClr val="bg1"/>
                </a:solidFill>
              </a:rPr>
              <a:t>Input</a:t>
            </a:r>
            <a:endParaRPr lang="zh-CN" altLang="en-US" sz="3200" dirty="0">
              <a:solidFill>
                <a:schemeClr val="bg1"/>
              </a:solidFill>
            </a:endParaRPr>
          </a:p>
        </p:txBody>
      </p:sp>
      <p:sp>
        <p:nvSpPr>
          <p:cNvPr id="17" name="TextBox 15"/>
          <p:cNvSpPr txBox="1"/>
          <p:nvPr/>
        </p:nvSpPr>
        <p:spPr>
          <a:xfrm>
            <a:off x="2984330" y="3581400"/>
            <a:ext cx="2806870" cy="523220"/>
          </a:xfrm>
          <a:prstGeom prst="rect">
            <a:avLst/>
          </a:prstGeom>
          <a:noFill/>
        </p:spPr>
        <p:txBody>
          <a:bodyPr wrap="square" rtlCol="0">
            <a:spAutoFit/>
          </a:bodyPr>
          <a:lstStyle/>
          <a:p>
            <a:pPr algn="ctr"/>
            <a:r>
              <a:rPr lang="en-US" altLang="zh-CN" sz="2800" dirty="0" err="1" smtClean="0">
                <a:solidFill>
                  <a:schemeClr val="bg1"/>
                </a:solidFill>
              </a:rPr>
              <a:t>Laplacian</a:t>
            </a:r>
            <a:endParaRPr lang="zh-CN" altLang="en-US" sz="3200" dirty="0">
              <a:solidFill>
                <a:schemeClr val="bg1"/>
              </a:solidFill>
            </a:endParaRPr>
          </a:p>
        </p:txBody>
      </p:sp>
      <p:sp>
        <p:nvSpPr>
          <p:cNvPr id="18" name="TextBox 15"/>
          <p:cNvSpPr txBox="1"/>
          <p:nvPr/>
        </p:nvSpPr>
        <p:spPr>
          <a:xfrm>
            <a:off x="5334000" y="3607991"/>
            <a:ext cx="2806870" cy="523220"/>
          </a:xfrm>
          <a:prstGeom prst="rect">
            <a:avLst/>
          </a:prstGeom>
          <a:noFill/>
        </p:spPr>
        <p:txBody>
          <a:bodyPr wrap="square" rtlCol="0">
            <a:spAutoFit/>
          </a:bodyPr>
          <a:lstStyle/>
          <a:p>
            <a:pPr algn="ctr"/>
            <a:r>
              <a:rPr lang="en-US" altLang="zh-CN" sz="2800" dirty="0" err="1" smtClean="0">
                <a:solidFill>
                  <a:schemeClr val="bg1"/>
                </a:solidFill>
              </a:rPr>
              <a:t>Bilaplacian</a:t>
            </a:r>
            <a:endParaRPr lang="zh-CN" altLang="en-US" sz="3200" dirty="0">
              <a:solidFill>
                <a:schemeClr val="bg1"/>
              </a:solidFill>
            </a:endParaRPr>
          </a:p>
        </p:txBody>
      </p:sp>
      <p:sp>
        <p:nvSpPr>
          <p:cNvPr id="19" name="TextBox 15"/>
          <p:cNvSpPr txBox="1"/>
          <p:nvPr/>
        </p:nvSpPr>
        <p:spPr>
          <a:xfrm>
            <a:off x="2984400" y="3580200"/>
            <a:ext cx="2806870" cy="523220"/>
          </a:xfrm>
          <a:prstGeom prst="rect">
            <a:avLst/>
          </a:prstGeom>
          <a:noFill/>
        </p:spPr>
        <p:txBody>
          <a:bodyPr wrap="square" rtlCol="0">
            <a:spAutoFit/>
          </a:bodyPr>
          <a:lstStyle/>
          <a:p>
            <a:pPr algn="ctr"/>
            <a:r>
              <a:rPr lang="en-US" altLang="zh-CN" sz="2800" dirty="0" smtClean="0">
                <a:solidFill>
                  <a:schemeClr val="bg1"/>
                </a:solidFill>
              </a:rPr>
              <a:t>Lap. Curves</a:t>
            </a:r>
            <a:endParaRPr lang="zh-CN" altLang="en-US" sz="2800" dirty="0">
              <a:solidFill>
                <a:schemeClr val="bg1"/>
              </a:solidFill>
            </a:endParaRPr>
          </a:p>
        </p:txBody>
      </p:sp>
      <p:sp>
        <p:nvSpPr>
          <p:cNvPr id="20" name="TextBox 15"/>
          <p:cNvSpPr txBox="1"/>
          <p:nvPr/>
        </p:nvSpPr>
        <p:spPr>
          <a:xfrm>
            <a:off x="5335200" y="3609000"/>
            <a:ext cx="2806870" cy="523220"/>
          </a:xfrm>
          <a:prstGeom prst="rect">
            <a:avLst/>
          </a:prstGeom>
          <a:noFill/>
        </p:spPr>
        <p:txBody>
          <a:bodyPr wrap="square" rtlCol="0">
            <a:spAutoFit/>
          </a:bodyPr>
          <a:lstStyle/>
          <a:p>
            <a:pPr algn="ctr"/>
            <a:r>
              <a:rPr lang="en-US" altLang="zh-CN" sz="2800" dirty="0" err="1" smtClean="0">
                <a:solidFill>
                  <a:schemeClr val="bg1"/>
                </a:solidFill>
              </a:rPr>
              <a:t>Bilap</a:t>
            </a:r>
            <a:r>
              <a:rPr lang="en-US" altLang="zh-CN" sz="2800" dirty="0" smtClean="0">
                <a:solidFill>
                  <a:schemeClr val="bg1"/>
                </a:solidFill>
              </a:rPr>
              <a:t>. Curves</a:t>
            </a:r>
            <a:endParaRPr lang="zh-CN" altLang="en-US" sz="3200" dirty="0">
              <a:solidFill>
                <a:schemeClr val="bg1"/>
              </a:solidFill>
            </a:endParaRPr>
          </a:p>
        </p:txBody>
      </p:sp>
      <p:sp>
        <p:nvSpPr>
          <p:cNvPr id="21" name="TextBox 15"/>
          <p:cNvSpPr txBox="1"/>
          <p:nvPr/>
        </p:nvSpPr>
        <p:spPr>
          <a:xfrm>
            <a:off x="3925287" y="6251764"/>
            <a:ext cx="3237513" cy="523220"/>
          </a:xfrm>
          <a:prstGeom prst="rect">
            <a:avLst/>
          </a:prstGeom>
          <a:noFill/>
        </p:spPr>
        <p:txBody>
          <a:bodyPr wrap="square" rtlCol="0">
            <a:spAutoFit/>
          </a:bodyPr>
          <a:lstStyle/>
          <a:p>
            <a:pPr algn="ctr"/>
            <a:r>
              <a:rPr lang="en-US" altLang="zh-CN" sz="2800" dirty="0" smtClean="0">
                <a:solidFill>
                  <a:schemeClr val="bg1"/>
                </a:solidFill>
              </a:rPr>
              <a:t>Lap. + </a:t>
            </a:r>
            <a:r>
              <a:rPr lang="en-US" altLang="zh-CN" sz="2800" dirty="0" err="1" smtClean="0">
                <a:solidFill>
                  <a:schemeClr val="bg1"/>
                </a:solidFill>
              </a:rPr>
              <a:t>bilap</a:t>
            </a:r>
            <a:r>
              <a:rPr lang="en-US" altLang="zh-CN" sz="2800" dirty="0" smtClean="0">
                <a:solidFill>
                  <a:schemeClr val="bg1"/>
                </a:solidFill>
              </a:rPr>
              <a:t>. Curves</a:t>
            </a:r>
            <a:endParaRPr lang="zh-CN" altLang="en-US" sz="3200" dirty="0">
              <a:solidFill>
                <a:schemeClr val="bg1"/>
              </a:solidFill>
            </a:endParaRPr>
          </a:p>
        </p:txBody>
      </p:sp>
      <p:pic>
        <p:nvPicPr>
          <p:cNvPr id="2051" name="Picture 3" descr="E:\VSRP\Smoke\Paper\SparseImageCurves_SA\images\bilap\curve_lap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400" y="153720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VSRP\Smoke\Paper\SparseImageCurves_SA\images\bilap\curve_hylap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6000" y="4150800"/>
            <a:ext cx="2160000" cy="216000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接箭头连接符 21"/>
          <p:cNvCxnSpPr/>
          <p:nvPr/>
        </p:nvCxnSpPr>
        <p:spPr>
          <a:xfrm>
            <a:off x="4648200" y="2743200"/>
            <a:ext cx="1066800" cy="266700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E:\VSRP\Smoke\Paper\SparseImageCurves_SA\images\bilap\curve_bilap_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4000" y="1537200"/>
            <a:ext cx="2160000" cy="2160001"/>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接箭头连接符 24"/>
          <p:cNvCxnSpPr/>
          <p:nvPr/>
        </p:nvCxnSpPr>
        <p:spPr>
          <a:xfrm flipH="1">
            <a:off x="6009953" y="2209800"/>
            <a:ext cx="1104669" cy="255827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12528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500"/>
                                        <p:tgtEl>
                                          <p:spTgt spid="409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098"/>
                                        </p:tgtEl>
                                      </p:cBhvr>
                                    </p:animEffect>
                                    <p:set>
                                      <p:cBhvr>
                                        <p:cTn id="22" dur="1" fill="hold">
                                          <p:stCondLst>
                                            <p:cond delay="499"/>
                                          </p:stCondLst>
                                        </p:cTn>
                                        <p:tgtEl>
                                          <p:spTgt spid="409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fade">
                                      <p:cBhvr>
                                        <p:cTn id="31" dur="500"/>
                                        <p:tgtEl>
                                          <p:spTgt spid="2051"/>
                                        </p:tgtEl>
                                      </p:cBhvr>
                                    </p:animEffec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4099"/>
                                        </p:tgtEl>
                                      </p:cBhvr>
                                    </p:animEffect>
                                    <p:set>
                                      <p:cBhvr>
                                        <p:cTn id="35" dur="1" fill="hold">
                                          <p:stCondLst>
                                            <p:cond delay="499"/>
                                          </p:stCondLst>
                                        </p:cTn>
                                        <p:tgtEl>
                                          <p:spTgt spid="409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par>
                                <p:cTn id="50" presetID="22" presetClass="entr" presetSubtype="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053"/>
                                        </p:tgtEl>
                                        <p:attrNameLst>
                                          <p:attrName>style.visibility</p:attrName>
                                        </p:attrNameLst>
                                      </p:cBhvr>
                                      <p:to>
                                        <p:strVal val="visible"/>
                                      </p:to>
                                    </p:set>
                                    <p:animEffect transition="in" filter="fade">
                                      <p:cBhvr>
                                        <p:cTn id="5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Image </a:t>
            </a:r>
            <a:r>
              <a:rPr lang="en-US" altLang="zh-CN" dirty="0" err="1" smtClean="0"/>
              <a:t>Vectorization</a:t>
            </a:r>
            <a:endParaRPr lang="zh-CN" altLang="en-US" dirty="0"/>
          </a:p>
        </p:txBody>
      </p:sp>
      <p:sp>
        <p:nvSpPr>
          <p:cNvPr id="3" name="内容占位符 2"/>
          <p:cNvSpPr>
            <a:spLocks noGrp="1"/>
          </p:cNvSpPr>
          <p:nvPr>
            <p:ph idx="1"/>
          </p:nvPr>
        </p:nvSpPr>
        <p:spPr/>
        <p:txBody>
          <a:bodyPr/>
          <a:lstStyle/>
          <a:p>
            <a:r>
              <a:rPr lang="en-US" altLang="zh-CN" dirty="0" smtClean="0"/>
              <a:t>Convert a raster image into a vector graphics</a:t>
            </a:r>
          </a:p>
          <a:p>
            <a:pPr lvl="1"/>
            <a:r>
              <a:rPr lang="en-US" altLang="zh-CN" dirty="0" smtClean="0"/>
              <a:t>Vector primitives: points, curves, meshes</a:t>
            </a:r>
            <a:endParaRPr lang="en-US" altLang="zh-CN" dirty="0"/>
          </a:p>
          <a:p>
            <a:pPr lvl="1"/>
            <a:r>
              <a:rPr lang="en-US" altLang="zh-CN" dirty="0" smtClean="0"/>
              <a:t>Compact</a:t>
            </a:r>
            <a:r>
              <a:rPr lang="en-US" altLang="zh-CN" dirty="0"/>
              <a:t>, resolution-independent</a:t>
            </a:r>
          </a:p>
          <a:p>
            <a:endParaRPr lang="en-US" altLang="zh-CN" dirty="0" smtClean="0"/>
          </a:p>
          <a:p>
            <a:endParaRPr lang="en-US" altLang="zh-CN" dirty="0"/>
          </a:p>
          <a:p>
            <a:endParaRPr lang="zh-CN" altLang="en-US" dirty="0"/>
          </a:p>
        </p:txBody>
      </p:sp>
      <p:pic>
        <p:nvPicPr>
          <p:cNvPr id="5" name="图片 4"/>
          <p:cNvPicPr>
            <a:picLocks noChangeAspect="1"/>
          </p:cNvPicPr>
          <p:nvPr/>
        </p:nvPicPr>
        <p:blipFill>
          <a:blip r:embed="rId3"/>
          <a:stretch>
            <a:fillRect/>
          </a:stretch>
        </p:blipFill>
        <p:spPr>
          <a:xfrm>
            <a:off x="341622" y="3962400"/>
            <a:ext cx="2076008" cy="1659600"/>
          </a:xfrm>
          <a:prstGeom prst="rect">
            <a:avLst/>
          </a:prstGeom>
          <a:ln>
            <a:noFill/>
          </a:ln>
        </p:spPr>
      </p:pic>
      <p:pic>
        <p:nvPicPr>
          <p:cNvPr id="7" name="图片 6"/>
          <p:cNvPicPr>
            <a:picLocks noChangeAspect="1"/>
          </p:cNvPicPr>
          <p:nvPr/>
        </p:nvPicPr>
        <p:blipFill>
          <a:blip r:embed="rId4"/>
          <a:stretch>
            <a:fillRect/>
          </a:stretch>
        </p:blipFill>
        <p:spPr>
          <a:xfrm>
            <a:off x="2362200" y="3976376"/>
            <a:ext cx="2221411" cy="1659600"/>
          </a:xfrm>
          <a:prstGeom prst="rect">
            <a:avLst/>
          </a:prstGeom>
        </p:spPr>
      </p:pic>
      <p:sp>
        <p:nvSpPr>
          <p:cNvPr id="8" name="TextBox 15"/>
          <p:cNvSpPr txBox="1"/>
          <p:nvPr/>
        </p:nvSpPr>
        <p:spPr>
          <a:xfrm>
            <a:off x="1143000" y="5713324"/>
            <a:ext cx="7162800" cy="461665"/>
          </a:xfrm>
          <a:prstGeom prst="rect">
            <a:avLst/>
          </a:prstGeom>
          <a:noFill/>
        </p:spPr>
        <p:txBody>
          <a:bodyPr wrap="square" rtlCol="0">
            <a:spAutoFit/>
          </a:bodyPr>
          <a:lstStyle/>
          <a:p>
            <a:r>
              <a:rPr lang="en-US" altLang="zh-CN" sz="2400" dirty="0" smtClean="0">
                <a:solidFill>
                  <a:schemeClr val="bg1"/>
                </a:solidFill>
              </a:rPr>
              <a:t>Input and vector primitives [Sun et al. 07;Orzan et al. 08]</a:t>
            </a:r>
            <a:endParaRPr lang="zh-CN" altLang="en-US" sz="2400" dirty="0">
              <a:solidFill>
                <a:schemeClr val="bg1"/>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5400" y="3989272"/>
            <a:ext cx="1800000" cy="16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5342" y="3985694"/>
            <a:ext cx="1800000" cy="16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354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Lap./</a:t>
            </a:r>
            <a:r>
              <a:rPr lang="en-US" altLang="zh-CN" dirty="0" err="1"/>
              <a:t>bilap</a:t>
            </a:r>
            <a:r>
              <a:rPr lang="en-US" altLang="zh-CN" dirty="0"/>
              <a:t>. Diffusion Curves</a:t>
            </a:r>
            <a:endParaRPr lang="zh-CN" altLang="en-US" dirty="0"/>
          </a:p>
        </p:txBody>
      </p:sp>
      <p:sp>
        <p:nvSpPr>
          <p:cNvPr id="5" name="TextBox 15"/>
          <p:cNvSpPr txBox="1"/>
          <p:nvPr/>
        </p:nvSpPr>
        <p:spPr>
          <a:xfrm>
            <a:off x="676189" y="3741820"/>
            <a:ext cx="2806870" cy="523220"/>
          </a:xfrm>
          <a:prstGeom prst="rect">
            <a:avLst/>
          </a:prstGeom>
          <a:noFill/>
        </p:spPr>
        <p:txBody>
          <a:bodyPr wrap="square" rtlCol="0">
            <a:spAutoFit/>
          </a:bodyPr>
          <a:lstStyle/>
          <a:p>
            <a:pPr algn="ctr"/>
            <a:r>
              <a:rPr lang="en-US" altLang="zh-CN" sz="2800" dirty="0" smtClean="0">
                <a:solidFill>
                  <a:schemeClr val="bg1"/>
                </a:solidFill>
              </a:rPr>
              <a:t>Input</a:t>
            </a:r>
            <a:endParaRPr lang="zh-CN" altLang="en-US" sz="3200" dirty="0">
              <a:solidFill>
                <a:schemeClr val="bg1"/>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600" y="1533600"/>
            <a:ext cx="2160000" cy="2160000"/>
          </a:xfrm>
          <a:prstGeom prst="rect">
            <a:avLst/>
          </a:prstGeom>
        </p:spPr>
      </p:pic>
      <p:pic>
        <p:nvPicPr>
          <p:cNvPr id="7" name="Picture 7" descr="E:\VSRP\Smoke\Paper\SparseImageCurves_SA\images\bilap\lap_recon_crop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533600"/>
            <a:ext cx="1440000" cy="1440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8" name="Picture 8" descr="E:\VSRP\Smoke\Paper\SparseImageCurves_SA\images\bilap\lap_recon_crop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514" y="1533600"/>
            <a:ext cx="1440000" cy="14400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9" name="Picture 9" descr="E:\VSRP\Smoke\Paper\SparseImageCurves_SA\images\bilap\bilap_recon_crop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7585" y="3132000"/>
            <a:ext cx="1440000" cy="1440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 name="Picture 10" descr="E:\VSRP\Smoke\Paper\SparseImageCurves_SA\images\bilap\bilap_recon_crop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9" y="3124374"/>
            <a:ext cx="1440000" cy="14400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1" name="Picture 11" descr="E:\VSRP\Smoke\Paper\SparseImageCurves_SA\images\bilap\hylap_recon_crop_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250" y="4734913"/>
            <a:ext cx="1440000" cy="1440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2" name="Picture 12" descr="E:\VSRP\Smoke\Paper\SparseImageCurves_SA\images\bilap\hylap_recon_crop_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8564" y="4724400"/>
            <a:ext cx="1440000" cy="14400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3" name="TextBox 15"/>
          <p:cNvSpPr txBox="1"/>
          <p:nvPr/>
        </p:nvSpPr>
        <p:spPr>
          <a:xfrm>
            <a:off x="6093078" y="2009396"/>
            <a:ext cx="2806870" cy="523220"/>
          </a:xfrm>
          <a:prstGeom prst="rect">
            <a:avLst/>
          </a:prstGeom>
          <a:noFill/>
        </p:spPr>
        <p:txBody>
          <a:bodyPr wrap="square" rtlCol="0">
            <a:spAutoFit/>
          </a:bodyPr>
          <a:lstStyle/>
          <a:p>
            <a:pPr algn="ctr"/>
            <a:r>
              <a:rPr lang="en-US" altLang="zh-CN" sz="2800" dirty="0" smtClean="0">
                <a:solidFill>
                  <a:schemeClr val="bg1"/>
                </a:solidFill>
              </a:rPr>
              <a:t>Lap.</a:t>
            </a:r>
            <a:endParaRPr lang="zh-CN" altLang="en-US" sz="3200" dirty="0">
              <a:solidFill>
                <a:schemeClr val="bg1"/>
              </a:solidFill>
            </a:endParaRPr>
          </a:p>
        </p:txBody>
      </p:sp>
      <p:sp>
        <p:nvSpPr>
          <p:cNvPr id="14" name="TextBox 15"/>
          <p:cNvSpPr txBox="1"/>
          <p:nvPr/>
        </p:nvSpPr>
        <p:spPr>
          <a:xfrm>
            <a:off x="6162568" y="3581400"/>
            <a:ext cx="2806870" cy="523220"/>
          </a:xfrm>
          <a:prstGeom prst="rect">
            <a:avLst/>
          </a:prstGeom>
          <a:noFill/>
        </p:spPr>
        <p:txBody>
          <a:bodyPr wrap="square" rtlCol="0">
            <a:spAutoFit/>
          </a:bodyPr>
          <a:lstStyle/>
          <a:p>
            <a:pPr algn="ctr"/>
            <a:r>
              <a:rPr lang="en-US" altLang="zh-CN" sz="2800" dirty="0" err="1" smtClean="0">
                <a:solidFill>
                  <a:schemeClr val="bg1"/>
                </a:solidFill>
              </a:rPr>
              <a:t>Bilap</a:t>
            </a:r>
            <a:r>
              <a:rPr lang="en-US" altLang="zh-CN" sz="2800" dirty="0" smtClean="0">
                <a:solidFill>
                  <a:schemeClr val="bg1"/>
                </a:solidFill>
              </a:rPr>
              <a:t>.</a:t>
            </a:r>
            <a:endParaRPr lang="zh-CN" altLang="en-US" sz="3200" dirty="0">
              <a:solidFill>
                <a:schemeClr val="bg1"/>
              </a:solidFill>
            </a:endParaRPr>
          </a:p>
        </p:txBody>
      </p:sp>
      <p:sp>
        <p:nvSpPr>
          <p:cNvPr id="15" name="TextBox 15"/>
          <p:cNvSpPr txBox="1"/>
          <p:nvPr/>
        </p:nvSpPr>
        <p:spPr>
          <a:xfrm>
            <a:off x="6489530" y="5193303"/>
            <a:ext cx="2806870" cy="523220"/>
          </a:xfrm>
          <a:prstGeom prst="rect">
            <a:avLst/>
          </a:prstGeom>
          <a:noFill/>
        </p:spPr>
        <p:txBody>
          <a:bodyPr wrap="square" rtlCol="0">
            <a:spAutoFit/>
          </a:bodyPr>
          <a:lstStyle/>
          <a:p>
            <a:pPr algn="ctr"/>
            <a:r>
              <a:rPr lang="en-US" altLang="zh-CN" sz="2800" dirty="0" smtClean="0">
                <a:solidFill>
                  <a:schemeClr val="bg1"/>
                </a:solidFill>
              </a:rPr>
              <a:t>Lap. + </a:t>
            </a:r>
            <a:r>
              <a:rPr lang="en-US" altLang="zh-CN" sz="2800" dirty="0" err="1" smtClean="0">
                <a:solidFill>
                  <a:schemeClr val="bg1"/>
                </a:solidFill>
              </a:rPr>
              <a:t>bilap</a:t>
            </a:r>
            <a:r>
              <a:rPr lang="en-US" altLang="zh-CN" sz="2800" dirty="0" smtClean="0">
                <a:solidFill>
                  <a:schemeClr val="bg1"/>
                </a:solidFill>
              </a:rPr>
              <a:t>.</a:t>
            </a:r>
            <a:endParaRPr lang="zh-CN" altLang="en-US" sz="3200" dirty="0">
              <a:solidFill>
                <a:schemeClr val="bg1"/>
              </a:solidFill>
            </a:endParaRPr>
          </a:p>
        </p:txBody>
      </p:sp>
      <p:pic>
        <p:nvPicPr>
          <p:cNvPr id="1026" name="Picture 2" descr="E:\VSRP\Smoke\Paper\SparseImageCurves_SA\images\bilap\original_red.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000" y="4756484"/>
            <a:ext cx="1440000" cy="1440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6" name="Picture 3" descr="E:\VSRP\Smoke\Paper\SparseImageCurves_SA\images\bilap\original_green.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000" y="4756484"/>
            <a:ext cx="1440000" cy="14400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7" name="TextBox 15"/>
          <p:cNvSpPr txBox="1"/>
          <p:nvPr/>
        </p:nvSpPr>
        <p:spPr>
          <a:xfrm>
            <a:off x="505098" y="6230764"/>
            <a:ext cx="2806870" cy="523220"/>
          </a:xfrm>
          <a:prstGeom prst="rect">
            <a:avLst/>
          </a:prstGeom>
          <a:noFill/>
        </p:spPr>
        <p:txBody>
          <a:bodyPr wrap="square" rtlCol="0">
            <a:spAutoFit/>
          </a:bodyPr>
          <a:lstStyle/>
          <a:p>
            <a:pPr algn="ctr"/>
            <a:r>
              <a:rPr lang="en-US" altLang="zh-CN" sz="2800" dirty="0" smtClean="0">
                <a:solidFill>
                  <a:schemeClr val="bg1"/>
                </a:solidFill>
              </a:rPr>
              <a:t>Zoom-in</a:t>
            </a:r>
            <a:endParaRPr lang="zh-CN" altLang="en-US" sz="3200" dirty="0">
              <a:solidFill>
                <a:schemeClr val="bg1"/>
              </a:solidFill>
            </a:endParaRPr>
          </a:p>
        </p:txBody>
      </p:sp>
      <p:cxnSp>
        <p:nvCxnSpPr>
          <p:cNvPr id="18" name="直接箭头连接符 21"/>
          <p:cNvCxnSpPr>
            <a:endCxn id="1026" idx="0"/>
          </p:cNvCxnSpPr>
          <p:nvPr/>
        </p:nvCxnSpPr>
        <p:spPr>
          <a:xfrm flipH="1">
            <a:off x="1164000" y="3505200"/>
            <a:ext cx="1122000" cy="125128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1"/>
          <p:cNvCxnSpPr>
            <a:endCxn id="16" idx="0"/>
          </p:cNvCxnSpPr>
          <p:nvPr/>
        </p:nvCxnSpPr>
        <p:spPr>
          <a:xfrm>
            <a:off x="2362200" y="1905000"/>
            <a:ext cx="346800" cy="2851484"/>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574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Implementation Details</a:t>
            </a:r>
            <a:endParaRPr lang="zh-CN" altLang="en-US" dirty="0"/>
          </a:p>
        </p:txBody>
      </p:sp>
      <p:sp>
        <p:nvSpPr>
          <p:cNvPr id="3" name="内容占位符 2"/>
          <p:cNvSpPr>
            <a:spLocks noGrp="1"/>
          </p:cNvSpPr>
          <p:nvPr>
            <p:ph idx="1"/>
          </p:nvPr>
        </p:nvSpPr>
        <p:spPr/>
        <p:txBody>
          <a:bodyPr/>
          <a:lstStyle/>
          <a:p>
            <a:r>
              <a:rPr lang="en-US" altLang="zh-CN" dirty="0" smtClean="0"/>
              <a:t>An Intel Core i7-3770K 3.5 GHz CPU and an </a:t>
            </a:r>
            <a:r>
              <a:rPr lang="en-US" altLang="zh-CN" dirty="0" err="1" smtClean="0"/>
              <a:t>Nvidia</a:t>
            </a:r>
            <a:r>
              <a:rPr lang="en-US" altLang="zh-CN" dirty="0" smtClean="0"/>
              <a:t> </a:t>
            </a:r>
            <a:r>
              <a:rPr lang="en-US" altLang="zh-CN" dirty="0" err="1" smtClean="0"/>
              <a:t>Quadro</a:t>
            </a:r>
            <a:r>
              <a:rPr lang="en-US" altLang="zh-CN" dirty="0" smtClean="0"/>
              <a:t> 6000</a:t>
            </a:r>
            <a:endParaRPr lang="en-US" altLang="zh-CN" dirty="0"/>
          </a:p>
          <a:p>
            <a:r>
              <a:rPr lang="en-US" altLang="zh-CN" dirty="0" smtClean="0"/>
              <a:t>Number of Bezier curves: 42 ~ 45K</a:t>
            </a:r>
            <a:endParaRPr lang="en-US" altLang="zh-CN" dirty="0"/>
          </a:p>
          <a:p>
            <a:r>
              <a:rPr lang="en-US" altLang="zh-CN" dirty="0" smtClean="0"/>
              <a:t>Storage: </a:t>
            </a:r>
            <a:r>
              <a:rPr lang="en-US" altLang="zh-CN" dirty="0" smtClean="0"/>
              <a:t>36KBytes </a:t>
            </a:r>
            <a:r>
              <a:rPr lang="en-US" altLang="zh-CN" dirty="0" smtClean="0"/>
              <a:t>~ 363KBytes</a:t>
            </a:r>
          </a:p>
          <a:p>
            <a:r>
              <a:rPr lang="en-US" altLang="zh-CN" dirty="0" smtClean="0"/>
              <a:t>Fitting: </a:t>
            </a:r>
            <a:r>
              <a:rPr lang="en-US" altLang="zh-CN" dirty="0" smtClean="0"/>
              <a:t>21.9</a:t>
            </a:r>
            <a:r>
              <a:rPr lang="en-US" altLang="zh-CN" dirty="0" smtClean="0"/>
              <a:t>s </a:t>
            </a:r>
            <a:r>
              <a:rPr lang="en-US" altLang="zh-CN" dirty="0" smtClean="0"/>
              <a:t>~ 660s</a:t>
            </a:r>
          </a:p>
          <a:p>
            <a:r>
              <a:rPr lang="en-US" altLang="zh-CN" dirty="0" smtClean="0"/>
              <a:t>Performance: </a:t>
            </a:r>
            <a:r>
              <a:rPr lang="en-US" altLang="zh-CN" dirty="0" smtClean="0"/>
              <a:t>40.8ms </a:t>
            </a:r>
            <a:r>
              <a:rPr lang="en-US" altLang="zh-CN" dirty="0" smtClean="0"/>
              <a:t>~ 591ms</a:t>
            </a:r>
          </a:p>
          <a:p>
            <a:pPr lvl="1"/>
            <a:endParaRPr lang="zh-CN" altLang="en-US" dirty="0"/>
          </a:p>
        </p:txBody>
      </p:sp>
    </p:spTree>
    <p:extLst>
      <p:ext uri="{BB962C8B-B14F-4D97-AF65-F5344CB8AC3E}">
        <p14:creationId xmlns:p14="http://schemas.microsoft.com/office/powerpoint/2010/main" val="1016399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pic>
        <p:nvPicPr>
          <p:cNvPr id="2058" name="Picture 10" descr="E:\VSRP\Smoke\Paper\SparseImageCurves_SA\images\teaser\gm_cup_orig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39" y="1438525"/>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E:\VSRP\Smoke\Paper\SparseImageCurves_SA\images\teaser\gm_cup_re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5003" y="1440000"/>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VSRP\Smoke\Paper\SparseImageCurves_SA\images\teaser\gm_cup_curve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2739" y="1438525"/>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E:\VSRP\Smoke\Paper\SparseImageCurves_SA\images\supplemental\fire_3_origin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96" y="4033200"/>
            <a:ext cx="2520000" cy="25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62" name="Picture 14" descr="E:\VSRP\Smoke\Paper\SparseImageCurves_SA\images\supplemental\fire_3_re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5003" y="4033200"/>
            <a:ext cx="2520000" cy="25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63" name="Picture 15" descr="E:\VSRP\Smoke\Paper\SparseImageCurves_SA\images\supplemental\fire_3_curve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2739" y="4033200"/>
            <a:ext cx="252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43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pic>
        <p:nvPicPr>
          <p:cNvPr id="2052" name="Picture 4" descr="E:\VSRP\Smoke\Paper\SparseImageCurves_SA\images\supplemental\stpeters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00" y="1440000"/>
            <a:ext cx="2520000" cy="251999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VSRP\Smoke\Paper\SparseImageCurves_SA\images\supplemental\stpeters_re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600" y="1440000"/>
            <a:ext cx="2520000" cy="25199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VSRP\Smoke\Paper\SparseImageCurves_SA\images\supplemental\stpeters_curve_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2800" y="143999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VSRP\Smoke\Paper\SparseImageCurves_SA\images\teaser\bee_origin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98" y="4032000"/>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VSRP\Smoke\Paper\SparseImageCurves_SA\images\teaser\bee_re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0390" y="4021990"/>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VSRP\Smoke\Paper\SparseImageCurves_SA\images\teaser\bee_curve_multiscale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2800" y="4032000"/>
            <a:ext cx="2520000" cy="25257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35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Gradient vs. </a:t>
            </a:r>
            <a:r>
              <a:rPr lang="en-US" dirty="0" err="1" smtClean="0"/>
              <a:t>Laplacian</a:t>
            </a:r>
            <a:endParaRPr lang="en-CA" dirty="0"/>
          </a:p>
        </p:txBody>
      </p:sp>
      <p:pic>
        <p:nvPicPr>
          <p:cNvPr id="4" name="内容占位符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0761" y="2596654"/>
            <a:ext cx="1980000" cy="1980000"/>
          </a:xfrm>
          <a:ln>
            <a:solidFill>
              <a:schemeClr val="bg1"/>
            </a:solidFill>
          </a:ln>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180" y="1525200"/>
            <a:ext cx="1980000" cy="198000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8791" y="1525200"/>
            <a:ext cx="1980000" cy="1980000"/>
          </a:xfrm>
          <a:prstGeom prst="rect">
            <a:avLst/>
          </a:prstGeom>
          <a:ln>
            <a:solidFill>
              <a:schemeClr val="bg1"/>
            </a:solidFill>
          </a:ln>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4812" y="1525200"/>
            <a:ext cx="1980000" cy="1980000"/>
          </a:xfrm>
          <a:prstGeom prst="rect">
            <a:avLst/>
          </a:prstGeom>
          <a:ln>
            <a:solidFill>
              <a:schemeClr val="bg1"/>
            </a:solidFill>
          </a:ln>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8127" y="3997817"/>
            <a:ext cx="1980000" cy="1980000"/>
          </a:xfrm>
          <a:prstGeom prst="rect">
            <a:avLst/>
          </a:prstGeom>
          <a:ln>
            <a:solidFill>
              <a:schemeClr val="bg1"/>
            </a:solidFill>
          </a:ln>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2522" y="3962400"/>
            <a:ext cx="1980000" cy="1980000"/>
          </a:xfrm>
          <a:prstGeom prst="rect">
            <a:avLst/>
          </a:prstGeom>
          <a:ln>
            <a:solidFill>
              <a:schemeClr val="bg1"/>
            </a:solidFill>
          </a:ln>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3732" y="3969913"/>
            <a:ext cx="1980000" cy="1980000"/>
          </a:xfrm>
          <a:prstGeom prst="rect">
            <a:avLst/>
          </a:prstGeom>
        </p:spPr>
      </p:pic>
      <p:sp>
        <p:nvSpPr>
          <p:cNvPr id="11" name="TextBox 15"/>
          <p:cNvSpPr txBox="1"/>
          <p:nvPr/>
        </p:nvSpPr>
        <p:spPr>
          <a:xfrm>
            <a:off x="2992043" y="3451344"/>
            <a:ext cx="1275157" cy="461665"/>
          </a:xfrm>
          <a:prstGeom prst="rect">
            <a:avLst/>
          </a:prstGeom>
          <a:noFill/>
        </p:spPr>
        <p:txBody>
          <a:bodyPr wrap="none" rtlCol="0">
            <a:spAutoFit/>
          </a:bodyPr>
          <a:lstStyle/>
          <a:p>
            <a:r>
              <a:rPr lang="en-US" altLang="zh-CN" sz="2400" dirty="0" smtClean="0">
                <a:solidFill>
                  <a:schemeClr val="bg1"/>
                </a:solidFill>
              </a:rPr>
              <a:t>Gradient</a:t>
            </a:r>
            <a:endParaRPr lang="zh-CN" altLang="en-US" sz="2400" dirty="0">
              <a:solidFill>
                <a:schemeClr val="bg1"/>
              </a:solidFill>
            </a:endParaRPr>
          </a:p>
        </p:txBody>
      </p:sp>
      <p:sp>
        <p:nvSpPr>
          <p:cNvPr id="12" name="TextBox 15"/>
          <p:cNvSpPr txBox="1"/>
          <p:nvPr/>
        </p:nvSpPr>
        <p:spPr>
          <a:xfrm>
            <a:off x="2991748" y="5905954"/>
            <a:ext cx="1351652" cy="461665"/>
          </a:xfrm>
          <a:prstGeom prst="rect">
            <a:avLst/>
          </a:prstGeom>
          <a:noFill/>
        </p:spPr>
        <p:txBody>
          <a:bodyPr wrap="none" rtlCol="0">
            <a:spAutoFit/>
          </a:bodyPr>
          <a:lstStyle/>
          <a:p>
            <a:r>
              <a:rPr lang="en-US" altLang="zh-CN" sz="2400" dirty="0" err="1" smtClean="0">
                <a:solidFill>
                  <a:schemeClr val="bg1"/>
                </a:solidFill>
              </a:rPr>
              <a:t>Laplacian</a:t>
            </a:r>
            <a:endParaRPr lang="zh-CN" altLang="en-US" sz="2400" dirty="0">
              <a:solidFill>
                <a:schemeClr val="bg1"/>
              </a:solidFill>
            </a:endParaRPr>
          </a:p>
        </p:txBody>
      </p:sp>
      <p:sp>
        <p:nvSpPr>
          <p:cNvPr id="13" name="TextBox 15"/>
          <p:cNvSpPr txBox="1"/>
          <p:nvPr/>
        </p:nvSpPr>
        <p:spPr>
          <a:xfrm>
            <a:off x="5334000" y="3471929"/>
            <a:ext cx="1027910" cy="461665"/>
          </a:xfrm>
          <a:prstGeom prst="rect">
            <a:avLst/>
          </a:prstGeom>
          <a:noFill/>
        </p:spPr>
        <p:txBody>
          <a:bodyPr wrap="none" rtlCol="0">
            <a:spAutoFit/>
          </a:bodyPr>
          <a:lstStyle/>
          <a:p>
            <a:r>
              <a:rPr lang="en-US" altLang="zh-CN" sz="2400" dirty="0" smtClean="0">
                <a:solidFill>
                  <a:schemeClr val="bg1"/>
                </a:solidFill>
              </a:rPr>
              <a:t>Recon.</a:t>
            </a:r>
            <a:endParaRPr lang="zh-CN" altLang="en-US" sz="2400" dirty="0">
              <a:solidFill>
                <a:schemeClr val="bg1"/>
              </a:solidFill>
            </a:endParaRPr>
          </a:p>
        </p:txBody>
      </p:sp>
      <p:sp>
        <p:nvSpPr>
          <p:cNvPr id="14" name="TextBox 15"/>
          <p:cNvSpPr txBox="1"/>
          <p:nvPr/>
        </p:nvSpPr>
        <p:spPr>
          <a:xfrm>
            <a:off x="7276748" y="3474620"/>
            <a:ext cx="1257652" cy="461665"/>
          </a:xfrm>
          <a:prstGeom prst="rect">
            <a:avLst/>
          </a:prstGeom>
          <a:noFill/>
        </p:spPr>
        <p:txBody>
          <a:bodyPr wrap="none" rtlCol="0">
            <a:spAutoFit/>
          </a:bodyPr>
          <a:lstStyle/>
          <a:p>
            <a:r>
              <a:rPr lang="en-US" altLang="zh-CN" sz="2400" dirty="0" smtClean="0">
                <a:solidFill>
                  <a:schemeClr val="bg1"/>
                </a:solidFill>
              </a:rPr>
              <a:t>Diff. (8X)</a:t>
            </a:r>
            <a:endParaRPr lang="zh-CN" altLang="en-US" sz="2400" dirty="0">
              <a:solidFill>
                <a:schemeClr val="bg1"/>
              </a:solidFill>
            </a:endParaRPr>
          </a:p>
        </p:txBody>
      </p:sp>
      <p:sp>
        <p:nvSpPr>
          <p:cNvPr id="15" name="TextBox 15"/>
          <p:cNvSpPr txBox="1"/>
          <p:nvPr/>
        </p:nvSpPr>
        <p:spPr>
          <a:xfrm>
            <a:off x="5309514" y="5929521"/>
            <a:ext cx="1015086" cy="461665"/>
          </a:xfrm>
          <a:prstGeom prst="rect">
            <a:avLst/>
          </a:prstGeom>
          <a:noFill/>
        </p:spPr>
        <p:txBody>
          <a:bodyPr wrap="none" rtlCol="0">
            <a:spAutoFit/>
          </a:bodyPr>
          <a:lstStyle/>
          <a:p>
            <a:r>
              <a:rPr lang="en-US" altLang="zh-CN" sz="2400" dirty="0" smtClean="0">
                <a:solidFill>
                  <a:schemeClr val="bg1"/>
                </a:solidFill>
              </a:rPr>
              <a:t>Recon</a:t>
            </a:r>
            <a:r>
              <a:rPr lang="en-US" altLang="zh-CN" sz="2000" dirty="0" smtClean="0">
                <a:solidFill>
                  <a:schemeClr val="bg1"/>
                </a:solidFill>
              </a:rPr>
              <a:t>.</a:t>
            </a:r>
            <a:endParaRPr lang="zh-CN" altLang="en-US" sz="2000" dirty="0">
              <a:solidFill>
                <a:schemeClr val="bg1"/>
              </a:solidFill>
            </a:endParaRPr>
          </a:p>
        </p:txBody>
      </p:sp>
      <p:sp>
        <p:nvSpPr>
          <p:cNvPr id="16" name="TextBox 15"/>
          <p:cNvSpPr txBox="1"/>
          <p:nvPr/>
        </p:nvSpPr>
        <p:spPr>
          <a:xfrm>
            <a:off x="7276748" y="5906454"/>
            <a:ext cx="1257652" cy="461665"/>
          </a:xfrm>
          <a:prstGeom prst="rect">
            <a:avLst/>
          </a:prstGeom>
          <a:noFill/>
        </p:spPr>
        <p:txBody>
          <a:bodyPr wrap="none" rtlCol="0">
            <a:spAutoFit/>
          </a:bodyPr>
          <a:lstStyle/>
          <a:p>
            <a:r>
              <a:rPr lang="en-US" altLang="zh-CN" sz="2400" dirty="0" smtClean="0">
                <a:solidFill>
                  <a:schemeClr val="bg1"/>
                </a:solidFill>
              </a:rPr>
              <a:t>Diff. (8X)</a:t>
            </a:r>
            <a:endParaRPr lang="zh-CN" altLang="en-US" sz="2400" dirty="0">
              <a:solidFill>
                <a:schemeClr val="bg1"/>
              </a:solidFill>
            </a:endParaRPr>
          </a:p>
        </p:txBody>
      </p:sp>
      <p:sp>
        <p:nvSpPr>
          <p:cNvPr id="17" name="TextBox 15"/>
          <p:cNvSpPr txBox="1"/>
          <p:nvPr/>
        </p:nvSpPr>
        <p:spPr>
          <a:xfrm>
            <a:off x="990600" y="4576654"/>
            <a:ext cx="849913" cy="461665"/>
          </a:xfrm>
          <a:prstGeom prst="rect">
            <a:avLst/>
          </a:prstGeom>
          <a:noFill/>
        </p:spPr>
        <p:txBody>
          <a:bodyPr wrap="none" rtlCol="0">
            <a:spAutoFit/>
          </a:bodyPr>
          <a:lstStyle/>
          <a:p>
            <a:r>
              <a:rPr lang="en-US" altLang="zh-CN" sz="2400" dirty="0" smtClean="0">
                <a:solidFill>
                  <a:schemeClr val="bg1"/>
                </a:solidFill>
              </a:rPr>
              <a:t>Input</a:t>
            </a:r>
            <a:endParaRPr lang="zh-CN" altLang="en-US" sz="2000" dirty="0">
              <a:solidFill>
                <a:schemeClr val="bg1"/>
              </a:solidFill>
            </a:endParaRPr>
          </a:p>
        </p:txBody>
      </p:sp>
    </p:spTree>
    <p:custDataLst>
      <p:tags r:id="rId1"/>
    </p:custDataLst>
    <p:extLst>
      <p:ext uri="{BB962C8B-B14F-4D97-AF65-F5344CB8AC3E}">
        <p14:creationId xmlns:p14="http://schemas.microsoft.com/office/powerpoint/2010/main" val="3304753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a:t>
            </a:r>
            <a:r>
              <a:rPr lang="en-US" dirty="0" err="1" smtClean="0"/>
              <a:t>Orzan</a:t>
            </a:r>
            <a:r>
              <a:rPr lang="en-US" dirty="0" smtClean="0"/>
              <a:t> et al. 08]</a:t>
            </a:r>
            <a:endParaRPr lang="en-CA"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3750" y="1863339"/>
            <a:ext cx="2520000" cy="1697039"/>
          </a:xfrm>
          <a:ln>
            <a:solidFill>
              <a:schemeClr val="bg1"/>
            </a:solidFill>
          </a:ln>
        </p:spPr>
      </p:pic>
      <p:pic>
        <p:nvPicPr>
          <p:cNvPr id="7171" name="Picture 3" descr="E:\VSRP\Smoke\Paper\SparseImageCurves_SA\images\diffusion_curve\dolphin\dolphin_original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904" y="1874162"/>
            <a:ext cx="2520000" cy="168621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E:\VSRP\Smoke\Paper\SparseImageCurves_SA\images\diffusion_curve\dolphin\dolphin_orig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904" y="4257384"/>
            <a:ext cx="2520000" cy="16862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VSRP\Smoke\Paper\SparseImageCurves_SA\images\diffusion_curve\dolphin\dolphin_original_bl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1007" y="4257384"/>
            <a:ext cx="2520000" cy="1686216"/>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E:\VSRP\Smoke\Paper\SparseImageCurves_SA\images\diffusion_curve\dolphin\dolphin_our_recon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257384"/>
            <a:ext cx="2520000" cy="168621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1874162"/>
            <a:ext cx="2520000" cy="1689763"/>
          </a:xfrm>
          <a:prstGeom prst="rect">
            <a:avLst/>
          </a:prstGeom>
        </p:spPr>
      </p:pic>
      <p:sp>
        <p:nvSpPr>
          <p:cNvPr id="9" name="TextBox 15"/>
          <p:cNvSpPr txBox="1"/>
          <p:nvPr/>
        </p:nvSpPr>
        <p:spPr>
          <a:xfrm>
            <a:off x="1561741" y="3505200"/>
            <a:ext cx="962123" cy="523220"/>
          </a:xfrm>
          <a:prstGeom prst="rect">
            <a:avLst/>
          </a:prstGeom>
          <a:noFill/>
        </p:spPr>
        <p:txBody>
          <a:bodyPr wrap="none" rtlCol="0">
            <a:spAutoFit/>
          </a:bodyPr>
          <a:lstStyle/>
          <a:p>
            <a:r>
              <a:rPr lang="en-US" altLang="zh-CN" sz="2800" dirty="0" smtClean="0">
                <a:solidFill>
                  <a:schemeClr val="bg1"/>
                </a:solidFill>
              </a:rPr>
              <a:t>Input</a:t>
            </a:r>
            <a:endParaRPr lang="zh-CN" altLang="en-US" sz="2000" dirty="0">
              <a:solidFill>
                <a:schemeClr val="bg1"/>
              </a:solidFill>
            </a:endParaRPr>
          </a:p>
        </p:txBody>
      </p:sp>
      <p:sp>
        <p:nvSpPr>
          <p:cNvPr id="10" name="TextBox 15"/>
          <p:cNvSpPr txBox="1"/>
          <p:nvPr/>
        </p:nvSpPr>
        <p:spPr>
          <a:xfrm>
            <a:off x="3460760" y="3514816"/>
            <a:ext cx="2483693" cy="523220"/>
          </a:xfrm>
          <a:prstGeom prst="rect">
            <a:avLst/>
          </a:prstGeom>
          <a:noFill/>
        </p:spPr>
        <p:txBody>
          <a:bodyPr wrap="none" rtlCol="0">
            <a:spAutoFit/>
          </a:bodyPr>
          <a:lstStyle/>
          <a:p>
            <a:r>
              <a:rPr lang="en-US" altLang="zh-CN" sz="2800" dirty="0" smtClean="0">
                <a:solidFill>
                  <a:schemeClr val="bg1"/>
                </a:solidFill>
              </a:rPr>
              <a:t>Gradient curves</a:t>
            </a:r>
            <a:endParaRPr lang="zh-CN" altLang="en-US" sz="2000" dirty="0">
              <a:solidFill>
                <a:schemeClr val="bg1"/>
              </a:solidFill>
            </a:endParaRPr>
          </a:p>
        </p:txBody>
      </p:sp>
      <p:sp>
        <p:nvSpPr>
          <p:cNvPr id="11" name="TextBox 15"/>
          <p:cNvSpPr txBox="1"/>
          <p:nvPr/>
        </p:nvSpPr>
        <p:spPr>
          <a:xfrm>
            <a:off x="6553200" y="3497229"/>
            <a:ext cx="1765035" cy="523220"/>
          </a:xfrm>
          <a:prstGeom prst="rect">
            <a:avLst/>
          </a:prstGeom>
          <a:noFill/>
        </p:spPr>
        <p:txBody>
          <a:bodyPr wrap="none" rtlCol="0">
            <a:spAutoFit/>
          </a:bodyPr>
          <a:lstStyle/>
          <a:p>
            <a:r>
              <a:rPr lang="en-US" altLang="zh-CN" sz="2800" dirty="0" smtClean="0">
                <a:solidFill>
                  <a:schemeClr val="bg1"/>
                </a:solidFill>
              </a:rPr>
              <a:t>Our curves</a:t>
            </a:r>
            <a:endParaRPr lang="zh-CN" altLang="en-US" sz="2000" dirty="0">
              <a:solidFill>
                <a:schemeClr val="bg1"/>
              </a:solidFill>
            </a:endParaRPr>
          </a:p>
        </p:txBody>
      </p:sp>
      <p:sp>
        <p:nvSpPr>
          <p:cNvPr id="12" name="TextBox 15"/>
          <p:cNvSpPr txBox="1"/>
          <p:nvPr/>
        </p:nvSpPr>
        <p:spPr>
          <a:xfrm>
            <a:off x="1096159" y="5949776"/>
            <a:ext cx="2060179" cy="523220"/>
          </a:xfrm>
          <a:prstGeom prst="rect">
            <a:avLst/>
          </a:prstGeom>
          <a:noFill/>
        </p:spPr>
        <p:txBody>
          <a:bodyPr wrap="none" rtlCol="0">
            <a:spAutoFit/>
          </a:bodyPr>
          <a:lstStyle/>
          <a:p>
            <a:r>
              <a:rPr lang="en-US" altLang="zh-CN" sz="2800" dirty="0" smtClean="0">
                <a:solidFill>
                  <a:schemeClr val="bg1"/>
                </a:solidFill>
              </a:rPr>
              <a:t>Without blur</a:t>
            </a:r>
            <a:endParaRPr lang="zh-CN" altLang="en-US" sz="2000" dirty="0">
              <a:solidFill>
                <a:schemeClr val="bg1"/>
              </a:solidFill>
            </a:endParaRPr>
          </a:p>
        </p:txBody>
      </p:sp>
      <p:sp>
        <p:nvSpPr>
          <p:cNvPr id="13" name="TextBox 15"/>
          <p:cNvSpPr txBox="1"/>
          <p:nvPr/>
        </p:nvSpPr>
        <p:spPr>
          <a:xfrm>
            <a:off x="3921783" y="5943600"/>
            <a:ext cx="1561646" cy="523220"/>
          </a:xfrm>
          <a:prstGeom prst="rect">
            <a:avLst/>
          </a:prstGeom>
          <a:noFill/>
        </p:spPr>
        <p:txBody>
          <a:bodyPr wrap="none" rtlCol="0">
            <a:spAutoFit/>
          </a:bodyPr>
          <a:lstStyle/>
          <a:p>
            <a:r>
              <a:rPr lang="en-US" altLang="zh-CN" sz="2800" dirty="0" smtClean="0">
                <a:solidFill>
                  <a:schemeClr val="bg1"/>
                </a:solidFill>
              </a:rPr>
              <a:t>With blur</a:t>
            </a:r>
            <a:endParaRPr lang="zh-CN" altLang="en-US" sz="2000" dirty="0">
              <a:solidFill>
                <a:schemeClr val="bg1"/>
              </a:solidFill>
            </a:endParaRPr>
          </a:p>
        </p:txBody>
      </p:sp>
      <p:sp>
        <p:nvSpPr>
          <p:cNvPr id="14" name="TextBox 15"/>
          <p:cNvSpPr txBox="1"/>
          <p:nvPr/>
        </p:nvSpPr>
        <p:spPr>
          <a:xfrm>
            <a:off x="6455664" y="5918925"/>
            <a:ext cx="1648272" cy="523220"/>
          </a:xfrm>
          <a:prstGeom prst="rect">
            <a:avLst/>
          </a:prstGeom>
          <a:noFill/>
        </p:spPr>
        <p:txBody>
          <a:bodyPr wrap="none" rtlCol="0">
            <a:spAutoFit/>
          </a:bodyPr>
          <a:lstStyle/>
          <a:p>
            <a:r>
              <a:rPr lang="en-US" altLang="zh-CN" sz="2800" dirty="0" smtClean="0">
                <a:solidFill>
                  <a:schemeClr val="bg1"/>
                </a:solidFill>
              </a:rPr>
              <a:t>Our result</a:t>
            </a:r>
            <a:endParaRPr lang="zh-CN" altLang="en-US" sz="2000" dirty="0">
              <a:solidFill>
                <a:schemeClr val="bg1"/>
              </a:solidFill>
            </a:endParaRPr>
          </a:p>
        </p:txBody>
      </p:sp>
      <p:pic>
        <p:nvPicPr>
          <p:cNvPr id="4098" name="Picture 2" descr="H:\Montreal\VSRP\Smoke\Paper\SparseImageCurves_SA\images\diffusion_curve\dolphin\dolphin_original_2_2.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904" y="4273247"/>
            <a:ext cx="2520000" cy="16793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Montreal\VSRP\Smoke\Paper\SparseImageCurves_SA\images\diffusion_curve\dolphin\dolphin_original_2_2_2.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853" y="1875128"/>
            <a:ext cx="2520000" cy="1679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Montreal\VSRP\Smoke\Paper\SparseImageCurves_SA\images\diffusion_curve\dolphin\dolphin_original_blur_2.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6886" y="4274009"/>
            <a:ext cx="2520000" cy="167930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Montreal\VSRP\Smoke\Paper\SparseImageCurves_SA\images\diffusion_curve\dolphin\dolphin_our_recon_2_2.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2571" y="4274009"/>
            <a:ext cx="2520000" cy="16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89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71"/>
                                        </p:tgtEl>
                                      </p:cBhvr>
                                    </p:animEffect>
                                    <p:set>
                                      <p:cBhvr>
                                        <p:cTn id="7" dur="1" fill="hold">
                                          <p:stCondLst>
                                            <p:cond delay="499"/>
                                          </p:stCondLst>
                                        </p:cTn>
                                        <p:tgtEl>
                                          <p:spTgt spid="717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175"/>
                                        </p:tgtEl>
                                      </p:cBhvr>
                                    </p:animEffect>
                                    <p:set>
                                      <p:cBhvr>
                                        <p:cTn id="10" dur="1" fill="hold">
                                          <p:stCondLst>
                                            <p:cond delay="499"/>
                                          </p:stCondLst>
                                        </p:cTn>
                                        <p:tgtEl>
                                          <p:spTgt spid="717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176"/>
                                        </p:tgtEl>
                                      </p:cBhvr>
                                    </p:animEffect>
                                    <p:set>
                                      <p:cBhvr>
                                        <p:cTn id="13" dur="1" fill="hold">
                                          <p:stCondLst>
                                            <p:cond delay="499"/>
                                          </p:stCondLst>
                                        </p:cTn>
                                        <p:tgtEl>
                                          <p:spTgt spid="717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177"/>
                                        </p:tgtEl>
                                      </p:cBhvr>
                                    </p:animEffect>
                                    <p:set>
                                      <p:cBhvr>
                                        <p:cTn id="16" dur="1" fill="hold">
                                          <p:stCondLst>
                                            <p:cond delay="499"/>
                                          </p:stCondLst>
                                        </p:cTn>
                                        <p:tgtEl>
                                          <p:spTgt spid="7177"/>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p:cTn id="19" dur="500" fill="hold"/>
                                        <p:tgtEl>
                                          <p:spTgt spid="4099"/>
                                        </p:tgtEl>
                                        <p:attrNameLst>
                                          <p:attrName>ppt_w</p:attrName>
                                        </p:attrNameLst>
                                      </p:cBhvr>
                                      <p:tavLst>
                                        <p:tav tm="0">
                                          <p:val>
                                            <p:fltVal val="0"/>
                                          </p:val>
                                        </p:tav>
                                        <p:tav tm="100000">
                                          <p:val>
                                            <p:strVal val="#ppt_w"/>
                                          </p:val>
                                        </p:tav>
                                      </p:tavLst>
                                    </p:anim>
                                    <p:anim calcmode="lin" valueType="num">
                                      <p:cBhvr>
                                        <p:cTn id="20" dur="500" fill="hold"/>
                                        <p:tgtEl>
                                          <p:spTgt spid="4099"/>
                                        </p:tgtEl>
                                        <p:attrNameLst>
                                          <p:attrName>ppt_h</p:attrName>
                                        </p:attrNameLst>
                                      </p:cBhvr>
                                      <p:tavLst>
                                        <p:tav tm="0">
                                          <p:val>
                                            <p:fltVal val="0"/>
                                          </p:val>
                                        </p:tav>
                                        <p:tav tm="100000">
                                          <p:val>
                                            <p:strVal val="#ppt_h"/>
                                          </p:val>
                                        </p:tav>
                                      </p:tavLst>
                                    </p:anim>
                                    <p:animEffect transition="in" filter="fade">
                                      <p:cBhvr>
                                        <p:cTn id="21" dur="500"/>
                                        <p:tgtEl>
                                          <p:spTgt spid="4099"/>
                                        </p:tgtEl>
                                      </p:cBhvr>
                                    </p:animEffect>
                                  </p:childTnLst>
                                </p:cTn>
                              </p:par>
                              <p:par>
                                <p:cTn id="22" presetID="53" presetClass="entr" presetSubtype="16"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p:cTn id="24" dur="500" fill="hold"/>
                                        <p:tgtEl>
                                          <p:spTgt spid="4098"/>
                                        </p:tgtEl>
                                        <p:attrNameLst>
                                          <p:attrName>ppt_w</p:attrName>
                                        </p:attrNameLst>
                                      </p:cBhvr>
                                      <p:tavLst>
                                        <p:tav tm="0">
                                          <p:val>
                                            <p:fltVal val="0"/>
                                          </p:val>
                                        </p:tav>
                                        <p:tav tm="100000">
                                          <p:val>
                                            <p:strVal val="#ppt_w"/>
                                          </p:val>
                                        </p:tav>
                                      </p:tavLst>
                                    </p:anim>
                                    <p:anim calcmode="lin" valueType="num">
                                      <p:cBhvr>
                                        <p:cTn id="25" dur="500" fill="hold"/>
                                        <p:tgtEl>
                                          <p:spTgt spid="4098"/>
                                        </p:tgtEl>
                                        <p:attrNameLst>
                                          <p:attrName>ppt_h</p:attrName>
                                        </p:attrNameLst>
                                      </p:cBhvr>
                                      <p:tavLst>
                                        <p:tav tm="0">
                                          <p:val>
                                            <p:fltVal val="0"/>
                                          </p:val>
                                        </p:tav>
                                        <p:tav tm="100000">
                                          <p:val>
                                            <p:strVal val="#ppt_h"/>
                                          </p:val>
                                        </p:tav>
                                      </p:tavLst>
                                    </p:anim>
                                    <p:animEffect transition="in" filter="fade">
                                      <p:cBhvr>
                                        <p:cTn id="26" dur="500"/>
                                        <p:tgtEl>
                                          <p:spTgt spid="4098"/>
                                        </p:tgtEl>
                                      </p:cBhvr>
                                    </p:animEffect>
                                  </p:childTnLst>
                                </p:cTn>
                              </p:par>
                              <p:par>
                                <p:cTn id="27" presetID="53" presetClass="entr" presetSubtype="16"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p:cTn id="29" dur="500" fill="hold"/>
                                        <p:tgtEl>
                                          <p:spTgt spid="4100"/>
                                        </p:tgtEl>
                                        <p:attrNameLst>
                                          <p:attrName>ppt_w</p:attrName>
                                        </p:attrNameLst>
                                      </p:cBhvr>
                                      <p:tavLst>
                                        <p:tav tm="0">
                                          <p:val>
                                            <p:fltVal val="0"/>
                                          </p:val>
                                        </p:tav>
                                        <p:tav tm="100000">
                                          <p:val>
                                            <p:strVal val="#ppt_w"/>
                                          </p:val>
                                        </p:tav>
                                      </p:tavLst>
                                    </p:anim>
                                    <p:anim calcmode="lin" valueType="num">
                                      <p:cBhvr>
                                        <p:cTn id="30" dur="500" fill="hold"/>
                                        <p:tgtEl>
                                          <p:spTgt spid="4100"/>
                                        </p:tgtEl>
                                        <p:attrNameLst>
                                          <p:attrName>ppt_h</p:attrName>
                                        </p:attrNameLst>
                                      </p:cBhvr>
                                      <p:tavLst>
                                        <p:tav tm="0">
                                          <p:val>
                                            <p:fltVal val="0"/>
                                          </p:val>
                                        </p:tav>
                                        <p:tav tm="100000">
                                          <p:val>
                                            <p:strVal val="#ppt_h"/>
                                          </p:val>
                                        </p:tav>
                                      </p:tavLst>
                                    </p:anim>
                                    <p:animEffect transition="in" filter="fade">
                                      <p:cBhvr>
                                        <p:cTn id="31" dur="500"/>
                                        <p:tgtEl>
                                          <p:spTgt spid="4100"/>
                                        </p:tgtEl>
                                      </p:cBhvr>
                                    </p:animEffect>
                                  </p:childTnLst>
                                </p:cTn>
                              </p:par>
                              <p:par>
                                <p:cTn id="32" presetID="53" presetClass="entr" presetSubtype="16" fill="hold" nodeType="withEffect">
                                  <p:stCondLst>
                                    <p:cond delay="0"/>
                                  </p:stCondLst>
                                  <p:childTnLst>
                                    <p:set>
                                      <p:cBhvr>
                                        <p:cTn id="33" dur="1" fill="hold">
                                          <p:stCondLst>
                                            <p:cond delay="0"/>
                                          </p:stCondLst>
                                        </p:cTn>
                                        <p:tgtEl>
                                          <p:spTgt spid="4101"/>
                                        </p:tgtEl>
                                        <p:attrNameLst>
                                          <p:attrName>style.visibility</p:attrName>
                                        </p:attrNameLst>
                                      </p:cBhvr>
                                      <p:to>
                                        <p:strVal val="visible"/>
                                      </p:to>
                                    </p:set>
                                    <p:anim calcmode="lin" valueType="num">
                                      <p:cBhvr>
                                        <p:cTn id="34" dur="500" fill="hold"/>
                                        <p:tgtEl>
                                          <p:spTgt spid="4101"/>
                                        </p:tgtEl>
                                        <p:attrNameLst>
                                          <p:attrName>ppt_w</p:attrName>
                                        </p:attrNameLst>
                                      </p:cBhvr>
                                      <p:tavLst>
                                        <p:tav tm="0">
                                          <p:val>
                                            <p:fltVal val="0"/>
                                          </p:val>
                                        </p:tav>
                                        <p:tav tm="100000">
                                          <p:val>
                                            <p:strVal val="#ppt_w"/>
                                          </p:val>
                                        </p:tav>
                                      </p:tavLst>
                                    </p:anim>
                                    <p:anim calcmode="lin" valueType="num">
                                      <p:cBhvr>
                                        <p:cTn id="35" dur="500" fill="hold"/>
                                        <p:tgtEl>
                                          <p:spTgt spid="4101"/>
                                        </p:tgtEl>
                                        <p:attrNameLst>
                                          <p:attrName>ppt_h</p:attrName>
                                        </p:attrNameLst>
                                      </p:cBhvr>
                                      <p:tavLst>
                                        <p:tav tm="0">
                                          <p:val>
                                            <p:fltVal val="0"/>
                                          </p:val>
                                        </p:tav>
                                        <p:tav tm="100000">
                                          <p:val>
                                            <p:strVal val="#ppt_h"/>
                                          </p:val>
                                        </p:tav>
                                      </p:tavLst>
                                    </p:anim>
                                    <p:animEffect transition="in" filter="fade">
                                      <p:cBhvr>
                                        <p:cTn id="36"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Comparison: FFG</a:t>
            </a:r>
            <a:endParaRPr lang="zh-CN" altLang="en-US" dirty="0"/>
          </a:p>
        </p:txBody>
      </p:sp>
      <p:pic>
        <p:nvPicPr>
          <p:cNvPr id="8194" name="Picture 2" descr="E:\VSRP\Smoke\Paper\SparseImageCurves_SA\images\thin_plate_spline\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3800"/>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VSRP\Smoke\Paper\SparseImageCurves_SA\images\thin_plate_spline\duck_original_curv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4600" y="1373800"/>
            <a:ext cx="2520000" cy="25200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8196" name="Picture 4" descr="E:\VSRP\Smoke\Paper\SparseImageCurves_SA\images\thin_plate_spline\duck_440_recon_ou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038600"/>
            <a:ext cx="252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5"/>
          <p:cNvSpPr txBox="1"/>
          <p:nvPr/>
        </p:nvSpPr>
        <p:spPr>
          <a:xfrm>
            <a:off x="6248400" y="2286000"/>
            <a:ext cx="2819400" cy="954107"/>
          </a:xfrm>
          <a:prstGeom prst="rect">
            <a:avLst/>
          </a:prstGeom>
          <a:noFill/>
        </p:spPr>
        <p:txBody>
          <a:bodyPr wrap="square" rtlCol="0">
            <a:spAutoFit/>
          </a:bodyPr>
          <a:lstStyle/>
          <a:p>
            <a:pPr algn="ctr"/>
            <a:r>
              <a:rPr lang="en-US" altLang="zh-CN" sz="2800" dirty="0" smtClean="0">
                <a:solidFill>
                  <a:schemeClr val="bg1"/>
                </a:solidFill>
              </a:rPr>
              <a:t>Freeform vector graphics</a:t>
            </a:r>
            <a:endParaRPr lang="zh-CN" altLang="en-US" sz="2800" dirty="0">
              <a:solidFill>
                <a:schemeClr val="bg1"/>
              </a:solidFill>
            </a:endParaRPr>
          </a:p>
        </p:txBody>
      </p:sp>
      <p:sp>
        <p:nvSpPr>
          <p:cNvPr id="9" name="TextBox 15"/>
          <p:cNvSpPr txBox="1"/>
          <p:nvPr/>
        </p:nvSpPr>
        <p:spPr>
          <a:xfrm>
            <a:off x="6019800" y="5105400"/>
            <a:ext cx="2819400" cy="523220"/>
          </a:xfrm>
          <a:prstGeom prst="rect">
            <a:avLst/>
          </a:prstGeom>
          <a:noFill/>
        </p:spPr>
        <p:txBody>
          <a:bodyPr wrap="square" rtlCol="0">
            <a:spAutoFit/>
          </a:bodyPr>
          <a:lstStyle/>
          <a:p>
            <a:pPr algn="ctr"/>
            <a:r>
              <a:rPr lang="en-US" altLang="zh-CN" sz="2800" dirty="0" smtClean="0">
                <a:solidFill>
                  <a:schemeClr val="bg1"/>
                </a:solidFill>
              </a:rPr>
              <a:t>Ours</a:t>
            </a:r>
            <a:endParaRPr lang="zh-CN" altLang="en-US" sz="3200" dirty="0">
              <a:solidFill>
                <a:schemeClr val="bg1"/>
              </a:solidFill>
            </a:endParaRPr>
          </a:p>
        </p:txBody>
      </p:sp>
      <p:pic>
        <p:nvPicPr>
          <p:cNvPr id="3074" name="Picture 2" descr="E:\VSRP\Smoke\Paper\SparseImageCurves_SA\images\thin_plate_spline\duck_440_curve_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4600" y="4038600"/>
            <a:ext cx="2520000" cy="25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22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Hierarchical Representation and Abstraction</a:t>
            </a:r>
            <a:endParaRPr lang="zh-CN" altLang="en-US" sz="3200" dirty="0"/>
          </a:p>
        </p:txBody>
      </p:sp>
      <p:pic>
        <p:nvPicPr>
          <p:cNvPr id="4" name="Picture 3" descr="E:\VSRP\Smoke\Paper\SparseImageCurves_SA\images\multiscale\t14_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917855"/>
            <a:ext cx="1440000" cy="214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E:\VSRP\Smoke\Paper\SparseImageCurves_SA\images\multiscale\t14_6_bilap_recon_to_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972" y="4017190"/>
            <a:ext cx="1440000" cy="2149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E:\VSRP\Smoke\Paper\SparseImageCurves_SA\images\multiscale\t14_6_bilap_recon_to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9144" y="4017190"/>
            <a:ext cx="1440000" cy="2149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descr="E:\VSRP\Smoke\Paper\SparseImageCurves_SA\images\multiscale\t14_6_bilap_recon_to_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0813" y="3987132"/>
            <a:ext cx="1440000" cy="2149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5"/>
          <p:cNvSpPr txBox="1"/>
          <p:nvPr/>
        </p:nvSpPr>
        <p:spPr>
          <a:xfrm>
            <a:off x="145154" y="5035803"/>
            <a:ext cx="2108200" cy="461665"/>
          </a:xfrm>
          <a:prstGeom prst="rect">
            <a:avLst/>
          </a:prstGeom>
          <a:noFill/>
        </p:spPr>
        <p:txBody>
          <a:bodyPr wrap="square" rtlCol="0">
            <a:spAutoFit/>
          </a:bodyPr>
          <a:lstStyle/>
          <a:p>
            <a:pPr algn="ctr"/>
            <a:r>
              <a:rPr lang="en-US" altLang="zh-CN" sz="2400" dirty="0" smtClean="0">
                <a:solidFill>
                  <a:schemeClr val="bg1"/>
                </a:solidFill>
              </a:rPr>
              <a:t>Input</a:t>
            </a:r>
            <a:endParaRPr lang="zh-CN" altLang="en-US" sz="3200" dirty="0">
              <a:solidFill>
                <a:schemeClr val="bg1"/>
              </a:solidFill>
            </a:endParaRPr>
          </a:p>
        </p:txBody>
      </p:sp>
      <p:sp>
        <p:nvSpPr>
          <p:cNvPr id="13" name="TextBox 15"/>
          <p:cNvSpPr txBox="1"/>
          <p:nvPr/>
        </p:nvSpPr>
        <p:spPr>
          <a:xfrm>
            <a:off x="1663284" y="5035803"/>
            <a:ext cx="2108200" cy="461665"/>
          </a:xfrm>
          <a:prstGeom prst="rect">
            <a:avLst/>
          </a:prstGeom>
          <a:noFill/>
        </p:spPr>
        <p:txBody>
          <a:bodyPr wrap="square" rtlCol="0">
            <a:spAutoFit/>
          </a:bodyPr>
          <a:lstStyle/>
          <a:p>
            <a:pPr algn="ctr"/>
            <a:r>
              <a:rPr lang="en-US" altLang="zh-CN" sz="2400" dirty="0" smtClean="0">
                <a:solidFill>
                  <a:schemeClr val="bg1"/>
                </a:solidFill>
              </a:rPr>
              <a:t>Curves</a:t>
            </a:r>
            <a:endParaRPr lang="zh-CN" altLang="en-US" sz="3200" dirty="0">
              <a:solidFill>
                <a:schemeClr val="bg1"/>
              </a:solidFill>
            </a:endParaRPr>
          </a:p>
        </p:txBody>
      </p:sp>
      <p:sp>
        <p:nvSpPr>
          <p:cNvPr id="14" name="TextBox 15"/>
          <p:cNvSpPr txBox="1"/>
          <p:nvPr/>
        </p:nvSpPr>
        <p:spPr>
          <a:xfrm>
            <a:off x="3606800" y="6174827"/>
            <a:ext cx="2108200" cy="461665"/>
          </a:xfrm>
          <a:prstGeom prst="rect">
            <a:avLst/>
          </a:prstGeom>
          <a:noFill/>
        </p:spPr>
        <p:txBody>
          <a:bodyPr wrap="square" rtlCol="0">
            <a:spAutoFit/>
          </a:bodyPr>
          <a:lstStyle/>
          <a:p>
            <a:pPr algn="ctr"/>
            <a:r>
              <a:rPr lang="en-US" altLang="zh-CN" sz="2400" dirty="0" smtClean="0">
                <a:solidFill>
                  <a:schemeClr val="bg1"/>
                </a:solidFill>
              </a:rPr>
              <a:t>Scale 2</a:t>
            </a:r>
            <a:endParaRPr lang="zh-CN" altLang="en-US" sz="3200" dirty="0">
              <a:solidFill>
                <a:schemeClr val="bg1"/>
              </a:solidFill>
            </a:endParaRPr>
          </a:p>
        </p:txBody>
      </p:sp>
      <p:sp>
        <p:nvSpPr>
          <p:cNvPr id="15" name="TextBox 15"/>
          <p:cNvSpPr txBox="1"/>
          <p:nvPr/>
        </p:nvSpPr>
        <p:spPr>
          <a:xfrm>
            <a:off x="5235044" y="6205365"/>
            <a:ext cx="2108200" cy="461665"/>
          </a:xfrm>
          <a:prstGeom prst="rect">
            <a:avLst/>
          </a:prstGeom>
          <a:noFill/>
        </p:spPr>
        <p:txBody>
          <a:bodyPr wrap="square" rtlCol="0">
            <a:spAutoFit/>
          </a:bodyPr>
          <a:lstStyle/>
          <a:p>
            <a:pPr algn="ctr"/>
            <a:r>
              <a:rPr lang="en-US" altLang="zh-CN" sz="2400" dirty="0" smtClean="0">
                <a:solidFill>
                  <a:schemeClr val="bg1"/>
                </a:solidFill>
              </a:rPr>
              <a:t>Scale 1</a:t>
            </a:r>
            <a:endParaRPr lang="zh-CN" altLang="en-US" sz="3200" dirty="0">
              <a:solidFill>
                <a:schemeClr val="bg1"/>
              </a:solidFill>
            </a:endParaRPr>
          </a:p>
        </p:txBody>
      </p:sp>
      <p:sp>
        <p:nvSpPr>
          <p:cNvPr id="16" name="TextBox 15"/>
          <p:cNvSpPr txBox="1"/>
          <p:nvPr/>
        </p:nvSpPr>
        <p:spPr>
          <a:xfrm>
            <a:off x="6769100" y="6196103"/>
            <a:ext cx="2108200" cy="461665"/>
          </a:xfrm>
          <a:prstGeom prst="rect">
            <a:avLst/>
          </a:prstGeom>
          <a:noFill/>
        </p:spPr>
        <p:txBody>
          <a:bodyPr wrap="square" rtlCol="0">
            <a:spAutoFit/>
          </a:bodyPr>
          <a:lstStyle/>
          <a:p>
            <a:pPr algn="ctr"/>
            <a:r>
              <a:rPr lang="en-US" altLang="zh-CN" sz="2400" dirty="0" smtClean="0">
                <a:solidFill>
                  <a:schemeClr val="bg1"/>
                </a:solidFill>
              </a:rPr>
              <a:t>Scale 0</a:t>
            </a:r>
            <a:endParaRPr lang="zh-CN" altLang="en-US" sz="3200" dirty="0">
              <a:solidFill>
                <a:schemeClr val="bg1"/>
              </a:solidFill>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8995" y="1772083"/>
            <a:ext cx="1440000" cy="2138413"/>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0674" y="1772082"/>
            <a:ext cx="1440000" cy="2138413"/>
          </a:xfrm>
          <a:prstGeom prst="rect">
            <a:avLst/>
          </a:prstGeom>
        </p:spPr>
      </p:pic>
      <p:pic>
        <p:nvPicPr>
          <p:cNvPr id="1026" name="Picture 2" descr="C:\Users\Guofu\Desktop\新建文件夹\t14_6_curve_0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80813" y="1772083"/>
            <a:ext cx="1440000" cy="21385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uofu\Desktop\新建文件夹\t14_6_curv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400" y="2897301"/>
            <a:ext cx="1440000" cy="21385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5124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Editing</a:t>
            </a:r>
            <a:endParaRPr lang="zh-CN" altLang="en-US" dirty="0"/>
          </a:p>
        </p:txBody>
      </p:sp>
      <p:pic>
        <p:nvPicPr>
          <p:cNvPr id="4" name="内容占位符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4599" y="2132254"/>
            <a:ext cx="2520000" cy="3221772"/>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598" y="2132254"/>
            <a:ext cx="2520000" cy="3222187"/>
          </a:xfrm>
          <a:prstGeom prst="rect">
            <a:avLst/>
          </a:prstGeom>
          <a:ln>
            <a:solidFill>
              <a:schemeClr val="bg1"/>
            </a:solid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999" y="2132254"/>
            <a:ext cx="2520000" cy="3221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800" y="2132253"/>
            <a:ext cx="2520000" cy="3221772"/>
          </a:xfrm>
          <a:prstGeom prst="rect">
            <a:avLst/>
          </a:prstGeom>
          <a:ln>
            <a:noFill/>
          </a:ln>
          <a:effectLst>
            <a:outerShdw blurRad="292100" dist="139700" dir="2700000" algn="tl" rotWithShape="0">
              <a:srgbClr val="333333">
                <a:alpha val="65000"/>
              </a:srgbClr>
            </a:outerShdw>
          </a:effectLst>
        </p:spPr>
      </p:pic>
      <p:sp>
        <p:nvSpPr>
          <p:cNvPr id="8" name="TextBox 15"/>
          <p:cNvSpPr txBox="1"/>
          <p:nvPr/>
        </p:nvSpPr>
        <p:spPr>
          <a:xfrm>
            <a:off x="920499" y="5354026"/>
            <a:ext cx="2108200" cy="523220"/>
          </a:xfrm>
          <a:prstGeom prst="rect">
            <a:avLst/>
          </a:prstGeom>
          <a:noFill/>
        </p:spPr>
        <p:txBody>
          <a:bodyPr wrap="square" rtlCol="0">
            <a:spAutoFit/>
          </a:bodyPr>
          <a:lstStyle/>
          <a:p>
            <a:pPr algn="ctr"/>
            <a:r>
              <a:rPr lang="en-US" altLang="zh-CN" sz="2800" dirty="0" smtClean="0">
                <a:solidFill>
                  <a:schemeClr val="bg1"/>
                </a:solidFill>
              </a:rPr>
              <a:t>Input</a:t>
            </a:r>
            <a:endParaRPr lang="zh-CN" altLang="en-US" sz="3200" dirty="0">
              <a:solidFill>
                <a:schemeClr val="bg1"/>
              </a:solidFill>
            </a:endParaRPr>
          </a:p>
        </p:txBody>
      </p:sp>
      <p:sp>
        <p:nvSpPr>
          <p:cNvPr id="9" name="TextBox 15"/>
          <p:cNvSpPr txBox="1"/>
          <p:nvPr/>
        </p:nvSpPr>
        <p:spPr>
          <a:xfrm>
            <a:off x="3483199" y="5354026"/>
            <a:ext cx="2108200" cy="523220"/>
          </a:xfrm>
          <a:prstGeom prst="rect">
            <a:avLst/>
          </a:prstGeom>
          <a:noFill/>
        </p:spPr>
        <p:txBody>
          <a:bodyPr wrap="square" rtlCol="0">
            <a:spAutoFit/>
          </a:bodyPr>
          <a:lstStyle/>
          <a:p>
            <a:pPr algn="ctr"/>
            <a:r>
              <a:rPr lang="en-US" altLang="zh-CN" sz="2800" dirty="0" smtClean="0">
                <a:solidFill>
                  <a:schemeClr val="bg1"/>
                </a:solidFill>
              </a:rPr>
              <a:t>Curves</a:t>
            </a:r>
            <a:endParaRPr lang="zh-CN" altLang="en-US" sz="3200" dirty="0">
              <a:solidFill>
                <a:schemeClr val="bg1"/>
              </a:solidFill>
            </a:endParaRPr>
          </a:p>
        </p:txBody>
      </p:sp>
      <p:sp>
        <p:nvSpPr>
          <p:cNvPr id="10" name="TextBox 15"/>
          <p:cNvSpPr txBox="1"/>
          <p:nvPr/>
        </p:nvSpPr>
        <p:spPr>
          <a:xfrm>
            <a:off x="5896199" y="5354025"/>
            <a:ext cx="2714401" cy="523220"/>
          </a:xfrm>
          <a:prstGeom prst="rect">
            <a:avLst/>
          </a:prstGeom>
          <a:noFill/>
        </p:spPr>
        <p:txBody>
          <a:bodyPr wrap="square" rtlCol="0">
            <a:spAutoFit/>
          </a:bodyPr>
          <a:lstStyle/>
          <a:p>
            <a:pPr algn="ctr"/>
            <a:r>
              <a:rPr lang="en-US" altLang="zh-CN" sz="2800" dirty="0" smtClean="0">
                <a:solidFill>
                  <a:schemeClr val="bg1"/>
                </a:solidFill>
              </a:rPr>
              <a:t>Reconstruction</a:t>
            </a:r>
            <a:endParaRPr lang="zh-CN" altLang="en-US" sz="3200" dirty="0">
              <a:solidFill>
                <a:schemeClr val="bg1"/>
              </a:solidFill>
            </a:endParaRPr>
          </a:p>
        </p:txBody>
      </p:sp>
      <p:sp>
        <p:nvSpPr>
          <p:cNvPr id="3" name="椭圆 2"/>
          <p:cNvSpPr/>
          <p:nvPr/>
        </p:nvSpPr>
        <p:spPr>
          <a:xfrm>
            <a:off x="6096000" y="2895600"/>
            <a:ext cx="2390999"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5"/>
          <p:cNvSpPr txBox="1"/>
          <p:nvPr/>
        </p:nvSpPr>
        <p:spPr>
          <a:xfrm>
            <a:off x="5896800" y="5353200"/>
            <a:ext cx="2714401" cy="523220"/>
          </a:xfrm>
          <a:prstGeom prst="rect">
            <a:avLst/>
          </a:prstGeom>
          <a:noFill/>
        </p:spPr>
        <p:txBody>
          <a:bodyPr wrap="square" rtlCol="0">
            <a:spAutoFit/>
          </a:bodyPr>
          <a:lstStyle/>
          <a:p>
            <a:pPr algn="ctr"/>
            <a:r>
              <a:rPr lang="en-US" altLang="zh-CN" sz="2800" dirty="0" smtClean="0">
                <a:solidFill>
                  <a:schemeClr val="bg1"/>
                </a:solidFill>
              </a:rPr>
              <a:t>Edit</a:t>
            </a:r>
            <a:endParaRPr lang="zh-CN" altLang="en-US" sz="3200" dirty="0">
              <a:solidFill>
                <a:schemeClr val="bg1"/>
              </a:solidFill>
            </a:endParaRPr>
          </a:p>
        </p:txBody>
      </p:sp>
    </p:spTree>
    <p:custDataLst>
      <p:tags r:id="rId1"/>
    </p:custDataLst>
    <p:extLst>
      <p:ext uri="{BB962C8B-B14F-4D97-AF65-F5344CB8AC3E}">
        <p14:creationId xmlns:p14="http://schemas.microsoft.com/office/powerpoint/2010/main" val="1117816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500"/>
                            </p:stCondLst>
                            <p:childTnLst>
                              <p:par>
                                <p:cTn id="25" presetID="10" presetClass="exit" presetSubtype="0" fill="hold" nodeType="afterEffect">
                                  <p:stCondLst>
                                    <p:cond delay="5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50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50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3" grpId="0" animBg="1"/>
      <p:bldP spid="3" grpId="1"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Results</a:t>
            </a:r>
            <a:endParaRPr lang="en-CA" dirty="0"/>
          </a:p>
        </p:txBody>
      </p:sp>
      <p:pic>
        <p:nvPicPr>
          <p:cNvPr id="10242" name="Picture 2" descr="E:\VSRP\Smoke\Paper\SparseImageCurves_SA\images\other_results\flower_apple_orig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28824"/>
            <a:ext cx="1800000" cy="134962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VSRP\Smoke\Paper\SparseImageCurves_SA\images\other_results\flower_apple_re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783337"/>
            <a:ext cx="1800000" cy="13496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VSRP\Smoke\Paper\SparseImageCurves_SA\images\other_results\flower_4_orig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8600" y="1828800"/>
            <a:ext cx="1800000" cy="134964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E:\VSRP\Smoke\Paper\SparseImageCurves_SA\images\other_results\flower_4_re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600" y="4783337"/>
            <a:ext cx="1800000" cy="134964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VSRP\Smoke\Paper\SparseImageCurves_SA\images\other_results\flower_pink_origin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626" y="1839199"/>
            <a:ext cx="1378774"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E:\VSRP\Smoke\Paper\SparseImageCurves_SA\images\other_results\flower_pink_re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7626" y="4783337"/>
            <a:ext cx="1378774"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VSRP\Smoke\Paper\SparseImageCurves_SA\images\other_results\smoke_origina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1876762"/>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E:\VSRP\Smoke\Paper\SparseImageCurves_SA\images\other_results\smoke_re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4782962"/>
            <a:ext cx="1350001"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E:\VSRP\Smoke\Paper\SparseImageCurves_SA\images\other_results\fire_origina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3000" y="1875331"/>
            <a:ext cx="180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E:\VSRP\Smoke\Paper\SparseImageCurves_SA\images\other_results\fire_re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3000" y="4783337"/>
            <a:ext cx="180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571" y="3314990"/>
            <a:ext cx="1800000" cy="1353577"/>
          </a:xfrm>
          <a:prstGeom prst="rect">
            <a:avLst/>
          </a:prstGeom>
        </p:spPr>
      </p:pic>
      <p:pic>
        <p:nvPicPr>
          <p:cNvPr id="4" name="图片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5784" y="3327035"/>
            <a:ext cx="1800000" cy="1354597"/>
          </a:xfrm>
          <a:prstGeom prst="rect">
            <a:avLst/>
          </a:prstGeom>
        </p:spPr>
      </p:pic>
      <p:pic>
        <p:nvPicPr>
          <p:cNvPr id="5" name="图片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38600" y="3316555"/>
            <a:ext cx="1800000" cy="1352012"/>
          </a:xfrm>
          <a:prstGeom prst="rect">
            <a:avLst/>
          </a:prstGeom>
        </p:spPr>
      </p:pic>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00629" y="3305264"/>
            <a:ext cx="1378800" cy="1350218"/>
          </a:xfrm>
          <a:prstGeom prst="rect">
            <a:avLst/>
          </a:prstGeom>
        </p:spPr>
      </p:pic>
      <p:pic>
        <p:nvPicPr>
          <p:cNvPr id="7" name="图片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41458" y="3327035"/>
            <a:ext cx="1350000" cy="1350000"/>
          </a:xfrm>
          <a:prstGeom prst="rect">
            <a:avLst/>
          </a:prstGeom>
        </p:spPr>
      </p:pic>
    </p:spTree>
    <p:extLst>
      <p:ext uri="{BB962C8B-B14F-4D97-AF65-F5344CB8AC3E}">
        <p14:creationId xmlns:p14="http://schemas.microsoft.com/office/powerpoint/2010/main" val="3162177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Diffusion Curves</a:t>
            </a:r>
            <a:endParaRPr lang="zh-CN" altLang="en-US" dirty="0"/>
          </a:p>
        </p:txBody>
      </p:sp>
      <p:sp>
        <p:nvSpPr>
          <p:cNvPr id="3" name="内容占位符 2"/>
          <p:cNvSpPr>
            <a:spLocks noGrp="1"/>
          </p:cNvSpPr>
          <p:nvPr>
            <p:ph idx="1"/>
          </p:nvPr>
        </p:nvSpPr>
        <p:spPr>
          <a:xfrm>
            <a:off x="457200" y="1600200"/>
            <a:ext cx="6019800" cy="4525963"/>
          </a:xfrm>
        </p:spPr>
        <p:txBody>
          <a:bodyPr/>
          <a:lstStyle/>
          <a:p>
            <a:r>
              <a:rPr lang="en-US" altLang="zh-CN" dirty="0"/>
              <a:t>Definition </a:t>
            </a:r>
            <a:r>
              <a:rPr lang="en-US" altLang="zh-CN" dirty="0" smtClean="0"/>
              <a:t>[</a:t>
            </a:r>
            <a:r>
              <a:rPr lang="en-US" altLang="zh-CN" dirty="0" err="1" smtClean="0"/>
              <a:t>Orzan</a:t>
            </a:r>
            <a:r>
              <a:rPr lang="en-US" altLang="zh-CN" dirty="0" smtClean="0"/>
              <a:t> et al. 08]</a:t>
            </a:r>
            <a:endParaRPr lang="en-US" altLang="zh-CN" dirty="0"/>
          </a:p>
          <a:p>
            <a:pPr lvl="1"/>
            <a:r>
              <a:rPr lang="en-US" altLang="zh-CN" dirty="0"/>
              <a:t>Color defined on control </a:t>
            </a:r>
            <a:r>
              <a:rPr lang="en-US" altLang="zh-CN" dirty="0" smtClean="0"/>
              <a:t>curves</a:t>
            </a:r>
          </a:p>
          <a:p>
            <a:pPr lvl="1"/>
            <a:r>
              <a:rPr lang="en-US" altLang="zh-CN" dirty="0" smtClean="0"/>
              <a:t>Non-zero </a:t>
            </a:r>
            <a:r>
              <a:rPr lang="en-US" altLang="zh-CN" dirty="0" err="1" smtClean="0"/>
              <a:t>Laplacian</a:t>
            </a:r>
            <a:r>
              <a:rPr lang="en-US" altLang="zh-CN" dirty="0" smtClean="0"/>
              <a:t> on the curves and zero </a:t>
            </a:r>
            <a:r>
              <a:rPr lang="en-US" altLang="zh-CN" dirty="0" err="1" smtClean="0"/>
              <a:t>Laplacian</a:t>
            </a:r>
            <a:r>
              <a:rPr lang="en-US" altLang="zh-CN" dirty="0" smtClean="0"/>
              <a:t> elsewhere</a:t>
            </a:r>
            <a:endParaRPr lang="en-US" altLang="zh-CN" dirty="0"/>
          </a:p>
          <a:p>
            <a:pPr lvl="1"/>
            <a:r>
              <a:rPr lang="en-US" altLang="zh-CN" dirty="0" smtClean="0"/>
              <a:t>Smooth shading</a:t>
            </a:r>
          </a:p>
          <a:p>
            <a:r>
              <a:rPr lang="en-US" altLang="zh-CN" dirty="0" smtClean="0"/>
              <a:t>Advantage </a:t>
            </a:r>
          </a:p>
          <a:p>
            <a:pPr lvl="1"/>
            <a:r>
              <a:rPr lang="en-US" altLang="zh-CN" dirty="0" smtClean="0"/>
              <a:t>Sparse control curves</a:t>
            </a:r>
          </a:p>
          <a:p>
            <a:pPr lvl="1"/>
            <a:r>
              <a:rPr lang="en-US" altLang="zh-CN" dirty="0" smtClean="0"/>
              <a:t>Rich shading variations</a:t>
            </a:r>
          </a:p>
          <a:p>
            <a:pPr lvl="1"/>
            <a:endParaRPr lang="zh-CN" altLang="en-US" dirty="0"/>
          </a:p>
        </p:txBody>
      </p:sp>
      <p:pic>
        <p:nvPicPr>
          <p:cNvPr id="4" name="图片 3"/>
          <p:cNvPicPr>
            <a:picLocks noChangeAspect="1"/>
          </p:cNvPicPr>
          <p:nvPr/>
        </p:nvPicPr>
        <p:blipFill>
          <a:blip r:embed="rId4"/>
          <a:stretch>
            <a:fillRect/>
          </a:stretch>
        </p:blipFill>
        <p:spPr>
          <a:xfrm>
            <a:off x="6183742" y="3276600"/>
            <a:ext cx="2160000" cy="1277363"/>
          </a:xfrm>
          <a:prstGeom prst="rect">
            <a:avLst/>
          </a:prstGeom>
        </p:spPr>
      </p:pic>
      <p:pic>
        <p:nvPicPr>
          <p:cNvPr id="5" name="图片 4"/>
          <p:cNvPicPr>
            <a:picLocks noChangeAspect="1"/>
          </p:cNvPicPr>
          <p:nvPr/>
        </p:nvPicPr>
        <p:blipFill>
          <a:blip r:embed="rId5"/>
          <a:stretch>
            <a:fillRect/>
          </a:stretch>
        </p:blipFill>
        <p:spPr>
          <a:xfrm>
            <a:off x="6183742" y="4751698"/>
            <a:ext cx="2160000" cy="1280291"/>
          </a:xfrm>
          <a:prstGeom prst="rect">
            <a:avLst/>
          </a:prstGeom>
        </p:spPr>
      </p:pic>
      <p:cxnSp>
        <p:nvCxnSpPr>
          <p:cNvPr id="7" name="直接箭头连接符 6"/>
          <p:cNvCxnSpPr>
            <a:endCxn id="20" idx="0"/>
          </p:cNvCxnSpPr>
          <p:nvPr/>
        </p:nvCxnSpPr>
        <p:spPr>
          <a:xfrm>
            <a:off x="7620000" y="3915281"/>
            <a:ext cx="532014" cy="1312767"/>
          </a:xfrm>
          <a:prstGeom prst="straightConnector1">
            <a:avLst/>
          </a:prstGeom>
          <a:ln w="3175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5" name="TextBox 15"/>
          <p:cNvSpPr txBox="1"/>
          <p:nvPr/>
        </p:nvSpPr>
        <p:spPr>
          <a:xfrm>
            <a:off x="4876800" y="4837561"/>
            <a:ext cx="2570897" cy="461665"/>
          </a:xfrm>
          <a:prstGeom prst="rect">
            <a:avLst/>
          </a:prstGeom>
          <a:noFill/>
        </p:spPr>
        <p:txBody>
          <a:bodyPr wrap="none" rtlCol="0">
            <a:spAutoFit/>
          </a:bodyPr>
          <a:lstStyle/>
          <a:p>
            <a:r>
              <a:rPr lang="en-US" altLang="zh-CN" sz="2400" dirty="0" smtClean="0">
                <a:solidFill>
                  <a:srgbClr val="FFFF00"/>
                </a:solidFill>
              </a:rPr>
              <a:t>Non-zero </a:t>
            </a:r>
            <a:r>
              <a:rPr lang="en-US" altLang="zh-CN" sz="2400" dirty="0" err="1" smtClean="0">
                <a:solidFill>
                  <a:srgbClr val="FFFF00"/>
                </a:solidFill>
              </a:rPr>
              <a:t>Laplacian</a:t>
            </a:r>
            <a:endParaRPr lang="zh-CN" altLang="en-US" sz="2400" dirty="0">
              <a:solidFill>
                <a:srgbClr val="FFFF00"/>
              </a:solidFill>
            </a:endParaRPr>
          </a:p>
        </p:txBody>
      </p:sp>
      <p:cxnSp>
        <p:nvCxnSpPr>
          <p:cNvPr id="18" name="直接箭头连接符 17"/>
          <p:cNvCxnSpPr/>
          <p:nvPr/>
        </p:nvCxnSpPr>
        <p:spPr>
          <a:xfrm flipH="1">
            <a:off x="6074839" y="3982716"/>
            <a:ext cx="424497" cy="845221"/>
          </a:xfrm>
          <a:prstGeom prst="straightConnector1">
            <a:avLst/>
          </a:prstGeom>
          <a:ln w="3175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20" name="TextBox 15"/>
          <p:cNvSpPr txBox="1"/>
          <p:nvPr/>
        </p:nvSpPr>
        <p:spPr>
          <a:xfrm>
            <a:off x="7162800" y="5228048"/>
            <a:ext cx="1978427" cy="461665"/>
          </a:xfrm>
          <a:prstGeom prst="rect">
            <a:avLst/>
          </a:prstGeom>
          <a:noFill/>
        </p:spPr>
        <p:txBody>
          <a:bodyPr wrap="none" rtlCol="0">
            <a:spAutoFit/>
          </a:bodyPr>
          <a:lstStyle/>
          <a:p>
            <a:r>
              <a:rPr lang="en-US" altLang="zh-CN" sz="2400" dirty="0" smtClean="0">
                <a:solidFill>
                  <a:srgbClr val="FFFF00"/>
                </a:solidFill>
              </a:rPr>
              <a:t>Zero </a:t>
            </a:r>
            <a:r>
              <a:rPr lang="en-US" altLang="zh-CN" sz="2400" dirty="0" err="1" smtClean="0">
                <a:solidFill>
                  <a:srgbClr val="FFFF00"/>
                </a:solidFill>
              </a:rPr>
              <a:t>Laplacian</a:t>
            </a:r>
            <a:endParaRPr lang="zh-CN" altLang="en-US" sz="2400" dirty="0">
              <a:solidFill>
                <a:srgbClr val="FFFF00"/>
              </a:solidFill>
            </a:endParaRPr>
          </a:p>
        </p:txBody>
      </p:sp>
    </p:spTree>
    <p:custDataLst>
      <p:tags r:id="rId1"/>
    </p:custDataLst>
    <p:extLst>
      <p:ext uri="{BB962C8B-B14F-4D97-AF65-F5344CB8AC3E}">
        <p14:creationId xmlns:p14="http://schemas.microsoft.com/office/powerpoint/2010/main" val="1813900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0" grpId="0"/>
      <p:bldP spid="2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a:t>
            </a:r>
            <a:endParaRPr lang="zh-CN" altLang="en-US" dirty="0"/>
          </a:p>
        </p:txBody>
      </p:sp>
      <p:sp>
        <p:nvSpPr>
          <p:cNvPr id="3" name="内容占位符 2"/>
          <p:cNvSpPr>
            <a:spLocks noGrp="1"/>
          </p:cNvSpPr>
          <p:nvPr>
            <p:ph idx="1"/>
          </p:nvPr>
        </p:nvSpPr>
        <p:spPr/>
        <p:txBody>
          <a:bodyPr/>
          <a:lstStyle/>
          <a:p>
            <a:r>
              <a:rPr lang="en-US" altLang="zh-CN" dirty="0"/>
              <a:t>Accurate and fully automatic method</a:t>
            </a:r>
            <a:endParaRPr lang="zh-CN" altLang="en-US" dirty="0"/>
          </a:p>
          <a:p>
            <a:endParaRPr lang="en-US" altLang="zh-CN" dirty="0" smtClean="0"/>
          </a:p>
          <a:p>
            <a:r>
              <a:rPr lang="en-US" altLang="zh-CN" dirty="0" err="1" smtClean="0"/>
              <a:t>Vectorize</a:t>
            </a:r>
            <a:r>
              <a:rPr lang="en-US" altLang="zh-CN" dirty="0" smtClean="0"/>
              <a:t> images using diffusion curve representation</a:t>
            </a:r>
          </a:p>
          <a:p>
            <a:pPr lvl="1"/>
            <a:r>
              <a:rPr lang="en-US" altLang="zh-CN" dirty="0" smtClean="0"/>
              <a:t>Extract curves in the </a:t>
            </a:r>
            <a:r>
              <a:rPr lang="en-US" altLang="zh-CN" dirty="0" err="1" smtClean="0"/>
              <a:t>Laplacian</a:t>
            </a:r>
            <a:r>
              <a:rPr lang="en-US" altLang="zh-CN" dirty="0" smtClean="0"/>
              <a:t>/</a:t>
            </a:r>
            <a:r>
              <a:rPr lang="en-US" altLang="zh-CN" dirty="0" err="1" smtClean="0"/>
              <a:t>bilaplacian</a:t>
            </a:r>
            <a:r>
              <a:rPr lang="en-US" altLang="zh-CN" dirty="0" smtClean="0"/>
              <a:t> domain</a:t>
            </a:r>
          </a:p>
          <a:p>
            <a:pPr lvl="1"/>
            <a:r>
              <a:rPr lang="en-US" altLang="zh-CN" dirty="0" smtClean="0"/>
              <a:t>Propose </a:t>
            </a:r>
            <a:r>
              <a:rPr lang="en-US" altLang="zh-CN" dirty="0"/>
              <a:t>h</a:t>
            </a:r>
            <a:r>
              <a:rPr lang="en-US" altLang="zh-CN" dirty="0" smtClean="0"/>
              <a:t>ierarchical fitting and multi-scale representation</a:t>
            </a:r>
          </a:p>
          <a:p>
            <a:pPr lvl="1"/>
            <a:endParaRPr lang="en-US" altLang="zh-CN" dirty="0" smtClean="0"/>
          </a:p>
        </p:txBody>
      </p:sp>
    </p:spTree>
    <p:extLst>
      <p:ext uri="{BB962C8B-B14F-4D97-AF65-F5344CB8AC3E}">
        <p14:creationId xmlns:p14="http://schemas.microsoft.com/office/powerpoint/2010/main" val="1754188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Limitations and Future Work</a:t>
            </a:r>
            <a:endParaRPr lang="zh-CN" altLang="en-US" dirty="0"/>
          </a:p>
        </p:txBody>
      </p:sp>
      <p:sp>
        <p:nvSpPr>
          <p:cNvPr id="3" name="内容占位符 2"/>
          <p:cNvSpPr>
            <a:spLocks noGrp="1"/>
          </p:cNvSpPr>
          <p:nvPr>
            <p:ph idx="1"/>
          </p:nvPr>
        </p:nvSpPr>
        <p:spPr/>
        <p:txBody>
          <a:bodyPr/>
          <a:lstStyle/>
          <a:p>
            <a:r>
              <a:rPr lang="en-US" altLang="zh-CN" dirty="0" smtClean="0"/>
              <a:t>Limitations</a:t>
            </a:r>
          </a:p>
          <a:p>
            <a:pPr lvl="1"/>
            <a:r>
              <a:rPr lang="en-US" altLang="zh-CN" dirty="0" smtClean="0"/>
              <a:t>Remove image features with low contrast</a:t>
            </a:r>
          </a:p>
          <a:p>
            <a:pPr lvl="1"/>
            <a:r>
              <a:rPr lang="en-US" altLang="zh-CN" dirty="0" smtClean="0"/>
              <a:t>Generate many short curves for noisy images</a:t>
            </a:r>
          </a:p>
          <a:p>
            <a:pPr lvl="1"/>
            <a:endParaRPr lang="en-US" altLang="zh-CN" dirty="0" smtClean="0"/>
          </a:p>
          <a:p>
            <a:r>
              <a:rPr lang="en-US" altLang="zh-CN" dirty="0" smtClean="0"/>
              <a:t>Future work</a:t>
            </a:r>
          </a:p>
          <a:p>
            <a:pPr lvl="1"/>
            <a:r>
              <a:rPr lang="en-US" altLang="zh-CN" dirty="0" smtClean="0"/>
              <a:t>3D volume </a:t>
            </a:r>
            <a:r>
              <a:rPr lang="en-US" altLang="zh-CN" dirty="0" err="1" smtClean="0"/>
              <a:t>vectorization</a:t>
            </a:r>
            <a:endParaRPr lang="en-US" altLang="zh-CN" dirty="0" smtClean="0"/>
          </a:p>
          <a:p>
            <a:pPr lvl="1"/>
            <a:r>
              <a:rPr lang="en-US" altLang="zh-CN" dirty="0" smtClean="0"/>
              <a:t>Animation sequences</a:t>
            </a:r>
          </a:p>
        </p:txBody>
      </p:sp>
    </p:spTree>
    <p:extLst>
      <p:ext uri="{BB962C8B-B14F-4D97-AF65-F5344CB8AC3E}">
        <p14:creationId xmlns:p14="http://schemas.microsoft.com/office/powerpoint/2010/main" val="1568824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Acknowledgements</a:t>
            </a:r>
            <a:endParaRPr lang="zh-CN" altLang="en-US" dirty="0"/>
          </a:p>
        </p:txBody>
      </p:sp>
      <p:sp>
        <p:nvSpPr>
          <p:cNvPr id="3" name="内容占位符 2"/>
          <p:cNvSpPr>
            <a:spLocks noGrp="1"/>
          </p:cNvSpPr>
          <p:nvPr>
            <p:ph idx="1"/>
          </p:nvPr>
        </p:nvSpPr>
        <p:spPr/>
        <p:txBody>
          <a:bodyPr/>
          <a:lstStyle/>
          <a:p>
            <a:r>
              <a:rPr lang="en-US" altLang="zh-CN" dirty="0" smtClean="0"/>
              <a:t>Anonymous reviewers</a:t>
            </a:r>
          </a:p>
          <a:p>
            <a:pPr lvl="1"/>
            <a:r>
              <a:rPr lang="en-US" altLang="zh-CN" dirty="0" smtClean="0"/>
              <a:t>Valuable suggestions and comments</a:t>
            </a:r>
            <a:endParaRPr lang="en-US" altLang="zh-CN" dirty="0"/>
          </a:p>
          <a:p>
            <a:r>
              <a:rPr lang="en-US" altLang="zh-CN" dirty="0" smtClean="0"/>
              <a:t>Adrien </a:t>
            </a:r>
            <a:r>
              <a:rPr lang="en-US" altLang="zh-CN" dirty="0" err="1" smtClean="0"/>
              <a:t>Bousseau</a:t>
            </a:r>
            <a:endParaRPr lang="en-US" altLang="zh-CN" dirty="0"/>
          </a:p>
          <a:p>
            <a:pPr lvl="1"/>
            <a:r>
              <a:rPr lang="en-US" altLang="zh-CN" dirty="0" smtClean="0"/>
              <a:t>Share the implementation of [</a:t>
            </a:r>
            <a:r>
              <a:rPr lang="en-US" altLang="zh-CN" dirty="0" err="1" smtClean="0"/>
              <a:t>Orzan</a:t>
            </a:r>
            <a:r>
              <a:rPr lang="en-US" altLang="zh-CN" dirty="0" smtClean="0"/>
              <a:t> et al. 08]</a:t>
            </a:r>
            <a:endParaRPr lang="en-US" altLang="zh-CN" dirty="0"/>
          </a:p>
          <a:p>
            <a:r>
              <a:rPr lang="en-US" altLang="zh-CN" dirty="0" smtClean="0"/>
              <a:t>Pierre </a:t>
            </a:r>
            <a:r>
              <a:rPr lang="en-US" altLang="zh-CN" dirty="0" err="1" smtClean="0"/>
              <a:t>Poulin</a:t>
            </a:r>
            <a:r>
              <a:rPr lang="en-US" altLang="zh-CN" dirty="0" smtClean="0"/>
              <a:t> and Stephen Lin for proofreading</a:t>
            </a:r>
          </a:p>
          <a:p>
            <a:r>
              <a:rPr lang="en-US" altLang="zh-CN" dirty="0" smtClean="0"/>
              <a:t>Funding</a:t>
            </a:r>
          </a:p>
          <a:p>
            <a:pPr lvl="1"/>
            <a:r>
              <a:rPr lang="en-US" altLang="zh-CN" dirty="0" smtClean="0"/>
              <a:t>NSERC and MITACS with Microsoft Game Studios</a:t>
            </a:r>
          </a:p>
          <a:p>
            <a:pPr lvl="1"/>
            <a:r>
              <a:rPr lang="en-US" altLang="zh-CN" dirty="0" smtClean="0"/>
              <a:t>NSF of China (61379087)</a:t>
            </a:r>
            <a:endParaRPr lang="zh-CN" altLang="en-US" dirty="0"/>
          </a:p>
        </p:txBody>
      </p:sp>
    </p:spTree>
    <p:extLst>
      <p:ext uri="{BB962C8B-B14F-4D97-AF65-F5344CB8AC3E}">
        <p14:creationId xmlns:p14="http://schemas.microsoft.com/office/powerpoint/2010/main" val="3194726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altLang="zh-CN" dirty="0" smtClean="0"/>
          </a:p>
          <a:p>
            <a:pPr marL="0" indent="0">
              <a:buNone/>
            </a:pPr>
            <a:endParaRPr lang="en-US" altLang="zh-CN" dirty="0" smtClean="0"/>
          </a:p>
          <a:p>
            <a:pPr marL="0" indent="0">
              <a:buNone/>
            </a:pPr>
            <a:endParaRPr lang="en-US" altLang="zh-CN" sz="3600" b="1" dirty="0" smtClean="0">
              <a:solidFill>
                <a:srgbClr val="FFC000"/>
              </a:solidFill>
            </a:endParaRPr>
          </a:p>
          <a:p>
            <a:pPr marL="0" indent="0">
              <a:buNone/>
            </a:pPr>
            <a:endParaRPr lang="en-US" altLang="zh-CN" sz="3600" b="1" dirty="0">
              <a:solidFill>
                <a:srgbClr val="FFC000"/>
              </a:solidFill>
            </a:endParaRPr>
          </a:p>
          <a:p>
            <a:pPr marL="0" indent="0">
              <a:buNone/>
            </a:pPr>
            <a:r>
              <a:rPr lang="en-US" altLang="zh-CN" sz="4400" b="1" dirty="0" smtClean="0">
                <a:solidFill>
                  <a:srgbClr val="FFC000"/>
                </a:solidFill>
              </a:rPr>
              <a:t>	Thank you!</a:t>
            </a:r>
            <a:endParaRPr lang="zh-CN" altLang="en-US" sz="4400" b="1" dirty="0">
              <a:solidFill>
                <a:srgbClr val="FFC000"/>
              </a:solidFill>
            </a:endParaRPr>
          </a:p>
        </p:txBody>
      </p:sp>
    </p:spTree>
    <p:extLst>
      <p:ext uri="{BB962C8B-B14F-4D97-AF65-F5344CB8AC3E}">
        <p14:creationId xmlns:p14="http://schemas.microsoft.com/office/powerpoint/2010/main" val="3990060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Comparison: </a:t>
            </a:r>
            <a:endParaRPr lang="zh-CN" altLang="en-US" dirty="0"/>
          </a:p>
        </p:txBody>
      </p:sp>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25630" y="1371600"/>
            <a:ext cx="1440000" cy="1440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075" y="1371600"/>
            <a:ext cx="1440000" cy="1440000"/>
          </a:xfrm>
          <a:prstGeom prst="rect">
            <a:avLst/>
          </a:prstGeom>
          <a:ln w="19050">
            <a:solidFill>
              <a:schemeClr val="bg1"/>
            </a:solidFill>
          </a:ln>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9240" y="1371600"/>
            <a:ext cx="1440000" cy="1440000"/>
          </a:xfrm>
          <a:prstGeom prst="rect">
            <a:avLst/>
          </a:prstGeom>
          <a:ln w="3175">
            <a:solidFill>
              <a:schemeClr val="bg1"/>
            </a:solidFill>
          </a:ln>
        </p:spPr>
      </p:pic>
      <p:pic>
        <p:nvPicPr>
          <p:cNvPr id="9218" name="Picture 2" descr="E:\VSRP\Smoke\Paper\SparseImageCurves_SA\images\jeschke_compare\fish_jeschk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9475" y="31242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VSRP\Smoke\Paper\SparseImageCurves_SA\images\jeschke_compare\fish_2_ou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9240" y="31242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VSRP\Smoke\Paper\SparseImageCurves_SA\images\jeschke_compare\fish_2_jeschke_zoom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9077" y="48768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E:\VSRP\Smoke\Paper\SparseImageCurves_SA\images\jeschke_compare\fish_2_our_zoomi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4687" y="487680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5"/>
          <p:cNvSpPr txBox="1"/>
          <p:nvPr/>
        </p:nvSpPr>
        <p:spPr>
          <a:xfrm>
            <a:off x="2334120" y="2719394"/>
            <a:ext cx="849913" cy="461665"/>
          </a:xfrm>
          <a:prstGeom prst="rect">
            <a:avLst/>
          </a:prstGeom>
          <a:noFill/>
        </p:spPr>
        <p:txBody>
          <a:bodyPr wrap="none" rtlCol="0">
            <a:spAutoFit/>
          </a:bodyPr>
          <a:lstStyle/>
          <a:p>
            <a:r>
              <a:rPr lang="en-US" altLang="zh-CN" sz="2400" dirty="0" smtClean="0">
                <a:solidFill>
                  <a:schemeClr val="bg1"/>
                </a:solidFill>
              </a:rPr>
              <a:t>Input</a:t>
            </a:r>
            <a:endParaRPr lang="zh-CN" altLang="en-US" sz="2000" dirty="0">
              <a:solidFill>
                <a:schemeClr val="bg1"/>
              </a:solidFill>
            </a:endParaRPr>
          </a:p>
        </p:txBody>
      </p:sp>
      <p:sp>
        <p:nvSpPr>
          <p:cNvPr id="11" name="TextBox 15"/>
          <p:cNvSpPr txBox="1"/>
          <p:nvPr/>
        </p:nvSpPr>
        <p:spPr>
          <a:xfrm>
            <a:off x="1971333" y="4454065"/>
            <a:ext cx="1569725" cy="461665"/>
          </a:xfrm>
          <a:prstGeom prst="rect">
            <a:avLst/>
          </a:prstGeom>
          <a:noFill/>
        </p:spPr>
        <p:txBody>
          <a:bodyPr wrap="none" rtlCol="0">
            <a:spAutoFit/>
          </a:bodyPr>
          <a:lstStyle/>
          <a:p>
            <a:r>
              <a:rPr lang="en-US" altLang="zh-CN" sz="2400" dirty="0" smtClean="0">
                <a:solidFill>
                  <a:schemeClr val="bg1"/>
                </a:solidFill>
              </a:rPr>
              <a:t>Col. Recon.</a:t>
            </a:r>
            <a:endParaRPr lang="zh-CN" altLang="en-US" sz="2000" dirty="0">
              <a:solidFill>
                <a:schemeClr val="bg1"/>
              </a:solidFill>
            </a:endParaRPr>
          </a:p>
        </p:txBody>
      </p:sp>
      <p:sp>
        <p:nvSpPr>
          <p:cNvPr id="12" name="TextBox 15"/>
          <p:cNvSpPr txBox="1"/>
          <p:nvPr/>
        </p:nvSpPr>
        <p:spPr>
          <a:xfrm>
            <a:off x="2186370" y="6248400"/>
            <a:ext cx="1273105" cy="461665"/>
          </a:xfrm>
          <a:prstGeom prst="rect">
            <a:avLst/>
          </a:prstGeom>
          <a:noFill/>
        </p:spPr>
        <p:txBody>
          <a:bodyPr wrap="none" rtlCol="0">
            <a:spAutoFit/>
          </a:bodyPr>
          <a:lstStyle/>
          <a:p>
            <a:r>
              <a:rPr lang="en-US" altLang="zh-CN" sz="2400" dirty="0" smtClean="0">
                <a:solidFill>
                  <a:schemeClr val="bg1"/>
                </a:solidFill>
              </a:rPr>
              <a:t>Close-up</a:t>
            </a:r>
            <a:endParaRPr lang="zh-CN" altLang="en-US" sz="2000" dirty="0">
              <a:solidFill>
                <a:schemeClr val="bg1"/>
              </a:solidFill>
            </a:endParaRPr>
          </a:p>
        </p:txBody>
      </p:sp>
      <p:pic>
        <p:nvPicPr>
          <p:cNvPr id="3074" name="Picture 2" descr="E:\VSRP\Smoke\Paper\SparseImageCurves_SA\images\jeschke_compare\fish_jeschke_ou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8075" y="31242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VSRP\Smoke\Paper\SparseImageCurves_SA\images\jeschke_compare\fish_2_jeschke_our_zoomi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88075" y="487680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5"/>
          <p:cNvSpPr txBox="1"/>
          <p:nvPr/>
        </p:nvSpPr>
        <p:spPr>
          <a:xfrm>
            <a:off x="3983118" y="2738716"/>
            <a:ext cx="1030923" cy="461665"/>
          </a:xfrm>
          <a:prstGeom prst="rect">
            <a:avLst/>
          </a:prstGeom>
          <a:noFill/>
        </p:spPr>
        <p:txBody>
          <a:bodyPr wrap="none" rtlCol="0">
            <a:spAutoFit/>
          </a:bodyPr>
          <a:lstStyle/>
          <a:p>
            <a:r>
              <a:rPr lang="en-US" altLang="zh-CN" sz="2400" dirty="0" smtClean="0">
                <a:solidFill>
                  <a:schemeClr val="bg1"/>
                </a:solidFill>
              </a:rPr>
              <a:t>Curves</a:t>
            </a:r>
            <a:endParaRPr lang="zh-CN" altLang="en-US" sz="2000" dirty="0">
              <a:solidFill>
                <a:schemeClr val="bg1"/>
              </a:solidFill>
            </a:endParaRPr>
          </a:p>
        </p:txBody>
      </p:sp>
      <p:sp>
        <p:nvSpPr>
          <p:cNvPr id="16" name="TextBox 15"/>
          <p:cNvSpPr txBox="1"/>
          <p:nvPr/>
        </p:nvSpPr>
        <p:spPr>
          <a:xfrm>
            <a:off x="3611875" y="4454064"/>
            <a:ext cx="1569725" cy="461665"/>
          </a:xfrm>
          <a:prstGeom prst="rect">
            <a:avLst/>
          </a:prstGeom>
          <a:noFill/>
        </p:spPr>
        <p:txBody>
          <a:bodyPr wrap="none" rtlCol="0">
            <a:spAutoFit/>
          </a:bodyPr>
          <a:lstStyle/>
          <a:p>
            <a:r>
              <a:rPr lang="en-US" altLang="zh-CN" sz="2400" dirty="0" smtClean="0">
                <a:solidFill>
                  <a:schemeClr val="bg1"/>
                </a:solidFill>
              </a:rPr>
              <a:t>Our Recon.</a:t>
            </a:r>
            <a:endParaRPr lang="zh-CN" altLang="en-US" sz="2000" dirty="0">
              <a:solidFill>
                <a:schemeClr val="bg1"/>
              </a:solidFill>
            </a:endParaRPr>
          </a:p>
        </p:txBody>
      </p:sp>
      <p:sp>
        <p:nvSpPr>
          <p:cNvPr id="17" name="TextBox 15"/>
          <p:cNvSpPr txBox="1"/>
          <p:nvPr/>
        </p:nvSpPr>
        <p:spPr>
          <a:xfrm>
            <a:off x="3800133" y="6248399"/>
            <a:ext cx="1273105" cy="461665"/>
          </a:xfrm>
          <a:prstGeom prst="rect">
            <a:avLst/>
          </a:prstGeom>
          <a:noFill/>
        </p:spPr>
        <p:txBody>
          <a:bodyPr wrap="none" rtlCol="0">
            <a:spAutoFit/>
          </a:bodyPr>
          <a:lstStyle/>
          <a:p>
            <a:r>
              <a:rPr lang="en-US" altLang="zh-CN" sz="2400" dirty="0" smtClean="0">
                <a:solidFill>
                  <a:schemeClr val="bg1"/>
                </a:solidFill>
              </a:rPr>
              <a:t>Close-up</a:t>
            </a:r>
            <a:endParaRPr lang="zh-CN" altLang="en-US" sz="2000" dirty="0">
              <a:solidFill>
                <a:schemeClr val="bg1"/>
              </a:solidFill>
            </a:endParaRPr>
          </a:p>
        </p:txBody>
      </p:sp>
      <p:sp>
        <p:nvSpPr>
          <p:cNvPr id="18" name="TextBox 15"/>
          <p:cNvSpPr txBox="1"/>
          <p:nvPr/>
        </p:nvSpPr>
        <p:spPr>
          <a:xfrm>
            <a:off x="5634283" y="2738716"/>
            <a:ext cx="1030923" cy="461665"/>
          </a:xfrm>
          <a:prstGeom prst="rect">
            <a:avLst/>
          </a:prstGeom>
          <a:noFill/>
        </p:spPr>
        <p:txBody>
          <a:bodyPr wrap="none" rtlCol="0">
            <a:spAutoFit/>
          </a:bodyPr>
          <a:lstStyle/>
          <a:p>
            <a:r>
              <a:rPr lang="en-US" altLang="zh-CN" sz="2400" dirty="0" smtClean="0">
                <a:solidFill>
                  <a:schemeClr val="bg1"/>
                </a:solidFill>
              </a:rPr>
              <a:t>Curves</a:t>
            </a:r>
            <a:endParaRPr lang="zh-CN" altLang="en-US" sz="2000" dirty="0">
              <a:solidFill>
                <a:schemeClr val="bg1"/>
              </a:solidFill>
            </a:endParaRPr>
          </a:p>
        </p:txBody>
      </p:sp>
      <p:sp>
        <p:nvSpPr>
          <p:cNvPr id="19" name="TextBox 15"/>
          <p:cNvSpPr txBox="1"/>
          <p:nvPr/>
        </p:nvSpPr>
        <p:spPr>
          <a:xfrm>
            <a:off x="5288275" y="4470582"/>
            <a:ext cx="1569725" cy="461665"/>
          </a:xfrm>
          <a:prstGeom prst="rect">
            <a:avLst/>
          </a:prstGeom>
          <a:noFill/>
        </p:spPr>
        <p:txBody>
          <a:bodyPr wrap="none" rtlCol="0">
            <a:spAutoFit/>
          </a:bodyPr>
          <a:lstStyle/>
          <a:p>
            <a:r>
              <a:rPr lang="en-US" altLang="zh-CN" sz="2400" dirty="0" smtClean="0">
                <a:solidFill>
                  <a:schemeClr val="bg1"/>
                </a:solidFill>
              </a:rPr>
              <a:t>Our Recon.</a:t>
            </a:r>
            <a:endParaRPr lang="zh-CN" altLang="en-US" sz="2000" dirty="0">
              <a:solidFill>
                <a:schemeClr val="bg1"/>
              </a:solidFill>
            </a:endParaRPr>
          </a:p>
        </p:txBody>
      </p:sp>
      <p:sp>
        <p:nvSpPr>
          <p:cNvPr id="20" name="TextBox 15"/>
          <p:cNvSpPr txBox="1"/>
          <p:nvPr/>
        </p:nvSpPr>
        <p:spPr>
          <a:xfrm>
            <a:off x="5440675" y="6248398"/>
            <a:ext cx="1273105" cy="461665"/>
          </a:xfrm>
          <a:prstGeom prst="rect">
            <a:avLst/>
          </a:prstGeom>
          <a:noFill/>
        </p:spPr>
        <p:txBody>
          <a:bodyPr wrap="none" rtlCol="0">
            <a:spAutoFit/>
          </a:bodyPr>
          <a:lstStyle/>
          <a:p>
            <a:r>
              <a:rPr lang="en-US" altLang="zh-CN" sz="2400" dirty="0" smtClean="0">
                <a:solidFill>
                  <a:schemeClr val="bg1"/>
                </a:solidFill>
              </a:rPr>
              <a:t>Close-up</a:t>
            </a:r>
            <a:endParaRPr lang="zh-CN" altLang="en-US" sz="2000" dirty="0">
              <a:solidFill>
                <a:schemeClr val="bg1"/>
              </a:solidFill>
            </a:endParaRPr>
          </a:p>
        </p:txBody>
      </p:sp>
    </p:spTree>
    <p:custDataLst>
      <p:tags r:id="rId1"/>
    </p:custDataLst>
    <p:extLst>
      <p:ext uri="{BB962C8B-B14F-4D97-AF65-F5344CB8AC3E}">
        <p14:creationId xmlns:p14="http://schemas.microsoft.com/office/powerpoint/2010/main" val="386583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500"/>
                                        <p:tgtEl>
                                          <p:spTgt spid="921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50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ntr" presetSubtype="0" fill="hold" nodeType="afterEffect">
                                  <p:stCondLst>
                                    <p:cond delay="500"/>
                                  </p:stCondLst>
                                  <p:childTnLst>
                                    <p:set>
                                      <p:cBhvr>
                                        <p:cTn id="26" dur="1" fill="hold">
                                          <p:stCondLst>
                                            <p:cond delay="0"/>
                                          </p:stCondLst>
                                        </p:cTn>
                                        <p:tgtEl>
                                          <p:spTgt spid="9221"/>
                                        </p:tgtEl>
                                        <p:attrNameLst>
                                          <p:attrName>style.visibility</p:attrName>
                                        </p:attrNameLst>
                                      </p:cBhvr>
                                      <p:to>
                                        <p:strVal val="visible"/>
                                      </p:to>
                                    </p:set>
                                    <p:animEffect transition="in" filter="fade">
                                      <p:cBhvr>
                                        <p:cTn id="27" dur="500"/>
                                        <p:tgtEl>
                                          <p:spTgt spid="9221"/>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50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500"/>
                                        <p:tgtEl>
                                          <p:spTgt spid="3075"/>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500"/>
                            </p:stCondLst>
                            <p:childTnLst>
                              <p:par>
                                <p:cTn id="46" presetID="10" presetClass="entr" presetSubtype="0" fill="hold" nodeType="afterEffect">
                                  <p:stCondLst>
                                    <p:cond delay="500"/>
                                  </p:stCondLst>
                                  <p:childTnLst>
                                    <p:set>
                                      <p:cBhvr>
                                        <p:cTn id="47" dur="1" fill="hold">
                                          <p:stCondLst>
                                            <p:cond delay="0"/>
                                          </p:stCondLst>
                                        </p:cTn>
                                        <p:tgtEl>
                                          <p:spTgt spid="9220"/>
                                        </p:tgtEl>
                                        <p:attrNameLst>
                                          <p:attrName>style.visibility</p:attrName>
                                        </p:attrNameLst>
                                      </p:cBhvr>
                                      <p:to>
                                        <p:strVal val="visible"/>
                                      </p:to>
                                    </p:set>
                                    <p:animEffect transition="in" filter="fade">
                                      <p:cBhvr>
                                        <p:cTn id="48" dur="500"/>
                                        <p:tgtEl>
                                          <p:spTgt spid="922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1500"/>
                            </p:stCondLst>
                            <p:childTnLst>
                              <p:par>
                                <p:cTn id="53" presetID="10" presetClass="entr" presetSubtype="0" fill="hold" nodeType="afterEffect">
                                  <p:stCondLst>
                                    <p:cond delay="500"/>
                                  </p:stCondLst>
                                  <p:childTnLst>
                                    <p:set>
                                      <p:cBhvr>
                                        <p:cTn id="54" dur="1" fill="hold">
                                          <p:stCondLst>
                                            <p:cond delay="0"/>
                                          </p:stCondLst>
                                        </p:cTn>
                                        <p:tgtEl>
                                          <p:spTgt spid="9223"/>
                                        </p:tgtEl>
                                        <p:attrNameLst>
                                          <p:attrName>style.visibility</p:attrName>
                                        </p:attrNameLst>
                                      </p:cBhvr>
                                      <p:to>
                                        <p:strVal val="visible"/>
                                      </p:to>
                                    </p:set>
                                    <p:animEffect transition="in" filter="fade">
                                      <p:cBhvr>
                                        <p:cTn id="55" dur="500"/>
                                        <p:tgtEl>
                                          <p:spTgt spid="9223"/>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Vectorization</a:t>
            </a:r>
            <a:r>
              <a:rPr lang="en-US" altLang="zh-CN" dirty="0" smtClean="0"/>
              <a:t> with Diffusion Curves</a:t>
            </a:r>
            <a:endParaRPr lang="zh-CN" altLang="en-US" dirty="0"/>
          </a:p>
        </p:txBody>
      </p:sp>
      <p:sp>
        <p:nvSpPr>
          <p:cNvPr id="3" name="内容占位符 2"/>
          <p:cNvSpPr>
            <a:spLocks noGrp="1"/>
          </p:cNvSpPr>
          <p:nvPr>
            <p:ph idx="1"/>
          </p:nvPr>
        </p:nvSpPr>
        <p:spPr/>
        <p:txBody>
          <a:bodyPr/>
          <a:lstStyle/>
          <a:p>
            <a:r>
              <a:rPr lang="en-US" altLang="zh-CN" dirty="0" smtClean="0"/>
              <a:t>High quality reconstruction</a:t>
            </a:r>
          </a:p>
          <a:p>
            <a:pPr lvl="1"/>
            <a:r>
              <a:rPr lang="en-US" altLang="zh-CN" dirty="0" smtClean="0"/>
              <a:t>Sharp edges</a:t>
            </a:r>
          </a:p>
          <a:p>
            <a:pPr lvl="1"/>
            <a:r>
              <a:rPr lang="en-US" altLang="zh-CN" dirty="0" smtClean="0"/>
              <a:t>Smooth variations </a:t>
            </a:r>
          </a:p>
          <a:p>
            <a:r>
              <a:rPr lang="en-US" altLang="zh-CN" dirty="0" smtClean="0"/>
              <a:t>Automatic extraction</a:t>
            </a:r>
            <a:endParaRPr lang="en-US" altLang="zh-CN" dirty="0"/>
          </a:p>
          <a:p>
            <a:pPr lvl="1"/>
            <a:endParaRPr lang="en-US" altLang="zh-CN" dirty="0"/>
          </a:p>
        </p:txBody>
      </p:sp>
      <p:sp>
        <p:nvSpPr>
          <p:cNvPr id="5" name="TextBox 15"/>
          <p:cNvSpPr txBox="1"/>
          <p:nvPr/>
        </p:nvSpPr>
        <p:spPr>
          <a:xfrm>
            <a:off x="6648450" y="5048250"/>
            <a:ext cx="1584729" cy="461665"/>
          </a:xfrm>
          <a:prstGeom prst="rect">
            <a:avLst/>
          </a:prstGeom>
          <a:noFill/>
        </p:spPr>
        <p:txBody>
          <a:bodyPr wrap="none" rtlCol="0">
            <a:spAutoFit/>
          </a:bodyPr>
          <a:lstStyle/>
          <a:p>
            <a:r>
              <a:rPr lang="en-US" altLang="zh-CN" sz="2400" dirty="0" smtClean="0">
                <a:solidFill>
                  <a:srgbClr val="FFFF00"/>
                </a:solidFill>
              </a:rPr>
              <a:t>Sharp </a:t>
            </a:r>
            <a:r>
              <a:rPr lang="en-US" altLang="zh-CN" sz="2400" dirty="0" smtClean="0">
                <a:solidFill>
                  <a:srgbClr val="FFFF00"/>
                </a:solidFill>
              </a:rPr>
              <a:t>edge</a:t>
            </a:r>
            <a:endParaRPr lang="zh-CN" altLang="en-US" sz="2400" dirty="0">
              <a:solidFill>
                <a:srgbClr val="FFFF00"/>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139" y="3917433"/>
            <a:ext cx="3240000" cy="275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箭头连接符 17"/>
          <p:cNvCxnSpPr/>
          <p:nvPr/>
        </p:nvCxnSpPr>
        <p:spPr>
          <a:xfrm>
            <a:off x="5553654" y="5283745"/>
            <a:ext cx="1075746" cy="0"/>
          </a:xfrm>
          <a:prstGeom prst="straightConnector1">
            <a:avLst/>
          </a:prstGeom>
          <a:ln w="3175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直接箭头连接符 17"/>
          <p:cNvCxnSpPr/>
          <p:nvPr/>
        </p:nvCxnSpPr>
        <p:spPr>
          <a:xfrm flipV="1">
            <a:off x="3048000" y="4876801"/>
            <a:ext cx="3571875" cy="1"/>
          </a:xfrm>
          <a:prstGeom prst="straightConnector1">
            <a:avLst/>
          </a:prstGeom>
          <a:ln w="3175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5"/>
          <p:cNvSpPr txBox="1"/>
          <p:nvPr/>
        </p:nvSpPr>
        <p:spPr>
          <a:xfrm>
            <a:off x="6629400" y="4592683"/>
            <a:ext cx="2330125" cy="461665"/>
          </a:xfrm>
          <a:prstGeom prst="rect">
            <a:avLst/>
          </a:prstGeom>
          <a:noFill/>
        </p:spPr>
        <p:txBody>
          <a:bodyPr wrap="none" rtlCol="0">
            <a:spAutoFit/>
          </a:bodyPr>
          <a:lstStyle/>
          <a:p>
            <a:r>
              <a:rPr lang="en-US" altLang="zh-CN" sz="2400" dirty="0" smtClean="0">
                <a:solidFill>
                  <a:srgbClr val="FFFF00"/>
                </a:solidFill>
              </a:rPr>
              <a:t>Smooth </a:t>
            </a:r>
            <a:r>
              <a:rPr lang="en-US" altLang="zh-CN" sz="2400" dirty="0" smtClean="0">
                <a:solidFill>
                  <a:srgbClr val="FFFF00"/>
                </a:solidFill>
              </a:rPr>
              <a:t>variation</a:t>
            </a:r>
            <a:endParaRPr lang="zh-CN" altLang="en-US" sz="2400" dirty="0">
              <a:solidFill>
                <a:srgbClr val="FFFF00"/>
              </a:solidFill>
            </a:endParaRPr>
          </a:p>
        </p:txBody>
      </p:sp>
    </p:spTree>
    <p:extLst>
      <p:ext uri="{BB962C8B-B14F-4D97-AF65-F5344CB8AC3E}">
        <p14:creationId xmlns:p14="http://schemas.microsoft.com/office/powerpoint/2010/main" val="2518627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CA" dirty="0"/>
          </a:p>
        </p:txBody>
      </p:sp>
      <p:sp>
        <p:nvSpPr>
          <p:cNvPr id="3" name="Content Placeholder 2"/>
          <p:cNvSpPr>
            <a:spLocks noGrp="1"/>
          </p:cNvSpPr>
          <p:nvPr>
            <p:ph idx="1"/>
          </p:nvPr>
        </p:nvSpPr>
        <p:spPr/>
        <p:txBody>
          <a:bodyPr/>
          <a:lstStyle/>
          <a:p>
            <a:r>
              <a:rPr lang="en-US" altLang="zh-CN" dirty="0" smtClean="0"/>
              <a:t>Manual extraction</a:t>
            </a:r>
          </a:p>
          <a:p>
            <a:pPr lvl="1"/>
            <a:r>
              <a:rPr lang="en-US" altLang="zh-CN" sz="2400" dirty="0"/>
              <a:t>[</a:t>
            </a:r>
            <a:r>
              <a:rPr lang="en-US" altLang="zh-CN" sz="2400" dirty="0" err="1"/>
              <a:t>Orzan</a:t>
            </a:r>
            <a:r>
              <a:rPr lang="en-US" altLang="zh-CN" sz="2400" dirty="0"/>
              <a:t> et al. 08; </a:t>
            </a:r>
            <a:r>
              <a:rPr lang="en-US" altLang="zh-CN" sz="2400" dirty="0" err="1"/>
              <a:t>Jeschke</a:t>
            </a:r>
            <a:r>
              <a:rPr lang="en-US" altLang="zh-CN" sz="2400" dirty="0"/>
              <a:t> et al. </a:t>
            </a:r>
            <a:r>
              <a:rPr lang="en-US" altLang="zh-CN" sz="2400" dirty="0" smtClean="0"/>
              <a:t>11; </a:t>
            </a:r>
            <a:r>
              <a:rPr lang="en-US" altLang="zh-CN" sz="2400" dirty="0"/>
              <a:t>Finch et al. </a:t>
            </a:r>
            <a:r>
              <a:rPr lang="en-US" altLang="zh-CN" sz="2400" dirty="0" smtClean="0"/>
              <a:t>11; </a:t>
            </a:r>
            <a:r>
              <a:rPr lang="en-US" altLang="zh-CN" sz="2400" dirty="0"/>
              <a:t>Sun et al. 12; </a:t>
            </a:r>
            <a:r>
              <a:rPr lang="en-US" altLang="zh-CN" sz="2400" dirty="0" err="1"/>
              <a:t>Ilbery</a:t>
            </a:r>
            <a:r>
              <a:rPr lang="en-US" altLang="zh-CN" sz="2400" dirty="0"/>
              <a:t> et al. 13; Sun et al. 14</a:t>
            </a:r>
            <a:r>
              <a:rPr lang="en-US" altLang="zh-CN" sz="2400" dirty="0" smtClean="0"/>
              <a:t>]</a:t>
            </a:r>
          </a:p>
          <a:p>
            <a:r>
              <a:rPr lang="en-US" altLang="zh-CN" dirty="0" smtClean="0"/>
              <a:t>Automatic extraction in the gradient domain</a:t>
            </a:r>
          </a:p>
          <a:p>
            <a:pPr lvl="1"/>
            <a:r>
              <a:rPr lang="en-US" altLang="zh-CN" sz="2400" dirty="0" smtClean="0"/>
              <a:t>[</a:t>
            </a:r>
            <a:r>
              <a:rPr lang="en-US" altLang="zh-CN" sz="2400" dirty="0" err="1" smtClean="0"/>
              <a:t>Orzan</a:t>
            </a:r>
            <a:r>
              <a:rPr lang="en-US" altLang="zh-CN" sz="2400" dirty="0" smtClean="0"/>
              <a:t> et al. 07; </a:t>
            </a:r>
            <a:r>
              <a:rPr lang="en-US" altLang="zh-CN" sz="2400" dirty="0" err="1" smtClean="0"/>
              <a:t>Orzan</a:t>
            </a:r>
            <a:r>
              <a:rPr lang="en-US" altLang="zh-CN" sz="2400" dirty="0" smtClean="0"/>
              <a:t> </a:t>
            </a:r>
            <a:r>
              <a:rPr lang="en-US" altLang="zh-CN" sz="2400" dirty="0"/>
              <a:t>et al. 08; </a:t>
            </a:r>
            <a:r>
              <a:rPr lang="en-US" altLang="zh-CN" sz="2400" dirty="0" err="1"/>
              <a:t>Jeschke</a:t>
            </a:r>
            <a:r>
              <a:rPr lang="en-US" altLang="zh-CN" sz="2400" dirty="0"/>
              <a:t> et al. 11]</a:t>
            </a:r>
          </a:p>
          <a:p>
            <a:pPr lvl="1"/>
            <a:r>
              <a:rPr lang="en-US" sz="2400" dirty="0" smtClean="0">
                <a:solidFill>
                  <a:srgbClr val="FFFF00"/>
                </a:solidFill>
              </a:rPr>
              <a:t>Hard to extract curves for smooth variations </a:t>
            </a:r>
            <a:endParaRPr lang="en-CA" sz="2400" dirty="0">
              <a:solidFill>
                <a:srgbClr val="FFFF00"/>
              </a:solidFill>
            </a:endParaRPr>
          </a:p>
        </p:txBody>
      </p:sp>
      <p:pic>
        <p:nvPicPr>
          <p:cNvPr id="4" name="Picture 2" descr="E:\VSRP\Smoke\ScreenShot\t18\test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075" y="4725785"/>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VSRP\Smoke\ScreenShot\t18\test_curv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711" y="4725785"/>
            <a:ext cx="1440000" cy="14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3" descr="E:\VSRP\Smoke\Paper\SparseImageCurves_SA\images\diffusion_curve\dolphin\dolphin_original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9025" y="4725785"/>
            <a:ext cx="215203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VSRP\Smoke\Paper\SparseImageCurves_SA\images\diffusion_curve\dolphin\dolphin_diffusion_curve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7404" y="4724400"/>
            <a:ext cx="2138396" cy="14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15"/>
          <p:cNvSpPr txBox="1"/>
          <p:nvPr/>
        </p:nvSpPr>
        <p:spPr>
          <a:xfrm>
            <a:off x="990600" y="6172200"/>
            <a:ext cx="2667000" cy="461665"/>
          </a:xfrm>
          <a:prstGeom prst="rect">
            <a:avLst/>
          </a:prstGeom>
          <a:noFill/>
        </p:spPr>
        <p:txBody>
          <a:bodyPr wrap="square" rtlCol="0">
            <a:spAutoFit/>
          </a:bodyPr>
          <a:lstStyle/>
          <a:p>
            <a:pPr algn="ctr"/>
            <a:r>
              <a:rPr lang="en-US" altLang="zh-CN" sz="2400" dirty="0" smtClean="0">
                <a:solidFill>
                  <a:schemeClr val="bg1"/>
                </a:solidFill>
              </a:rPr>
              <a:t>Manual extraction</a:t>
            </a:r>
            <a:endParaRPr lang="zh-CN" altLang="en-US" sz="2400" dirty="0">
              <a:solidFill>
                <a:schemeClr val="bg1"/>
              </a:solidFill>
            </a:endParaRPr>
          </a:p>
        </p:txBody>
      </p:sp>
      <p:sp>
        <p:nvSpPr>
          <p:cNvPr id="9" name="TextBox 15"/>
          <p:cNvSpPr txBox="1"/>
          <p:nvPr/>
        </p:nvSpPr>
        <p:spPr>
          <a:xfrm>
            <a:off x="4648200" y="6172200"/>
            <a:ext cx="3124200" cy="461665"/>
          </a:xfrm>
          <a:prstGeom prst="rect">
            <a:avLst/>
          </a:prstGeom>
          <a:noFill/>
        </p:spPr>
        <p:txBody>
          <a:bodyPr wrap="square" rtlCol="0">
            <a:spAutoFit/>
          </a:bodyPr>
          <a:lstStyle/>
          <a:p>
            <a:pPr algn="ctr"/>
            <a:r>
              <a:rPr lang="en-US" altLang="zh-CN" sz="2400" dirty="0" smtClean="0">
                <a:solidFill>
                  <a:schemeClr val="bg1"/>
                </a:solidFill>
              </a:rPr>
              <a:t>Automatic extraction</a:t>
            </a:r>
            <a:endParaRPr lang="zh-CN" altLang="en-US" sz="2400" dirty="0">
              <a:solidFill>
                <a:schemeClr val="bg1"/>
              </a:solidFill>
            </a:endParaRPr>
          </a:p>
        </p:txBody>
      </p:sp>
    </p:spTree>
    <p:extLst>
      <p:ext uri="{BB962C8B-B14F-4D97-AF65-F5344CB8AC3E}">
        <p14:creationId xmlns:p14="http://schemas.microsoft.com/office/powerpoint/2010/main" val="1994811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Our Contribution</a:t>
            </a:r>
            <a:endParaRPr lang="zh-CN" altLang="en-US" dirty="0"/>
          </a:p>
        </p:txBody>
      </p:sp>
      <p:sp>
        <p:nvSpPr>
          <p:cNvPr id="3" name="内容占位符 2"/>
          <p:cNvSpPr>
            <a:spLocks noGrp="1"/>
          </p:cNvSpPr>
          <p:nvPr>
            <p:ph idx="1"/>
          </p:nvPr>
        </p:nvSpPr>
        <p:spPr/>
        <p:txBody>
          <a:bodyPr/>
          <a:lstStyle/>
          <a:p>
            <a:r>
              <a:rPr lang="en-US" altLang="zh-CN" dirty="0" smtClean="0"/>
              <a:t>Accurate automatic image </a:t>
            </a:r>
            <a:r>
              <a:rPr lang="en-US" altLang="zh-CN" dirty="0" err="1" smtClean="0"/>
              <a:t>vectorization</a:t>
            </a:r>
            <a:endParaRPr lang="en-US" altLang="zh-CN" dirty="0" smtClean="0"/>
          </a:p>
          <a:p>
            <a:pPr lvl="1"/>
            <a:endParaRPr lang="en-US" altLang="zh-CN" dirty="0" smtClean="0"/>
          </a:p>
          <a:p>
            <a:pPr lvl="1"/>
            <a:r>
              <a:rPr lang="en-US" altLang="zh-CN" dirty="0" smtClean="0"/>
              <a:t>Hierarchical diffusion curve representation</a:t>
            </a:r>
          </a:p>
          <a:p>
            <a:pPr lvl="1"/>
            <a:endParaRPr lang="en-US" altLang="zh-CN" dirty="0" smtClean="0"/>
          </a:p>
          <a:p>
            <a:pPr lvl="1"/>
            <a:r>
              <a:rPr lang="en-US" altLang="zh-CN" dirty="0" err="1" smtClean="0"/>
              <a:t>Laplacian</a:t>
            </a:r>
            <a:r>
              <a:rPr lang="en-US" altLang="zh-CN" dirty="0"/>
              <a:t> </a:t>
            </a:r>
            <a:r>
              <a:rPr lang="en-US" altLang="zh-CN" dirty="0" smtClean="0"/>
              <a:t>and </a:t>
            </a:r>
            <a:r>
              <a:rPr lang="en-US" altLang="zh-CN" dirty="0" err="1" smtClean="0"/>
              <a:t>bilaplacian</a:t>
            </a:r>
            <a:r>
              <a:rPr lang="en-US" altLang="zh-CN" dirty="0" smtClean="0"/>
              <a:t> diffusion curves</a:t>
            </a:r>
          </a:p>
        </p:txBody>
      </p:sp>
    </p:spTree>
    <p:extLst>
      <p:ext uri="{BB962C8B-B14F-4D97-AF65-F5344CB8AC3E}">
        <p14:creationId xmlns:p14="http://schemas.microsoft.com/office/powerpoint/2010/main" val="1590009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Key Idea</a:t>
            </a:r>
            <a:endParaRPr lang="zh-CN" altLang="en-US" dirty="0"/>
          </a:p>
        </p:txBody>
      </p:sp>
      <p:sp>
        <p:nvSpPr>
          <p:cNvPr id="3" name="内容占位符 2"/>
          <p:cNvSpPr>
            <a:spLocks noGrp="1"/>
          </p:cNvSpPr>
          <p:nvPr>
            <p:ph idx="1"/>
          </p:nvPr>
        </p:nvSpPr>
        <p:spPr/>
        <p:txBody>
          <a:bodyPr/>
          <a:lstStyle/>
          <a:p>
            <a:r>
              <a:rPr lang="en-US" altLang="zh-CN" dirty="0" smtClean="0"/>
              <a:t>Trace curves in the </a:t>
            </a:r>
            <a:r>
              <a:rPr lang="en-US" altLang="zh-CN" dirty="0" err="1" smtClean="0"/>
              <a:t>Laplacian</a:t>
            </a:r>
            <a:r>
              <a:rPr lang="en-US" altLang="zh-CN" dirty="0" smtClean="0"/>
              <a:t> domain instead of gradient domain</a:t>
            </a:r>
          </a:p>
          <a:p>
            <a:pPr lvl="1"/>
            <a:r>
              <a:rPr lang="en-US" altLang="zh-CN" dirty="0" smtClean="0"/>
              <a:t>Capture both sharp and smooth image features</a:t>
            </a:r>
          </a:p>
        </p:txBody>
      </p:sp>
      <p:sp>
        <p:nvSpPr>
          <p:cNvPr id="5" name="TextBox 15"/>
          <p:cNvSpPr txBox="1"/>
          <p:nvPr/>
        </p:nvSpPr>
        <p:spPr>
          <a:xfrm>
            <a:off x="3385808" y="5691851"/>
            <a:ext cx="2293064" cy="461665"/>
          </a:xfrm>
          <a:prstGeom prst="rect">
            <a:avLst/>
          </a:prstGeom>
          <a:noFill/>
        </p:spPr>
        <p:txBody>
          <a:bodyPr wrap="none" rtlCol="0">
            <a:spAutoFit/>
          </a:bodyPr>
          <a:lstStyle/>
          <a:p>
            <a:r>
              <a:rPr lang="en-US" altLang="zh-CN" sz="2400" dirty="0" smtClean="0">
                <a:solidFill>
                  <a:schemeClr val="bg1"/>
                </a:solidFill>
              </a:rPr>
              <a:t>Gradient domain</a:t>
            </a:r>
            <a:endParaRPr lang="zh-CN" altLang="en-US" sz="2400" dirty="0">
              <a:solidFill>
                <a:schemeClr val="bg1"/>
              </a:solidFill>
            </a:endParaRPr>
          </a:p>
        </p:txBody>
      </p:sp>
      <p:sp>
        <p:nvSpPr>
          <p:cNvPr id="9" name="TextBox 15"/>
          <p:cNvSpPr txBox="1"/>
          <p:nvPr/>
        </p:nvSpPr>
        <p:spPr>
          <a:xfrm>
            <a:off x="6133618" y="5691851"/>
            <a:ext cx="2369559" cy="461665"/>
          </a:xfrm>
          <a:prstGeom prst="rect">
            <a:avLst/>
          </a:prstGeom>
          <a:noFill/>
        </p:spPr>
        <p:txBody>
          <a:bodyPr wrap="none" rtlCol="0">
            <a:spAutoFit/>
          </a:bodyPr>
          <a:lstStyle/>
          <a:p>
            <a:r>
              <a:rPr lang="en-US" altLang="zh-CN" sz="2400" dirty="0" err="1" smtClean="0">
                <a:solidFill>
                  <a:schemeClr val="bg1"/>
                </a:solidFill>
              </a:rPr>
              <a:t>Laplacian</a:t>
            </a:r>
            <a:r>
              <a:rPr lang="en-US" altLang="zh-CN" sz="2400" dirty="0" smtClean="0">
                <a:solidFill>
                  <a:schemeClr val="bg1"/>
                </a:solidFill>
              </a:rPr>
              <a:t> domain</a:t>
            </a:r>
            <a:endParaRPr lang="zh-CN" altLang="en-US" sz="2400" dirty="0">
              <a:solidFill>
                <a:schemeClr val="bg1"/>
              </a:solidFill>
            </a:endParaRPr>
          </a:p>
        </p:txBody>
      </p:sp>
      <p:pic>
        <p:nvPicPr>
          <p:cNvPr id="10" name="Picture 2" descr="E:\VSRP\Smoke\Paper\SparseImageCurves_SA\images\DCI_compare\t5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72" y="3611697"/>
            <a:ext cx="2700000" cy="20584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5"/>
          <p:cNvSpPr txBox="1"/>
          <p:nvPr/>
        </p:nvSpPr>
        <p:spPr>
          <a:xfrm>
            <a:off x="1359887" y="5710535"/>
            <a:ext cx="849913" cy="461665"/>
          </a:xfrm>
          <a:prstGeom prst="rect">
            <a:avLst/>
          </a:prstGeom>
          <a:noFill/>
        </p:spPr>
        <p:txBody>
          <a:bodyPr wrap="none" rtlCol="0">
            <a:spAutoFit/>
          </a:bodyPr>
          <a:lstStyle/>
          <a:p>
            <a:r>
              <a:rPr lang="en-US" altLang="zh-CN" sz="2400" dirty="0" smtClean="0">
                <a:solidFill>
                  <a:schemeClr val="bg1"/>
                </a:solidFill>
              </a:rPr>
              <a:t>Input</a:t>
            </a:r>
            <a:endParaRPr lang="zh-CN" altLang="en-US" sz="2400" dirty="0">
              <a:solidFill>
                <a:schemeClr val="bg1"/>
              </a:solidFill>
            </a:endParaRPr>
          </a:p>
        </p:txBody>
      </p:sp>
      <p:pic>
        <p:nvPicPr>
          <p:cNvPr id="1026" name="Picture 2" descr="E:\VSRP\Smoke\Paper\SparseImageCurves\matlab\img\t2_gra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340" y="3615226"/>
            <a:ext cx="2700000" cy="20584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H:\Montreal\VSRP\Smoke\ScreenShot\animation\t5\t5_5_2_lap_0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397" y="3611532"/>
            <a:ext cx="2700000" cy="20586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0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 Extraction  </a:t>
            </a:r>
            <a:r>
              <a:rPr lang="en-US" dirty="0" smtClean="0"/>
              <a:t>(1D) </a:t>
            </a:r>
            <a:endParaRPr lang="en-CA" dirty="0">
              <a:solidFill>
                <a:srgbClr val="FF0000"/>
              </a:solidFill>
            </a:endParaRPr>
          </a:p>
        </p:txBody>
      </p:sp>
      <p:pic>
        <p:nvPicPr>
          <p:cNvPr id="1026" name="Picture 2" descr="E:\VSRP\Smoke\Paper\SparseImageCurves_SA\images\validation\1d_im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908" y="3288410"/>
            <a:ext cx="2700000" cy="14443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VSRP\Smoke\Paper\SparseImageCurves_SA\images\validation\1d_gr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039999"/>
            <a:ext cx="2700000" cy="1442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SRP\Smoke\Paper\SparseImageCurves_SA\images\validation\1d_grad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3000" y="2039999"/>
            <a:ext cx="2700000" cy="14420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VSRP\Smoke\Paper\SparseImageCurves_SA\images\validation\1d_la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4340"/>
            <a:ext cx="2700000" cy="14420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VSRP\Smoke\Paper\SparseImageCurves_SA\images\validation\1d_lap_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3000" y="4038738"/>
            <a:ext cx="2700000" cy="14420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p:cNvSpPr txBox="1"/>
          <p:nvPr/>
        </p:nvSpPr>
        <p:spPr>
          <a:xfrm>
            <a:off x="3505200" y="3482059"/>
            <a:ext cx="2293064" cy="461665"/>
          </a:xfrm>
          <a:prstGeom prst="rect">
            <a:avLst/>
          </a:prstGeom>
          <a:noFill/>
        </p:spPr>
        <p:txBody>
          <a:bodyPr wrap="none" rtlCol="0">
            <a:spAutoFit/>
          </a:bodyPr>
          <a:lstStyle/>
          <a:p>
            <a:r>
              <a:rPr lang="en-US" altLang="zh-CN" sz="2400" dirty="0" smtClean="0">
                <a:solidFill>
                  <a:schemeClr val="bg1"/>
                </a:solidFill>
              </a:rPr>
              <a:t>Gradient domain</a:t>
            </a:r>
            <a:endParaRPr lang="zh-CN" altLang="en-US" sz="2400" dirty="0">
              <a:solidFill>
                <a:schemeClr val="bg1"/>
              </a:solidFill>
            </a:endParaRPr>
          </a:p>
        </p:txBody>
      </p:sp>
      <p:sp>
        <p:nvSpPr>
          <p:cNvPr id="10" name="TextBox 15"/>
          <p:cNvSpPr txBox="1"/>
          <p:nvPr/>
        </p:nvSpPr>
        <p:spPr>
          <a:xfrm>
            <a:off x="3482343" y="5486400"/>
            <a:ext cx="2369559" cy="461665"/>
          </a:xfrm>
          <a:prstGeom prst="rect">
            <a:avLst/>
          </a:prstGeom>
          <a:noFill/>
        </p:spPr>
        <p:txBody>
          <a:bodyPr wrap="none" rtlCol="0">
            <a:spAutoFit/>
          </a:bodyPr>
          <a:lstStyle/>
          <a:p>
            <a:r>
              <a:rPr lang="en-US" altLang="zh-CN" sz="2400" dirty="0" err="1" smtClean="0">
                <a:solidFill>
                  <a:schemeClr val="bg1"/>
                </a:solidFill>
              </a:rPr>
              <a:t>Laplacian</a:t>
            </a:r>
            <a:r>
              <a:rPr lang="en-US" altLang="zh-CN" sz="2400" dirty="0" smtClean="0">
                <a:solidFill>
                  <a:schemeClr val="bg1"/>
                </a:solidFill>
              </a:rPr>
              <a:t> domain</a:t>
            </a:r>
            <a:endParaRPr lang="zh-CN" altLang="en-US" sz="2400" dirty="0">
              <a:solidFill>
                <a:schemeClr val="bg1"/>
              </a:solidFill>
            </a:endParaRPr>
          </a:p>
        </p:txBody>
      </p:sp>
      <p:sp>
        <p:nvSpPr>
          <p:cNvPr id="11" name="椭圆 10"/>
          <p:cNvSpPr/>
          <p:nvPr/>
        </p:nvSpPr>
        <p:spPr>
          <a:xfrm>
            <a:off x="6751905" y="2133600"/>
            <a:ext cx="2287431" cy="15064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5"/>
          <p:cNvSpPr txBox="1"/>
          <p:nvPr/>
        </p:nvSpPr>
        <p:spPr>
          <a:xfrm>
            <a:off x="77373" y="2308346"/>
            <a:ext cx="1240454"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a:t>S</a:t>
            </a:r>
            <a:r>
              <a:rPr lang="en-US" altLang="zh-CN" sz="2400" dirty="0" smtClean="0"/>
              <a:t>harp</a:t>
            </a:r>
            <a:endParaRPr lang="zh-CN" altLang="en-US" dirty="0"/>
          </a:p>
        </p:txBody>
      </p:sp>
      <p:cxnSp>
        <p:nvCxnSpPr>
          <p:cNvPr id="15" name="Straight Arrow Connector 10"/>
          <p:cNvCxnSpPr>
            <a:endCxn id="14" idx="2"/>
          </p:cNvCxnSpPr>
          <p:nvPr/>
        </p:nvCxnSpPr>
        <p:spPr>
          <a:xfrm flipV="1">
            <a:off x="685800" y="2770011"/>
            <a:ext cx="11800" cy="103998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5"/>
          <p:cNvSpPr txBox="1"/>
          <p:nvPr/>
        </p:nvSpPr>
        <p:spPr>
          <a:xfrm>
            <a:off x="629858" y="5140239"/>
            <a:ext cx="1170650"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smtClean="0"/>
              <a:t>Blurred</a:t>
            </a:r>
            <a:endParaRPr lang="zh-CN" altLang="en-US" dirty="0"/>
          </a:p>
        </p:txBody>
      </p:sp>
      <p:cxnSp>
        <p:nvCxnSpPr>
          <p:cNvPr id="19" name="Straight Arrow Connector 10"/>
          <p:cNvCxnSpPr>
            <a:endCxn id="18" idx="0"/>
          </p:cNvCxnSpPr>
          <p:nvPr/>
        </p:nvCxnSpPr>
        <p:spPr>
          <a:xfrm flipH="1">
            <a:off x="1215183" y="4079229"/>
            <a:ext cx="156417" cy="106101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5"/>
          <p:cNvSpPr txBox="1"/>
          <p:nvPr/>
        </p:nvSpPr>
        <p:spPr>
          <a:xfrm>
            <a:off x="1800507" y="2302887"/>
            <a:ext cx="1157401" cy="461665"/>
          </a:xfrm>
          <a:prstGeom prst="rect">
            <a:avLst/>
          </a:prstGeom>
          <a:solidFill>
            <a:schemeClr val="tx2">
              <a:lumMod val="75000"/>
            </a:schemeClr>
          </a:solidFill>
          <a:ln>
            <a:solidFill>
              <a:srgbClr val="00B0F0"/>
            </a:solidFill>
          </a:ln>
        </p:spPr>
        <p:txBody>
          <a:bodyPr wrap="square" rtlCol="0">
            <a:spAutoFit/>
          </a:bodyPr>
          <a:lstStyle>
            <a:defPPr>
              <a:defRPr lang="en-US"/>
            </a:defPPr>
            <a:lvl1pPr algn="ctr">
              <a:defRPr sz="3200">
                <a:solidFill>
                  <a:schemeClr val="bg1"/>
                </a:solidFill>
              </a:defRPr>
            </a:lvl1pPr>
          </a:lstStyle>
          <a:p>
            <a:r>
              <a:rPr lang="en-US" altLang="zh-CN" sz="2400" dirty="0" smtClean="0"/>
              <a:t>Bump</a:t>
            </a:r>
            <a:endParaRPr lang="zh-CN" altLang="en-US" dirty="0"/>
          </a:p>
        </p:txBody>
      </p:sp>
      <p:cxnSp>
        <p:nvCxnSpPr>
          <p:cNvPr id="23" name="Straight Arrow Connector 10"/>
          <p:cNvCxnSpPr>
            <a:endCxn id="21" idx="2"/>
          </p:cNvCxnSpPr>
          <p:nvPr/>
        </p:nvCxnSpPr>
        <p:spPr>
          <a:xfrm flipH="1" flipV="1">
            <a:off x="2379208" y="2764552"/>
            <a:ext cx="59192" cy="8168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15"/>
          <p:cNvSpPr txBox="1"/>
          <p:nvPr/>
        </p:nvSpPr>
        <p:spPr>
          <a:xfrm>
            <a:off x="6400800" y="3480626"/>
            <a:ext cx="2066400" cy="461665"/>
          </a:xfrm>
          <a:prstGeom prst="rect">
            <a:avLst/>
          </a:prstGeom>
          <a:noFill/>
        </p:spPr>
        <p:txBody>
          <a:bodyPr wrap="none" rtlCol="0">
            <a:spAutoFit/>
          </a:bodyPr>
          <a:lstStyle/>
          <a:p>
            <a:r>
              <a:rPr lang="en-US" altLang="zh-CN" sz="2400" dirty="0" smtClean="0">
                <a:solidFill>
                  <a:schemeClr val="bg1"/>
                </a:solidFill>
              </a:rPr>
              <a:t>Reconstruction</a:t>
            </a:r>
            <a:endParaRPr lang="zh-CN" altLang="en-US" sz="2000" dirty="0">
              <a:solidFill>
                <a:schemeClr val="bg1"/>
              </a:solidFill>
            </a:endParaRPr>
          </a:p>
        </p:txBody>
      </p:sp>
      <p:sp>
        <p:nvSpPr>
          <p:cNvPr id="26" name="TextBox 15"/>
          <p:cNvSpPr txBox="1"/>
          <p:nvPr/>
        </p:nvSpPr>
        <p:spPr>
          <a:xfrm>
            <a:off x="6400800" y="5497286"/>
            <a:ext cx="2066400" cy="461665"/>
          </a:xfrm>
          <a:prstGeom prst="rect">
            <a:avLst/>
          </a:prstGeom>
          <a:noFill/>
        </p:spPr>
        <p:txBody>
          <a:bodyPr wrap="none" rtlCol="0">
            <a:spAutoFit/>
          </a:bodyPr>
          <a:lstStyle/>
          <a:p>
            <a:r>
              <a:rPr lang="en-US" altLang="zh-CN" sz="2400" dirty="0" smtClean="0">
                <a:solidFill>
                  <a:schemeClr val="bg1"/>
                </a:solidFill>
              </a:rPr>
              <a:t>Reconstruction</a:t>
            </a:r>
            <a:endParaRPr lang="zh-CN" altLang="en-US" sz="2000" dirty="0">
              <a:solidFill>
                <a:schemeClr val="bg1"/>
              </a:solidFill>
            </a:endParaRPr>
          </a:p>
        </p:txBody>
      </p:sp>
      <p:sp>
        <p:nvSpPr>
          <p:cNvPr id="20" name="Oval 19"/>
          <p:cNvSpPr/>
          <p:nvPr/>
        </p:nvSpPr>
        <p:spPr>
          <a:xfrm rot="212860">
            <a:off x="3678365" y="2088137"/>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22" name="Oval 21"/>
          <p:cNvSpPr/>
          <p:nvPr/>
        </p:nvSpPr>
        <p:spPr>
          <a:xfrm rot="212860">
            <a:off x="4340350" y="2635826"/>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24" name="Oval 23"/>
          <p:cNvSpPr/>
          <p:nvPr/>
        </p:nvSpPr>
        <p:spPr>
          <a:xfrm rot="212860">
            <a:off x="5326633" y="2321500"/>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28" name="Oval 27"/>
          <p:cNvSpPr/>
          <p:nvPr/>
        </p:nvSpPr>
        <p:spPr>
          <a:xfrm rot="212860">
            <a:off x="5440929" y="2316737"/>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29" name="Oval 28"/>
          <p:cNvSpPr/>
          <p:nvPr/>
        </p:nvSpPr>
        <p:spPr>
          <a:xfrm rot="212860">
            <a:off x="3671630" y="4094087"/>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0" name="Oval 29"/>
          <p:cNvSpPr/>
          <p:nvPr/>
        </p:nvSpPr>
        <p:spPr>
          <a:xfrm rot="212860">
            <a:off x="4278322" y="5183758"/>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1" name="Oval 30"/>
          <p:cNvSpPr/>
          <p:nvPr/>
        </p:nvSpPr>
        <p:spPr>
          <a:xfrm rot="212860">
            <a:off x="4388035" y="5179995"/>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2" name="Oval 31"/>
          <p:cNvSpPr/>
          <p:nvPr/>
        </p:nvSpPr>
        <p:spPr>
          <a:xfrm rot="212860">
            <a:off x="5271827" y="5080369"/>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3" name="Oval 32"/>
          <p:cNvSpPr/>
          <p:nvPr/>
        </p:nvSpPr>
        <p:spPr>
          <a:xfrm rot="212860">
            <a:off x="5371778" y="4834617"/>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4" name="Oval 33"/>
          <p:cNvSpPr/>
          <p:nvPr/>
        </p:nvSpPr>
        <p:spPr>
          <a:xfrm rot="212860">
            <a:off x="5476730" y="5090389"/>
            <a:ext cx="72000" cy="72000"/>
          </a:xfrm>
          <a:prstGeom prst="ellipse">
            <a:avLst/>
          </a:prstGeom>
          <a:solidFill>
            <a:srgbClr val="FF0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sp>
        <p:nvSpPr>
          <p:cNvPr id="35" name="椭圆 10"/>
          <p:cNvSpPr/>
          <p:nvPr/>
        </p:nvSpPr>
        <p:spPr>
          <a:xfrm flipH="1">
            <a:off x="6375112" y="1971674"/>
            <a:ext cx="311438" cy="1619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10"/>
          <p:cNvSpPr/>
          <p:nvPr/>
        </p:nvSpPr>
        <p:spPr>
          <a:xfrm>
            <a:off x="6735862" y="4143569"/>
            <a:ext cx="2287431" cy="15064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10"/>
          <p:cNvSpPr/>
          <p:nvPr/>
        </p:nvSpPr>
        <p:spPr>
          <a:xfrm flipH="1">
            <a:off x="6359069" y="3981643"/>
            <a:ext cx="311438" cy="1619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250519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500"/>
                                        <p:tgtEl>
                                          <p:spTgt spid="1028"/>
                                        </p:tgtEl>
                                      </p:cBhvr>
                                    </p:animEffect>
                                  </p:childTnLst>
                                </p:cTn>
                              </p:par>
                              <p:par>
                                <p:cTn id="42" presetID="10"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500"/>
                                        <p:tgtEl>
                                          <p:spTgt spid="10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xit" presetSubtype="0" fill="hold" grpId="1"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1500"/>
                            </p:stCondLst>
                            <p:childTnLst>
                              <p:par>
                                <p:cTn id="89" presetID="10" presetClass="entr" presetSubtype="0"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childTnLst>
                          </p:cTn>
                        </p:par>
                        <p:par>
                          <p:cTn id="105" fill="hold">
                            <p:stCondLst>
                              <p:cond delay="1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500"/>
                                        <p:tgtEl>
                                          <p:spTgt spid="34"/>
                                        </p:tgtEl>
                                      </p:cBhvr>
                                    </p:animEffect>
                                  </p:childTnLst>
                                </p:cTn>
                              </p:par>
                            </p:childTnLst>
                          </p:cTn>
                        </p:par>
                        <p:par>
                          <p:cTn id="113" fill="hold">
                            <p:stCondLst>
                              <p:cond delay="2500"/>
                            </p:stCondLst>
                            <p:childTnLst>
                              <p:par>
                                <p:cTn id="114" presetID="10" presetClass="entr" presetSubtype="0" fill="hold" grpId="0" nodeType="after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4" grpId="0" animBg="1"/>
      <p:bldP spid="18" grpId="0" animBg="1"/>
      <p:bldP spid="21" grpId="0" animBg="1"/>
      <p:bldP spid="25" grpId="0"/>
      <p:bldP spid="26" grpId="0"/>
      <p:bldP spid="20" grpId="0" animBg="1"/>
      <p:bldP spid="22" grpId="0" animBg="1"/>
      <p:bldP spid="24" grpId="0" animBg="1"/>
      <p:bldP spid="28" grpId="0" animBg="1"/>
      <p:bldP spid="29" grpId="0" animBg="1"/>
      <p:bldP spid="30" grpId="0" animBg="1"/>
      <p:bldP spid="31" grpId="0" animBg="1"/>
      <p:bldP spid="32" grpId="0" animBg="1"/>
      <p:bldP spid="33" grpId="0" animBg="1"/>
      <p:bldP spid="34" grpId="0" animBg="1"/>
      <p:bldP spid="35" grpId="0" animBg="1"/>
      <p:bldP spid="35" grpId="1" animBg="1"/>
      <p:bldP spid="36" grpId="0" animBg="1"/>
      <p:bldP spid="37" grpId="0" animBg="1"/>
      <p:bldP spid="3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Curve Extraction  </a:t>
            </a:r>
            <a:r>
              <a:rPr lang="en-US" dirty="0" smtClean="0"/>
              <a:t>(2D</a:t>
            </a:r>
            <a:r>
              <a:rPr lang="en-US" dirty="0"/>
              <a:t>)</a:t>
            </a:r>
            <a:endParaRPr lang="zh-CN" altLang="en-US" dirty="0"/>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28" y="2577600"/>
            <a:ext cx="2160000" cy="2160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442" y="1518961"/>
            <a:ext cx="2160000" cy="21600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6442" y="4079071"/>
            <a:ext cx="2160000" cy="2160000"/>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514" y="4074007"/>
            <a:ext cx="2160000" cy="2160000"/>
          </a:xfrm>
          <a:prstGeom prst="rect">
            <a:avLst/>
          </a:prstGeom>
          <a:ln>
            <a:solidFill>
              <a:schemeClr val="bg1"/>
            </a:solidFill>
          </a:ln>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514" y="1505924"/>
            <a:ext cx="2160000" cy="2160000"/>
          </a:xfrm>
          <a:prstGeom prst="rect">
            <a:avLst/>
          </a:prstGeom>
          <a:ln>
            <a:solidFill>
              <a:schemeClr val="bg1"/>
            </a:solidFill>
          </a:ln>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3152" y="4079071"/>
            <a:ext cx="2160000" cy="2160000"/>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1092" y="1497600"/>
            <a:ext cx="2160000" cy="2160000"/>
          </a:xfrm>
          <a:prstGeom prst="rect">
            <a:avLst/>
          </a:prstGeom>
        </p:spPr>
      </p:pic>
      <p:sp>
        <p:nvSpPr>
          <p:cNvPr id="14" name="TextBox 15"/>
          <p:cNvSpPr txBox="1"/>
          <p:nvPr/>
        </p:nvSpPr>
        <p:spPr>
          <a:xfrm>
            <a:off x="2895600" y="3624942"/>
            <a:ext cx="1275157" cy="461665"/>
          </a:xfrm>
          <a:prstGeom prst="rect">
            <a:avLst/>
          </a:prstGeom>
          <a:noFill/>
        </p:spPr>
        <p:txBody>
          <a:bodyPr wrap="none" rtlCol="0">
            <a:spAutoFit/>
          </a:bodyPr>
          <a:lstStyle/>
          <a:p>
            <a:r>
              <a:rPr lang="en-US" altLang="zh-CN" sz="2400" dirty="0" smtClean="0">
                <a:solidFill>
                  <a:schemeClr val="bg1"/>
                </a:solidFill>
              </a:rPr>
              <a:t>Gradient</a:t>
            </a:r>
            <a:endParaRPr lang="zh-CN" altLang="en-US" sz="2400" dirty="0">
              <a:solidFill>
                <a:schemeClr val="bg1"/>
              </a:solidFill>
            </a:endParaRPr>
          </a:p>
        </p:txBody>
      </p:sp>
      <p:sp>
        <p:nvSpPr>
          <p:cNvPr id="15" name="TextBox 15"/>
          <p:cNvSpPr txBox="1"/>
          <p:nvPr/>
        </p:nvSpPr>
        <p:spPr>
          <a:xfrm>
            <a:off x="2839348" y="6201228"/>
            <a:ext cx="1351652" cy="461665"/>
          </a:xfrm>
          <a:prstGeom prst="rect">
            <a:avLst/>
          </a:prstGeom>
          <a:noFill/>
        </p:spPr>
        <p:txBody>
          <a:bodyPr wrap="none" rtlCol="0">
            <a:spAutoFit/>
          </a:bodyPr>
          <a:lstStyle/>
          <a:p>
            <a:r>
              <a:rPr lang="en-US" altLang="zh-CN" sz="2400" dirty="0" err="1" smtClean="0">
                <a:solidFill>
                  <a:schemeClr val="bg1"/>
                </a:solidFill>
              </a:rPr>
              <a:t>Laplacian</a:t>
            </a:r>
            <a:endParaRPr lang="zh-CN" altLang="en-US" sz="2400" dirty="0">
              <a:solidFill>
                <a:schemeClr val="bg1"/>
              </a:solidFill>
            </a:endParaRPr>
          </a:p>
        </p:txBody>
      </p:sp>
      <p:pic>
        <p:nvPicPr>
          <p:cNvPr id="1026" name="Picture 2" descr="E:\VSRP\Smoke\Paper\SparseImageCurves_SA\images\validation\circle_2_2_ma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6000" y="1518961"/>
            <a:ext cx="2160000" cy="21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VSRP\Smoke\Paper\SparseImageCurves_SA\images\validation\lap_3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6000" y="4068000"/>
            <a:ext cx="2160000" cy="21599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33075" y="4758961"/>
            <a:ext cx="849913" cy="461665"/>
          </a:xfrm>
          <a:prstGeom prst="rect">
            <a:avLst/>
          </a:prstGeom>
          <a:noFill/>
        </p:spPr>
        <p:txBody>
          <a:bodyPr wrap="none" rtlCol="0">
            <a:spAutoFit/>
          </a:bodyPr>
          <a:lstStyle/>
          <a:p>
            <a:r>
              <a:rPr lang="en-US" altLang="zh-CN" sz="2400" dirty="0" smtClean="0">
                <a:solidFill>
                  <a:schemeClr val="bg1"/>
                </a:solidFill>
              </a:rPr>
              <a:t>Input</a:t>
            </a:r>
            <a:endParaRPr lang="zh-CN" altLang="en-US" sz="2000" dirty="0">
              <a:solidFill>
                <a:schemeClr val="bg1"/>
              </a:solidFill>
            </a:endParaRPr>
          </a:p>
        </p:txBody>
      </p:sp>
      <p:sp>
        <p:nvSpPr>
          <p:cNvPr id="17" name="TextBox 15"/>
          <p:cNvSpPr txBox="1"/>
          <p:nvPr/>
        </p:nvSpPr>
        <p:spPr>
          <a:xfrm>
            <a:off x="5220490" y="3610428"/>
            <a:ext cx="1027910" cy="461665"/>
          </a:xfrm>
          <a:prstGeom prst="rect">
            <a:avLst/>
          </a:prstGeom>
          <a:noFill/>
        </p:spPr>
        <p:txBody>
          <a:bodyPr wrap="none" rtlCol="0">
            <a:spAutoFit/>
          </a:bodyPr>
          <a:lstStyle/>
          <a:p>
            <a:r>
              <a:rPr lang="en-US" altLang="zh-CN" sz="2400" dirty="0" smtClean="0">
                <a:solidFill>
                  <a:schemeClr val="bg1"/>
                </a:solidFill>
              </a:rPr>
              <a:t>Recon.</a:t>
            </a:r>
            <a:endParaRPr lang="zh-CN" altLang="en-US" sz="2000" dirty="0">
              <a:solidFill>
                <a:schemeClr val="bg1"/>
              </a:solidFill>
            </a:endParaRPr>
          </a:p>
        </p:txBody>
      </p:sp>
      <p:sp>
        <p:nvSpPr>
          <p:cNvPr id="18" name="TextBox 15"/>
          <p:cNvSpPr txBox="1"/>
          <p:nvPr/>
        </p:nvSpPr>
        <p:spPr>
          <a:xfrm>
            <a:off x="7239000" y="3590402"/>
            <a:ext cx="1413144" cy="461665"/>
          </a:xfrm>
          <a:prstGeom prst="rect">
            <a:avLst/>
          </a:prstGeom>
          <a:noFill/>
        </p:spPr>
        <p:txBody>
          <a:bodyPr wrap="none" rtlCol="0">
            <a:spAutoFit/>
          </a:bodyPr>
          <a:lstStyle/>
          <a:p>
            <a:r>
              <a:rPr lang="en-US" altLang="zh-CN" sz="2400" dirty="0" smtClean="0">
                <a:solidFill>
                  <a:schemeClr val="bg1"/>
                </a:solidFill>
              </a:rPr>
              <a:t>Diff. (16X)</a:t>
            </a:r>
            <a:endParaRPr lang="zh-CN" altLang="en-US" sz="2400" dirty="0">
              <a:solidFill>
                <a:schemeClr val="bg1"/>
              </a:solidFill>
            </a:endParaRPr>
          </a:p>
        </p:txBody>
      </p:sp>
      <p:sp>
        <p:nvSpPr>
          <p:cNvPr id="19" name="TextBox 15"/>
          <p:cNvSpPr txBox="1"/>
          <p:nvPr/>
        </p:nvSpPr>
        <p:spPr>
          <a:xfrm>
            <a:off x="5220490" y="6187513"/>
            <a:ext cx="1027910" cy="461665"/>
          </a:xfrm>
          <a:prstGeom prst="rect">
            <a:avLst/>
          </a:prstGeom>
          <a:noFill/>
        </p:spPr>
        <p:txBody>
          <a:bodyPr wrap="none" rtlCol="0">
            <a:spAutoFit/>
          </a:bodyPr>
          <a:lstStyle/>
          <a:p>
            <a:r>
              <a:rPr lang="en-US" altLang="zh-CN" sz="2400" dirty="0" smtClean="0">
                <a:solidFill>
                  <a:schemeClr val="bg1"/>
                </a:solidFill>
              </a:rPr>
              <a:t>Recon.</a:t>
            </a:r>
            <a:endParaRPr lang="zh-CN" altLang="en-US" sz="2400" dirty="0">
              <a:solidFill>
                <a:schemeClr val="bg1"/>
              </a:solidFill>
            </a:endParaRPr>
          </a:p>
        </p:txBody>
      </p:sp>
      <p:sp>
        <p:nvSpPr>
          <p:cNvPr id="20" name="TextBox 15"/>
          <p:cNvSpPr txBox="1"/>
          <p:nvPr/>
        </p:nvSpPr>
        <p:spPr>
          <a:xfrm>
            <a:off x="7315200" y="6151987"/>
            <a:ext cx="1413144" cy="461665"/>
          </a:xfrm>
          <a:prstGeom prst="rect">
            <a:avLst/>
          </a:prstGeom>
          <a:noFill/>
        </p:spPr>
        <p:txBody>
          <a:bodyPr wrap="none" rtlCol="0">
            <a:spAutoFit/>
          </a:bodyPr>
          <a:lstStyle/>
          <a:p>
            <a:r>
              <a:rPr lang="en-US" altLang="zh-CN" sz="2400" dirty="0" smtClean="0">
                <a:solidFill>
                  <a:schemeClr val="bg1"/>
                </a:solidFill>
              </a:rPr>
              <a:t>Diff. (16X)</a:t>
            </a:r>
            <a:endParaRPr lang="zh-CN" altLang="en-US" sz="2400" dirty="0">
              <a:solidFill>
                <a:schemeClr val="bg1"/>
              </a:solidFill>
            </a:endParaRPr>
          </a:p>
        </p:txBody>
      </p:sp>
    </p:spTree>
    <p:custDataLst>
      <p:tags r:id="rId1"/>
    </p:custDataLst>
    <p:extLst>
      <p:ext uri="{BB962C8B-B14F-4D97-AF65-F5344CB8AC3E}">
        <p14:creationId xmlns:p14="http://schemas.microsoft.com/office/powerpoint/2010/main" val="2749075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026"/>
                                        </p:tgtEl>
                                      </p:cBhvr>
                                    </p:animEffect>
                                    <p:set>
                                      <p:cBhvr>
                                        <p:cTn id="21" dur="1" fill="hold">
                                          <p:stCondLst>
                                            <p:cond delay="499"/>
                                          </p:stCondLst>
                                        </p:cTn>
                                        <p:tgtEl>
                                          <p:spTgt spid="102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xit" presetSubtype="0" fill="hold" nodeType="withEffect">
                                  <p:stCondLst>
                                    <p:cond delay="0"/>
                                  </p:stCondLst>
                                  <p:childTnLst>
                                    <p:animEffect transition="out" filter="fade">
                                      <p:cBhvr>
                                        <p:cTn id="26" dur="500"/>
                                        <p:tgtEl>
                                          <p:spTgt spid="1027"/>
                                        </p:tgtEl>
                                      </p:cBhvr>
                                    </p:animEffect>
                                    <p:set>
                                      <p:cBhvr>
                                        <p:cTn id="27" dur="1" fill="hold">
                                          <p:stCondLst>
                                            <p:cond delay="499"/>
                                          </p:stCondLst>
                                        </p:cTn>
                                        <p:tgtEl>
                                          <p:spTgt spid="102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6|10.6|10"/>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5.7|2.7|5|1.6"/>
</p:tagLst>
</file>

<file path=ppt/tags/tag12.xml><?xml version="1.0" encoding="utf-8"?>
<p:tagLst xmlns:a="http://schemas.openxmlformats.org/drawingml/2006/main" xmlns:r="http://schemas.openxmlformats.org/officeDocument/2006/relationships" xmlns:p="http://schemas.openxmlformats.org/presentationml/2006/main">
  <p:tag name="TIMING" val="|9|4"/>
</p:tagLst>
</file>

<file path=ppt/tags/tag2.xml><?xml version="1.0" encoding="utf-8"?>
<p:tagLst xmlns:a="http://schemas.openxmlformats.org/drawingml/2006/main" xmlns:r="http://schemas.openxmlformats.org/officeDocument/2006/relationships" xmlns:p="http://schemas.openxmlformats.org/presentationml/2006/main">
  <p:tag name="TIMING" val="|14.3|10.2|12.8"/>
</p:tagLst>
</file>

<file path=ppt/tags/tag3.xml><?xml version="1.0" encoding="utf-8"?>
<p:tagLst xmlns:a="http://schemas.openxmlformats.org/drawingml/2006/main" xmlns:r="http://schemas.openxmlformats.org/officeDocument/2006/relationships" xmlns:p="http://schemas.openxmlformats.org/presentationml/2006/main">
  <p:tag name="TIMING" val="|21|8.3|12.9|15.5"/>
</p:tagLst>
</file>

<file path=ppt/tags/tag4.xml><?xml version="1.0" encoding="utf-8"?>
<p:tagLst xmlns:a="http://schemas.openxmlformats.org/drawingml/2006/main" xmlns:r="http://schemas.openxmlformats.org/officeDocument/2006/relationships" xmlns:p="http://schemas.openxmlformats.org/presentationml/2006/main">
  <p:tag name="TIMING" val="|1.9|0.4|0.2|0.1|0.1|0.2"/>
</p:tagLst>
</file>

<file path=ppt/tags/tag5.xml><?xml version="1.0" encoding="utf-8"?>
<p:tagLst xmlns:a="http://schemas.openxmlformats.org/drawingml/2006/main" xmlns:r="http://schemas.openxmlformats.org/officeDocument/2006/relationships" xmlns:p="http://schemas.openxmlformats.org/presentationml/2006/main">
  <p:tag name="TIMING" val="|21.3"/>
</p:tagLst>
</file>

<file path=ppt/tags/tag6.xml><?xml version="1.0" encoding="utf-8"?>
<p:tagLst xmlns:a="http://schemas.openxmlformats.org/drawingml/2006/main" xmlns:r="http://schemas.openxmlformats.org/officeDocument/2006/relationships" xmlns:p="http://schemas.openxmlformats.org/presentationml/2006/main">
  <p:tag name="TIMING" val="|3.3|4.9|20.9"/>
</p:tagLst>
</file>

<file path=ppt/tags/tag7.xml><?xml version="1.0" encoding="utf-8"?>
<p:tagLst xmlns:a="http://schemas.openxmlformats.org/drawingml/2006/main" xmlns:r="http://schemas.openxmlformats.org/officeDocument/2006/relationships" xmlns:p="http://schemas.openxmlformats.org/presentationml/2006/main">
  <p:tag name="TIMING" val="|16.1|6.9|10.4"/>
</p:tagLst>
</file>

<file path=ppt/tags/tag8.xml><?xml version="1.0" encoding="utf-8"?>
<p:tagLst xmlns:a="http://schemas.openxmlformats.org/drawingml/2006/main" xmlns:r="http://schemas.openxmlformats.org/officeDocument/2006/relationships" xmlns:p="http://schemas.openxmlformats.org/presentationml/2006/main">
  <p:tag name="TIMING" val="|11.6|7.3|4.3"/>
</p:tagLst>
</file>

<file path=ppt/tags/tag9.xml><?xml version="1.0" encoding="utf-8"?>
<p:tagLst xmlns:a="http://schemas.openxmlformats.org/drawingml/2006/main" xmlns:r="http://schemas.openxmlformats.org/officeDocument/2006/relationships" xmlns:p="http://schemas.openxmlformats.org/presentationml/2006/main">
  <p:tag name="TIMING" val="|7.7|3.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27510</TotalTime>
  <Words>2695</Words>
  <Application>Microsoft Office PowerPoint</Application>
  <PresentationFormat>On-screen Show (4:3)</PresentationFormat>
  <Paragraphs>345</Paragraphs>
  <Slides>34</Slides>
  <Notes>34</Notes>
  <HiddenSlides>1</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Hierarchical Diffusion Curves for Accurate Automatic Image Vectorization</vt:lpstr>
      <vt:lpstr>Image Vectorization</vt:lpstr>
      <vt:lpstr>Diffusion Curves</vt:lpstr>
      <vt:lpstr>Vectorization with Diffusion Curves</vt:lpstr>
      <vt:lpstr>Previous Work</vt:lpstr>
      <vt:lpstr>Our Contribution</vt:lpstr>
      <vt:lpstr>Key Idea</vt:lpstr>
      <vt:lpstr>Curve Extraction  (1D) </vt:lpstr>
      <vt:lpstr>Curve Extraction  (2D)</vt:lpstr>
      <vt:lpstr>One Result</vt:lpstr>
      <vt:lpstr>Outline </vt:lpstr>
      <vt:lpstr>Curve Extraction in the Laplacian Domain</vt:lpstr>
      <vt:lpstr>Hierarchical Representation</vt:lpstr>
      <vt:lpstr>Hierarchical Curve Construction</vt:lpstr>
      <vt:lpstr>Hierarchical Curve Construction</vt:lpstr>
      <vt:lpstr>Application – Multi-scale Abstraction</vt:lpstr>
      <vt:lpstr>Application – Multi-scale Abstraction</vt:lpstr>
      <vt:lpstr>Bilaplacian Diffusion Curves</vt:lpstr>
      <vt:lpstr>Lap./bilap. Diffusion Curves</vt:lpstr>
      <vt:lpstr>Lap./bilap. Diffusion Curves</vt:lpstr>
      <vt:lpstr>Implementation Details</vt:lpstr>
      <vt:lpstr>Results</vt:lpstr>
      <vt:lpstr>Results</vt:lpstr>
      <vt:lpstr>Comparison: Gradient vs. Laplacian</vt:lpstr>
      <vt:lpstr>Comparison with [Orzan et al. 08]</vt:lpstr>
      <vt:lpstr>Comparison: FFG</vt:lpstr>
      <vt:lpstr>Hierarchical Representation and Abstraction</vt:lpstr>
      <vt:lpstr>Editing</vt:lpstr>
      <vt:lpstr>More Results</vt:lpstr>
      <vt:lpstr>Conclusion</vt:lpstr>
      <vt:lpstr>Limitations and Future Work</vt:lpstr>
      <vt:lpstr>Acknowledgements</vt:lpstr>
      <vt:lpstr>PowerPoint Presentation</vt:lpstr>
      <vt:lpstr>Comparison: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Chan</dc:creator>
  <cp:lastModifiedBy>Guofu</cp:lastModifiedBy>
  <cp:revision>980</cp:revision>
  <dcterms:created xsi:type="dcterms:W3CDTF">2011-11-15T03:18:23Z</dcterms:created>
  <dcterms:modified xsi:type="dcterms:W3CDTF">2014-12-06T05:49:44Z</dcterms:modified>
</cp:coreProperties>
</file>