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59" r:id="rId2"/>
    <p:sldId id="568" r:id="rId3"/>
    <p:sldId id="569" r:id="rId4"/>
    <p:sldId id="374" r:id="rId5"/>
    <p:sldId id="393" r:id="rId6"/>
    <p:sldId id="570" r:id="rId7"/>
    <p:sldId id="544" r:id="rId8"/>
    <p:sldId id="549" r:id="rId9"/>
    <p:sldId id="512" r:id="rId10"/>
    <p:sldId id="522" r:id="rId11"/>
    <p:sldId id="523" r:id="rId12"/>
    <p:sldId id="571" r:id="rId13"/>
    <p:sldId id="576" r:id="rId14"/>
    <p:sldId id="572" r:id="rId15"/>
    <p:sldId id="555" r:id="rId16"/>
    <p:sldId id="567" r:id="rId17"/>
    <p:sldId id="566" r:id="rId18"/>
    <p:sldId id="575" r:id="rId19"/>
    <p:sldId id="458" r:id="rId20"/>
  </p:sldIdLst>
  <p:sldSz cx="9144000" cy="6858000" type="screen4x3"/>
  <p:notesSz cx="6918325" cy="9204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8000"/>
    <a:srgbClr val="FF0066"/>
    <a:srgbClr val="F66400"/>
    <a:srgbClr val="EE6000"/>
    <a:srgbClr val="00CC00"/>
    <a:srgbClr val="1C1C1C"/>
    <a:srgbClr val="26C82E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2605" autoAdjust="0"/>
  </p:normalViewPr>
  <p:slideViewPr>
    <p:cSldViewPr>
      <p:cViewPr>
        <p:scale>
          <a:sx n="70" d="100"/>
          <a:sy n="70" d="100"/>
        </p:scale>
        <p:origin x="-12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9931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0" tIns="45200" rIns="90400" bIns="452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7436" y="0"/>
            <a:ext cx="299931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0" tIns="45200" rIns="90400" bIns="452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42369"/>
            <a:ext cx="299931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0" tIns="45200" rIns="90400" bIns="452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7436" y="8742369"/>
            <a:ext cx="299931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0" tIns="45200" rIns="90400" bIns="452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49E9EC-AA04-4FEB-8B95-9BE3E229F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07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731" cy="460375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9014" y="0"/>
            <a:ext cx="2997731" cy="460375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5D25B207-0AED-41E1-9347-5D0630BB9BA7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2149" y="4372767"/>
            <a:ext cx="5534028" cy="4141788"/>
          </a:xfrm>
          <a:prstGeom prst="rect">
            <a:avLst/>
          </a:prstGeom>
        </p:spPr>
        <p:txBody>
          <a:bodyPr vert="horz" lIns="91074" tIns="45537" rIns="91074" bIns="455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2369"/>
            <a:ext cx="2997731" cy="460375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9014" y="8742369"/>
            <a:ext cx="2997731" cy="460375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31E51EA5-9228-4AD7-A224-519D87122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8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51EA5-9228-4AD7-A224-519D871220D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F3D72-7F13-49C7-89BB-CE188A3AF9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FAB10-52AB-485C-88A8-006DE40319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50EFE-910E-4B33-805F-4C63EB8D3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757A-92D9-42AA-AB1B-8180749AF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6ACF9-9318-43D0-AF64-5224E2467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6E53C-C2EE-4076-9546-6C3779C9DD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66E81-32B9-4285-A2E8-5D60423A3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AE135-FA37-4B5B-813D-BA0B21A1C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E5B46-1493-4DC5-AEE7-73ACFF621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3376-5012-4CEF-B55C-6686682658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36687-34EE-467A-927A-4D538DE08F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ampaign seal in corn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1200" y="4343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C4B927-4E85-4377-822D-1AE98C769C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664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66400"/>
          </a:solidFill>
          <a:latin typeface="Franklin Gothic Demi Cond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66400"/>
          </a:solidFill>
          <a:latin typeface="Franklin Gothic Demi Cond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66400"/>
          </a:solidFill>
          <a:latin typeface="Franklin Gothic Demi Cond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66400"/>
          </a:solidFill>
          <a:latin typeface="Franklin Gothic Demi Cond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66400"/>
          </a:solidFill>
          <a:latin typeface="Franklin Gothic Demi Cond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66400"/>
          </a:solidFill>
          <a:latin typeface="Franklin Gothic Demi Cond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66400"/>
          </a:solidFill>
          <a:latin typeface="Franklin Gothic Demi Cond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66400"/>
          </a:solidFill>
          <a:latin typeface="Franklin Gothic Demi Cond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40000"/>
        </a:spcAft>
        <a:buClr>
          <a:srgbClr val="EE6000"/>
        </a:buClr>
        <a:buFont typeface="Arial" charset="0"/>
        <a:buChar char="»"/>
        <a:defRPr sz="28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&gt;"/>
        <a:defRPr sz="2400" b="1">
          <a:solidFill>
            <a:srgbClr val="333333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40000"/>
        </a:spcBef>
        <a:spcAft>
          <a:spcPct val="40000"/>
        </a:spcAft>
        <a:buFont typeface="Franklin Gothic Book" pitchFamily="34" charset="0"/>
        <a:buChar char="–"/>
        <a:defRPr sz="2000" b="1">
          <a:solidFill>
            <a:srgbClr val="333333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40000"/>
        </a:spcBef>
        <a:spcAft>
          <a:spcPct val="40000"/>
        </a:spcAft>
        <a:buFont typeface="Arial" charset="0"/>
        <a:buChar char="▪"/>
        <a:defRPr sz="1600" b="1">
          <a:solidFill>
            <a:srgbClr val="333333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rgbClr val="4D4D4D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rgbClr val="4D4D4D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rgbClr val="4D4D4D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rgbClr val="4D4D4D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rgbClr val="4D4D4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syr.edu/~wedu" TargetMode="External"/><Relationship Id="rId2" Type="http://schemas.openxmlformats.org/officeDocument/2006/relationships/hyperlink" Target="mailto:wedu@syr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8385"/>
            <a:ext cx="8382000" cy="1447800"/>
          </a:xfrm>
        </p:spPr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移动系统的安全</a:t>
            </a:r>
            <a:r>
              <a:rPr 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攻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击和防御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838200" y="3558279"/>
            <a:ext cx="4943521" cy="184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EE6000"/>
              </a:buClr>
              <a:buSzTx/>
              <a:tabLst/>
              <a:defRPr/>
            </a:pPr>
            <a:r>
              <a:rPr lang="zh-CN" altLang="en-US" sz="2800" b="1" kern="0" dirty="0" smtClean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杜文亮 教授</a:t>
            </a:r>
            <a:endParaRPr lang="en-US" altLang="zh-CN" sz="2800" b="1" kern="0" dirty="0" smtClean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EE6000"/>
              </a:buClr>
              <a:buSzTx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Dept. of Elec. Eng. &amp; Comp. Sci.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EE6000"/>
              </a:buClr>
              <a:buSzTx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Syracuse University (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雪城大学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43600" y="3465474"/>
            <a:ext cx="2508945" cy="2211779"/>
            <a:chOff x="5" y="7"/>
            <a:chExt cx="6473462" cy="49377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" y="7"/>
              <a:ext cx="6473462" cy="4937755"/>
            </a:xfrm>
            <a:prstGeom prst="rect">
              <a:avLst/>
            </a:prstGeom>
          </p:spPr>
        </p:pic>
        <p:pic>
          <p:nvPicPr>
            <p:cNvPr id="8" name="Picture 7" descr="http://lh3.ggpht.com/_RVLfSMIB7K0/SgxvteqBVpI/AAAAAAAAU9s/6gkvzD0AG8I/s400/SyracuseS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0672" y="2133247"/>
              <a:ext cx="3003216" cy="2200891"/>
            </a:xfrm>
            <a:prstGeom prst="rect">
              <a:avLst/>
            </a:prstGeom>
            <a:noFill/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1000"/>
            <a:ext cx="2695575" cy="15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 Android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973540" y="2384515"/>
            <a:ext cx="7543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55140" y="2155915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664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运行</a:t>
            </a:r>
            <a:endParaRPr lang="en-US" sz="2400" b="1" dirty="0">
              <a:solidFill>
                <a:srgbClr val="F664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73740" y="2155915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664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安装</a:t>
            </a:r>
            <a:endParaRPr lang="en-US" sz="2400" b="1" dirty="0">
              <a:solidFill>
                <a:srgbClr val="F664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4" name="Picture 24" descr="http://cdn-store.androidcentral.com/store_images/product_images/smartphones/blackberry_mini/1445_98x1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6340" y="2841715"/>
            <a:ext cx="712515" cy="1228726"/>
          </a:xfrm>
          <a:prstGeom prst="rect">
            <a:avLst/>
          </a:prstGeom>
          <a:noFill/>
        </p:spPr>
      </p:pic>
      <p:pic>
        <p:nvPicPr>
          <p:cNvPr id="35" name="Picture 18" descr="http://2.bp.blogspot.com/_7NjuwrnFDRM/S9f5vvgqqdI/AAAAAAAAAK8/hdJ8tzjqiF8/s1600/approv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38444">
            <a:off x="3262589" y="3094232"/>
            <a:ext cx="825305" cy="781050"/>
          </a:xfrm>
          <a:prstGeom prst="rect">
            <a:avLst/>
          </a:prstGeom>
          <a:noFill/>
        </p:spPr>
      </p:pic>
      <p:sp>
        <p:nvSpPr>
          <p:cNvPr id="36" name="Right Arrow 35"/>
          <p:cNvSpPr/>
          <p:nvPr/>
        </p:nvSpPr>
        <p:spPr>
          <a:xfrm>
            <a:off x="2345140" y="3375115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481316" y="40250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用户</a:t>
            </a:r>
            <a:endParaRPr 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869140" y="3375115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" descr="http://www.blingcheese.com/facebook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740" y="3222715"/>
            <a:ext cx="381001" cy="381001"/>
          </a:xfrm>
          <a:prstGeom prst="rect">
            <a:avLst/>
          </a:prstGeom>
          <a:noFill/>
        </p:spPr>
      </p:pic>
      <p:pic>
        <p:nvPicPr>
          <p:cNvPr id="42" name="Picture 4" descr="http://www.blingcheese.com/facebook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5140" y="3070315"/>
            <a:ext cx="381001" cy="381001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2345140" y="4076265"/>
            <a:ext cx="914400" cy="381000"/>
            <a:chOff x="2345140" y="3603715"/>
            <a:chExt cx="914400" cy="381000"/>
          </a:xfrm>
        </p:grpSpPr>
        <p:sp>
          <p:nvSpPr>
            <p:cNvPr id="43" name="Oval 42"/>
            <p:cNvSpPr/>
            <p:nvPr/>
          </p:nvSpPr>
          <p:spPr>
            <a:xfrm>
              <a:off x="2345140" y="3603715"/>
              <a:ext cx="3048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649940" y="3603715"/>
              <a:ext cx="3048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954740" y="3603715"/>
              <a:ext cx="3048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5316940" y="3298915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145740" y="3527515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688540" y="3527515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231340" y="3527515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31340" y="304188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只能使用</a:t>
            </a:r>
            <a:endParaRPr 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http://www.winduprecords.com/wp-content/uploads/2013/07/Google-Play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2" y="288405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197046" y="362489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</a:t>
            </a:r>
            <a:r>
              <a:rPr lang="zh-CN" altLang="en-US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明需要</a:t>
            </a:r>
            <a:endParaRPr 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680240" y="4938783"/>
            <a:ext cx="2853797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研究方向</a:t>
            </a:r>
            <a:endParaRPr lang="en-US" sz="24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5" name="Cloud 54"/>
          <p:cNvSpPr/>
          <p:nvPr/>
        </p:nvSpPr>
        <p:spPr>
          <a:xfrm>
            <a:off x="5501184" y="4938783"/>
            <a:ext cx="2853797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研究方向</a:t>
            </a:r>
            <a:endParaRPr lang="en-US" sz="2400" b="1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916640" y="4572000"/>
            <a:ext cx="342900" cy="3667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/>
          <p:cNvSpPr/>
          <p:nvPr/>
        </p:nvSpPr>
        <p:spPr>
          <a:xfrm>
            <a:off x="6632077" y="4225058"/>
            <a:ext cx="342900" cy="53033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4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" grpId="0" animBg="1"/>
      <p:bldP spid="1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改变权限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266483"/>
            <a:ext cx="4572000" cy="37338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0308" y="2582886"/>
            <a:ext cx="271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8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App </a:t>
            </a:r>
            <a:r>
              <a:rPr lang="zh-CN" altLang="en-US" sz="2400" dirty="0" smtClean="0">
                <a:solidFill>
                  <a:srgbClr val="008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开发的代码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8033" y="3724132"/>
            <a:ext cx="3249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第三方</a:t>
            </a:r>
            <a:r>
              <a:rPr lang="en-US" sz="2400" dirty="0" smtClean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400" dirty="0" smtClean="0">
                <a:solidFill>
                  <a:srgbClr val="FF0066"/>
                </a:solidFill>
              </a:rPr>
              <a:t>Library </a:t>
            </a:r>
            <a:r>
              <a:rPr lang="zh-CN" altLang="en-US" sz="2400" dirty="0" smtClean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代码</a:t>
            </a:r>
            <a:endParaRPr lang="en-US" sz="2400" dirty="0" smtClean="0">
              <a:solidFill>
                <a:srgbClr val="FF00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2400" dirty="0" smtClean="0">
                <a:solidFill>
                  <a:srgbClr val="FF0066"/>
                </a:solidFill>
              </a:rPr>
              <a:t>(</a:t>
            </a:r>
            <a:r>
              <a:rPr lang="zh-CN" altLang="en-US" sz="2400" dirty="0" smtClean="0">
                <a:solidFill>
                  <a:srgbClr val="FF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例如</a:t>
            </a:r>
            <a:r>
              <a:rPr lang="zh-CN" alt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smtClean="0">
                <a:solidFill>
                  <a:srgbClr val="FF0066"/>
                </a:solidFill>
              </a:rPr>
              <a:t>Facebook APIs)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0559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广</a:t>
            </a:r>
            <a:r>
              <a:rPr lang="zh-CN" altLang="en-US" sz="2400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告</a:t>
            </a:r>
            <a:r>
              <a:rPr lang="zh-CN" altLang="en-US" sz="2400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代码</a:t>
            </a:r>
            <a:endParaRPr lang="en-US" sz="2400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2490554"/>
            <a:ext cx="2582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INTERNET, CAMERA, </a:t>
            </a:r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GPS</a:t>
            </a:r>
            <a:r>
              <a:rPr lang="en-US" b="1" dirty="0">
                <a:solidFill>
                  <a:srgbClr val="008000"/>
                </a:solidFill>
              </a:rPr>
              <a:t>, SMS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43600" y="3948717"/>
            <a:ext cx="192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INTERNET, </a:t>
            </a:r>
            <a:r>
              <a:rPr lang="en-US" b="1" dirty="0" smtClean="0">
                <a:solidFill>
                  <a:srgbClr val="FF0066"/>
                </a:solidFill>
              </a:rPr>
              <a:t>GPS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3600" y="5184824"/>
            <a:ext cx="1377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INTERNET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730" y="174307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应用程序</a:t>
            </a:r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7889" y="171734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权限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62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改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变结果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9780" y="265900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应用程序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974" y="42452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应用程序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347" y="57912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应用程序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6706"/>
            <a:ext cx="863341" cy="8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22" y="3303787"/>
            <a:ext cx="900113" cy="8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10" y="4927571"/>
            <a:ext cx="847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geinvestigations.com/blog/wp-content/uploads/2013/10/GPS-Abu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16436"/>
            <a:ext cx="2404907" cy="18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59063" y="3047866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GPS</a:t>
            </a:r>
            <a:endParaRPr lang="en-US" sz="2400" b="1" dirty="0"/>
          </a:p>
        </p:txBody>
      </p:sp>
      <p:cxnSp>
        <p:nvCxnSpPr>
          <p:cNvPr id="11" name="Straight Arrow Connector 10"/>
          <p:cNvCxnSpPr>
            <a:stCxn id="2055" idx="1"/>
          </p:cNvCxnSpPr>
          <p:nvPr/>
        </p:nvCxnSpPr>
        <p:spPr>
          <a:xfrm flipH="1" flipV="1">
            <a:off x="2587356" y="2438400"/>
            <a:ext cx="3508644" cy="1179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634972" y="3962400"/>
            <a:ext cx="330862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634972" y="4429925"/>
            <a:ext cx="3461028" cy="10564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1111546">
            <a:off x="2698992" y="2609206"/>
            <a:ext cx="3652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准确：</a:t>
            </a:r>
            <a:r>
              <a:rPr lang="en-US" sz="2000" b="1" dirty="0" smtClean="0"/>
              <a:t>39.980594</a:t>
            </a:r>
            <a:r>
              <a:rPr lang="en-US" sz="2000" b="1" dirty="0"/>
              <a:t>, 116.335784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99206" y="3525236"/>
            <a:ext cx="3027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扩大范围：</a:t>
            </a:r>
            <a:r>
              <a:rPr lang="en-US" sz="2000" b="1" dirty="0" smtClean="0"/>
              <a:t>39.90, 116.30</a:t>
            </a:r>
            <a:endParaRPr lang="en-US" sz="2000" b="1" dirty="0"/>
          </a:p>
        </p:txBody>
      </p:sp>
      <p:sp>
        <p:nvSpPr>
          <p:cNvPr id="23" name="Rectangle 22"/>
          <p:cNvSpPr/>
          <p:nvPr/>
        </p:nvSpPr>
        <p:spPr>
          <a:xfrm rot="20500567">
            <a:off x="3009028" y="4595439"/>
            <a:ext cx="2525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随机：</a:t>
            </a:r>
            <a:r>
              <a:rPr lang="en-US" altLang="zh-CN" sz="2000" b="1" dirty="0" smtClean="0"/>
              <a:t>10</a:t>
            </a:r>
            <a:r>
              <a:rPr lang="en-US" sz="2000" b="1" dirty="0" smtClean="0"/>
              <a:t>.90, </a:t>
            </a:r>
            <a:r>
              <a:rPr lang="en-US" altLang="zh-CN" sz="2000" b="1" dirty="0" smtClean="0"/>
              <a:t>129</a:t>
            </a:r>
            <a:r>
              <a:rPr lang="en-US" sz="2000" b="1" dirty="0" smtClean="0"/>
              <a:t>.</a:t>
            </a:r>
            <a:r>
              <a:rPr lang="en-US" altLang="zh-CN" sz="2000" b="1" dirty="0" smtClean="0"/>
              <a:t>2</a:t>
            </a:r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7" name="Down Arrow 16"/>
          <p:cNvSpPr/>
          <p:nvPr/>
        </p:nvSpPr>
        <p:spPr>
          <a:xfrm>
            <a:off x="7345409" y="4522663"/>
            <a:ext cx="508553" cy="798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64665" y="5334484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Generalization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990600" y="2249967"/>
            <a:ext cx="369180" cy="331534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384456" y="3651591"/>
            <a:ext cx="238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都需要</a:t>
            </a:r>
            <a:r>
              <a:rPr lang="en-US" altLang="zh-CN" sz="2400" b="1" dirty="0" smtClean="0"/>
              <a:t>GPS</a:t>
            </a:r>
            <a:r>
              <a:rPr lang="zh-CN" altLang="en-US" sz="2400" b="1" dirty="0" smtClean="0"/>
              <a:t>权限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079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149071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53235"/>
            <a:ext cx="4179447" cy="524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5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改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变程序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2464" y="194835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应用程序</a:t>
            </a:r>
            <a:endParaRPr 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51" y="1701218"/>
            <a:ext cx="900113" cy="89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93902" y="3735429"/>
            <a:ext cx="2590800" cy="14266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程</a:t>
            </a:r>
            <a:r>
              <a:rPr lang="zh-CN" altLang="en-US" sz="28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序</a:t>
            </a:r>
            <a:r>
              <a:rPr lang="zh-CN" alt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改</a:t>
            </a:r>
            <a:r>
              <a:rPr lang="zh-CN" altLang="en-US" sz="28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写</a:t>
            </a:r>
            <a:endParaRPr lang="en-US" altLang="zh-CN" sz="2800" b="1" dirty="0" smtClean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(code rewriting)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810708" y="2910322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562600" y="1948353"/>
            <a:ext cx="1981200" cy="879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安装</a:t>
            </a:r>
            <a:endParaRPr lang="en-US" sz="28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54639" y="3951011"/>
            <a:ext cx="1981200" cy="879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运行</a:t>
            </a:r>
            <a:endParaRPr lang="en-US" sz="28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400800" y="3083668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8727762">
            <a:off x="4113770" y="2888872"/>
            <a:ext cx="1269937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65" y="609600"/>
            <a:ext cx="8229600" cy="1143000"/>
          </a:xfrm>
        </p:spPr>
        <p:txBody>
          <a:bodyPr/>
          <a:lstStyle/>
          <a:p>
            <a:r>
              <a:rPr lang="zh-CN" altLang="en-US" dirty="0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计算</a:t>
            </a:r>
            <a:r>
              <a:rPr lang="zh-CN" altLang="en-US" dirty="0" smtClean="0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</a:t>
            </a:r>
            <a:r>
              <a:rPr lang="zh-CN" altLang="en-US" dirty="0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</a:t>
            </a:r>
            <a:r>
              <a:rPr lang="zh-CN" altLang="en-US" dirty="0" smtClean="0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</a:t>
            </a:r>
            <a:r>
              <a:rPr lang="zh-CN" altLang="en-US" dirty="0">
                <a:solidFill>
                  <a:srgbClr val="FF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</a:t>
            </a:r>
            <a:endParaRPr lang="en-US" dirty="0">
              <a:solidFill>
                <a:srgbClr val="FF33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62200" y="2743200"/>
            <a:ext cx="5867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/>
            <a:r>
              <a:rPr lang="en-US" sz="4400" dirty="0" smtClean="0">
                <a:solidFill>
                  <a:srgbClr val="783A7A"/>
                </a:solidFill>
                <a:latin typeface="Rockwell Condensed" pitchFamily="18" charset="0"/>
              </a:rPr>
              <a:t>I </a:t>
            </a:r>
            <a:r>
              <a:rPr lang="en-US" sz="4400" dirty="0">
                <a:solidFill>
                  <a:srgbClr val="783A7A"/>
                </a:solidFill>
                <a:latin typeface="Rockwell Condensed" pitchFamily="18" charset="0"/>
              </a:rPr>
              <a:t>hear and I forget. </a:t>
            </a:r>
          </a:p>
          <a:p>
            <a:pPr lvl="2"/>
            <a:r>
              <a:rPr lang="en-US" sz="4400" dirty="0">
                <a:solidFill>
                  <a:srgbClr val="783A7A"/>
                </a:solidFill>
                <a:latin typeface="Rockwell Condensed" pitchFamily="18" charset="0"/>
              </a:rPr>
              <a:t>I see and I remember. </a:t>
            </a:r>
          </a:p>
          <a:p>
            <a:pPr lvl="2"/>
            <a:r>
              <a:rPr lang="en-US" sz="4400" dirty="0">
                <a:solidFill>
                  <a:srgbClr val="783A7A"/>
                </a:solidFill>
                <a:latin typeface="Rockwell Condensed" pitchFamily="18" charset="0"/>
              </a:rPr>
              <a:t>I do and I understand</a:t>
            </a:r>
            <a:r>
              <a:rPr lang="en-US" sz="4400" dirty="0" smtClean="0">
                <a:solidFill>
                  <a:srgbClr val="783A7A"/>
                </a:solidFill>
                <a:latin typeface="Rockwell Condensed" pitchFamily="18" charset="0"/>
              </a:rPr>
              <a:t>. </a:t>
            </a:r>
            <a:endParaRPr lang="en-US" sz="4400" b="1" dirty="0">
              <a:solidFill>
                <a:srgbClr val="783A7A"/>
              </a:solidFill>
              <a:latin typeface="Rockwell Condensed" pitchFamily="18" charset="0"/>
            </a:endParaRPr>
          </a:p>
        </p:txBody>
      </p:sp>
      <p:pic>
        <p:nvPicPr>
          <p:cNvPr id="1026" name="Picture 2" descr="http://sharetv.org/images/posters/kong_zi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4" y="2362200"/>
            <a:ext cx="2190858" cy="32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SEED Labs: </a:t>
            </a:r>
            <a:r>
              <a:rPr lang="en-US" altLang="zh-CN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个动手试验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$0</a:t>
            </a:r>
            <a:r>
              <a:rPr lang="en-US" altLang="zh-CN" dirty="0" smtClean="0"/>
              <a:t>: </a:t>
            </a:r>
            <a:r>
              <a:rPr lang="zh-CN" altLang="en-US" dirty="0"/>
              <a:t>试</a:t>
            </a:r>
            <a:r>
              <a:rPr lang="zh-CN" altLang="en-US" dirty="0" smtClean="0"/>
              <a:t>验</a:t>
            </a:r>
            <a:r>
              <a:rPr lang="zh-CN" altLang="en-US" dirty="0"/>
              <a:t>环境</a:t>
            </a:r>
            <a:r>
              <a:rPr lang="zh-CN" altLang="en-US" dirty="0" smtClean="0"/>
              <a:t>（</a:t>
            </a:r>
            <a:r>
              <a:rPr lang="en-US" altLang="zh-CN" dirty="0" smtClean="0"/>
              <a:t>open-source</a:t>
            </a:r>
            <a:r>
              <a:rPr lang="zh-CN" altLang="en-US" dirty="0" smtClean="0"/>
              <a:t>），</a:t>
            </a:r>
            <a:r>
              <a:rPr lang="zh-CN" altLang="en-US" dirty="0"/>
              <a:t>教材</a:t>
            </a:r>
            <a:r>
              <a:rPr lang="zh-CN" altLang="en-US" dirty="0" smtClean="0"/>
              <a:t>（</a:t>
            </a:r>
            <a:r>
              <a:rPr lang="en-US" altLang="zh-CN" dirty="0" smtClean="0"/>
              <a:t>free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12</a:t>
            </a:r>
            <a:r>
              <a:rPr lang="zh-CN" altLang="en-US" dirty="0" smtClean="0"/>
              <a:t> 年：</a:t>
            </a:r>
            <a:r>
              <a:rPr lang="en-US" altLang="zh-CN" dirty="0" smtClean="0"/>
              <a:t>2002</a:t>
            </a:r>
            <a:r>
              <a:rPr lang="zh-CN" altLang="en-US" dirty="0" smtClean="0"/>
              <a:t> 开始</a:t>
            </a:r>
            <a:endParaRPr lang="en-US" altLang="zh-CN" dirty="0" smtClean="0"/>
          </a:p>
          <a:p>
            <a:r>
              <a:rPr lang="en-US" altLang="zh-CN" dirty="0" smtClean="0"/>
              <a:t>150</a:t>
            </a:r>
            <a:r>
              <a:rPr lang="zh-CN" altLang="en-US" dirty="0" smtClean="0"/>
              <a:t> 万美金：美国自然科学基金会</a:t>
            </a:r>
            <a:endParaRPr lang="en-US" altLang="zh-CN" dirty="0" smtClean="0"/>
          </a:p>
          <a:p>
            <a:r>
              <a:rPr lang="en-US" altLang="zh-CN" dirty="0" smtClean="0"/>
              <a:t>30</a:t>
            </a:r>
            <a:r>
              <a:rPr lang="zh-CN" altLang="en-US" dirty="0" smtClean="0"/>
              <a:t>个国家</a:t>
            </a:r>
            <a:endParaRPr lang="en-US" altLang="zh-CN" dirty="0" smtClean="0"/>
          </a:p>
          <a:p>
            <a:r>
              <a:rPr lang="en-US" altLang="zh-CN" dirty="0" smtClean="0"/>
              <a:t>250</a:t>
            </a:r>
            <a:r>
              <a:rPr lang="zh-CN" altLang="en-US" dirty="0" smtClean="0"/>
              <a:t> 所高校 （中国只有</a:t>
            </a:r>
            <a:r>
              <a:rPr lang="en-US" altLang="zh-CN" dirty="0" smtClean="0"/>
              <a:t>7</a:t>
            </a:r>
            <a:r>
              <a:rPr lang="zh-CN" altLang="en-US" dirty="0" smtClean="0"/>
              <a:t>所）</a:t>
            </a:r>
            <a:endParaRPr lang="en-US" altLang="zh-CN" dirty="0" smtClean="0"/>
          </a:p>
          <a:p>
            <a:r>
              <a:rPr lang="en-US" altLang="zh-CN" dirty="0"/>
              <a:t>2</a:t>
            </a:r>
            <a:r>
              <a:rPr lang="en-US" altLang="zh-CN" dirty="0" smtClean="0"/>
              <a:t>00 </a:t>
            </a:r>
            <a:r>
              <a:rPr lang="zh-CN" altLang="en-US" dirty="0" smtClean="0"/>
              <a:t>页的试验教材，</a:t>
            </a:r>
            <a:r>
              <a:rPr lang="en-US" altLang="zh-CN" dirty="0" smtClean="0"/>
              <a:t>350</a:t>
            </a:r>
            <a:r>
              <a:rPr lang="zh-CN" altLang="en-US" dirty="0" smtClean="0"/>
              <a:t> 页的教师手册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Labs 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的使用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4" y="1600200"/>
            <a:ext cx="81392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9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举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办</a:t>
            </a:r>
            <a:r>
              <a:rPr lang="en-US" altLang="zh-CN" dirty="0" smtClean="0"/>
              <a:t>Workshops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01201"/>
            <a:ext cx="365899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727473"/>
            <a:ext cx="4038600" cy="24384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美</a:t>
            </a:r>
            <a:r>
              <a:rPr lang="zh-CN" altLang="en-US" dirty="0" smtClean="0">
                <a:solidFill>
                  <a:schemeClr val="tx1"/>
                </a:solidFill>
              </a:rPr>
              <a:t>国 </a:t>
            </a:r>
            <a:r>
              <a:rPr lang="en-US" altLang="zh-CN" dirty="0" smtClean="0">
                <a:solidFill>
                  <a:schemeClr val="tx1"/>
                </a:solidFill>
              </a:rPr>
              <a:t>($820,000, NSF)</a:t>
            </a:r>
          </a:p>
          <a:p>
            <a:r>
              <a:rPr lang="zh-CN" altLang="en-US" dirty="0">
                <a:solidFill>
                  <a:schemeClr val="tx1"/>
                </a:solidFill>
              </a:rPr>
              <a:t>印</a:t>
            </a:r>
            <a:r>
              <a:rPr lang="zh-CN" altLang="en-US" dirty="0" smtClean="0">
                <a:solidFill>
                  <a:schemeClr val="tx1"/>
                </a:solidFill>
              </a:rPr>
              <a:t>度 </a:t>
            </a:r>
            <a:r>
              <a:rPr lang="en-US" altLang="zh-CN" dirty="0" smtClean="0">
                <a:solidFill>
                  <a:schemeClr val="tx1"/>
                </a:solidFill>
              </a:rPr>
              <a:t>(</a:t>
            </a:r>
            <a:r>
              <a:rPr lang="zh-CN" altLang="en-US" dirty="0" smtClean="0">
                <a:solidFill>
                  <a:schemeClr val="tx1"/>
                </a:solidFill>
              </a:rPr>
              <a:t>正在准备）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中国</a:t>
            </a:r>
            <a:r>
              <a:rPr lang="en-US" altLang="zh-CN" dirty="0" smtClean="0">
                <a:solidFill>
                  <a:schemeClr val="tx1"/>
                </a:solidFill>
              </a:rPr>
              <a:t> (</a:t>
            </a:r>
            <a:r>
              <a:rPr lang="zh-CN" altLang="en-US" dirty="0" smtClean="0">
                <a:solidFill>
                  <a:schemeClr val="tx1"/>
                </a:solidFill>
              </a:rPr>
              <a:t>寻找合作伙伴）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707853"/>
            <a:ext cx="3962400" cy="204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40000"/>
              </a:spcAft>
              <a:buClr>
                <a:srgbClr val="EE6000"/>
              </a:buClr>
              <a:buFont typeface="Arial" charset="0"/>
              <a:buChar char="»"/>
              <a:defRPr sz="2800" b="1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&gt;"/>
              <a:defRPr sz="2400" b="1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Font typeface="Franklin Gothic Book" pitchFamily="34" charset="0"/>
              <a:buChar char="–"/>
              <a:defRPr sz="2000" b="1">
                <a:solidFill>
                  <a:srgbClr val="333333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Font typeface="Arial" charset="0"/>
              <a:buChar char="▪"/>
              <a:defRPr sz="1600" b="1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kern="0" dirty="0" smtClean="0">
                <a:solidFill>
                  <a:srgbClr val="FF0000"/>
                </a:solidFill>
              </a:rPr>
              <a:t>目的</a:t>
            </a:r>
            <a:r>
              <a:rPr lang="zh-CN" altLang="en-US" kern="0" dirty="0" smtClean="0">
                <a:solidFill>
                  <a:schemeClr val="tx1"/>
                </a:solidFill>
              </a:rPr>
              <a:t>：对高校教计算机安全的老师进行免费集中陪训，以提高学生的</a:t>
            </a:r>
            <a:r>
              <a:rPr lang="en-US" altLang="zh-CN" kern="0" dirty="0" smtClean="0">
                <a:solidFill>
                  <a:schemeClr val="tx1"/>
                </a:solidFill>
              </a:rPr>
              <a:t>Learning</a:t>
            </a:r>
            <a:r>
              <a:rPr lang="zh-CN" altLang="en-US" kern="0" dirty="0" smtClean="0">
                <a:solidFill>
                  <a:schemeClr val="tx1"/>
                </a:solidFill>
              </a:rPr>
              <a:t>。</a:t>
            </a:r>
            <a:endParaRPr lang="en-US" altLang="zh-CN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8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3962400" cy="1143000"/>
          </a:xfrm>
        </p:spPr>
        <p:txBody>
          <a:bodyPr/>
          <a:lstStyle/>
          <a:p>
            <a:pPr algn="ctr"/>
            <a:r>
              <a:rPr lang="en-US" sz="6000" dirty="0" smtClean="0"/>
              <a:t>Questions ?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4267197"/>
            <a:ext cx="44683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Contact: </a:t>
            </a:r>
            <a:r>
              <a:rPr lang="en-US" sz="2400" b="1" dirty="0" smtClean="0">
                <a:hlinkClick r:id="rId2"/>
              </a:rPr>
              <a:t>wedu@syr.edu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>
                <a:hlinkClick r:id="rId3"/>
              </a:rPr>
              <a:t>http://www.cis.syr.edu/~wedu</a:t>
            </a:r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3235236" cy="3200400"/>
          </a:xfrm>
        </p:spPr>
      </p:pic>
    </p:spTree>
    <p:extLst>
      <p:ext uri="{BB962C8B-B14F-4D97-AF65-F5344CB8AC3E}">
        <p14:creationId xmlns:p14="http://schemas.microsoft.com/office/powerpoint/2010/main" val="30700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从系统角度研究移动安全</a:t>
            </a:r>
            <a:r>
              <a:rPr lang="en-US" altLang="zh-CN" dirty="0" smtClean="0"/>
              <a:t>(Android)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Google Research Award 2012</a:t>
            </a:r>
          </a:p>
          <a:p>
            <a:pPr lvl="1"/>
            <a:r>
              <a:rPr lang="en-US" altLang="zh-CN" dirty="0" smtClean="0"/>
              <a:t>2</a:t>
            </a:r>
            <a:r>
              <a:rPr lang="zh-CN" altLang="en-US" dirty="0" smtClean="0"/>
              <a:t>个</a:t>
            </a:r>
            <a:r>
              <a:rPr lang="en-US" altLang="zh-CN" dirty="0" smtClean="0"/>
              <a:t>NSF </a:t>
            </a:r>
            <a:r>
              <a:rPr lang="en-US" altLang="zh-CN" dirty="0"/>
              <a:t>grants (</a:t>
            </a:r>
            <a:r>
              <a:rPr lang="en-US" altLang="zh-CN" dirty="0" smtClean="0"/>
              <a:t>100</a:t>
            </a:r>
            <a:r>
              <a:rPr lang="zh-CN" altLang="en-US" dirty="0"/>
              <a:t>万美金</a:t>
            </a:r>
            <a:r>
              <a:rPr lang="zh-CN" altLang="en-US" dirty="0" smtClean="0"/>
              <a:t>）</a:t>
            </a:r>
            <a:r>
              <a:rPr lang="en-US" altLang="zh-CN" dirty="0" smtClean="0"/>
              <a:t>: 2010  -- 2016</a:t>
            </a:r>
            <a:endParaRPr lang="en-US" altLang="zh-CN" dirty="0"/>
          </a:p>
          <a:p>
            <a:r>
              <a:rPr lang="zh-CN" altLang="en-US" dirty="0" smtClean="0"/>
              <a:t>计</a:t>
            </a:r>
            <a:r>
              <a:rPr lang="zh-CN" altLang="en-US" dirty="0"/>
              <a:t>算</a:t>
            </a:r>
            <a:r>
              <a:rPr lang="zh-CN" altLang="en-US" dirty="0" smtClean="0"/>
              <a:t>机</a:t>
            </a:r>
            <a:r>
              <a:rPr lang="zh-CN" altLang="en-US" dirty="0"/>
              <a:t>安</a:t>
            </a:r>
            <a:r>
              <a:rPr lang="zh-CN" altLang="en-US" dirty="0" smtClean="0"/>
              <a:t>全教育的研究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</a:t>
            </a:r>
            <a:r>
              <a:rPr lang="zh-CN" altLang="en-US" dirty="0" smtClean="0"/>
              <a:t>个</a:t>
            </a:r>
            <a:r>
              <a:rPr lang="en-US" altLang="zh-CN" dirty="0" smtClean="0"/>
              <a:t>NSF grants (150</a:t>
            </a:r>
            <a:r>
              <a:rPr lang="zh-CN" altLang="en-US" dirty="0" smtClean="0"/>
              <a:t>万美金）</a:t>
            </a:r>
            <a:r>
              <a:rPr lang="en-US" altLang="zh-CN" dirty="0" smtClean="0"/>
              <a:t>: 2002  -- 2018</a:t>
            </a:r>
          </a:p>
          <a:p>
            <a:pPr lvl="1"/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从系统角度研究移动安全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系统的各个</a:t>
            </a:r>
            <a:r>
              <a:rPr lang="en-US" altLang="zh-CN" dirty="0" smtClean="0"/>
              <a:t>Component</a:t>
            </a:r>
            <a:r>
              <a:rPr lang="zh-CN" altLang="en-US" dirty="0" smtClean="0"/>
              <a:t>的</a:t>
            </a:r>
            <a:r>
              <a:rPr lang="zh-CN" altLang="en-US" dirty="0"/>
              <a:t>设计</a:t>
            </a:r>
            <a:r>
              <a:rPr lang="zh-CN" altLang="en-US" dirty="0" smtClean="0"/>
              <a:t>进行深入的研究，寻找可能的攻击和</a:t>
            </a:r>
            <a:r>
              <a:rPr lang="en-US" altLang="zh-CN" dirty="0" smtClean="0"/>
              <a:t>Fundamental</a:t>
            </a:r>
            <a:r>
              <a:rPr lang="zh-CN" altLang="en-US" dirty="0" smtClean="0"/>
              <a:t>问题。</a:t>
            </a:r>
            <a:endParaRPr lang="en-US" dirty="0" smtClean="0"/>
          </a:p>
          <a:p>
            <a:pPr lvl="1"/>
            <a:r>
              <a:rPr lang="en-US" dirty="0" smtClean="0"/>
              <a:t>WebView </a:t>
            </a:r>
            <a:r>
              <a:rPr lang="zh-CN" altLang="en-US" dirty="0" smtClean="0"/>
              <a:t>和 </a:t>
            </a:r>
            <a:r>
              <a:rPr lang="zh-CN" altLang="en-US" dirty="0"/>
              <a:t>基</a:t>
            </a:r>
            <a:r>
              <a:rPr lang="zh-CN" altLang="en-US" dirty="0" smtClean="0"/>
              <a:t>于</a:t>
            </a:r>
            <a:r>
              <a:rPr lang="en-US" altLang="zh-CN" dirty="0" smtClean="0"/>
              <a:t>HTML5</a:t>
            </a:r>
            <a:r>
              <a:rPr lang="zh-CN" altLang="en-US" dirty="0" smtClean="0"/>
              <a:t>的</a:t>
            </a:r>
            <a:r>
              <a:rPr lang="en-US" altLang="zh-CN" dirty="0" smtClean="0"/>
              <a:t>app (</a:t>
            </a:r>
            <a:r>
              <a:rPr lang="zh-CN" altLang="en-US" dirty="0" smtClean="0"/>
              <a:t>例如</a:t>
            </a:r>
            <a:r>
              <a:rPr lang="en-US" altLang="zh-CN" dirty="0" smtClean="0"/>
              <a:t>PhoneGap apps)</a:t>
            </a:r>
          </a:p>
          <a:p>
            <a:pPr lvl="1"/>
            <a:r>
              <a:rPr lang="en-US" dirty="0" smtClean="0"/>
              <a:t>Intent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app</a:t>
            </a:r>
            <a:r>
              <a:rPr lang="zh-CN" altLang="en-US" dirty="0" smtClean="0"/>
              <a:t>之间的通信机制）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zh-CN" altLang="en-US" dirty="0"/>
              <a:t>对</a:t>
            </a:r>
            <a:r>
              <a:rPr lang="en-US" altLang="zh-CN" dirty="0" smtClean="0"/>
              <a:t>Android</a:t>
            </a:r>
            <a:r>
              <a:rPr lang="zh-CN" altLang="en-US" dirty="0"/>
              <a:t>系统</a:t>
            </a:r>
            <a:r>
              <a:rPr lang="en-US" dirty="0" smtClean="0"/>
              <a:t>Access Control</a:t>
            </a:r>
            <a:r>
              <a:rPr lang="zh-CN" altLang="en-US" dirty="0" smtClean="0"/>
              <a:t>的设计上进行改进和创新。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WebView</a:t>
            </a:r>
            <a:r>
              <a:rPr lang="zh-CN" altLang="en-US" dirty="0" smtClean="0"/>
              <a:t> 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简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介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3470" y="1920918"/>
            <a:ext cx="4135558" cy="37879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87" y="3225226"/>
            <a:ext cx="415337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01387" y="3258787"/>
            <a:ext cx="4153371" cy="2667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183574" y="1447546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Application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65803" y="2279176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Java code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7507" y="3418764"/>
            <a:ext cx="294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JavaScript code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7179" y="4297116"/>
            <a:ext cx="1747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WebView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Up-Down Arrow 7"/>
          <p:cNvSpPr/>
          <p:nvPr/>
        </p:nvSpPr>
        <p:spPr>
          <a:xfrm>
            <a:off x="3148404" y="2802396"/>
            <a:ext cx="360324" cy="626604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530755" y="3292348"/>
            <a:ext cx="609600" cy="2633439"/>
          </a:xfrm>
          <a:prstGeom prst="rightBrace">
            <a:avLst>
              <a:gd name="adj1" fmla="val 8333"/>
              <a:gd name="adj2" fmla="val 48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Computing Base (TCB)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799"/>
          </a:xfrm>
        </p:spPr>
        <p:txBody>
          <a:bodyPr/>
          <a:lstStyle/>
          <a:p>
            <a:r>
              <a:rPr lang="en-US" dirty="0" smtClean="0"/>
              <a:t>Two assumptions underlying Browser Security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Trust on browser: </a:t>
            </a:r>
            <a:r>
              <a:rPr lang="en-US" dirty="0" smtClean="0"/>
              <a:t>Users must trust the browser they use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Browser’s sandbox: </a:t>
            </a:r>
            <a:r>
              <a:rPr lang="en-US" dirty="0" smtClean="0"/>
              <a:t>protect the user’s computer from untrusted contents inside the browser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43434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40000"/>
              </a:spcAft>
              <a:buClr>
                <a:srgbClr val="EE6000"/>
              </a:buClr>
              <a:buFont typeface="Arial" charset="0"/>
              <a:buChar char="»"/>
              <a:defRPr sz="2800" b="1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&gt;"/>
              <a:defRPr sz="2400" b="1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Font typeface="Franklin Gothic Book" pitchFamily="34" charset="0"/>
              <a:buChar char="–"/>
              <a:defRPr sz="2000" b="1">
                <a:solidFill>
                  <a:srgbClr val="333333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40000"/>
              </a:spcAft>
              <a:buFont typeface="Arial" charset="0"/>
              <a:buChar char="▪"/>
              <a:defRPr sz="1600" b="1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FF0000"/>
                </a:solidFill>
              </a:rPr>
              <a:t>WebView</a:t>
            </a:r>
            <a:r>
              <a:rPr lang="zh-CN" altLang="en-US" kern="0" dirty="0" smtClean="0">
                <a:solidFill>
                  <a:srgbClr val="FF0000"/>
                </a:solidFill>
              </a:rPr>
              <a:t>的设计打破了这两个假设，一定有后果。</a:t>
            </a:r>
            <a:endParaRPr lang="en-US" kern="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62200" y="2209800"/>
            <a:ext cx="419100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14600" y="2209800"/>
            <a:ext cx="365760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87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于 </a:t>
            </a:r>
            <a:r>
              <a:rPr lang="en-US" altLang="zh-CN" dirty="0" smtClean="0"/>
              <a:t>HTML5 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 </a:t>
            </a:r>
            <a:r>
              <a:rPr lang="en-US" altLang="zh-CN" dirty="0" smtClean="0"/>
              <a:t>app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4307" y="2570319"/>
            <a:ext cx="2673744" cy="21801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7157" y="2518130"/>
            <a:ext cx="2788044" cy="2286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9457" y="5045029"/>
            <a:ext cx="110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WebView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572000" y="2518129"/>
            <a:ext cx="1002027" cy="22323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752600"/>
            <a:ext cx="7924800" cy="40303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78403" y="2624004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HTML5 Page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868964" y="3395893"/>
            <a:ext cx="19351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b="1" dirty="0" smtClean="0">
                <a:solidFill>
                  <a:srgbClr val="F66400"/>
                </a:solidFill>
              </a:rPr>
              <a:t>HTML5</a:t>
            </a:r>
          </a:p>
          <a:p>
            <a:pPr lvl="1"/>
            <a:r>
              <a:rPr lang="en-US" sz="2000" b="1" dirty="0" smtClean="0">
                <a:solidFill>
                  <a:srgbClr val="F66400"/>
                </a:solidFill>
              </a:rPr>
              <a:t>CSS</a:t>
            </a:r>
          </a:p>
          <a:p>
            <a:pPr lvl="1"/>
            <a:r>
              <a:rPr lang="en-US" sz="2000" b="1" dirty="0" smtClean="0">
                <a:solidFill>
                  <a:srgbClr val="F66400"/>
                </a:solidFill>
              </a:rPr>
              <a:t>JavaScript</a:t>
            </a:r>
            <a:endParaRPr lang="en-US" sz="2000" b="1" dirty="0">
              <a:solidFill>
                <a:srgbClr val="F664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292236" y="3363970"/>
            <a:ext cx="1552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PhoneGap</a:t>
            </a:r>
          </a:p>
          <a:p>
            <a:r>
              <a:rPr lang="en-US" sz="2000" b="1" dirty="0" smtClean="0"/>
              <a:t>Framework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32071" y="4906530"/>
            <a:ext cx="3117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66400"/>
                </a:solidFill>
              </a:rPr>
              <a:t>Written in native language </a:t>
            </a:r>
          </a:p>
          <a:p>
            <a:r>
              <a:rPr lang="en-US" b="1" dirty="0" smtClean="0">
                <a:solidFill>
                  <a:srgbClr val="F66400"/>
                </a:solidFill>
              </a:rPr>
              <a:t>(e.g. Java, Object C, etc.)</a:t>
            </a:r>
            <a:endParaRPr lang="en-US" b="1" dirty="0">
              <a:solidFill>
                <a:srgbClr val="F66400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2804109" y="3548293"/>
            <a:ext cx="1594727" cy="2241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90901" y="3436615"/>
            <a:ext cx="228600" cy="40900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>
            <a:off x="5764139" y="3521069"/>
            <a:ext cx="884416" cy="2241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59457" y="1981200"/>
            <a:ext cx="129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Your code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567263" y="1969827"/>
            <a:ext cx="100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Library</a:t>
            </a:r>
            <a:endParaRPr lang="en-US" b="1" dirty="0"/>
          </a:p>
        </p:txBody>
      </p:sp>
      <p:sp>
        <p:nvSpPr>
          <p:cNvPr id="27" name="Cloud 26"/>
          <p:cNvSpPr/>
          <p:nvPr/>
        </p:nvSpPr>
        <p:spPr>
          <a:xfrm>
            <a:off x="6781800" y="2437808"/>
            <a:ext cx="1524000" cy="22209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系统资源</a:t>
            </a:r>
            <a:endParaRPr lang="en-US" altLang="zh-CN" sz="2400" b="1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1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扫还是不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扫？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3235236" cy="3200400"/>
          </a:xfrm>
        </p:spPr>
      </p:pic>
      <p:sp>
        <p:nvSpPr>
          <p:cNvPr id="3" name="TextBox 2"/>
          <p:cNvSpPr txBox="1"/>
          <p:nvPr/>
        </p:nvSpPr>
        <p:spPr>
          <a:xfrm>
            <a:off x="990600" y="4876800"/>
            <a:ext cx="7583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 </a:t>
            </a:r>
            <a:r>
              <a:rPr lang="en-US" sz="2800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Native app</a:t>
            </a:r>
            <a:r>
              <a:rPr 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?       </a:t>
            </a:r>
          </a:p>
          <a:p>
            <a:r>
              <a:rPr lang="zh-CN" alt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 </a:t>
            </a:r>
            <a:r>
              <a:rPr lang="en-US" sz="2800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HTML5-based app </a:t>
            </a:r>
            <a:r>
              <a:rPr 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例如</a:t>
            </a:r>
            <a:r>
              <a:rPr 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PhoneGap apps</a:t>
            </a:r>
            <a:r>
              <a:rPr 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AutoShape 2" descr="data:image/png;base64,iVBORw0KGgoAAAANSUhEUgAAASYAAACrCAMAAAD8Q8FaAAAAmVBMVEX///8Ae8QAeMMAdsIAdMEAc8EAccDp9Pr6/v8Abr/O5vRImdEpjcyDs9zf7fdkntJWoNQYhMjV6fXF3vBCj8ySvOAIf8anzOcvh8k7lM9wqNeCrtm10uqBt97v9Pr0+v271+ybxOSwzuhxrtpjp9d2qNaYv+G21uwAar6qz+lTntOFs9yOwOK60uqlxuRustyWut7F4vJqotQkwwz/AAAQ7UlEQVR4nO1daYOiOBOWJBwCTQsoHiMNittuO07v2/P/f9xLEo5c2Irg0fp82OkNCuSxUlWpVCqDwRNPPPHEE0880R+s5C1Ip/vJL4Lfq2kYJIl17be6JSTeNn6dzyJoIIQgBUKGEbnO637pJdd+vxuAF8aOb+gIAKBJAAAi3fB3q6V57fe8IpJw70QGUvAjkRU5q+AhpSoJYxd8S1HNFdLd2H40poLY1eHRHJVMabPVA42+JHW0UzkqmYpG6WOIlDl1jx9rMiByP34+UWYctRMkRqSgu/rZRFlTH2HTJaAFUR/X7kqP+JiR4TZa8BidLl4AjcNr96Yn2GOqk0AgXPCMk2nCRO28q3SjZ7yUirsbmnJlrq2u0pE+EbqokoOOaNI05Ii3unPEeq1/KE1WUsKy9ZY05d7XT1Ll3hwxfaM0uUOjhI69IYRgLh6GQenM5yb5Bda/grhB9tyN3Y/xDZYR1zlK05htA4vJZLJB2mdgOnk7MHbrwPOCT6dgLddDWep5pj3xWcLJV8HPMHlWLDjdCpoQ7mo4e8v/+wpylVPZsMAnH9OzSmamUOJpevlOdQ5rI/3+lCa2u5QmG7e/ArRhvp64OU+Q1UC2eD8Nxnc/8Hi1xNDkRCVKmmhE9xXN6Tct+v9mTsNL0UBbppLGNzZvF+5Wxwh8cYxUlq7EYAMoTQMc7jVfDfJ3OI/8vyRqEqOI/Lt2I/edEOVKXjua33WA5UvBkuQ3ZSVN1ks0NKCLR5CpQxw1wayY/2b44jLX5sAgf64lAdWge8ceVOhHMksSTYuSpt/YzQSEicVQz/HvOv/T8lP835lBWrDUqNzRSLvbqUvoK+e0TYPOIoMJEbuVLjHW5JMjrNqTJW3BNFkqrx34dypPX2qWKE3W3/G8QFSo8DeimvWleJ+FpHeUkxvg3qU8BbOG+EjpEDDRJkqToabp93E05frpDvW4OW6KIjW5lwxNyZTBHEvJ26pu+JBVOOVpfnf+UzJX2LhjaEIkOjLDC8AIGcMcCOsmT9dxg44bhk13RqNrdrkNRg2/+Lc0wb/46pRStohzoE/csqM3xA3/Nf4CenzFLh8Di0PuEzay9A1NGnUmX4YIDYlwJIaD/zGdIdIR9hAG2+abow9LeJMbQWJP9yNnJqCZpG9pQhNyX2+1oq75BBUxgHD/QW1Zk20gGPMvstvFK/vaJjCYzCOAEDxpreQbmjSUso9YIg3MOBO2OCCpimUbiGA0jsOraXcvnp2QBPA9TUlp5yET455iToBv1y3/tIh1AgijzB5cAfaoxQIbxfufP3+W3LiEcd70WUkJGqdEfqywsAQAjmyiZsyP2UFZOgAIxxePCNujMxa4ia0X+sA35VLqu64PUGXTAASuO9daiW9915nku/YJM9PPeNtjOyUKa2vpZW4Bncup823UVvA7AKCrCUdCx3l47NehPrkQS5nRvyg1UJT75e7mfWsfje12snERYv1R4yIC5Y2vJUoQuZNWqyjJVxbpNVNA23ZNioSm6EjvQNpZFj3cwZoove+1mPDc5KSWAFF8bpTEy2orifadsNGEULsKSwDKobkWsHcVUcViTT8IoX8NlqDblQO9qtafYX/ZLJ688nMJoEV38zGvCoP1pp8SpzHO0yfge5edsDYooss9sKclhrh1fs05ANNBt0GjTKM0CXGHrrC8iiz1kEcRFx1BLz0E7d6iaygm47P7ngyykqe0+3sfCtv2BtSH3bZKJQv8zmN1dg8k5FM0HR3yV4HTdTcozGIqoXfuZY46JwlGr/uP5erF17VGb+xsJWsuV/FqLdm0tBgaRsfiFLZNtm0EWhQT9WTa9BHj3GijF0e5uCId7ESiMsoT7FicNsLQiLioTnURsK115FFjmwuvhfGCg4Zcg/mZL12noEkJmmbZj07FyRN6oG89BmZWJsZv2ObS8IJ53fZmelvsfoG/7O1t5TrukBOBt5FzJKIykjtigidQ4KN4uW598XfBzOm8nS6tIOIeui0GKsy4D5MMACHHSTULEoTJjKSlpQYYf+g3Ui67U1gPfqNaHLjn0CJC7AZYcJfTghAjZVu90j3hZ5mveTMY857db4XravDjxDx61o2K35BzYSSj+UKv6h1OWQJJgfvc9ZIQyFmmpCCXJ8/CPyMY8w8QpRX3i3/EKTQVMr3gs9GFPhXaCf1uzYqEidQLg4snm8UsSdC5Dn1PyH2WUC5K00SWJiSE9k+nKWNvKrtgO6Bubw9HUh06F0625vSRv/ivrSi7vK9LlnGLfIoDD9AMYTScTtOaHQOCghyQVXfy6c4mwIkiaZlXTtRfQILZoCoLzDnJ+UUZ4RwWhYsv6dbTaUrYlAzjS+yVV8h6Z2vmsmoSNQfVlqIA0BfhGbWKeQJkFbQisU74HdrQNAirJTpgKAw/ZVE0ge2xVQSahpzCoXIjjKSBRbrPGzqzlEy4KoUsUC3W6OIiUQuaBvacZMsg3VctOVHdBTvLsFOZaz1lP0H8aNlr/ou/yBu6tJJM3d3nTmr4MVKueRvimmMbmvLHxSNnFKfKwBLNwhctanuMFDTxKpH0QdaSe/Ii3FB8YTxjac8cC3EWwdN00L08MkYVIvWT2kLpI3M/QoKHl6jBiwlzxG27mR8Z3JN+Y44m4IyasUuP61bp7XVl6pQx8CEnyK9A5dBiF443dGY1GYVlpSaoCjnJA5ijCXWxjGAWG0G7SilQTkx1zpBiUyfPtrEOh9wkt1RNwI33cYF9LLtNQFKsPE1HpZVsWciXrYKmrqYrSpr4N82dRsE/IsDbUTgPqVRNPHmyEw524q1a0DQmu4EIDIWivghN/LAIdQ0qHJDcD+c3V5SqCbyyrS/90MQIqSoScBGa+ACpFyk0ONHh3ES/2rv0QDSxyilxgaHw+rEOZw1JcFGaxrdAE/equbKOFPtt8+YZK3RVwORxaOJDEBvkVnyYNWGviPtUVVvncWjSdNay7Y2649vaE4kNdgqbVHtaH4km9v7rYW34p7XWng5Z+1eHGh6IJm7qHw7rRbWX2gewh+xa26quunMeTSBO01ANxqe+DZoAW33CY7zyUb3yb3JxpV29oHceTfnUV4dKGMz8+zZo0iKuF7Xhd2v+3nzWH2C6eSZNjWCd3BuhCTECbo1qww+Zd9oxNDH1Ax6KJtbv/qeye+YQ1jaQrfKyqkMNj0QTp5ymFTVfBpPWuGW8hox57QeiiVNO9QBcIyYNLWBoYneCPRJN6mTYDKqjZiZzn4eiSRUUwDFhbjRWSJko6EPRpKQjf7o6z4NdrH4smlR0YLMPVGF4duWhN5rYpNZboUlJB178VCktk107PpumqAHaDUoTv8TN9FmltFIu3eg8muDe9BrARL1uhiZV3jaeuKni4nwezeNECDTVchp9uCq7lFsUfSyaFEumxYKltGaXcKlkD0aTrJxodpX87PDH03Rgg5icHURVEJLSHSan0SSmN/VAk9kxTQc2ZcpKiC6Oydkp/AL4LdDUdaqFIjOygpg4kAD1ayX8Pb6jCUlbcbunyS6e2lXizq8DGw5hKjy7HFvCb2Tz9/iWJsnx6p6mZcdpYMtDykkIBkwLmsRNIkLO9Hc0iWmcfdBEtah6mt4GXwe2P4kmqdr5KIya3WmDDkpLyN3T5HacoqpIeK4h7HAsk4yFHynxT6JJ4Z52TlOR8Iy6K+l0SIfzqZW1pva5bCdBNX1Hk2Ky0zlNRfo87G7/uLwZg3ljbnTVdPDZz+IdvqGJz/4lOJ0m6zBNO9hwoTUO7c3kR1dNB78tW9y2+A1NiuwWM6pz3/Th+dly5daeDguKWgerfswZ1D85cNl26fsRe1Usk6ncb8OFTo7yddhvSENrVew77LK2xaFRx+VoNzSrMqYPXDX6r5RnzXrYdihuYu0ZqoyyjlH4d7K3fxZanI3WHl3qiwa8lZUIuq2Tkna+wf4Q+q+RV2yw77pqhnXQdeoWFxCmsHhU1+UahKhan+ihcomIsvhHDz/I30vVJepYqypQnrcEou4rE5kXKkwEnN6FqSqb0Ef9y+mFhl3v9apLJxB1FkJhYR0uZ94R8iHXc2H9fRE9Az2dN/Lmqo4q6pilzaBfmqxqVdXo6/g/u3f11PtJKWZ1YkdPBR3x+6c909TXOKiQViecdV25iX9MrzUdu6uWqoY3qrbLGv26sOsevSfY75lgZqZVL29Iy4gdIz3nMIGDQL2exBdkoDbUF6hAH7j9+AVw1JuFs+yJz1QLB/ASJ2Qkoz4UFPgvwDi+/P4x8Gw7/IwdgNghgFypqkw/+Ih60FAA9QS+ygFgjgjuG+buSqc+QFzq8IzvA2N20TOl09kFTlqRAEmFs9YPBsi/+Lk94RxdKrRSAf46gyaIZtNrnJf19ZLbj4vKVGuaAERg1/+xIQ0w7ZeZhkvBnP7mQAdRpFWnn9AjoAAuL8NaJYi0/FNlE9AJTQerHcsPAkjXZtnyymfUeeEkc2a+gMg/OE0GYPMnMM3gT1YYzf1kMpkhZ2mH4WRWcge0LDUTy7RX5Bx34DgkS8hxdg33BpH4Hr7vbN7X3q0ceigcxWiZB8MJzNHXJolikaKUr4VvbBXRRfYgcbyZ2qhW76yGygi+lyTim1yMglZIBmEjT4DbAIzTCwhNtakmxS/4zKk1YmhK1MVtomsf/tgKihPUKWgWhhmGhC1clE8scbrBGzqoILyZ9N8YGR6VjVxWlb6TamfIPaApnEBWmAJgGBHpmAMKmpLV6+6d2OwAFNmXycKPxin+y4zAeEyG5XisOlkZ3CtLmCfVuKMFeadDiA/Vo2W0KU0LAwCDDrUZoNuqHR27ziQMFUOAiKVTGlapIvg9Ya06M6qoWxy+OJVDQGiipUFoiDrTSdW0kCghSPJ4UuOA3wSiO2YJn9OmGHh+qYvN3PqTSQ+hiS4M0UOsJsb/8D9FxU2i8r0D7iXsNVZ1AdiuzBNkomLJMiot3V+acUTy6D6HxEUqk+wwCUk+EBtoQvO7tHEszLls8FDGJDAFpaWjy+80U+5zSJbIi8KkZFtJ4jbRpI/u7uR6GUkmh/FQtEgrAchdR0ITLYNOd6sUg67Y30DSXc2oYdDp8Y37kMfBWglBF32Yw8gnWvSE69wLIjRNCZ06EaONTtj6oKW0Z/jvUK3CIbjalLZr2NzRznpo5RO1GT4NnHhQVkFTgs0ioPp9BjQsIgmx/XTlcY8KmjhlB+ZXOSO7HyQbxm9Ga9y0GCKI/iUmrKBpEPrDITXsub6iJaTt3AkdEsHC2cSUJndYFxUzsh8x4CpMa58Q0kyQcPLrneinKaomK0Fh1xewzLFNwi2dAOIhSWkyv8pNNMj/QaJEYe2q+argMEeFpavlgpyQonMLswFO84DFZkQaIQD6yw+wcBK+qjO4ASsE49IhWJW2L6Tah13A9qg7X2wwITQZPS+lXw/7cnlaz4rRZU5JE6FpPySx6iArVQ9yl1Rc7PJIXhBNgiQx80GHor6PML4ikjJaCQ3kjzZzbVhkQeKLe4SGka8za1tAH/q7jYvqU7c0lKt0w4DopefclSvDW5RRg9whqAsX4kt7ZXwKSFEGgODZR0bfPrwsktI1DtAk0Yb8Hy5JJcxPXxCRo2mC4DqLbdeBFe4idjX0OJogirI7D5icDHM9ygdfqadwy+rwbrRc5y8fR5AYeOvNDFKq/smhinCXFIHZJnwMjaSEaa92s8hAuphgUxIEENLGm1Xws6ZubZB4afx3nJOFuaoOX0G5txTNxovV8mbWbG8AlmmG6XQfZwX2q2nomW9Php544oknnnjiiSeeeOLh8X8h6iYl3iyEy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4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攻击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原理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 6"/>
          <p:cNvSpPr/>
          <p:nvPr/>
        </p:nvSpPr>
        <p:spPr>
          <a:xfrm>
            <a:off x="878004" y="2151609"/>
            <a:ext cx="3884496" cy="36894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圆角矩形 8"/>
          <p:cNvSpPr/>
          <p:nvPr/>
        </p:nvSpPr>
        <p:spPr>
          <a:xfrm>
            <a:off x="1290066" y="2553785"/>
            <a:ext cx="2299007" cy="792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879136" y="3993013"/>
            <a:ext cx="1346100" cy="944033"/>
            <a:chOff x="879136" y="3993013"/>
            <a:chExt cx="1346100" cy="944033"/>
          </a:xfrm>
        </p:grpSpPr>
        <p:sp>
          <p:nvSpPr>
            <p:cNvPr id="8" name="圆角矩形 9"/>
            <p:cNvSpPr/>
            <p:nvPr/>
          </p:nvSpPr>
          <p:spPr>
            <a:xfrm>
              <a:off x="974975" y="4015412"/>
              <a:ext cx="1143442" cy="9216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879136" y="3993013"/>
              <a:ext cx="13461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Render</a:t>
              </a:r>
            </a:p>
            <a:p>
              <a:pPr algn="ctr"/>
              <a:r>
                <a:rPr lang="en-US" sz="2200" b="1" dirty="0" smtClean="0"/>
                <a:t>Engine</a:t>
              </a:r>
              <a:endParaRPr lang="en-US" sz="2200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497446" y="3353878"/>
            <a:ext cx="894701" cy="650605"/>
            <a:chOff x="1497446" y="3353878"/>
            <a:chExt cx="894701" cy="650605"/>
          </a:xfrm>
        </p:grpSpPr>
        <p:cxnSp>
          <p:nvCxnSpPr>
            <p:cNvPr id="10" name="直接箭头连接符 11"/>
            <p:cNvCxnSpPr/>
            <p:nvPr/>
          </p:nvCxnSpPr>
          <p:spPr>
            <a:xfrm flipH="1">
              <a:off x="1746060" y="3353878"/>
              <a:ext cx="329552" cy="650605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446" y="3409562"/>
              <a:ext cx="894701" cy="363172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2210241" y="4041861"/>
            <a:ext cx="1631633" cy="1646827"/>
            <a:chOff x="2210241" y="4041861"/>
            <a:chExt cx="1631633" cy="1646827"/>
          </a:xfrm>
        </p:grpSpPr>
        <p:sp>
          <p:nvSpPr>
            <p:cNvPr id="9" name="圆角矩形 10"/>
            <p:cNvSpPr/>
            <p:nvPr/>
          </p:nvSpPr>
          <p:spPr>
            <a:xfrm>
              <a:off x="2295199" y="4069157"/>
              <a:ext cx="1544998" cy="16195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文本框 14"/>
            <p:cNvSpPr txBox="1"/>
            <p:nvPr/>
          </p:nvSpPr>
          <p:spPr>
            <a:xfrm>
              <a:off x="2210241" y="4041861"/>
              <a:ext cx="16316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JavaScript</a:t>
              </a:r>
            </a:p>
            <a:p>
              <a:pPr algn="ctr"/>
              <a:r>
                <a:rPr lang="en-US" sz="2200" b="1" dirty="0" smtClean="0"/>
                <a:t>Engine</a:t>
              </a:r>
              <a:endParaRPr lang="en-US" sz="2200" b="1" dirty="0"/>
            </a:p>
          </p:txBody>
        </p:sp>
        <p:pic>
          <p:nvPicPr>
            <p:cNvPr id="15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2663" y="4850756"/>
              <a:ext cx="840946" cy="715052"/>
            </a:xfrm>
            <a:prstGeom prst="rect">
              <a:avLst/>
            </a:prstGeom>
          </p:spPr>
        </p:pic>
      </p:grpSp>
      <p:sp>
        <p:nvSpPr>
          <p:cNvPr id="17" name="文本框 19"/>
          <p:cNvSpPr txBox="1"/>
          <p:nvPr/>
        </p:nvSpPr>
        <p:spPr>
          <a:xfrm>
            <a:off x="1634519" y="2573509"/>
            <a:ext cx="1954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Display APIs</a:t>
            </a:r>
          </a:p>
          <a:p>
            <a:r>
              <a:rPr lang="en-US" sz="2200" b="1" i="1" dirty="0" smtClean="0">
                <a:solidFill>
                  <a:schemeClr val="accent1">
                    <a:lumMod val="50000"/>
                  </a:schemeClr>
                </a:solidFill>
              </a:rPr>
              <a:t> (e.g html())</a:t>
            </a:r>
            <a:endParaRPr lang="en-US" sz="2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圆角矩形 20"/>
          <p:cNvSpPr/>
          <p:nvPr/>
        </p:nvSpPr>
        <p:spPr>
          <a:xfrm>
            <a:off x="4419600" y="2583442"/>
            <a:ext cx="685800" cy="1303962"/>
          </a:xfrm>
          <a:prstGeom prst="roundRect">
            <a:avLst/>
          </a:prstGeom>
          <a:solidFill>
            <a:srgbClr val="0000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组合 73"/>
          <p:cNvGrpSpPr/>
          <p:nvPr/>
        </p:nvGrpSpPr>
        <p:grpSpPr>
          <a:xfrm>
            <a:off x="6096000" y="2341451"/>
            <a:ext cx="1108121" cy="1651562"/>
            <a:chOff x="7252495" y="2306980"/>
            <a:chExt cx="1108121" cy="1651562"/>
          </a:xfrm>
        </p:grpSpPr>
        <p:sp>
          <p:nvSpPr>
            <p:cNvPr id="22" name="圆角矩形 29"/>
            <p:cNvSpPr/>
            <p:nvPr/>
          </p:nvSpPr>
          <p:spPr>
            <a:xfrm>
              <a:off x="7305672" y="2314634"/>
              <a:ext cx="1001766" cy="1643908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文本框 30"/>
            <p:cNvSpPr txBox="1"/>
            <p:nvPr/>
          </p:nvSpPr>
          <p:spPr>
            <a:xfrm>
              <a:off x="7252495" y="2306980"/>
              <a:ext cx="110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Payload</a:t>
              </a:r>
              <a:endParaRPr lang="en-US" b="1" dirty="0"/>
            </a:p>
          </p:txBody>
        </p:sp>
        <p:pic>
          <p:nvPicPr>
            <p:cNvPr id="24" name="图片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488" y="2654166"/>
              <a:ext cx="905167" cy="434544"/>
            </a:xfrm>
            <a:prstGeom prst="rect">
              <a:avLst/>
            </a:prstGeom>
          </p:spPr>
        </p:pic>
        <p:pic>
          <p:nvPicPr>
            <p:cNvPr id="25" name="图片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121" y="3088710"/>
              <a:ext cx="827903" cy="764223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2532454" y="3357813"/>
            <a:ext cx="864681" cy="646670"/>
            <a:chOff x="2532454" y="3357813"/>
            <a:chExt cx="864681" cy="646670"/>
          </a:xfrm>
        </p:grpSpPr>
        <p:cxnSp>
          <p:nvCxnSpPr>
            <p:cNvPr id="11" name="直接箭头连接符 12"/>
            <p:cNvCxnSpPr/>
            <p:nvPr/>
          </p:nvCxnSpPr>
          <p:spPr>
            <a:xfrm>
              <a:off x="2669826" y="3357813"/>
              <a:ext cx="278123" cy="64667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图片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454" y="3418430"/>
              <a:ext cx="864681" cy="350547"/>
            </a:xfrm>
            <a:prstGeom prst="rect">
              <a:avLst/>
            </a:prstGeom>
          </p:spPr>
        </p:pic>
      </p:grpSp>
      <p:sp>
        <p:nvSpPr>
          <p:cNvPr id="52" name="Left Arrow 51"/>
          <p:cNvSpPr/>
          <p:nvPr/>
        </p:nvSpPr>
        <p:spPr>
          <a:xfrm>
            <a:off x="5262918" y="2872628"/>
            <a:ext cx="685800" cy="3821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Arrow 52"/>
          <p:cNvSpPr/>
          <p:nvPr/>
        </p:nvSpPr>
        <p:spPr>
          <a:xfrm>
            <a:off x="3644232" y="2844429"/>
            <a:ext cx="685800" cy="3821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38572" y="1634076"/>
            <a:ext cx="1747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WebView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566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针对</a:t>
            </a:r>
            <a:r>
              <a:rPr lang="en-US" dirty="0" smtClean="0">
                <a:ea typeface="Microsoft YaHei" panose="020B0503020204020204" pitchFamily="34" charset="-122"/>
              </a:rPr>
              <a:t>HTML5-based Apps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的攻击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5" y="1524000"/>
            <a:ext cx="8329749" cy="46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Demi Cond"/>
        <a:ea typeface=""/>
        <a:cs typeface="Arial"/>
      </a:majorFont>
      <a:minorFont>
        <a:latin typeface="Franklin Gothic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10997</TotalTime>
  <Words>635</Words>
  <Application>Microsoft Office PowerPoint</Application>
  <PresentationFormat>On-screen Show (4:3)</PresentationFormat>
  <Paragraphs>116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移动系统的安全: 攻击和防御</vt:lpstr>
      <vt:lpstr>Overview</vt:lpstr>
      <vt:lpstr>从系统角度研究移动安全</vt:lpstr>
      <vt:lpstr>WebView 简介</vt:lpstr>
      <vt:lpstr>Trusted Computing Base (TCB)</vt:lpstr>
      <vt:lpstr>基于 HTML5 的 app</vt:lpstr>
      <vt:lpstr>扫还是不扫？</vt:lpstr>
      <vt:lpstr>攻击原理</vt:lpstr>
      <vt:lpstr>针对HTML5-based Apps的攻击</vt:lpstr>
      <vt:lpstr>Access Control in Android</vt:lpstr>
      <vt:lpstr>改变权限</vt:lpstr>
      <vt:lpstr>改变结果</vt:lpstr>
      <vt:lpstr>Location</vt:lpstr>
      <vt:lpstr>改变程序</vt:lpstr>
      <vt:lpstr>计算机安全教育</vt:lpstr>
      <vt:lpstr>SEED Labs: 30 个动手试验</vt:lpstr>
      <vt:lpstr>SEED Labs 的使用</vt:lpstr>
      <vt:lpstr>举办Workshops</vt:lpstr>
      <vt:lpstr>Questions ?</vt:lpstr>
    </vt:vector>
  </TitlesOfParts>
  <Company>Syracuse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vhotalin</dc:creator>
  <cp:lastModifiedBy>kevin</cp:lastModifiedBy>
  <cp:revision>759</cp:revision>
  <dcterms:created xsi:type="dcterms:W3CDTF">2009-05-06T20:40:55Z</dcterms:created>
  <dcterms:modified xsi:type="dcterms:W3CDTF">2014-11-10T08:32:04Z</dcterms:modified>
</cp:coreProperties>
</file>