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7" r:id="rId2"/>
    <p:sldMasterId id="2147483690" r:id="rId3"/>
    <p:sldMasterId id="2147483704" r:id="rId4"/>
  </p:sldMasterIdLst>
  <p:notesMasterIdLst>
    <p:notesMasterId r:id="rId44"/>
  </p:notesMasterIdLst>
  <p:sldIdLst>
    <p:sldId id="751" r:id="rId5"/>
    <p:sldId id="11091367" r:id="rId6"/>
    <p:sldId id="11089593" r:id="rId7"/>
    <p:sldId id="11091195" r:id="rId8"/>
    <p:sldId id="11091196" r:id="rId9"/>
    <p:sldId id="11091197" r:id="rId10"/>
    <p:sldId id="11091312" r:id="rId11"/>
    <p:sldId id="11091237" r:id="rId12"/>
    <p:sldId id="11091263" r:id="rId13"/>
    <p:sldId id="11091269" r:id="rId14"/>
    <p:sldId id="11091368" r:id="rId15"/>
    <p:sldId id="11091199" r:id="rId16"/>
    <p:sldId id="468" r:id="rId17"/>
    <p:sldId id="11091379" r:id="rId18"/>
    <p:sldId id="11091380" r:id="rId19"/>
    <p:sldId id="11091381" r:id="rId20"/>
    <p:sldId id="11091369" r:id="rId21"/>
    <p:sldId id="11091385" r:id="rId22"/>
    <p:sldId id="16433721" r:id="rId23"/>
    <p:sldId id="11091370" r:id="rId24"/>
    <p:sldId id="11091036" r:id="rId25"/>
    <p:sldId id="11091206" r:id="rId26"/>
    <p:sldId id="11091382" r:id="rId27"/>
    <p:sldId id="11091354" r:id="rId28"/>
    <p:sldId id="11091204" r:id="rId29"/>
    <p:sldId id="11091377" r:id="rId30"/>
    <p:sldId id="11091317" r:id="rId31"/>
    <p:sldId id="11091313" r:id="rId32"/>
    <p:sldId id="11091378" r:id="rId33"/>
    <p:sldId id="11091357" r:id="rId34"/>
    <p:sldId id="11091359" r:id="rId35"/>
    <p:sldId id="11091360" r:id="rId36"/>
    <p:sldId id="11091202" r:id="rId37"/>
    <p:sldId id="11091275" r:id="rId38"/>
    <p:sldId id="11091374" r:id="rId39"/>
    <p:sldId id="11091372" r:id="rId40"/>
    <p:sldId id="11091383" r:id="rId41"/>
    <p:sldId id="11091018" r:id="rId42"/>
    <p:sldId id="16433707" r:id="rId43"/>
  </p:sldIdLst>
  <p:sldSz cx="12192000" cy="6858000"/>
  <p:notesSz cx="6797675" cy="987425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g Sun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66B0"/>
    <a:srgbClr val="5373B6"/>
    <a:srgbClr val="5377BA"/>
    <a:srgbClr val="5B8CC8"/>
    <a:srgbClr val="64A1D7"/>
    <a:srgbClr val="034382"/>
    <a:srgbClr val="00004F"/>
    <a:srgbClr val="E8EFF6"/>
    <a:srgbClr val="971F2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1" autoAdjust="0"/>
    <p:restoredTop sz="96132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184" y="632"/>
      </p:cViewPr>
      <p:guideLst>
        <p:guide orient="horz" pos="2203"/>
        <p:guide pos="376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-3680"/>
    </p:cViewPr>
  </p:sorterViewPr>
  <p:notesViewPr>
    <p:cSldViewPr snapToGrid="0" snapToObjects="1">
      <p:cViewPr>
        <p:scale>
          <a:sx n="109" d="100"/>
          <a:sy n="109" d="100"/>
        </p:scale>
        <p:origin x="2216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245157074112272"/>
          <c:y val="0.173407704900885"/>
          <c:w val="0.57946496645657497"/>
          <c:h val="0.420411675779734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EF6-5A46-96BF-AA58162388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EF6-5A46-96BF-AA58162388E2}"/>
              </c:ext>
            </c:extLst>
          </c:dPt>
          <c:dPt>
            <c:idx val="2"/>
            <c:bubble3D val="0"/>
            <c:explosion val="24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EF6-5A46-96BF-AA58162388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EF6-5A46-96BF-AA58162388E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EF6-5A46-96BF-AA58162388E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EF6-5A46-96BF-AA58162388E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EF6-5A46-96BF-AA58162388E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EF6-5A46-96BF-AA58162388E2}"/>
              </c:ext>
            </c:extLst>
          </c:dPt>
          <c:dLbls>
            <c:dLbl>
              <c:idx val="0"/>
              <c:layout>
                <c:manualLayout>
                  <c:x val="0"/>
                  <c:y val="-1.55619963794873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F6-5A46-96BF-AA58162388E2}"/>
                </c:ext>
              </c:extLst>
            </c:dLbl>
            <c:dLbl>
              <c:idx val="1"/>
              <c:layout>
                <c:manualLayout>
                  <c:x val="2.0996344321530299E-2"/>
                  <c:y val="-7.7809981897436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F6-5A46-96BF-AA58162388E2}"/>
                </c:ext>
              </c:extLst>
            </c:dLbl>
            <c:dLbl>
              <c:idx val="4"/>
              <c:layout>
                <c:manualLayout>
                  <c:x val="3.0784903535787601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F6-5A46-96BF-AA58162388E2}"/>
                </c:ext>
              </c:extLst>
            </c:dLbl>
            <c:dLbl>
              <c:idx val="7"/>
              <c:layout>
                <c:manualLayout>
                  <c:x val="1.8470942121472499E-2"/>
                  <c:y val="-2.61406990850007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EF6-5A46-96BF-AA58162388E2}"/>
                </c:ext>
              </c:extLst>
            </c:dLbl>
            <c:numFmt formatCode="0.0%" sourceLinked="0"/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zh-CN"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Sheet1!$A$2:$A$9</c:f>
              <c:strCache>
                <c:ptCount val="8"/>
                <c:pt idx="0">
                  <c:v>设备费</c:v>
                </c:pt>
                <c:pt idx="1">
                  <c:v>材料费</c:v>
                </c:pt>
                <c:pt idx="2">
                  <c:v>差旅费</c:v>
                </c:pt>
                <c:pt idx="3">
                  <c:v>会议费</c:v>
                </c:pt>
                <c:pt idx="4">
                  <c:v>国际合作交流费</c:v>
                </c:pt>
                <c:pt idx="5">
                  <c:v>知识产权事务费</c:v>
                </c:pt>
                <c:pt idx="6">
                  <c:v>劳务费</c:v>
                </c:pt>
                <c:pt idx="7">
                  <c:v>专家咨询费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0.107</c:v>
                </c:pt>
                <c:pt idx="1">
                  <c:v>1.2999999999999999E-2</c:v>
                </c:pt>
                <c:pt idx="2">
                  <c:v>0.183</c:v>
                </c:pt>
                <c:pt idx="3">
                  <c:v>0.05</c:v>
                </c:pt>
                <c:pt idx="4">
                  <c:v>0.12</c:v>
                </c:pt>
                <c:pt idx="5">
                  <c:v>3.2000000000000001E-2</c:v>
                </c:pt>
                <c:pt idx="6">
                  <c:v>0.42799999999999999</c:v>
                </c:pt>
                <c:pt idx="7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EF6-5A46-96BF-AA5816238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en-CN"/>
          </a:p>
        </c:txPr>
      </c:legendEntry>
      <c:layout>
        <c:manualLayout>
          <c:xMode val="edge"/>
          <c:yMode val="edge"/>
          <c:x val="0.175914151073161"/>
          <c:y val="0.69676816954978904"/>
          <c:w val="0.705731551116353"/>
          <c:h val="0.23648789179718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defRPr>
          </a:pPr>
          <a:endParaRPr lang="en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D14E3-4CB1-B44B-8B29-F637A7E9255F}" type="datetimeFigureOut">
              <a:rPr kumimoji="1" lang="zh-CN" altLang="en-US" smtClean="0"/>
              <a:t>2025/6/28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7F86E-74BA-1B42-8FEC-518C8228BD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CD75-59F8-4C68-8935-F9C849F17D15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1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380B5B-C12C-4C46-9DD4-57ED9BA161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380B5B-C12C-4C46-9DD4-57ED9BA161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104874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104874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380B5B-C12C-4C46-9DD4-57ED9BA161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CD75-59F8-4C68-8935-F9C849F17D15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39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380B5B-C12C-4C46-9DD4-57ED9BA161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F86E-74BA-1B42-8FEC-518C8228BDC2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380B5B-C12C-4C46-9DD4-57ED9BA161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F86E-74BA-1B42-8FEC-518C8228BDC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F86E-74BA-1B42-8FEC-518C8228BDC2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841376"/>
            <a:ext cx="12192000" cy="14922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8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54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39384" y="3881437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77600" y="6245225"/>
            <a:ext cx="812800" cy="476250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CB9DB1E-81B8-4467-96D5-F7DED45BBBD5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4F02957-9B2C-4280-A7D3-E7D9F9B5223B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867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867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829300-B841-4E82-AE54-AAFBE699F34C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722438"/>
            <a:ext cx="53848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752BA-3132-4C4D-AB1D-4F40EE65F997}" type="slidenum">
              <a:rPr lang="en-US" altLang="zh-CN">
                <a:solidFill>
                  <a:srgbClr val="C00000"/>
                </a:solidFill>
              </a:rPr>
              <a:t>‹#›</a:t>
            </a:fld>
            <a:endParaRPr lang="en-US" alt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flipV="1">
            <a:off x="0" y="974726"/>
            <a:ext cx="12192000" cy="47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6766" y="274638"/>
            <a:ext cx="6532033" cy="5969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flipV="1">
            <a:off x="0" y="974726"/>
            <a:ext cx="12192000" cy="47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6766" y="274638"/>
            <a:ext cx="6532033" cy="5969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flipV="1">
            <a:off x="0" y="974726"/>
            <a:ext cx="12192000" cy="47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6766" y="274638"/>
            <a:ext cx="6532033" cy="5969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flipV="1">
            <a:off x="0" y="974726"/>
            <a:ext cx="12192000" cy="47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6766" y="274638"/>
            <a:ext cx="6532033" cy="5969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flipV="1">
            <a:off x="0" y="974726"/>
            <a:ext cx="12192000" cy="47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6766" y="274638"/>
            <a:ext cx="6532033" cy="5969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flipV="1">
            <a:off x="0" y="974726"/>
            <a:ext cx="12192000" cy="47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6766" y="274638"/>
            <a:ext cx="6532033" cy="5969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841376"/>
            <a:ext cx="12192000" cy="14922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8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>
            <a:lvl1pPr>
              <a:defRPr sz="54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39384" y="3881437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77600" y="6245225"/>
            <a:ext cx="812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0BBBACCE-A2F7-4F2C-B62E-25548D19E8C1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spcAft>
                <a:spcPts val="300"/>
              </a:spcAft>
              <a:defRPr lang="zh-CN" altLang="en-US" dirty="0" smtClean="0"/>
            </a:lvl1pPr>
            <a:lvl2pPr>
              <a:defRPr lang="zh-CN" altLang="en-US" baseline="0" dirty="0" smtClean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 lang="zh-CN" altLang="en-US" baseline="0" dirty="0" smtClean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defRPr lang="zh-CN" altLang="en-US" baseline="0" dirty="0" smtClean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defRPr lang="zh-CN" altLang="en-US" baseline="0" dirty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24601"/>
            <a:ext cx="3860800" cy="396875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277600" y="6324601"/>
            <a:ext cx="914400" cy="396875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B8B898AF-EA46-4DCC-B3A7-11D5981FA3DA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spcAft>
                <a:spcPts val="300"/>
              </a:spcAft>
              <a:defRPr lang="zh-CN" altLang="en-US" dirty="0" smtClean="0"/>
            </a:lvl1pPr>
            <a:lvl2pPr>
              <a:defRPr lang="zh-CN" altLang="en-US" baseline="0" dirty="0" smtClean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 lang="zh-CN" altLang="en-US" baseline="0" dirty="0" smtClean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defRPr lang="zh-CN" altLang="en-US" baseline="0" dirty="0" smtClean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defRPr lang="zh-CN" altLang="en-US" baseline="0" dirty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24601"/>
            <a:ext cx="3860800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277600" y="6324601"/>
            <a:ext cx="914400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EB11C4C-34D9-4A28-97B2-48B62BDC453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6F670F30-4C93-437A-A3FD-7A8A9C2BD1A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998F9A9-A44C-448F-A475-F484FEC5937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9189CE2-9BA5-4746-A359-1D7CD63357F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6DE0E31-4527-499F-BDB4-944B913B586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7D43D3A-AF64-4CAE-9972-8116FC2A12E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5A9791A-3967-4AE4-A12B-368D5E4A3D0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5D029B5-32AF-49CB-B418-3028B44E671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A9F8FF0-1918-4D75-9662-6AED8FC8F68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867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867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8B97E82-3CB3-4B49-AF8E-4ACD82F0851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51A8FE7-7B9A-45EE-8358-CE638F422455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722438"/>
            <a:ext cx="53848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420BA3E-DE57-4DDA-A772-D7719BBBFE8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hqprint"/>
          <a:srcRect/>
          <a:stretch>
            <a:fillRect/>
          </a:stretch>
        </p:blipFill>
        <p:spPr bwMode="auto">
          <a:xfrm>
            <a:off x="0" y="0"/>
            <a:ext cx="12192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4838700"/>
          </a:xfrm>
          <a:prstGeom prst="rect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4838700"/>
            <a:ext cx="12192000" cy="114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20333" y="987217"/>
            <a:ext cx="1239777" cy="388521"/>
            <a:chOff x="2571750" y="2305050"/>
            <a:chExt cx="7107238" cy="2227263"/>
          </a:xfrm>
          <a:solidFill>
            <a:schemeClr val="bg1"/>
          </a:solidFill>
        </p:grpSpPr>
        <p:sp>
          <p:nvSpPr>
            <p:cNvPr id="6" name="Freeform 5"/>
            <p:cNvSpPr/>
            <p:nvPr/>
          </p:nvSpPr>
          <p:spPr bwMode="auto">
            <a:xfrm>
              <a:off x="5570538" y="2641600"/>
              <a:ext cx="169863" cy="527050"/>
            </a:xfrm>
            <a:custGeom>
              <a:avLst/>
              <a:gdLst>
                <a:gd name="T0" fmla="*/ 0 w 40"/>
                <a:gd name="T1" fmla="*/ 117 h 124"/>
                <a:gd name="T2" fmla="*/ 7 w 40"/>
                <a:gd name="T3" fmla="*/ 122 h 124"/>
                <a:gd name="T4" fmla="*/ 23 w 40"/>
                <a:gd name="T5" fmla="*/ 95 h 124"/>
                <a:gd name="T6" fmla="*/ 39 w 40"/>
                <a:gd name="T7" fmla="*/ 34 h 124"/>
                <a:gd name="T8" fmla="*/ 15 w 40"/>
                <a:gd name="T9" fmla="*/ 0 h 124"/>
                <a:gd name="T10" fmla="*/ 7 w 40"/>
                <a:gd name="T11" fmla="*/ 7 h 124"/>
                <a:gd name="T12" fmla="*/ 12 w 40"/>
                <a:gd name="T13" fmla="*/ 42 h 124"/>
                <a:gd name="T14" fmla="*/ 6 w 40"/>
                <a:gd name="T15" fmla="*/ 95 h 124"/>
                <a:gd name="T16" fmla="*/ 0 w 40"/>
                <a:gd name="T1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4">
                  <a:moveTo>
                    <a:pt x="0" y="117"/>
                  </a:moveTo>
                  <a:cubicBezTo>
                    <a:pt x="0" y="117"/>
                    <a:pt x="0" y="124"/>
                    <a:pt x="7" y="122"/>
                  </a:cubicBezTo>
                  <a:cubicBezTo>
                    <a:pt x="7" y="122"/>
                    <a:pt x="23" y="109"/>
                    <a:pt x="23" y="95"/>
                  </a:cubicBezTo>
                  <a:cubicBezTo>
                    <a:pt x="23" y="95"/>
                    <a:pt x="29" y="51"/>
                    <a:pt x="39" y="34"/>
                  </a:cubicBezTo>
                  <a:cubicBezTo>
                    <a:pt x="39" y="34"/>
                    <a:pt x="40" y="23"/>
                    <a:pt x="15" y="0"/>
                  </a:cubicBezTo>
                  <a:cubicBezTo>
                    <a:pt x="15" y="0"/>
                    <a:pt x="7" y="2"/>
                    <a:pt x="7" y="7"/>
                  </a:cubicBezTo>
                  <a:cubicBezTo>
                    <a:pt x="8" y="11"/>
                    <a:pt x="19" y="16"/>
                    <a:pt x="12" y="42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111"/>
                    <a:pt x="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65800" y="3117850"/>
              <a:ext cx="325438" cy="336550"/>
            </a:xfrm>
            <a:custGeom>
              <a:avLst/>
              <a:gdLst>
                <a:gd name="T0" fmla="*/ 71 w 77"/>
                <a:gd name="T1" fmla="*/ 34 h 79"/>
                <a:gd name="T2" fmla="*/ 46 w 77"/>
                <a:gd name="T3" fmla="*/ 6 h 79"/>
                <a:gd name="T4" fmla="*/ 36 w 77"/>
                <a:gd name="T5" fmla="*/ 13 h 79"/>
                <a:gd name="T6" fmla="*/ 3 w 77"/>
                <a:gd name="T7" fmla="*/ 66 h 79"/>
                <a:gd name="T8" fmla="*/ 14 w 77"/>
                <a:gd name="T9" fmla="*/ 70 h 79"/>
                <a:gd name="T10" fmla="*/ 62 w 77"/>
                <a:gd name="T11" fmla="*/ 48 h 79"/>
                <a:gd name="T12" fmla="*/ 71 w 77"/>
                <a:gd name="T13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9">
                  <a:moveTo>
                    <a:pt x="71" y="34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34" y="0"/>
                    <a:pt x="36" y="13"/>
                  </a:cubicBezTo>
                  <a:cubicBezTo>
                    <a:pt x="36" y="13"/>
                    <a:pt x="24" y="55"/>
                    <a:pt x="3" y="66"/>
                  </a:cubicBezTo>
                  <a:cubicBezTo>
                    <a:pt x="3" y="66"/>
                    <a:pt x="0" y="79"/>
                    <a:pt x="14" y="70"/>
                  </a:cubicBezTo>
                  <a:cubicBezTo>
                    <a:pt x="14" y="70"/>
                    <a:pt x="51" y="47"/>
                    <a:pt x="62" y="48"/>
                  </a:cubicBezTo>
                  <a:cubicBezTo>
                    <a:pt x="62" y="48"/>
                    <a:pt x="77" y="44"/>
                    <a:pt x="7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103813" y="3186113"/>
              <a:ext cx="619125" cy="506413"/>
            </a:xfrm>
            <a:custGeom>
              <a:avLst/>
              <a:gdLst>
                <a:gd name="T0" fmla="*/ 141 w 146"/>
                <a:gd name="T1" fmla="*/ 10 h 119"/>
                <a:gd name="T2" fmla="*/ 135 w 146"/>
                <a:gd name="T3" fmla="*/ 3 h 119"/>
                <a:gd name="T4" fmla="*/ 96 w 146"/>
                <a:gd name="T5" fmla="*/ 35 h 119"/>
                <a:gd name="T6" fmla="*/ 61 w 146"/>
                <a:gd name="T7" fmla="*/ 66 h 119"/>
                <a:gd name="T8" fmla="*/ 38 w 146"/>
                <a:gd name="T9" fmla="*/ 83 h 119"/>
                <a:gd name="T10" fmla="*/ 36 w 146"/>
                <a:gd name="T11" fmla="*/ 80 h 119"/>
                <a:gd name="T12" fmla="*/ 32 w 146"/>
                <a:gd name="T13" fmla="*/ 18 h 119"/>
                <a:gd name="T14" fmla="*/ 28 w 146"/>
                <a:gd name="T15" fmla="*/ 28 h 119"/>
                <a:gd name="T16" fmla="*/ 0 w 146"/>
                <a:gd name="T17" fmla="*/ 92 h 119"/>
                <a:gd name="T18" fmla="*/ 22 w 146"/>
                <a:gd name="T19" fmla="*/ 119 h 119"/>
                <a:gd name="T20" fmla="*/ 82 w 146"/>
                <a:gd name="T21" fmla="*/ 88 h 119"/>
                <a:gd name="T22" fmla="*/ 111 w 146"/>
                <a:gd name="T23" fmla="*/ 57 h 119"/>
                <a:gd name="T24" fmla="*/ 141 w 146"/>
                <a:gd name="T25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19">
                  <a:moveTo>
                    <a:pt x="141" y="10"/>
                  </a:moveTo>
                  <a:cubicBezTo>
                    <a:pt x="141" y="10"/>
                    <a:pt x="146" y="0"/>
                    <a:pt x="135" y="3"/>
                  </a:cubicBezTo>
                  <a:cubicBezTo>
                    <a:pt x="135" y="3"/>
                    <a:pt x="112" y="32"/>
                    <a:pt x="96" y="35"/>
                  </a:cubicBezTo>
                  <a:cubicBezTo>
                    <a:pt x="96" y="35"/>
                    <a:pt x="71" y="61"/>
                    <a:pt x="61" y="66"/>
                  </a:cubicBezTo>
                  <a:cubicBezTo>
                    <a:pt x="61" y="66"/>
                    <a:pt x="41" y="78"/>
                    <a:pt x="38" y="83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8" y="28"/>
                    <a:pt x="32" y="18"/>
                  </a:cubicBezTo>
                  <a:cubicBezTo>
                    <a:pt x="32" y="18"/>
                    <a:pt x="27" y="20"/>
                    <a:pt x="28" y="28"/>
                  </a:cubicBezTo>
                  <a:cubicBezTo>
                    <a:pt x="28" y="28"/>
                    <a:pt x="12" y="85"/>
                    <a:pt x="0" y="92"/>
                  </a:cubicBezTo>
                  <a:cubicBezTo>
                    <a:pt x="0" y="92"/>
                    <a:pt x="10" y="109"/>
                    <a:pt x="22" y="119"/>
                  </a:cubicBezTo>
                  <a:cubicBezTo>
                    <a:pt x="22" y="119"/>
                    <a:pt x="68" y="98"/>
                    <a:pt x="82" y="88"/>
                  </a:cubicBezTo>
                  <a:cubicBezTo>
                    <a:pt x="82" y="88"/>
                    <a:pt x="105" y="66"/>
                    <a:pt x="111" y="57"/>
                  </a:cubicBezTo>
                  <a:cubicBezTo>
                    <a:pt x="111" y="57"/>
                    <a:pt x="134" y="26"/>
                    <a:pt x="1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410450" y="2632075"/>
              <a:ext cx="890588" cy="1108075"/>
            </a:xfrm>
            <a:custGeom>
              <a:avLst/>
              <a:gdLst>
                <a:gd name="T0" fmla="*/ 196 w 210"/>
                <a:gd name="T1" fmla="*/ 11 h 260"/>
                <a:gd name="T2" fmla="*/ 184 w 210"/>
                <a:gd name="T3" fmla="*/ 19 h 260"/>
                <a:gd name="T4" fmla="*/ 164 w 210"/>
                <a:gd name="T5" fmla="*/ 30 h 260"/>
                <a:gd name="T6" fmla="*/ 140 w 210"/>
                <a:gd name="T7" fmla="*/ 6 h 260"/>
                <a:gd name="T8" fmla="*/ 126 w 210"/>
                <a:gd name="T9" fmla="*/ 7 h 260"/>
                <a:gd name="T10" fmla="*/ 132 w 210"/>
                <a:gd name="T11" fmla="*/ 35 h 260"/>
                <a:gd name="T12" fmla="*/ 133 w 210"/>
                <a:gd name="T13" fmla="*/ 48 h 260"/>
                <a:gd name="T14" fmla="*/ 90 w 210"/>
                <a:gd name="T15" fmla="*/ 80 h 260"/>
                <a:gd name="T16" fmla="*/ 89 w 210"/>
                <a:gd name="T17" fmla="*/ 54 h 260"/>
                <a:gd name="T18" fmla="*/ 78 w 210"/>
                <a:gd name="T19" fmla="*/ 56 h 260"/>
                <a:gd name="T20" fmla="*/ 79 w 210"/>
                <a:gd name="T21" fmla="*/ 105 h 260"/>
                <a:gd name="T22" fmla="*/ 112 w 210"/>
                <a:gd name="T23" fmla="*/ 109 h 260"/>
                <a:gd name="T24" fmla="*/ 89 w 210"/>
                <a:gd name="T25" fmla="*/ 149 h 260"/>
                <a:gd name="T26" fmla="*/ 14 w 210"/>
                <a:gd name="T27" fmla="*/ 244 h 260"/>
                <a:gd name="T28" fmla="*/ 23 w 210"/>
                <a:gd name="T29" fmla="*/ 252 h 260"/>
                <a:gd name="T30" fmla="*/ 98 w 210"/>
                <a:gd name="T31" fmla="*/ 182 h 260"/>
                <a:gd name="T32" fmla="*/ 170 w 210"/>
                <a:gd name="T33" fmla="*/ 55 h 260"/>
                <a:gd name="T34" fmla="*/ 210 w 210"/>
                <a:gd name="T35" fmla="*/ 27 h 260"/>
                <a:gd name="T36" fmla="*/ 196 w 210"/>
                <a:gd name="T37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60">
                  <a:moveTo>
                    <a:pt x="196" y="11"/>
                  </a:moveTo>
                  <a:cubicBezTo>
                    <a:pt x="189" y="9"/>
                    <a:pt x="184" y="19"/>
                    <a:pt x="184" y="19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6" y="23"/>
                    <a:pt x="140" y="6"/>
                    <a:pt x="140" y="6"/>
                  </a:cubicBezTo>
                  <a:cubicBezTo>
                    <a:pt x="128" y="0"/>
                    <a:pt x="126" y="7"/>
                    <a:pt x="126" y="7"/>
                  </a:cubicBezTo>
                  <a:cubicBezTo>
                    <a:pt x="122" y="16"/>
                    <a:pt x="132" y="35"/>
                    <a:pt x="132" y="35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75" y="73"/>
                    <a:pt x="89" y="54"/>
                    <a:pt x="89" y="54"/>
                  </a:cubicBezTo>
                  <a:cubicBezTo>
                    <a:pt x="87" y="39"/>
                    <a:pt x="78" y="56"/>
                    <a:pt x="78" y="56"/>
                  </a:cubicBezTo>
                  <a:cubicBezTo>
                    <a:pt x="67" y="81"/>
                    <a:pt x="79" y="105"/>
                    <a:pt x="79" y="105"/>
                  </a:cubicBezTo>
                  <a:cubicBezTo>
                    <a:pt x="90" y="123"/>
                    <a:pt x="108" y="112"/>
                    <a:pt x="112" y="109"/>
                  </a:cubicBezTo>
                  <a:cubicBezTo>
                    <a:pt x="106" y="115"/>
                    <a:pt x="89" y="149"/>
                    <a:pt x="89" y="149"/>
                  </a:cubicBezTo>
                  <a:cubicBezTo>
                    <a:pt x="68" y="204"/>
                    <a:pt x="14" y="244"/>
                    <a:pt x="14" y="244"/>
                  </a:cubicBezTo>
                  <a:cubicBezTo>
                    <a:pt x="0" y="260"/>
                    <a:pt x="23" y="252"/>
                    <a:pt x="23" y="252"/>
                  </a:cubicBezTo>
                  <a:cubicBezTo>
                    <a:pt x="44" y="243"/>
                    <a:pt x="98" y="182"/>
                    <a:pt x="98" y="182"/>
                  </a:cubicBezTo>
                  <a:cubicBezTo>
                    <a:pt x="175" y="91"/>
                    <a:pt x="170" y="55"/>
                    <a:pt x="170" y="55"/>
                  </a:cubicBezTo>
                  <a:cubicBezTo>
                    <a:pt x="188" y="47"/>
                    <a:pt x="210" y="27"/>
                    <a:pt x="210" y="27"/>
                  </a:cubicBezTo>
                  <a:lnTo>
                    <a:pt x="19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8166100" y="3233738"/>
              <a:ext cx="246063" cy="428625"/>
            </a:xfrm>
            <a:custGeom>
              <a:avLst/>
              <a:gdLst>
                <a:gd name="T0" fmla="*/ 9 w 58"/>
                <a:gd name="T1" fmla="*/ 23 h 101"/>
                <a:gd name="T2" fmla="*/ 9 w 58"/>
                <a:gd name="T3" fmla="*/ 86 h 101"/>
                <a:gd name="T4" fmla="*/ 14 w 58"/>
                <a:gd name="T5" fmla="*/ 96 h 101"/>
                <a:gd name="T6" fmla="*/ 51 w 58"/>
                <a:gd name="T7" fmla="*/ 50 h 101"/>
                <a:gd name="T8" fmla="*/ 21 w 58"/>
                <a:gd name="T9" fmla="*/ 11 h 101"/>
                <a:gd name="T10" fmla="*/ 9 w 58"/>
                <a:gd name="T11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9" y="23"/>
                  </a:moveTo>
                  <a:cubicBezTo>
                    <a:pt x="9" y="23"/>
                    <a:pt x="23" y="73"/>
                    <a:pt x="9" y="86"/>
                  </a:cubicBezTo>
                  <a:cubicBezTo>
                    <a:pt x="9" y="86"/>
                    <a:pt x="0" y="101"/>
                    <a:pt x="14" y="96"/>
                  </a:cubicBezTo>
                  <a:cubicBezTo>
                    <a:pt x="14" y="96"/>
                    <a:pt x="35" y="62"/>
                    <a:pt x="51" y="50"/>
                  </a:cubicBezTo>
                  <a:cubicBezTo>
                    <a:pt x="51" y="50"/>
                    <a:pt x="58" y="24"/>
                    <a:pt x="21" y="11"/>
                  </a:cubicBezTo>
                  <a:cubicBezTo>
                    <a:pt x="21" y="11"/>
                    <a:pt x="1" y="0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8755063" y="2305050"/>
              <a:ext cx="923925" cy="1587500"/>
            </a:xfrm>
            <a:custGeom>
              <a:avLst/>
              <a:gdLst>
                <a:gd name="T0" fmla="*/ 140 w 218"/>
                <a:gd name="T1" fmla="*/ 7 h 373"/>
                <a:gd name="T2" fmla="*/ 135 w 218"/>
                <a:gd name="T3" fmla="*/ 15 h 373"/>
                <a:gd name="T4" fmla="*/ 112 w 218"/>
                <a:gd name="T5" fmla="*/ 34 h 373"/>
                <a:gd name="T6" fmla="*/ 88 w 218"/>
                <a:gd name="T7" fmla="*/ 44 h 373"/>
                <a:gd name="T8" fmla="*/ 78 w 218"/>
                <a:gd name="T9" fmla="*/ 59 h 373"/>
                <a:gd name="T10" fmla="*/ 39 w 218"/>
                <a:gd name="T11" fmla="*/ 96 h 373"/>
                <a:gd name="T12" fmla="*/ 22 w 218"/>
                <a:gd name="T13" fmla="*/ 82 h 373"/>
                <a:gd name="T14" fmla="*/ 11 w 218"/>
                <a:gd name="T15" fmla="*/ 90 h 373"/>
                <a:gd name="T16" fmla="*/ 17 w 218"/>
                <a:gd name="T17" fmla="*/ 125 h 373"/>
                <a:gd name="T18" fmla="*/ 43 w 218"/>
                <a:gd name="T19" fmla="*/ 111 h 373"/>
                <a:gd name="T20" fmla="*/ 83 w 218"/>
                <a:gd name="T21" fmla="*/ 70 h 373"/>
                <a:gd name="T22" fmla="*/ 112 w 218"/>
                <a:gd name="T23" fmla="*/ 78 h 373"/>
                <a:gd name="T24" fmla="*/ 103 w 218"/>
                <a:gd name="T25" fmla="*/ 99 h 373"/>
                <a:gd name="T26" fmla="*/ 28 w 218"/>
                <a:gd name="T27" fmla="*/ 189 h 373"/>
                <a:gd name="T28" fmla="*/ 27 w 218"/>
                <a:gd name="T29" fmla="*/ 220 h 373"/>
                <a:gd name="T30" fmla="*/ 51 w 218"/>
                <a:gd name="T31" fmla="*/ 220 h 373"/>
                <a:gd name="T32" fmla="*/ 76 w 218"/>
                <a:gd name="T33" fmla="*/ 194 h 373"/>
                <a:gd name="T34" fmla="*/ 67 w 218"/>
                <a:gd name="T35" fmla="*/ 231 h 373"/>
                <a:gd name="T36" fmla="*/ 90 w 218"/>
                <a:gd name="T37" fmla="*/ 244 h 373"/>
                <a:gd name="T38" fmla="*/ 125 w 218"/>
                <a:gd name="T39" fmla="*/ 255 h 373"/>
                <a:gd name="T40" fmla="*/ 3 w 218"/>
                <a:gd name="T41" fmla="*/ 309 h 373"/>
                <a:gd name="T42" fmla="*/ 102 w 218"/>
                <a:gd name="T43" fmla="*/ 361 h 373"/>
                <a:gd name="T44" fmla="*/ 148 w 218"/>
                <a:gd name="T45" fmla="*/ 325 h 373"/>
                <a:gd name="T46" fmla="*/ 149 w 218"/>
                <a:gd name="T47" fmla="*/ 288 h 373"/>
                <a:gd name="T48" fmla="*/ 154 w 218"/>
                <a:gd name="T49" fmla="*/ 280 h 373"/>
                <a:gd name="T50" fmla="*/ 179 w 218"/>
                <a:gd name="T51" fmla="*/ 286 h 373"/>
                <a:gd name="T52" fmla="*/ 193 w 218"/>
                <a:gd name="T53" fmla="*/ 286 h 373"/>
                <a:gd name="T54" fmla="*/ 188 w 218"/>
                <a:gd name="T55" fmla="*/ 262 h 373"/>
                <a:gd name="T56" fmla="*/ 142 w 218"/>
                <a:gd name="T57" fmla="*/ 256 h 373"/>
                <a:gd name="T58" fmla="*/ 99 w 218"/>
                <a:gd name="T59" fmla="*/ 224 h 373"/>
                <a:gd name="T60" fmla="*/ 114 w 218"/>
                <a:gd name="T61" fmla="*/ 162 h 373"/>
                <a:gd name="T62" fmla="*/ 75 w 218"/>
                <a:gd name="T63" fmla="*/ 168 h 373"/>
                <a:gd name="T64" fmla="*/ 111 w 218"/>
                <a:gd name="T65" fmla="*/ 129 h 373"/>
                <a:gd name="T66" fmla="*/ 120 w 218"/>
                <a:gd name="T67" fmla="*/ 111 h 373"/>
                <a:gd name="T68" fmla="*/ 141 w 218"/>
                <a:gd name="T69" fmla="*/ 80 h 373"/>
                <a:gd name="T70" fmla="*/ 172 w 218"/>
                <a:gd name="T71" fmla="*/ 13 h 373"/>
                <a:gd name="T72" fmla="*/ 140 w 218"/>
                <a:gd name="T73" fmla="*/ 7 h 373"/>
                <a:gd name="T74" fmla="*/ 129 w 218"/>
                <a:gd name="T75" fmla="*/ 314 h 373"/>
                <a:gd name="T76" fmla="*/ 63 w 218"/>
                <a:gd name="T77" fmla="*/ 330 h 373"/>
                <a:gd name="T78" fmla="*/ 79 w 218"/>
                <a:gd name="T79" fmla="*/ 301 h 373"/>
                <a:gd name="T80" fmla="*/ 114 w 218"/>
                <a:gd name="T81" fmla="*/ 283 h 373"/>
                <a:gd name="T82" fmla="*/ 129 w 218"/>
                <a:gd name="T83" fmla="*/ 314 h 373"/>
                <a:gd name="T84" fmla="*/ 119 w 218"/>
                <a:gd name="T85" fmla="*/ 50 h 373"/>
                <a:gd name="T86" fmla="*/ 123 w 218"/>
                <a:gd name="T87" fmla="*/ 42 h 373"/>
                <a:gd name="T88" fmla="*/ 136 w 218"/>
                <a:gd name="T89" fmla="*/ 33 h 373"/>
                <a:gd name="T90" fmla="*/ 119 w 218"/>
                <a:gd name="T91" fmla="*/ 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373">
                  <a:moveTo>
                    <a:pt x="140" y="7"/>
                  </a:moveTo>
                  <a:cubicBezTo>
                    <a:pt x="135" y="15"/>
                    <a:pt x="135" y="15"/>
                    <a:pt x="135" y="15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3" y="52"/>
                    <a:pt x="88" y="44"/>
                  </a:cubicBezTo>
                  <a:cubicBezTo>
                    <a:pt x="88" y="44"/>
                    <a:pt x="79" y="44"/>
                    <a:pt x="78" y="5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26" y="107"/>
                    <a:pt x="22" y="82"/>
                  </a:cubicBezTo>
                  <a:cubicBezTo>
                    <a:pt x="22" y="82"/>
                    <a:pt x="18" y="63"/>
                    <a:pt x="11" y="90"/>
                  </a:cubicBezTo>
                  <a:cubicBezTo>
                    <a:pt x="11" y="90"/>
                    <a:pt x="10" y="120"/>
                    <a:pt x="17" y="125"/>
                  </a:cubicBezTo>
                  <a:cubicBezTo>
                    <a:pt x="17" y="125"/>
                    <a:pt x="41" y="132"/>
                    <a:pt x="43" y="111"/>
                  </a:cubicBezTo>
                  <a:cubicBezTo>
                    <a:pt x="43" y="111"/>
                    <a:pt x="78" y="76"/>
                    <a:pt x="83" y="70"/>
                  </a:cubicBezTo>
                  <a:cubicBezTo>
                    <a:pt x="83" y="70"/>
                    <a:pt x="104" y="82"/>
                    <a:pt x="112" y="78"/>
                  </a:cubicBezTo>
                  <a:cubicBezTo>
                    <a:pt x="112" y="78"/>
                    <a:pt x="120" y="81"/>
                    <a:pt x="103" y="99"/>
                  </a:cubicBezTo>
                  <a:cubicBezTo>
                    <a:pt x="103" y="99"/>
                    <a:pt x="44" y="188"/>
                    <a:pt x="28" y="189"/>
                  </a:cubicBezTo>
                  <a:cubicBezTo>
                    <a:pt x="28" y="189"/>
                    <a:pt x="21" y="209"/>
                    <a:pt x="27" y="220"/>
                  </a:cubicBezTo>
                  <a:cubicBezTo>
                    <a:pt x="27" y="220"/>
                    <a:pt x="47" y="225"/>
                    <a:pt x="51" y="220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6" y="194"/>
                    <a:pt x="80" y="207"/>
                    <a:pt x="67" y="231"/>
                  </a:cubicBezTo>
                  <a:cubicBezTo>
                    <a:pt x="67" y="231"/>
                    <a:pt x="66" y="257"/>
                    <a:pt x="90" y="244"/>
                  </a:cubicBezTo>
                  <a:cubicBezTo>
                    <a:pt x="90" y="244"/>
                    <a:pt x="118" y="236"/>
                    <a:pt x="125" y="255"/>
                  </a:cubicBezTo>
                  <a:cubicBezTo>
                    <a:pt x="125" y="255"/>
                    <a:pt x="77" y="246"/>
                    <a:pt x="3" y="309"/>
                  </a:cubicBezTo>
                  <a:cubicBezTo>
                    <a:pt x="3" y="309"/>
                    <a:pt x="0" y="332"/>
                    <a:pt x="102" y="361"/>
                  </a:cubicBezTo>
                  <a:cubicBezTo>
                    <a:pt x="102" y="361"/>
                    <a:pt x="143" y="373"/>
                    <a:pt x="148" y="32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9" y="288"/>
                    <a:pt x="143" y="283"/>
                    <a:pt x="154" y="280"/>
                  </a:cubicBezTo>
                  <a:cubicBezTo>
                    <a:pt x="179" y="286"/>
                    <a:pt x="179" y="286"/>
                    <a:pt x="179" y="286"/>
                  </a:cubicBezTo>
                  <a:cubicBezTo>
                    <a:pt x="179" y="286"/>
                    <a:pt x="186" y="300"/>
                    <a:pt x="193" y="286"/>
                  </a:cubicBezTo>
                  <a:cubicBezTo>
                    <a:pt x="193" y="286"/>
                    <a:pt x="218" y="277"/>
                    <a:pt x="188" y="262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51" y="228"/>
                    <a:pt x="99" y="224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2"/>
                    <a:pt x="102" y="141"/>
                    <a:pt x="75" y="168"/>
                  </a:cubicBezTo>
                  <a:cubicBezTo>
                    <a:pt x="75" y="168"/>
                    <a:pt x="98" y="137"/>
                    <a:pt x="111" y="129"/>
                  </a:cubicBezTo>
                  <a:cubicBezTo>
                    <a:pt x="111" y="129"/>
                    <a:pt x="118" y="129"/>
                    <a:pt x="120" y="111"/>
                  </a:cubicBezTo>
                  <a:cubicBezTo>
                    <a:pt x="120" y="111"/>
                    <a:pt x="130" y="109"/>
                    <a:pt x="141" y="80"/>
                  </a:cubicBezTo>
                  <a:cubicBezTo>
                    <a:pt x="141" y="80"/>
                    <a:pt x="157" y="80"/>
                    <a:pt x="172" y="13"/>
                  </a:cubicBezTo>
                  <a:cubicBezTo>
                    <a:pt x="172" y="13"/>
                    <a:pt x="152" y="0"/>
                    <a:pt x="140" y="7"/>
                  </a:cubicBezTo>
                  <a:close/>
                  <a:moveTo>
                    <a:pt x="129" y="314"/>
                  </a:moveTo>
                  <a:cubicBezTo>
                    <a:pt x="123" y="356"/>
                    <a:pt x="63" y="330"/>
                    <a:pt x="63" y="330"/>
                  </a:cubicBezTo>
                  <a:cubicBezTo>
                    <a:pt x="32" y="324"/>
                    <a:pt x="79" y="301"/>
                    <a:pt x="79" y="301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45" y="270"/>
                    <a:pt x="129" y="314"/>
                    <a:pt x="129" y="314"/>
                  </a:cubicBezTo>
                  <a:close/>
                  <a:moveTo>
                    <a:pt x="119" y="50"/>
                  </a:moveTo>
                  <a:cubicBezTo>
                    <a:pt x="119" y="50"/>
                    <a:pt x="118" y="45"/>
                    <a:pt x="123" y="4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28" y="63"/>
                    <a:pt x="11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6375400" y="2355850"/>
              <a:ext cx="836613" cy="1490663"/>
            </a:xfrm>
            <a:custGeom>
              <a:avLst/>
              <a:gdLst>
                <a:gd name="T0" fmla="*/ 115 w 197"/>
                <a:gd name="T1" fmla="*/ 250 h 350"/>
                <a:gd name="T2" fmla="*/ 144 w 197"/>
                <a:gd name="T3" fmla="*/ 194 h 350"/>
                <a:gd name="T4" fmla="*/ 141 w 197"/>
                <a:gd name="T5" fmla="*/ 178 h 350"/>
                <a:gd name="T6" fmla="*/ 145 w 197"/>
                <a:gd name="T7" fmla="*/ 168 h 350"/>
                <a:gd name="T8" fmla="*/ 137 w 197"/>
                <a:gd name="T9" fmla="*/ 162 h 350"/>
                <a:gd name="T10" fmla="*/ 119 w 197"/>
                <a:gd name="T11" fmla="*/ 145 h 350"/>
                <a:gd name="T12" fmla="*/ 129 w 197"/>
                <a:gd name="T13" fmla="*/ 132 h 350"/>
                <a:gd name="T14" fmla="*/ 171 w 197"/>
                <a:gd name="T15" fmla="*/ 107 h 350"/>
                <a:gd name="T16" fmla="*/ 191 w 197"/>
                <a:gd name="T17" fmla="*/ 60 h 350"/>
                <a:gd name="T18" fmla="*/ 181 w 197"/>
                <a:gd name="T19" fmla="*/ 46 h 350"/>
                <a:gd name="T20" fmla="*/ 168 w 197"/>
                <a:gd name="T21" fmla="*/ 62 h 350"/>
                <a:gd name="T22" fmla="*/ 133 w 197"/>
                <a:gd name="T23" fmla="*/ 90 h 350"/>
                <a:gd name="T24" fmla="*/ 151 w 197"/>
                <a:gd name="T25" fmla="*/ 35 h 350"/>
                <a:gd name="T26" fmla="*/ 149 w 197"/>
                <a:gd name="T27" fmla="*/ 15 h 350"/>
                <a:gd name="T28" fmla="*/ 137 w 197"/>
                <a:gd name="T29" fmla="*/ 30 h 350"/>
                <a:gd name="T30" fmla="*/ 90 w 197"/>
                <a:gd name="T31" fmla="*/ 123 h 350"/>
                <a:gd name="T32" fmla="*/ 60 w 197"/>
                <a:gd name="T33" fmla="*/ 138 h 350"/>
                <a:gd name="T34" fmla="*/ 45 w 197"/>
                <a:gd name="T35" fmla="*/ 154 h 350"/>
                <a:gd name="T36" fmla="*/ 69 w 197"/>
                <a:gd name="T37" fmla="*/ 173 h 350"/>
                <a:gd name="T38" fmla="*/ 41 w 197"/>
                <a:gd name="T39" fmla="*/ 234 h 350"/>
                <a:gd name="T40" fmla="*/ 32 w 197"/>
                <a:gd name="T41" fmla="*/ 251 h 350"/>
                <a:gd name="T42" fmla="*/ 52 w 197"/>
                <a:gd name="T43" fmla="*/ 265 h 350"/>
                <a:gd name="T44" fmla="*/ 85 w 197"/>
                <a:gd name="T45" fmla="*/ 246 h 350"/>
                <a:gd name="T46" fmla="*/ 88 w 197"/>
                <a:gd name="T47" fmla="*/ 253 h 350"/>
                <a:gd name="T48" fmla="*/ 78 w 197"/>
                <a:gd name="T49" fmla="*/ 281 h 350"/>
                <a:gd name="T50" fmla="*/ 48 w 197"/>
                <a:gd name="T51" fmla="*/ 302 h 350"/>
                <a:gd name="T52" fmla="*/ 34 w 197"/>
                <a:gd name="T53" fmla="*/ 306 h 350"/>
                <a:gd name="T54" fmla="*/ 31 w 197"/>
                <a:gd name="T55" fmla="*/ 339 h 350"/>
                <a:gd name="T56" fmla="*/ 51 w 197"/>
                <a:gd name="T57" fmla="*/ 332 h 350"/>
                <a:gd name="T58" fmla="*/ 65 w 197"/>
                <a:gd name="T59" fmla="*/ 309 h 350"/>
                <a:gd name="T60" fmla="*/ 108 w 197"/>
                <a:gd name="T61" fmla="*/ 342 h 350"/>
                <a:gd name="T62" fmla="*/ 115 w 197"/>
                <a:gd name="T63" fmla="*/ 309 h 350"/>
                <a:gd name="T64" fmla="*/ 115 w 197"/>
                <a:gd name="T65" fmla="*/ 250 h 350"/>
                <a:gd name="T66" fmla="*/ 85 w 197"/>
                <a:gd name="T67" fmla="*/ 220 h 350"/>
                <a:gd name="T68" fmla="*/ 66 w 197"/>
                <a:gd name="T69" fmla="*/ 232 h 350"/>
                <a:gd name="T70" fmla="*/ 82 w 197"/>
                <a:gd name="T71" fmla="*/ 178 h 350"/>
                <a:gd name="T72" fmla="*/ 106 w 197"/>
                <a:gd name="T73" fmla="*/ 154 h 350"/>
                <a:gd name="T74" fmla="*/ 95 w 197"/>
                <a:gd name="T75" fmla="*/ 197 h 350"/>
                <a:gd name="T76" fmla="*/ 85 w 197"/>
                <a:gd name="T77" fmla="*/ 2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350">
                  <a:moveTo>
                    <a:pt x="115" y="250"/>
                  </a:moveTo>
                  <a:cubicBezTo>
                    <a:pt x="115" y="250"/>
                    <a:pt x="109" y="233"/>
                    <a:pt x="144" y="194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7" y="162"/>
                    <a:pt x="136" y="145"/>
                    <a:pt x="119" y="145"/>
                  </a:cubicBezTo>
                  <a:cubicBezTo>
                    <a:pt x="119" y="145"/>
                    <a:pt x="110" y="143"/>
                    <a:pt x="129" y="132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7" y="52"/>
                    <a:pt x="181" y="46"/>
                  </a:cubicBezTo>
                  <a:cubicBezTo>
                    <a:pt x="181" y="46"/>
                    <a:pt x="179" y="56"/>
                    <a:pt x="168" y="62"/>
                  </a:cubicBezTo>
                  <a:cubicBezTo>
                    <a:pt x="157" y="67"/>
                    <a:pt x="141" y="81"/>
                    <a:pt x="133" y="90"/>
                  </a:cubicBezTo>
                  <a:cubicBezTo>
                    <a:pt x="133" y="90"/>
                    <a:pt x="150" y="45"/>
                    <a:pt x="151" y="3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5"/>
                    <a:pt x="138" y="0"/>
                    <a:pt x="137" y="30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0" y="138"/>
                    <a:pt x="60" y="138"/>
                    <a:pt x="60" y="138"/>
                  </a:cubicBezTo>
                  <a:cubicBezTo>
                    <a:pt x="60" y="138"/>
                    <a:pt x="32" y="132"/>
                    <a:pt x="45" y="154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85" y="246"/>
                    <a:pt x="89" y="246"/>
                    <a:pt x="88" y="253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8" y="281"/>
                    <a:pt x="56" y="303"/>
                    <a:pt x="48" y="302"/>
                  </a:cubicBezTo>
                  <a:cubicBezTo>
                    <a:pt x="48" y="302"/>
                    <a:pt x="45" y="302"/>
                    <a:pt x="34" y="306"/>
                  </a:cubicBezTo>
                  <a:cubicBezTo>
                    <a:pt x="34" y="306"/>
                    <a:pt x="0" y="323"/>
                    <a:pt x="31" y="339"/>
                  </a:cubicBezTo>
                  <a:cubicBezTo>
                    <a:pt x="31" y="339"/>
                    <a:pt x="41" y="350"/>
                    <a:pt x="51" y="332"/>
                  </a:cubicBezTo>
                  <a:cubicBezTo>
                    <a:pt x="65" y="309"/>
                    <a:pt x="65" y="309"/>
                    <a:pt x="65" y="309"/>
                  </a:cubicBezTo>
                  <a:cubicBezTo>
                    <a:pt x="108" y="342"/>
                    <a:pt x="108" y="342"/>
                    <a:pt x="108" y="342"/>
                  </a:cubicBezTo>
                  <a:cubicBezTo>
                    <a:pt x="108" y="342"/>
                    <a:pt x="117" y="330"/>
                    <a:pt x="115" y="309"/>
                  </a:cubicBezTo>
                  <a:lnTo>
                    <a:pt x="115" y="250"/>
                  </a:lnTo>
                  <a:close/>
                  <a:moveTo>
                    <a:pt x="85" y="220"/>
                  </a:moveTo>
                  <a:cubicBezTo>
                    <a:pt x="66" y="232"/>
                    <a:pt x="66" y="232"/>
                    <a:pt x="66" y="232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7" y="161"/>
                    <a:pt x="106" y="154"/>
                    <a:pt x="106" y="154"/>
                  </a:cubicBezTo>
                  <a:cubicBezTo>
                    <a:pt x="105" y="170"/>
                    <a:pt x="95" y="197"/>
                    <a:pt x="95" y="197"/>
                  </a:cubicBezTo>
                  <a:cubicBezTo>
                    <a:pt x="90" y="212"/>
                    <a:pt x="85" y="220"/>
                    <a:pt x="8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842125" y="3475038"/>
              <a:ext cx="296863" cy="265113"/>
            </a:xfrm>
            <a:custGeom>
              <a:avLst/>
              <a:gdLst>
                <a:gd name="T0" fmla="*/ 51 w 70"/>
                <a:gd name="T1" fmla="*/ 9 h 62"/>
                <a:gd name="T2" fmla="*/ 22 w 70"/>
                <a:gd name="T3" fmla="*/ 0 h 62"/>
                <a:gd name="T4" fmla="*/ 18 w 70"/>
                <a:gd name="T5" fmla="*/ 12 h 62"/>
                <a:gd name="T6" fmla="*/ 37 w 70"/>
                <a:gd name="T7" fmla="*/ 39 h 62"/>
                <a:gd name="T8" fmla="*/ 57 w 70"/>
                <a:gd name="T9" fmla="*/ 44 h 62"/>
                <a:gd name="T10" fmla="*/ 64 w 70"/>
                <a:gd name="T11" fmla="*/ 30 h 62"/>
                <a:gd name="T12" fmla="*/ 51 w 70"/>
                <a:gd name="T13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2">
                  <a:moveTo>
                    <a:pt x="51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0" y="1"/>
                    <a:pt x="18" y="12"/>
                  </a:cubicBezTo>
                  <a:cubicBezTo>
                    <a:pt x="18" y="12"/>
                    <a:pt x="32" y="27"/>
                    <a:pt x="37" y="39"/>
                  </a:cubicBezTo>
                  <a:cubicBezTo>
                    <a:pt x="37" y="39"/>
                    <a:pt x="42" y="62"/>
                    <a:pt x="57" y="44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70" y="17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519271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0 w 39"/>
                <a:gd name="T11" fmla="*/ 50 h 50"/>
                <a:gd name="T12" fmla="*/ 7 w 39"/>
                <a:gd name="T13" fmla="*/ 48 h 50"/>
                <a:gd name="T14" fmla="*/ 4 w 39"/>
                <a:gd name="T15" fmla="*/ 50 h 50"/>
                <a:gd name="T16" fmla="*/ 2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2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0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2" y="20"/>
                    <a:pt x="2" y="13"/>
                  </a:cubicBezTo>
                  <a:cubicBezTo>
                    <a:pt x="2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387975" y="4046538"/>
              <a:ext cx="249238" cy="204788"/>
            </a:xfrm>
            <a:custGeom>
              <a:avLst/>
              <a:gdLst>
                <a:gd name="T0" fmla="*/ 0 w 59"/>
                <a:gd name="T1" fmla="*/ 47 h 48"/>
                <a:gd name="T2" fmla="*/ 8 w 59"/>
                <a:gd name="T3" fmla="*/ 40 h 48"/>
                <a:gd name="T4" fmla="*/ 8 w 59"/>
                <a:gd name="T5" fmla="*/ 8 h 48"/>
                <a:gd name="T6" fmla="*/ 0 w 59"/>
                <a:gd name="T7" fmla="*/ 2 h 48"/>
                <a:gd name="T8" fmla="*/ 0 w 59"/>
                <a:gd name="T9" fmla="*/ 0 h 48"/>
                <a:gd name="T10" fmla="*/ 24 w 59"/>
                <a:gd name="T11" fmla="*/ 0 h 48"/>
                <a:gd name="T12" fmla="*/ 24 w 59"/>
                <a:gd name="T13" fmla="*/ 2 h 48"/>
                <a:gd name="T14" fmla="*/ 17 w 59"/>
                <a:gd name="T15" fmla="*/ 8 h 48"/>
                <a:gd name="T16" fmla="*/ 17 w 59"/>
                <a:gd name="T17" fmla="*/ 22 h 48"/>
                <a:gd name="T18" fmla="*/ 43 w 59"/>
                <a:gd name="T19" fmla="*/ 22 h 48"/>
                <a:gd name="T20" fmla="*/ 43 w 59"/>
                <a:gd name="T21" fmla="*/ 8 h 48"/>
                <a:gd name="T22" fmla="*/ 35 w 59"/>
                <a:gd name="T23" fmla="*/ 2 h 48"/>
                <a:gd name="T24" fmla="*/ 35 w 59"/>
                <a:gd name="T25" fmla="*/ 0 h 48"/>
                <a:gd name="T26" fmla="*/ 59 w 59"/>
                <a:gd name="T27" fmla="*/ 0 h 48"/>
                <a:gd name="T28" fmla="*/ 59 w 59"/>
                <a:gd name="T29" fmla="*/ 2 h 48"/>
                <a:gd name="T30" fmla="*/ 52 w 59"/>
                <a:gd name="T31" fmla="*/ 8 h 48"/>
                <a:gd name="T32" fmla="*/ 52 w 59"/>
                <a:gd name="T33" fmla="*/ 41 h 48"/>
                <a:gd name="T34" fmla="*/ 59 w 59"/>
                <a:gd name="T35" fmla="*/ 47 h 48"/>
                <a:gd name="T36" fmla="*/ 59 w 59"/>
                <a:gd name="T37" fmla="*/ 48 h 48"/>
                <a:gd name="T38" fmla="*/ 35 w 59"/>
                <a:gd name="T39" fmla="*/ 48 h 48"/>
                <a:gd name="T40" fmla="*/ 35 w 59"/>
                <a:gd name="T41" fmla="*/ 47 h 48"/>
                <a:gd name="T42" fmla="*/ 43 w 59"/>
                <a:gd name="T43" fmla="*/ 40 h 48"/>
                <a:gd name="T44" fmla="*/ 43 w 59"/>
                <a:gd name="T45" fmla="*/ 26 h 48"/>
                <a:gd name="T46" fmla="*/ 17 w 59"/>
                <a:gd name="T47" fmla="*/ 26 h 48"/>
                <a:gd name="T48" fmla="*/ 17 w 59"/>
                <a:gd name="T49" fmla="*/ 41 h 48"/>
                <a:gd name="T50" fmla="*/ 24 w 59"/>
                <a:gd name="T51" fmla="*/ 47 h 48"/>
                <a:gd name="T52" fmla="*/ 24 w 59"/>
                <a:gd name="T53" fmla="*/ 48 h 48"/>
                <a:gd name="T54" fmla="*/ 0 w 59"/>
                <a:gd name="T55" fmla="*/ 48 h 48"/>
                <a:gd name="T56" fmla="*/ 0 w 59"/>
                <a:gd name="T5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8">
                  <a:moveTo>
                    <a:pt x="0" y="47"/>
                  </a:moveTo>
                  <a:cubicBezTo>
                    <a:pt x="7" y="47"/>
                    <a:pt x="8" y="45"/>
                    <a:pt x="8" y="4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2" y="2"/>
                    <a:pt x="35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3" y="2"/>
                    <a:pt x="52" y="3"/>
                    <a:pt x="52" y="8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5"/>
                    <a:pt x="53" y="47"/>
                    <a:pt x="59" y="47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3" y="47"/>
                    <a:pt x="43" y="45"/>
                    <a:pt x="43" y="4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5"/>
                    <a:pt x="17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5649913" y="4046538"/>
              <a:ext cx="258763" cy="204788"/>
            </a:xfrm>
            <a:custGeom>
              <a:avLst/>
              <a:gdLst>
                <a:gd name="T0" fmla="*/ 18 w 61"/>
                <a:gd name="T1" fmla="*/ 30 h 48"/>
                <a:gd name="T2" fmla="*/ 28 w 61"/>
                <a:gd name="T3" fmla="*/ 10 h 48"/>
                <a:gd name="T4" fmla="*/ 38 w 61"/>
                <a:gd name="T5" fmla="*/ 30 h 48"/>
                <a:gd name="T6" fmla="*/ 18 w 61"/>
                <a:gd name="T7" fmla="*/ 30 h 48"/>
                <a:gd name="T8" fmla="*/ 61 w 61"/>
                <a:gd name="T9" fmla="*/ 47 h 48"/>
                <a:gd name="T10" fmla="*/ 53 w 61"/>
                <a:gd name="T11" fmla="*/ 41 h 48"/>
                <a:gd name="T12" fmla="*/ 31 w 61"/>
                <a:gd name="T13" fmla="*/ 0 h 48"/>
                <a:gd name="T14" fmla="*/ 29 w 61"/>
                <a:gd name="T15" fmla="*/ 0 h 48"/>
                <a:gd name="T16" fmla="*/ 11 w 61"/>
                <a:gd name="T17" fmla="*/ 35 h 48"/>
                <a:gd name="T18" fmla="*/ 5 w 61"/>
                <a:gd name="T19" fmla="*/ 45 h 48"/>
                <a:gd name="T20" fmla="*/ 0 w 61"/>
                <a:gd name="T21" fmla="*/ 47 h 48"/>
                <a:gd name="T22" fmla="*/ 0 w 61"/>
                <a:gd name="T23" fmla="*/ 48 h 48"/>
                <a:gd name="T24" fmla="*/ 18 w 61"/>
                <a:gd name="T25" fmla="*/ 48 h 48"/>
                <a:gd name="T26" fmla="*/ 18 w 61"/>
                <a:gd name="T27" fmla="*/ 47 h 48"/>
                <a:gd name="T28" fmla="*/ 12 w 61"/>
                <a:gd name="T29" fmla="*/ 44 h 48"/>
                <a:gd name="T30" fmla="*/ 12 w 61"/>
                <a:gd name="T31" fmla="*/ 41 h 48"/>
                <a:gd name="T32" fmla="*/ 16 w 61"/>
                <a:gd name="T33" fmla="*/ 33 h 48"/>
                <a:gd name="T34" fmla="*/ 39 w 61"/>
                <a:gd name="T35" fmla="*/ 33 h 48"/>
                <a:gd name="T36" fmla="*/ 43 w 61"/>
                <a:gd name="T37" fmla="*/ 40 h 48"/>
                <a:gd name="T38" fmla="*/ 44 w 61"/>
                <a:gd name="T39" fmla="*/ 44 h 48"/>
                <a:gd name="T40" fmla="*/ 38 w 61"/>
                <a:gd name="T41" fmla="*/ 47 h 48"/>
                <a:gd name="T42" fmla="*/ 38 w 61"/>
                <a:gd name="T43" fmla="*/ 48 h 48"/>
                <a:gd name="T44" fmla="*/ 61 w 61"/>
                <a:gd name="T45" fmla="*/ 48 h 48"/>
                <a:gd name="T46" fmla="*/ 61 w 61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8">
                  <a:moveTo>
                    <a:pt x="18" y="3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18" y="30"/>
                  </a:lnTo>
                  <a:close/>
                  <a:moveTo>
                    <a:pt x="61" y="47"/>
                  </a:moveTo>
                  <a:cubicBezTo>
                    <a:pt x="57" y="47"/>
                    <a:pt x="55" y="46"/>
                    <a:pt x="53" y="4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8"/>
                    <a:pt x="7" y="44"/>
                    <a:pt x="5" y="45"/>
                  </a:cubicBezTo>
                  <a:cubicBezTo>
                    <a:pt x="3" y="47"/>
                    <a:pt x="2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2" y="47"/>
                    <a:pt x="12" y="44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4" y="43"/>
                    <a:pt x="44" y="44"/>
                  </a:cubicBezTo>
                  <a:cubicBezTo>
                    <a:pt x="44" y="47"/>
                    <a:pt x="42" y="47"/>
                    <a:pt x="38" y="4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61" y="48"/>
                    <a:pt x="61" y="48"/>
                    <a:pt x="61" y="48"/>
                  </a:cubicBezTo>
                  <a:lnTo>
                    <a:pt x="6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918200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184900" y="4046538"/>
              <a:ext cx="246063" cy="204788"/>
            </a:xfrm>
            <a:custGeom>
              <a:avLst/>
              <a:gdLst>
                <a:gd name="T0" fmla="*/ 17 w 58"/>
                <a:gd name="T1" fmla="*/ 6 h 48"/>
                <a:gd name="T2" fmla="*/ 21 w 58"/>
                <a:gd name="T3" fmla="*/ 3 h 48"/>
                <a:gd name="T4" fmla="*/ 41 w 58"/>
                <a:gd name="T5" fmla="*/ 8 h 48"/>
                <a:gd name="T6" fmla="*/ 49 w 58"/>
                <a:gd name="T7" fmla="*/ 25 h 48"/>
                <a:gd name="T8" fmla="*/ 22 w 58"/>
                <a:gd name="T9" fmla="*/ 46 h 48"/>
                <a:gd name="T10" fmla="*/ 17 w 58"/>
                <a:gd name="T11" fmla="*/ 43 h 48"/>
                <a:gd name="T12" fmla="*/ 17 w 58"/>
                <a:gd name="T13" fmla="*/ 6 h 48"/>
                <a:gd name="T14" fmla="*/ 0 w 58"/>
                <a:gd name="T15" fmla="*/ 48 h 48"/>
                <a:gd name="T16" fmla="*/ 25 w 58"/>
                <a:gd name="T17" fmla="*/ 48 h 48"/>
                <a:gd name="T18" fmla="*/ 58 w 58"/>
                <a:gd name="T19" fmla="*/ 25 h 48"/>
                <a:gd name="T20" fmla="*/ 23 w 58"/>
                <a:gd name="T21" fmla="*/ 0 h 48"/>
                <a:gd name="T22" fmla="*/ 0 w 58"/>
                <a:gd name="T23" fmla="*/ 0 h 48"/>
                <a:gd name="T24" fmla="*/ 0 w 58"/>
                <a:gd name="T25" fmla="*/ 2 h 48"/>
                <a:gd name="T26" fmla="*/ 8 w 58"/>
                <a:gd name="T27" fmla="*/ 8 h 48"/>
                <a:gd name="T28" fmla="*/ 8 w 58"/>
                <a:gd name="T29" fmla="*/ 41 h 48"/>
                <a:gd name="T30" fmla="*/ 0 w 58"/>
                <a:gd name="T31" fmla="*/ 47 h 48"/>
                <a:gd name="T32" fmla="*/ 0 w 5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48">
                  <a:moveTo>
                    <a:pt x="17" y="6"/>
                  </a:moveTo>
                  <a:cubicBezTo>
                    <a:pt x="17" y="5"/>
                    <a:pt x="17" y="3"/>
                    <a:pt x="21" y="3"/>
                  </a:cubicBezTo>
                  <a:cubicBezTo>
                    <a:pt x="32" y="3"/>
                    <a:pt x="36" y="5"/>
                    <a:pt x="41" y="8"/>
                  </a:cubicBezTo>
                  <a:cubicBezTo>
                    <a:pt x="47" y="13"/>
                    <a:pt x="49" y="19"/>
                    <a:pt x="49" y="25"/>
                  </a:cubicBezTo>
                  <a:cubicBezTo>
                    <a:pt x="49" y="46"/>
                    <a:pt x="27" y="46"/>
                    <a:pt x="22" y="46"/>
                  </a:cubicBezTo>
                  <a:cubicBezTo>
                    <a:pt x="18" y="46"/>
                    <a:pt x="17" y="45"/>
                    <a:pt x="17" y="43"/>
                  </a:cubicBezTo>
                  <a:lnTo>
                    <a:pt x="17" y="6"/>
                  </a:lnTo>
                  <a:close/>
                  <a:moveTo>
                    <a:pt x="0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51" y="48"/>
                    <a:pt x="58" y="34"/>
                    <a:pt x="58" y="25"/>
                  </a:cubicBezTo>
                  <a:cubicBezTo>
                    <a:pt x="58" y="8"/>
                    <a:pt x="44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8" y="3"/>
                    <a:pt x="8" y="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6"/>
                    <a:pt x="7" y="47"/>
                    <a:pt x="0" y="47"/>
                  </a:cubicBez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6456363" y="4041775"/>
              <a:ext cx="241300" cy="212725"/>
            </a:xfrm>
            <a:custGeom>
              <a:avLst/>
              <a:gdLst>
                <a:gd name="T0" fmla="*/ 29 w 57"/>
                <a:gd name="T1" fmla="*/ 48 h 50"/>
                <a:gd name="T2" fmla="*/ 10 w 57"/>
                <a:gd name="T3" fmla="*/ 25 h 50"/>
                <a:gd name="T4" fmla="*/ 29 w 57"/>
                <a:gd name="T5" fmla="*/ 3 h 50"/>
                <a:gd name="T6" fmla="*/ 47 w 57"/>
                <a:gd name="T7" fmla="*/ 25 h 50"/>
                <a:gd name="T8" fmla="*/ 29 w 57"/>
                <a:gd name="T9" fmla="*/ 48 h 50"/>
                <a:gd name="T10" fmla="*/ 29 w 57"/>
                <a:gd name="T11" fmla="*/ 50 h 50"/>
                <a:gd name="T12" fmla="*/ 57 w 57"/>
                <a:gd name="T13" fmla="*/ 26 h 50"/>
                <a:gd name="T14" fmla="*/ 29 w 57"/>
                <a:gd name="T15" fmla="*/ 0 h 50"/>
                <a:gd name="T16" fmla="*/ 0 w 57"/>
                <a:gd name="T17" fmla="*/ 26 h 50"/>
                <a:gd name="T18" fmla="*/ 29 w 57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29" y="48"/>
                  </a:moveTo>
                  <a:cubicBezTo>
                    <a:pt x="19" y="48"/>
                    <a:pt x="10" y="41"/>
                    <a:pt x="10" y="25"/>
                  </a:cubicBezTo>
                  <a:cubicBezTo>
                    <a:pt x="10" y="9"/>
                    <a:pt x="20" y="3"/>
                    <a:pt x="29" y="3"/>
                  </a:cubicBezTo>
                  <a:cubicBezTo>
                    <a:pt x="38" y="3"/>
                    <a:pt x="47" y="9"/>
                    <a:pt x="47" y="25"/>
                  </a:cubicBezTo>
                  <a:cubicBezTo>
                    <a:pt x="47" y="41"/>
                    <a:pt x="38" y="48"/>
                    <a:pt x="29" y="48"/>
                  </a:cubicBezTo>
                  <a:close/>
                  <a:moveTo>
                    <a:pt x="29" y="50"/>
                  </a:moveTo>
                  <a:cubicBezTo>
                    <a:pt x="44" y="50"/>
                    <a:pt x="57" y="41"/>
                    <a:pt x="57" y="26"/>
                  </a:cubicBezTo>
                  <a:cubicBezTo>
                    <a:pt x="57" y="9"/>
                    <a:pt x="43" y="0"/>
                    <a:pt x="29" y="0"/>
                  </a:cubicBezTo>
                  <a:cubicBezTo>
                    <a:pt x="14" y="0"/>
                    <a:pt x="0" y="9"/>
                    <a:pt x="0" y="26"/>
                  </a:cubicBezTo>
                  <a:cubicBezTo>
                    <a:pt x="0" y="41"/>
                    <a:pt x="13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715125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3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1 w 60"/>
                <a:gd name="T15" fmla="*/ 47 h 49"/>
                <a:gd name="T16" fmla="*/ 21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9 w 60"/>
                <a:gd name="T23" fmla="*/ 38 h 49"/>
                <a:gd name="T24" fmla="*/ 9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9" y="46"/>
                    <a:pt x="9" y="3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6991350" y="4041775"/>
              <a:ext cx="246063" cy="212725"/>
            </a:xfrm>
            <a:custGeom>
              <a:avLst/>
              <a:gdLst>
                <a:gd name="T0" fmla="*/ 58 w 58"/>
                <a:gd name="T1" fmla="*/ 25 h 50"/>
                <a:gd name="T2" fmla="*/ 52 w 58"/>
                <a:gd name="T3" fmla="*/ 31 h 50"/>
                <a:gd name="T4" fmla="*/ 52 w 58"/>
                <a:gd name="T5" fmla="*/ 45 h 50"/>
                <a:gd name="T6" fmla="*/ 31 w 58"/>
                <a:gd name="T7" fmla="*/ 50 h 50"/>
                <a:gd name="T8" fmla="*/ 7 w 58"/>
                <a:gd name="T9" fmla="*/ 43 h 50"/>
                <a:gd name="T10" fmla="*/ 0 w 58"/>
                <a:gd name="T11" fmla="*/ 25 h 50"/>
                <a:gd name="T12" fmla="*/ 29 w 58"/>
                <a:gd name="T13" fmla="*/ 0 h 50"/>
                <a:gd name="T14" fmla="*/ 45 w 58"/>
                <a:gd name="T15" fmla="*/ 3 h 50"/>
                <a:gd name="T16" fmla="*/ 49 w 58"/>
                <a:gd name="T17" fmla="*/ 0 h 50"/>
                <a:gd name="T18" fmla="*/ 51 w 58"/>
                <a:gd name="T19" fmla="*/ 0 h 50"/>
                <a:gd name="T20" fmla="*/ 52 w 58"/>
                <a:gd name="T21" fmla="*/ 16 h 50"/>
                <a:gd name="T22" fmla="*/ 50 w 58"/>
                <a:gd name="T23" fmla="*/ 16 h 50"/>
                <a:gd name="T24" fmla="*/ 31 w 58"/>
                <a:gd name="T25" fmla="*/ 3 h 50"/>
                <a:gd name="T26" fmla="*/ 9 w 58"/>
                <a:gd name="T27" fmla="*/ 26 h 50"/>
                <a:gd name="T28" fmla="*/ 32 w 58"/>
                <a:gd name="T29" fmla="*/ 48 h 50"/>
                <a:gd name="T30" fmla="*/ 44 w 58"/>
                <a:gd name="T31" fmla="*/ 43 h 50"/>
                <a:gd name="T32" fmla="*/ 44 w 58"/>
                <a:gd name="T33" fmla="*/ 32 h 50"/>
                <a:gd name="T34" fmla="*/ 36 w 58"/>
                <a:gd name="T35" fmla="*/ 25 h 50"/>
                <a:gd name="T36" fmla="*/ 36 w 58"/>
                <a:gd name="T37" fmla="*/ 24 h 50"/>
                <a:gd name="T38" fmla="*/ 58 w 58"/>
                <a:gd name="T39" fmla="*/ 24 h 50"/>
                <a:gd name="T40" fmla="*/ 58 w 58"/>
                <a:gd name="T4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0">
                  <a:moveTo>
                    <a:pt x="58" y="25"/>
                  </a:moveTo>
                  <a:cubicBezTo>
                    <a:pt x="55" y="25"/>
                    <a:pt x="52" y="26"/>
                    <a:pt x="52" y="3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6"/>
                    <a:pt x="41" y="50"/>
                    <a:pt x="31" y="50"/>
                  </a:cubicBezTo>
                  <a:cubicBezTo>
                    <a:pt x="23" y="50"/>
                    <a:pt x="13" y="48"/>
                    <a:pt x="7" y="43"/>
                  </a:cubicBezTo>
                  <a:cubicBezTo>
                    <a:pt x="2" y="38"/>
                    <a:pt x="0" y="34"/>
                    <a:pt x="0" y="25"/>
                  </a:cubicBezTo>
                  <a:cubicBezTo>
                    <a:pt x="0" y="13"/>
                    <a:pt x="11" y="0"/>
                    <a:pt x="29" y="0"/>
                  </a:cubicBezTo>
                  <a:cubicBezTo>
                    <a:pt x="38" y="0"/>
                    <a:pt x="42" y="3"/>
                    <a:pt x="45" y="3"/>
                  </a:cubicBezTo>
                  <a:cubicBezTo>
                    <a:pt x="46" y="3"/>
                    <a:pt x="48" y="2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1"/>
                    <a:pt x="43" y="3"/>
                    <a:pt x="31" y="3"/>
                  </a:cubicBezTo>
                  <a:cubicBezTo>
                    <a:pt x="22" y="3"/>
                    <a:pt x="9" y="8"/>
                    <a:pt x="9" y="26"/>
                  </a:cubicBezTo>
                  <a:cubicBezTo>
                    <a:pt x="9" y="39"/>
                    <a:pt x="19" y="48"/>
                    <a:pt x="32" y="48"/>
                  </a:cubicBezTo>
                  <a:cubicBezTo>
                    <a:pt x="38" y="48"/>
                    <a:pt x="44" y="46"/>
                    <a:pt x="44" y="4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6"/>
                    <a:pt x="42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3390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30 h 49"/>
                <a:gd name="T6" fmla="*/ 30 w 60"/>
                <a:gd name="T7" fmla="*/ 49 h 49"/>
                <a:gd name="T8" fmla="*/ 8 w 60"/>
                <a:gd name="T9" fmla="*/ 31 h 49"/>
                <a:gd name="T10" fmla="*/ 8 w 60"/>
                <a:gd name="T11" fmla="*/ 8 h 49"/>
                <a:gd name="T12" fmla="*/ 0 w 60"/>
                <a:gd name="T13" fmla="*/ 2 h 49"/>
                <a:gd name="T14" fmla="*/ 0 w 60"/>
                <a:gd name="T15" fmla="*/ 0 h 49"/>
                <a:gd name="T16" fmla="*/ 25 w 60"/>
                <a:gd name="T17" fmla="*/ 0 h 49"/>
                <a:gd name="T18" fmla="*/ 25 w 60"/>
                <a:gd name="T19" fmla="*/ 2 h 49"/>
                <a:gd name="T20" fmla="*/ 17 w 60"/>
                <a:gd name="T21" fmla="*/ 8 h 49"/>
                <a:gd name="T22" fmla="*/ 17 w 60"/>
                <a:gd name="T23" fmla="*/ 32 h 49"/>
                <a:gd name="T24" fmla="*/ 32 w 60"/>
                <a:gd name="T25" fmla="*/ 46 h 49"/>
                <a:gd name="T26" fmla="*/ 46 w 60"/>
                <a:gd name="T27" fmla="*/ 41 h 49"/>
                <a:gd name="T28" fmla="*/ 48 w 60"/>
                <a:gd name="T29" fmla="*/ 31 h 49"/>
                <a:gd name="T30" fmla="*/ 48 w 60"/>
                <a:gd name="T31" fmla="*/ 11 h 49"/>
                <a:gd name="T32" fmla="*/ 40 w 60"/>
                <a:gd name="T33" fmla="*/ 2 h 49"/>
                <a:gd name="T34" fmla="*/ 40 w 60"/>
                <a:gd name="T35" fmla="*/ 0 h 49"/>
                <a:gd name="T36" fmla="*/ 60 w 60"/>
                <a:gd name="T37" fmla="*/ 0 h 49"/>
                <a:gd name="T38" fmla="*/ 60 w 60"/>
                <a:gd name="T3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4" y="2"/>
                    <a:pt x="52" y="4"/>
                    <a:pt x="52" y="1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6"/>
                    <a:pt x="52" y="49"/>
                    <a:pt x="30" y="49"/>
                  </a:cubicBezTo>
                  <a:cubicBezTo>
                    <a:pt x="8" y="49"/>
                    <a:pt x="8" y="35"/>
                    <a:pt x="8" y="3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46"/>
                    <a:pt x="32" y="46"/>
                  </a:cubicBezTo>
                  <a:cubicBezTo>
                    <a:pt x="39" y="46"/>
                    <a:pt x="44" y="44"/>
                    <a:pt x="46" y="41"/>
                  </a:cubicBezTo>
                  <a:cubicBezTo>
                    <a:pt x="48" y="39"/>
                    <a:pt x="48" y="37"/>
                    <a:pt x="48" y="3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76057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7872413" y="4046538"/>
              <a:ext cx="111125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7996238" y="4046538"/>
              <a:ext cx="249238" cy="207963"/>
            </a:xfrm>
            <a:custGeom>
              <a:avLst/>
              <a:gdLst>
                <a:gd name="T0" fmla="*/ 59 w 59"/>
                <a:gd name="T1" fmla="*/ 2 h 49"/>
                <a:gd name="T2" fmla="*/ 51 w 59"/>
                <a:gd name="T3" fmla="*/ 9 h 49"/>
                <a:gd name="T4" fmla="*/ 32 w 59"/>
                <a:gd name="T5" fmla="*/ 49 h 49"/>
                <a:gd name="T6" fmla="*/ 31 w 59"/>
                <a:gd name="T7" fmla="*/ 49 h 49"/>
                <a:gd name="T8" fmla="*/ 9 w 59"/>
                <a:gd name="T9" fmla="*/ 9 h 49"/>
                <a:gd name="T10" fmla="*/ 0 w 59"/>
                <a:gd name="T11" fmla="*/ 2 h 49"/>
                <a:gd name="T12" fmla="*/ 0 w 59"/>
                <a:gd name="T13" fmla="*/ 0 h 49"/>
                <a:gd name="T14" fmla="*/ 23 w 59"/>
                <a:gd name="T15" fmla="*/ 0 h 49"/>
                <a:gd name="T16" fmla="*/ 23 w 59"/>
                <a:gd name="T17" fmla="*/ 2 h 49"/>
                <a:gd name="T18" fmla="*/ 17 w 59"/>
                <a:gd name="T19" fmla="*/ 5 h 49"/>
                <a:gd name="T20" fmla="*/ 20 w 59"/>
                <a:gd name="T21" fmla="*/ 12 h 49"/>
                <a:gd name="T22" fmla="*/ 33 w 59"/>
                <a:gd name="T23" fmla="*/ 37 h 49"/>
                <a:gd name="T24" fmla="*/ 46 w 59"/>
                <a:gd name="T25" fmla="*/ 10 h 49"/>
                <a:gd name="T26" fmla="*/ 48 w 59"/>
                <a:gd name="T27" fmla="*/ 5 h 49"/>
                <a:gd name="T28" fmla="*/ 41 w 59"/>
                <a:gd name="T29" fmla="*/ 2 h 49"/>
                <a:gd name="T30" fmla="*/ 41 w 59"/>
                <a:gd name="T31" fmla="*/ 0 h 49"/>
                <a:gd name="T32" fmla="*/ 59 w 59"/>
                <a:gd name="T33" fmla="*/ 0 h 49"/>
                <a:gd name="T34" fmla="*/ 59 w 59"/>
                <a:gd name="T3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9">
                  <a:moveTo>
                    <a:pt x="59" y="2"/>
                  </a:moveTo>
                  <a:cubicBezTo>
                    <a:pt x="55" y="2"/>
                    <a:pt x="54" y="3"/>
                    <a:pt x="51" y="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3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2"/>
                    <a:pt x="17" y="2"/>
                    <a:pt x="17" y="5"/>
                  </a:cubicBezTo>
                  <a:cubicBezTo>
                    <a:pt x="17" y="6"/>
                    <a:pt x="18" y="9"/>
                    <a:pt x="20" y="1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8" y="7"/>
                    <a:pt x="48" y="5"/>
                  </a:cubicBezTo>
                  <a:cubicBezTo>
                    <a:pt x="48" y="2"/>
                    <a:pt x="45" y="2"/>
                    <a:pt x="41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8258175" y="4046538"/>
              <a:ext cx="217488" cy="204788"/>
            </a:xfrm>
            <a:custGeom>
              <a:avLst/>
              <a:gdLst>
                <a:gd name="T0" fmla="*/ 47 w 51"/>
                <a:gd name="T1" fmla="*/ 48 h 48"/>
                <a:gd name="T2" fmla="*/ 0 w 51"/>
                <a:gd name="T3" fmla="*/ 48 h 48"/>
                <a:gd name="T4" fmla="*/ 0 w 51"/>
                <a:gd name="T5" fmla="*/ 47 h 48"/>
                <a:gd name="T6" fmla="*/ 8 w 51"/>
                <a:gd name="T7" fmla="*/ 41 h 48"/>
                <a:gd name="T8" fmla="*/ 8 w 51"/>
                <a:gd name="T9" fmla="*/ 8 h 48"/>
                <a:gd name="T10" fmla="*/ 0 w 51"/>
                <a:gd name="T11" fmla="*/ 2 h 48"/>
                <a:gd name="T12" fmla="*/ 0 w 51"/>
                <a:gd name="T13" fmla="*/ 0 h 48"/>
                <a:gd name="T14" fmla="*/ 47 w 51"/>
                <a:gd name="T15" fmla="*/ 0 h 48"/>
                <a:gd name="T16" fmla="*/ 47 w 51"/>
                <a:gd name="T17" fmla="*/ 11 h 48"/>
                <a:gd name="T18" fmla="*/ 45 w 51"/>
                <a:gd name="T19" fmla="*/ 11 h 48"/>
                <a:gd name="T20" fmla="*/ 31 w 51"/>
                <a:gd name="T21" fmla="*/ 3 h 48"/>
                <a:gd name="T22" fmla="*/ 20 w 51"/>
                <a:gd name="T23" fmla="*/ 3 h 48"/>
                <a:gd name="T24" fmla="*/ 17 w 51"/>
                <a:gd name="T25" fmla="*/ 6 h 48"/>
                <a:gd name="T26" fmla="*/ 17 w 51"/>
                <a:gd name="T27" fmla="*/ 22 h 48"/>
                <a:gd name="T28" fmla="*/ 30 w 51"/>
                <a:gd name="T29" fmla="*/ 22 h 48"/>
                <a:gd name="T30" fmla="*/ 40 w 51"/>
                <a:gd name="T31" fmla="*/ 15 h 48"/>
                <a:gd name="T32" fmla="*/ 42 w 51"/>
                <a:gd name="T33" fmla="*/ 15 h 48"/>
                <a:gd name="T34" fmla="*/ 42 w 51"/>
                <a:gd name="T35" fmla="*/ 32 h 48"/>
                <a:gd name="T36" fmla="*/ 40 w 51"/>
                <a:gd name="T37" fmla="*/ 32 h 48"/>
                <a:gd name="T38" fmla="*/ 30 w 51"/>
                <a:gd name="T39" fmla="*/ 25 h 48"/>
                <a:gd name="T40" fmla="*/ 17 w 51"/>
                <a:gd name="T41" fmla="*/ 25 h 48"/>
                <a:gd name="T42" fmla="*/ 17 w 51"/>
                <a:gd name="T43" fmla="*/ 43 h 48"/>
                <a:gd name="T44" fmla="*/ 30 w 51"/>
                <a:gd name="T45" fmla="*/ 46 h 48"/>
                <a:gd name="T46" fmla="*/ 49 w 51"/>
                <a:gd name="T47" fmla="*/ 36 h 48"/>
                <a:gd name="T48" fmla="*/ 51 w 51"/>
                <a:gd name="T49" fmla="*/ 36 h 48"/>
                <a:gd name="T50" fmla="*/ 47 w 51"/>
                <a:gd name="T5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47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8" y="46"/>
                    <a:pt x="8" y="4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6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4"/>
                    <a:pt x="41" y="3"/>
                    <a:pt x="3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7" y="3"/>
                    <a:pt x="17" y="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8" y="22"/>
                    <a:pt x="39" y="20"/>
                    <a:pt x="40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26"/>
                    <a:pt x="37" y="25"/>
                    <a:pt x="30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6"/>
                    <a:pt x="17" y="46"/>
                    <a:pt x="30" y="46"/>
                  </a:cubicBezTo>
                  <a:cubicBezTo>
                    <a:pt x="41" y="46"/>
                    <a:pt x="45" y="43"/>
                    <a:pt x="49" y="36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4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8488363" y="4046538"/>
              <a:ext cx="236538" cy="204788"/>
            </a:xfrm>
            <a:custGeom>
              <a:avLst/>
              <a:gdLst>
                <a:gd name="T0" fmla="*/ 16 w 56"/>
                <a:gd name="T1" fmla="*/ 6 h 48"/>
                <a:gd name="T2" fmla="*/ 22 w 56"/>
                <a:gd name="T3" fmla="*/ 3 h 48"/>
                <a:gd name="T4" fmla="*/ 36 w 56"/>
                <a:gd name="T5" fmla="*/ 13 h 48"/>
                <a:gd name="T6" fmla="*/ 16 w 56"/>
                <a:gd name="T7" fmla="*/ 24 h 48"/>
                <a:gd name="T8" fmla="*/ 16 w 56"/>
                <a:gd name="T9" fmla="*/ 6 h 48"/>
                <a:gd name="T10" fmla="*/ 56 w 56"/>
                <a:gd name="T11" fmla="*/ 47 h 48"/>
                <a:gd name="T12" fmla="*/ 48 w 56"/>
                <a:gd name="T13" fmla="*/ 44 h 48"/>
                <a:gd name="T14" fmla="*/ 30 w 56"/>
                <a:gd name="T15" fmla="*/ 25 h 48"/>
                <a:gd name="T16" fmla="*/ 46 w 56"/>
                <a:gd name="T17" fmla="*/ 13 h 48"/>
                <a:gd name="T18" fmla="*/ 24 w 56"/>
                <a:gd name="T19" fmla="*/ 0 h 48"/>
                <a:gd name="T20" fmla="*/ 0 w 56"/>
                <a:gd name="T21" fmla="*/ 0 h 48"/>
                <a:gd name="T22" fmla="*/ 0 w 56"/>
                <a:gd name="T23" fmla="*/ 2 h 48"/>
                <a:gd name="T24" fmla="*/ 7 w 56"/>
                <a:gd name="T25" fmla="*/ 8 h 48"/>
                <a:gd name="T26" fmla="*/ 7 w 56"/>
                <a:gd name="T27" fmla="*/ 40 h 48"/>
                <a:gd name="T28" fmla="*/ 0 w 56"/>
                <a:gd name="T29" fmla="*/ 47 h 48"/>
                <a:gd name="T30" fmla="*/ 0 w 56"/>
                <a:gd name="T31" fmla="*/ 48 h 48"/>
                <a:gd name="T32" fmla="*/ 24 w 56"/>
                <a:gd name="T33" fmla="*/ 48 h 48"/>
                <a:gd name="T34" fmla="*/ 24 w 56"/>
                <a:gd name="T35" fmla="*/ 47 h 48"/>
                <a:gd name="T36" fmla="*/ 16 w 56"/>
                <a:gd name="T37" fmla="*/ 41 h 48"/>
                <a:gd name="T38" fmla="*/ 16 w 56"/>
                <a:gd name="T39" fmla="*/ 26 h 48"/>
                <a:gd name="T40" fmla="*/ 21 w 56"/>
                <a:gd name="T41" fmla="*/ 26 h 48"/>
                <a:gd name="T42" fmla="*/ 42 w 56"/>
                <a:gd name="T43" fmla="*/ 48 h 48"/>
                <a:gd name="T44" fmla="*/ 56 w 56"/>
                <a:gd name="T45" fmla="*/ 48 h 48"/>
                <a:gd name="T46" fmla="*/ 56 w 56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48">
                  <a:moveTo>
                    <a:pt x="16" y="6"/>
                  </a:moveTo>
                  <a:cubicBezTo>
                    <a:pt x="16" y="4"/>
                    <a:pt x="17" y="3"/>
                    <a:pt x="22" y="3"/>
                  </a:cubicBezTo>
                  <a:cubicBezTo>
                    <a:pt x="25" y="3"/>
                    <a:pt x="36" y="3"/>
                    <a:pt x="36" y="13"/>
                  </a:cubicBezTo>
                  <a:cubicBezTo>
                    <a:pt x="36" y="23"/>
                    <a:pt x="23" y="24"/>
                    <a:pt x="16" y="24"/>
                  </a:cubicBezTo>
                  <a:lnTo>
                    <a:pt x="16" y="6"/>
                  </a:lnTo>
                  <a:close/>
                  <a:moveTo>
                    <a:pt x="56" y="47"/>
                  </a:moveTo>
                  <a:cubicBezTo>
                    <a:pt x="52" y="47"/>
                    <a:pt x="50" y="46"/>
                    <a:pt x="48" y="4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5" y="25"/>
                    <a:pt x="46" y="23"/>
                    <a:pt x="46" y="13"/>
                  </a:cubicBezTo>
                  <a:cubicBezTo>
                    <a:pt x="46" y="2"/>
                    <a:pt x="32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7" y="3"/>
                    <a:pt x="7" y="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5"/>
                    <a:pt x="7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7" y="47"/>
                    <a:pt x="16" y="45"/>
                    <a:pt x="16" y="4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874236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1 w 39"/>
                <a:gd name="T11" fmla="*/ 50 h 50"/>
                <a:gd name="T12" fmla="*/ 7 w 39"/>
                <a:gd name="T13" fmla="*/ 48 h 50"/>
                <a:gd name="T14" fmla="*/ 5 w 39"/>
                <a:gd name="T15" fmla="*/ 50 h 50"/>
                <a:gd name="T16" fmla="*/ 3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3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1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5" y="49"/>
                    <a:pt x="5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3" y="20"/>
                    <a:pt x="3" y="13"/>
                  </a:cubicBezTo>
                  <a:cubicBezTo>
                    <a:pt x="3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8937625" y="4046538"/>
              <a:ext cx="109538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9059863" y="4046538"/>
              <a:ext cx="212725" cy="204788"/>
            </a:xfrm>
            <a:custGeom>
              <a:avLst/>
              <a:gdLst>
                <a:gd name="T0" fmla="*/ 38 w 50"/>
                <a:gd name="T1" fmla="*/ 48 h 48"/>
                <a:gd name="T2" fmla="*/ 13 w 50"/>
                <a:gd name="T3" fmla="*/ 48 h 48"/>
                <a:gd name="T4" fmla="*/ 13 w 50"/>
                <a:gd name="T5" fmla="*/ 47 h 48"/>
                <a:gd name="T6" fmla="*/ 21 w 50"/>
                <a:gd name="T7" fmla="*/ 40 h 48"/>
                <a:gd name="T8" fmla="*/ 21 w 50"/>
                <a:gd name="T9" fmla="*/ 4 h 48"/>
                <a:gd name="T10" fmla="*/ 16 w 50"/>
                <a:gd name="T11" fmla="*/ 4 h 48"/>
                <a:gd name="T12" fmla="*/ 2 w 50"/>
                <a:gd name="T13" fmla="*/ 13 h 48"/>
                <a:gd name="T14" fmla="*/ 0 w 50"/>
                <a:gd name="T15" fmla="*/ 13 h 48"/>
                <a:gd name="T16" fmla="*/ 1 w 50"/>
                <a:gd name="T17" fmla="*/ 0 h 48"/>
                <a:gd name="T18" fmla="*/ 50 w 50"/>
                <a:gd name="T19" fmla="*/ 0 h 48"/>
                <a:gd name="T20" fmla="*/ 50 w 50"/>
                <a:gd name="T21" fmla="*/ 13 h 48"/>
                <a:gd name="T22" fmla="*/ 48 w 50"/>
                <a:gd name="T23" fmla="*/ 13 h 48"/>
                <a:gd name="T24" fmla="*/ 34 w 50"/>
                <a:gd name="T25" fmla="*/ 4 h 48"/>
                <a:gd name="T26" fmla="*/ 30 w 50"/>
                <a:gd name="T27" fmla="*/ 4 h 48"/>
                <a:gd name="T28" fmla="*/ 30 w 50"/>
                <a:gd name="T29" fmla="*/ 41 h 48"/>
                <a:gd name="T30" fmla="*/ 38 w 50"/>
                <a:gd name="T31" fmla="*/ 47 h 48"/>
                <a:gd name="T32" fmla="*/ 38 w 50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8">
                  <a:moveTo>
                    <a:pt x="38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0" y="47"/>
                    <a:pt x="21" y="45"/>
                    <a:pt x="21" y="4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4"/>
                    <a:pt x="4" y="5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5"/>
                    <a:pt x="44" y="4"/>
                    <a:pt x="34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5"/>
                    <a:pt x="31" y="47"/>
                    <a:pt x="38" y="47"/>
                  </a:cubicBezTo>
                  <a:lnTo>
                    <a:pt x="3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9290050" y="4046538"/>
              <a:ext cx="249238" cy="204788"/>
            </a:xfrm>
            <a:custGeom>
              <a:avLst/>
              <a:gdLst>
                <a:gd name="T0" fmla="*/ 59 w 59"/>
                <a:gd name="T1" fmla="*/ 2 h 48"/>
                <a:gd name="T2" fmla="*/ 47 w 59"/>
                <a:gd name="T3" fmla="*/ 10 h 48"/>
                <a:gd name="T4" fmla="*/ 34 w 59"/>
                <a:gd name="T5" fmla="*/ 26 h 48"/>
                <a:gd name="T6" fmla="*/ 34 w 59"/>
                <a:gd name="T7" fmla="*/ 41 h 48"/>
                <a:gd name="T8" fmla="*/ 43 w 59"/>
                <a:gd name="T9" fmla="*/ 47 h 48"/>
                <a:gd name="T10" fmla="*/ 43 w 59"/>
                <a:gd name="T11" fmla="*/ 48 h 48"/>
                <a:gd name="T12" fmla="*/ 16 w 59"/>
                <a:gd name="T13" fmla="*/ 48 h 48"/>
                <a:gd name="T14" fmla="*/ 16 w 59"/>
                <a:gd name="T15" fmla="*/ 47 h 48"/>
                <a:gd name="T16" fmla="*/ 25 w 59"/>
                <a:gd name="T17" fmla="*/ 40 h 48"/>
                <a:gd name="T18" fmla="*/ 25 w 59"/>
                <a:gd name="T19" fmla="*/ 27 h 48"/>
                <a:gd name="T20" fmla="*/ 14 w 59"/>
                <a:gd name="T21" fmla="*/ 13 h 48"/>
                <a:gd name="T22" fmla="*/ 0 w 59"/>
                <a:gd name="T23" fmla="*/ 2 h 48"/>
                <a:gd name="T24" fmla="*/ 0 w 59"/>
                <a:gd name="T25" fmla="*/ 0 h 48"/>
                <a:gd name="T26" fmla="*/ 24 w 59"/>
                <a:gd name="T27" fmla="*/ 0 h 48"/>
                <a:gd name="T28" fmla="*/ 24 w 59"/>
                <a:gd name="T29" fmla="*/ 2 h 48"/>
                <a:gd name="T30" fmla="*/ 18 w 59"/>
                <a:gd name="T31" fmla="*/ 4 h 48"/>
                <a:gd name="T32" fmla="*/ 19 w 59"/>
                <a:gd name="T33" fmla="*/ 7 h 48"/>
                <a:gd name="T34" fmla="*/ 32 w 59"/>
                <a:gd name="T35" fmla="*/ 23 h 48"/>
                <a:gd name="T36" fmla="*/ 45 w 59"/>
                <a:gd name="T37" fmla="*/ 7 h 48"/>
                <a:gd name="T38" fmla="*/ 46 w 59"/>
                <a:gd name="T39" fmla="*/ 4 h 48"/>
                <a:gd name="T40" fmla="*/ 40 w 59"/>
                <a:gd name="T41" fmla="*/ 2 h 48"/>
                <a:gd name="T42" fmla="*/ 40 w 59"/>
                <a:gd name="T43" fmla="*/ 0 h 48"/>
                <a:gd name="T44" fmla="*/ 59 w 59"/>
                <a:gd name="T45" fmla="*/ 0 h 48"/>
                <a:gd name="T46" fmla="*/ 59 w 59"/>
                <a:gd name="T4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48">
                  <a:moveTo>
                    <a:pt x="59" y="2"/>
                  </a:moveTo>
                  <a:cubicBezTo>
                    <a:pt x="56" y="2"/>
                    <a:pt x="53" y="2"/>
                    <a:pt x="47" y="1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6"/>
                    <a:pt x="35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5" y="47"/>
                    <a:pt x="25" y="45"/>
                    <a:pt x="25" y="4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8" y="2"/>
                    <a:pt x="18" y="4"/>
                  </a:cubicBezTo>
                  <a:cubicBezTo>
                    <a:pt x="18" y="5"/>
                    <a:pt x="18" y="6"/>
                    <a:pt x="19" y="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6" y="2"/>
                    <a:pt x="42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571750" y="2347913"/>
              <a:ext cx="2154238" cy="2184400"/>
            </a:xfrm>
            <a:custGeom>
              <a:avLst/>
              <a:gdLst>
                <a:gd name="T0" fmla="*/ 254 w 508"/>
                <a:gd name="T1" fmla="*/ 0 h 513"/>
                <a:gd name="T2" fmla="*/ 0 w 508"/>
                <a:gd name="T3" fmla="*/ 256 h 513"/>
                <a:gd name="T4" fmla="*/ 254 w 508"/>
                <a:gd name="T5" fmla="*/ 513 h 513"/>
                <a:gd name="T6" fmla="*/ 508 w 508"/>
                <a:gd name="T7" fmla="*/ 256 h 513"/>
                <a:gd name="T8" fmla="*/ 254 w 508"/>
                <a:gd name="T9" fmla="*/ 0 h 513"/>
                <a:gd name="T10" fmla="*/ 254 w 508"/>
                <a:gd name="T11" fmla="*/ 504 h 513"/>
                <a:gd name="T12" fmla="*/ 9 w 508"/>
                <a:gd name="T13" fmla="*/ 256 h 513"/>
                <a:gd name="T14" fmla="*/ 254 w 508"/>
                <a:gd name="T15" fmla="*/ 9 h 513"/>
                <a:gd name="T16" fmla="*/ 499 w 508"/>
                <a:gd name="T17" fmla="*/ 256 h 513"/>
                <a:gd name="T18" fmla="*/ 254 w 508"/>
                <a:gd name="T19" fmla="*/ 5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513">
                  <a:moveTo>
                    <a:pt x="254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8"/>
                    <a:pt x="114" y="513"/>
                    <a:pt x="254" y="513"/>
                  </a:cubicBezTo>
                  <a:cubicBezTo>
                    <a:pt x="394" y="513"/>
                    <a:pt x="508" y="398"/>
                    <a:pt x="508" y="256"/>
                  </a:cubicBezTo>
                  <a:cubicBezTo>
                    <a:pt x="508" y="115"/>
                    <a:pt x="394" y="0"/>
                    <a:pt x="254" y="0"/>
                  </a:cubicBezTo>
                  <a:close/>
                  <a:moveTo>
                    <a:pt x="254" y="504"/>
                  </a:moveTo>
                  <a:cubicBezTo>
                    <a:pt x="119" y="504"/>
                    <a:pt x="9" y="393"/>
                    <a:pt x="9" y="256"/>
                  </a:cubicBezTo>
                  <a:cubicBezTo>
                    <a:pt x="9" y="119"/>
                    <a:pt x="119" y="9"/>
                    <a:pt x="254" y="9"/>
                  </a:cubicBezTo>
                  <a:cubicBezTo>
                    <a:pt x="389" y="9"/>
                    <a:pt x="499" y="119"/>
                    <a:pt x="499" y="256"/>
                  </a:cubicBezTo>
                  <a:cubicBezTo>
                    <a:pt x="499" y="393"/>
                    <a:pt x="389" y="504"/>
                    <a:pt x="254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3449638" y="4246563"/>
              <a:ext cx="134938" cy="149225"/>
            </a:xfrm>
            <a:custGeom>
              <a:avLst/>
              <a:gdLst>
                <a:gd name="T0" fmla="*/ 16 w 32"/>
                <a:gd name="T1" fmla="*/ 22 h 35"/>
                <a:gd name="T2" fmla="*/ 17 w 32"/>
                <a:gd name="T3" fmla="*/ 16 h 35"/>
                <a:gd name="T4" fmla="*/ 31 w 32"/>
                <a:gd name="T5" fmla="*/ 18 h 35"/>
                <a:gd name="T6" fmla="*/ 29 w 32"/>
                <a:gd name="T7" fmla="*/ 31 h 35"/>
                <a:gd name="T8" fmla="*/ 23 w 32"/>
                <a:gd name="T9" fmla="*/ 34 h 35"/>
                <a:gd name="T10" fmla="*/ 15 w 32"/>
                <a:gd name="T11" fmla="*/ 34 h 35"/>
                <a:gd name="T12" fmla="*/ 6 w 32"/>
                <a:gd name="T13" fmla="*/ 31 h 35"/>
                <a:gd name="T14" fmla="*/ 1 w 32"/>
                <a:gd name="T15" fmla="*/ 24 h 35"/>
                <a:gd name="T16" fmla="*/ 1 w 32"/>
                <a:gd name="T17" fmla="*/ 15 h 35"/>
                <a:gd name="T18" fmla="*/ 4 w 32"/>
                <a:gd name="T19" fmla="*/ 6 h 35"/>
                <a:gd name="T20" fmla="*/ 11 w 32"/>
                <a:gd name="T21" fmla="*/ 1 h 35"/>
                <a:gd name="T22" fmla="*/ 19 w 32"/>
                <a:gd name="T23" fmla="*/ 1 h 35"/>
                <a:gd name="T24" fmla="*/ 28 w 32"/>
                <a:gd name="T25" fmla="*/ 5 h 35"/>
                <a:gd name="T26" fmla="*/ 32 w 32"/>
                <a:gd name="T27" fmla="*/ 12 h 35"/>
                <a:gd name="T28" fmla="*/ 25 w 32"/>
                <a:gd name="T29" fmla="*/ 12 h 35"/>
                <a:gd name="T30" fmla="*/ 23 w 32"/>
                <a:gd name="T31" fmla="*/ 8 h 35"/>
                <a:gd name="T32" fmla="*/ 18 w 32"/>
                <a:gd name="T33" fmla="*/ 6 h 35"/>
                <a:gd name="T34" fmla="*/ 11 w 32"/>
                <a:gd name="T35" fmla="*/ 8 h 35"/>
                <a:gd name="T36" fmla="*/ 7 w 32"/>
                <a:gd name="T37" fmla="*/ 16 h 35"/>
                <a:gd name="T38" fmla="*/ 9 w 32"/>
                <a:gd name="T39" fmla="*/ 25 h 35"/>
                <a:gd name="T40" fmla="*/ 15 w 32"/>
                <a:gd name="T41" fmla="*/ 29 h 35"/>
                <a:gd name="T42" fmla="*/ 19 w 32"/>
                <a:gd name="T43" fmla="*/ 28 h 35"/>
                <a:gd name="T44" fmla="*/ 23 w 32"/>
                <a:gd name="T45" fmla="*/ 27 h 35"/>
                <a:gd name="T46" fmla="*/ 24 w 32"/>
                <a:gd name="T47" fmla="*/ 23 h 35"/>
                <a:gd name="T48" fmla="*/ 16 w 32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5">
                  <a:moveTo>
                    <a:pt x="16" y="2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6" y="33"/>
                    <a:pt x="23" y="34"/>
                  </a:cubicBezTo>
                  <a:cubicBezTo>
                    <a:pt x="20" y="34"/>
                    <a:pt x="17" y="35"/>
                    <a:pt x="15" y="34"/>
                  </a:cubicBezTo>
                  <a:cubicBezTo>
                    <a:pt x="11" y="34"/>
                    <a:pt x="8" y="33"/>
                    <a:pt x="6" y="31"/>
                  </a:cubicBezTo>
                  <a:cubicBezTo>
                    <a:pt x="4" y="29"/>
                    <a:pt x="2" y="27"/>
                    <a:pt x="1" y="24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11"/>
                    <a:pt x="2" y="9"/>
                    <a:pt x="4" y="6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3" y="1"/>
                    <a:pt x="26" y="2"/>
                    <a:pt x="28" y="5"/>
                  </a:cubicBezTo>
                  <a:cubicBezTo>
                    <a:pt x="31" y="7"/>
                    <a:pt x="32" y="9"/>
                    <a:pt x="32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2" y="7"/>
                    <a:pt x="20" y="6"/>
                    <a:pt x="18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9" y="9"/>
                    <a:pt x="8" y="12"/>
                    <a:pt x="7" y="16"/>
                  </a:cubicBezTo>
                  <a:cubicBezTo>
                    <a:pt x="7" y="19"/>
                    <a:pt x="7" y="22"/>
                    <a:pt x="9" y="25"/>
                  </a:cubicBezTo>
                  <a:cubicBezTo>
                    <a:pt x="10" y="27"/>
                    <a:pt x="12" y="28"/>
                    <a:pt x="15" y="29"/>
                  </a:cubicBezTo>
                  <a:cubicBezTo>
                    <a:pt x="16" y="29"/>
                    <a:pt x="18" y="29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3"/>
                    <a:pt x="24" y="23"/>
                    <a:pt x="24" y="23"/>
                  </a:cubicBez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3287713" y="4198938"/>
              <a:ext cx="153988" cy="166688"/>
            </a:xfrm>
            <a:custGeom>
              <a:avLst/>
              <a:gdLst>
                <a:gd name="T0" fmla="*/ 0 w 97"/>
                <a:gd name="T1" fmla="*/ 84 h 105"/>
                <a:gd name="T2" fmla="*/ 30 w 97"/>
                <a:gd name="T3" fmla="*/ 0 h 105"/>
                <a:gd name="T4" fmla="*/ 46 w 97"/>
                <a:gd name="T5" fmla="*/ 6 h 105"/>
                <a:gd name="T6" fmla="*/ 62 w 97"/>
                <a:gd name="T7" fmla="*/ 73 h 105"/>
                <a:gd name="T8" fmla="*/ 81 w 97"/>
                <a:gd name="T9" fmla="*/ 17 h 105"/>
                <a:gd name="T10" fmla="*/ 97 w 97"/>
                <a:gd name="T11" fmla="*/ 22 h 105"/>
                <a:gd name="T12" fmla="*/ 67 w 97"/>
                <a:gd name="T13" fmla="*/ 105 h 105"/>
                <a:gd name="T14" fmla="*/ 49 w 97"/>
                <a:gd name="T15" fmla="*/ 100 h 105"/>
                <a:gd name="T16" fmla="*/ 35 w 97"/>
                <a:gd name="T17" fmla="*/ 35 h 105"/>
                <a:gd name="T18" fmla="*/ 17 w 97"/>
                <a:gd name="T19" fmla="*/ 89 h 105"/>
                <a:gd name="T20" fmla="*/ 0 w 97"/>
                <a:gd name="T21" fmla="*/ 8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5">
                  <a:moveTo>
                    <a:pt x="0" y="84"/>
                  </a:moveTo>
                  <a:lnTo>
                    <a:pt x="30" y="0"/>
                  </a:lnTo>
                  <a:lnTo>
                    <a:pt x="46" y="6"/>
                  </a:lnTo>
                  <a:lnTo>
                    <a:pt x="62" y="73"/>
                  </a:lnTo>
                  <a:lnTo>
                    <a:pt x="81" y="17"/>
                  </a:lnTo>
                  <a:lnTo>
                    <a:pt x="97" y="22"/>
                  </a:lnTo>
                  <a:lnTo>
                    <a:pt x="67" y="105"/>
                  </a:lnTo>
                  <a:lnTo>
                    <a:pt x="49" y="100"/>
                  </a:lnTo>
                  <a:lnTo>
                    <a:pt x="35" y="35"/>
                  </a:lnTo>
                  <a:lnTo>
                    <a:pt x="17" y="89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2889250" y="3935413"/>
              <a:ext cx="182563" cy="174625"/>
            </a:xfrm>
            <a:custGeom>
              <a:avLst/>
              <a:gdLst>
                <a:gd name="T0" fmla="*/ 0 w 115"/>
                <a:gd name="T1" fmla="*/ 56 h 110"/>
                <a:gd name="T2" fmla="*/ 67 w 115"/>
                <a:gd name="T3" fmla="*/ 0 h 110"/>
                <a:gd name="T4" fmla="*/ 81 w 115"/>
                <a:gd name="T5" fmla="*/ 14 h 110"/>
                <a:gd name="T6" fmla="*/ 59 w 115"/>
                <a:gd name="T7" fmla="*/ 78 h 110"/>
                <a:gd name="T8" fmla="*/ 105 w 115"/>
                <a:gd name="T9" fmla="*/ 40 h 110"/>
                <a:gd name="T10" fmla="*/ 115 w 115"/>
                <a:gd name="T11" fmla="*/ 54 h 110"/>
                <a:gd name="T12" fmla="*/ 46 w 115"/>
                <a:gd name="T13" fmla="*/ 110 h 110"/>
                <a:gd name="T14" fmla="*/ 35 w 115"/>
                <a:gd name="T15" fmla="*/ 97 h 110"/>
                <a:gd name="T16" fmla="*/ 56 w 115"/>
                <a:gd name="T17" fmla="*/ 32 h 110"/>
                <a:gd name="T18" fmla="*/ 11 w 115"/>
                <a:gd name="T19" fmla="*/ 70 h 110"/>
                <a:gd name="T20" fmla="*/ 0 w 115"/>
                <a:gd name="T21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0">
                  <a:moveTo>
                    <a:pt x="0" y="56"/>
                  </a:moveTo>
                  <a:lnTo>
                    <a:pt x="67" y="0"/>
                  </a:lnTo>
                  <a:lnTo>
                    <a:pt x="81" y="14"/>
                  </a:lnTo>
                  <a:lnTo>
                    <a:pt x="59" y="78"/>
                  </a:lnTo>
                  <a:lnTo>
                    <a:pt x="105" y="40"/>
                  </a:lnTo>
                  <a:lnTo>
                    <a:pt x="115" y="54"/>
                  </a:lnTo>
                  <a:lnTo>
                    <a:pt x="46" y="110"/>
                  </a:lnTo>
                  <a:lnTo>
                    <a:pt x="35" y="97"/>
                  </a:lnTo>
                  <a:lnTo>
                    <a:pt x="56" y="32"/>
                  </a:lnTo>
                  <a:lnTo>
                    <a:pt x="11" y="7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3144838" y="4144963"/>
              <a:ext cx="147638" cy="147638"/>
            </a:xfrm>
            <a:custGeom>
              <a:avLst/>
              <a:gdLst>
                <a:gd name="T0" fmla="*/ 17 w 35"/>
                <a:gd name="T1" fmla="*/ 7 h 35"/>
                <a:gd name="T2" fmla="*/ 24 w 35"/>
                <a:gd name="T3" fmla="*/ 8 h 35"/>
                <a:gd name="T4" fmla="*/ 28 w 35"/>
                <a:gd name="T5" fmla="*/ 14 h 35"/>
                <a:gd name="T6" fmla="*/ 26 w 35"/>
                <a:gd name="T7" fmla="*/ 22 h 35"/>
                <a:gd name="T8" fmla="*/ 19 w 35"/>
                <a:gd name="T9" fmla="*/ 28 h 35"/>
                <a:gd name="T10" fmla="*/ 12 w 35"/>
                <a:gd name="T11" fmla="*/ 27 h 35"/>
                <a:gd name="T12" fmla="*/ 8 w 35"/>
                <a:gd name="T13" fmla="*/ 21 h 35"/>
                <a:gd name="T14" fmla="*/ 10 w 35"/>
                <a:gd name="T15" fmla="*/ 13 h 35"/>
                <a:gd name="T16" fmla="*/ 17 w 35"/>
                <a:gd name="T17" fmla="*/ 7 h 35"/>
                <a:gd name="T18" fmla="*/ 1 w 35"/>
                <a:gd name="T19" fmla="*/ 22 h 35"/>
                <a:gd name="T20" fmla="*/ 9 w 35"/>
                <a:gd name="T21" fmla="*/ 32 h 35"/>
                <a:gd name="T22" fmla="*/ 21 w 35"/>
                <a:gd name="T23" fmla="*/ 34 h 35"/>
                <a:gd name="T24" fmla="*/ 32 w 35"/>
                <a:gd name="T25" fmla="*/ 26 h 35"/>
                <a:gd name="T26" fmla="*/ 35 w 35"/>
                <a:gd name="T27" fmla="*/ 13 h 35"/>
                <a:gd name="T28" fmla="*/ 27 w 35"/>
                <a:gd name="T29" fmla="*/ 3 h 35"/>
                <a:gd name="T30" fmla="*/ 20 w 35"/>
                <a:gd name="T31" fmla="*/ 0 h 35"/>
                <a:gd name="T32" fmla="*/ 15 w 35"/>
                <a:gd name="T33" fmla="*/ 1 h 35"/>
                <a:gd name="T34" fmla="*/ 10 w 35"/>
                <a:gd name="T35" fmla="*/ 3 h 35"/>
                <a:gd name="T36" fmla="*/ 4 w 35"/>
                <a:gd name="T37" fmla="*/ 9 h 35"/>
                <a:gd name="T38" fmla="*/ 1 w 35"/>
                <a:gd name="T3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5">
                  <a:moveTo>
                    <a:pt x="17" y="7"/>
                  </a:moveTo>
                  <a:cubicBezTo>
                    <a:pt x="19" y="6"/>
                    <a:pt x="22" y="6"/>
                    <a:pt x="24" y="8"/>
                  </a:cubicBezTo>
                  <a:cubicBezTo>
                    <a:pt x="26" y="9"/>
                    <a:pt x="28" y="11"/>
                    <a:pt x="28" y="14"/>
                  </a:cubicBezTo>
                  <a:cubicBezTo>
                    <a:pt x="29" y="16"/>
                    <a:pt x="28" y="19"/>
                    <a:pt x="26" y="22"/>
                  </a:cubicBezTo>
                  <a:cubicBezTo>
                    <a:pt x="24" y="25"/>
                    <a:pt x="22" y="27"/>
                    <a:pt x="19" y="28"/>
                  </a:cubicBezTo>
                  <a:cubicBezTo>
                    <a:pt x="17" y="29"/>
                    <a:pt x="14" y="29"/>
                    <a:pt x="12" y="27"/>
                  </a:cubicBezTo>
                  <a:cubicBezTo>
                    <a:pt x="10" y="26"/>
                    <a:pt x="8" y="24"/>
                    <a:pt x="8" y="21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2" y="10"/>
                    <a:pt x="14" y="8"/>
                    <a:pt x="17" y="7"/>
                  </a:cubicBezTo>
                  <a:close/>
                  <a:moveTo>
                    <a:pt x="1" y="22"/>
                  </a:moveTo>
                  <a:cubicBezTo>
                    <a:pt x="2" y="26"/>
                    <a:pt x="5" y="30"/>
                    <a:pt x="9" y="32"/>
                  </a:cubicBezTo>
                  <a:cubicBezTo>
                    <a:pt x="13" y="35"/>
                    <a:pt x="17" y="35"/>
                    <a:pt x="21" y="34"/>
                  </a:cubicBezTo>
                  <a:cubicBezTo>
                    <a:pt x="26" y="33"/>
                    <a:pt x="29" y="30"/>
                    <a:pt x="32" y="26"/>
                  </a:cubicBezTo>
                  <a:cubicBezTo>
                    <a:pt x="35" y="21"/>
                    <a:pt x="35" y="17"/>
                    <a:pt x="35" y="13"/>
                  </a:cubicBezTo>
                  <a:cubicBezTo>
                    <a:pt x="34" y="9"/>
                    <a:pt x="31" y="5"/>
                    <a:pt x="27" y="3"/>
                  </a:cubicBezTo>
                  <a:cubicBezTo>
                    <a:pt x="24" y="2"/>
                    <a:pt x="22" y="1"/>
                    <a:pt x="20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1"/>
                    <a:pt x="11" y="2"/>
                    <a:pt x="10" y="3"/>
                  </a:cubicBezTo>
                  <a:cubicBezTo>
                    <a:pt x="8" y="4"/>
                    <a:pt x="6" y="7"/>
                    <a:pt x="4" y="9"/>
                  </a:cubicBezTo>
                  <a:cubicBezTo>
                    <a:pt x="1" y="14"/>
                    <a:pt x="0" y="18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3000375" y="4038600"/>
              <a:ext cx="157163" cy="160338"/>
            </a:xfrm>
            <a:custGeom>
              <a:avLst/>
              <a:gdLst>
                <a:gd name="T0" fmla="*/ 25 w 37"/>
                <a:gd name="T1" fmla="*/ 11 h 38"/>
                <a:gd name="T2" fmla="*/ 29 w 37"/>
                <a:gd name="T3" fmla="*/ 15 h 38"/>
                <a:gd name="T4" fmla="*/ 31 w 37"/>
                <a:gd name="T5" fmla="*/ 18 h 38"/>
                <a:gd name="T6" fmla="*/ 30 w 37"/>
                <a:gd name="T7" fmla="*/ 21 h 38"/>
                <a:gd name="T8" fmla="*/ 27 w 37"/>
                <a:gd name="T9" fmla="*/ 26 h 38"/>
                <a:gd name="T10" fmla="*/ 22 w 37"/>
                <a:gd name="T11" fmla="*/ 30 h 38"/>
                <a:gd name="T12" fmla="*/ 19 w 37"/>
                <a:gd name="T13" fmla="*/ 32 h 38"/>
                <a:gd name="T14" fmla="*/ 16 w 37"/>
                <a:gd name="T15" fmla="*/ 31 h 38"/>
                <a:gd name="T16" fmla="*/ 13 w 37"/>
                <a:gd name="T17" fmla="*/ 29 h 38"/>
                <a:gd name="T18" fmla="*/ 9 w 37"/>
                <a:gd name="T19" fmla="*/ 25 h 38"/>
                <a:gd name="T20" fmla="*/ 23 w 37"/>
                <a:gd name="T21" fmla="*/ 9 h 38"/>
                <a:gd name="T22" fmla="*/ 25 w 37"/>
                <a:gd name="T23" fmla="*/ 11 h 38"/>
                <a:gd name="T24" fmla="*/ 0 w 37"/>
                <a:gd name="T25" fmla="*/ 25 h 38"/>
                <a:gd name="T26" fmla="*/ 10 w 37"/>
                <a:gd name="T27" fmla="*/ 33 h 38"/>
                <a:gd name="T28" fmla="*/ 15 w 37"/>
                <a:gd name="T29" fmla="*/ 37 h 38"/>
                <a:gd name="T30" fmla="*/ 20 w 37"/>
                <a:gd name="T31" fmla="*/ 38 h 38"/>
                <a:gd name="T32" fmla="*/ 27 w 37"/>
                <a:gd name="T33" fmla="*/ 36 h 38"/>
                <a:gd name="T34" fmla="*/ 32 w 37"/>
                <a:gd name="T35" fmla="*/ 31 h 38"/>
                <a:gd name="T36" fmla="*/ 36 w 37"/>
                <a:gd name="T37" fmla="*/ 24 h 38"/>
                <a:gd name="T38" fmla="*/ 37 w 37"/>
                <a:gd name="T39" fmla="*/ 18 h 38"/>
                <a:gd name="T40" fmla="*/ 35 w 37"/>
                <a:gd name="T41" fmla="*/ 13 h 38"/>
                <a:gd name="T42" fmla="*/ 31 w 37"/>
                <a:gd name="T43" fmla="*/ 8 h 38"/>
                <a:gd name="T44" fmla="*/ 22 w 37"/>
                <a:gd name="T45" fmla="*/ 0 h 38"/>
                <a:gd name="T46" fmla="*/ 0 w 37"/>
                <a:gd name="T4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8">
                  <a:moveTo>
                    <a:pt x="25" y="11"/>
                  </a:moveTo>
                  <a:cubicBezTo>
                    <a:pt x="28" y="13"/>
                    <a:pt x="29" y="14"/>
                    <a:pt x="29" y="15"/>
                  </a:cubicBezTo>
                  <a:cubicBezTo>
                    <a:pt x="30" y="16"/>
                    <a:pt x="31" y="17"/>
                    <a:pt x="31" y="18"/>
                  </a:cubicBezTo>
                  <a:cubicBezTo>
                    <a:pt x="31" y="19"/>
                    <a:pt x="31" y="20"/>
                    <a:pt x="30" y="21"/>
                  </a:cubicBezTo>
                  <a:cubicBezTo>
                    <a:pt x="30" y="23"/>
                    <a:pt x="28" y="24"/>
                    <a:pt x="27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21" y="31"/>
                    <a:pt x="20" y="32"/>
                    <a:pt x="19" y="32"/>
                  </a:cubicBezTo>
                  <a:cubicBezTo>
                    <a:pt x="18" y="32"/>
                    <a:pt x="17" y="31"/>
                    <a:pt x="16" y="31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25" y="11"/>
                  </a:lnTo>
                  <a:close/>
                  <a:moveTo>
                    <a:pt x="0" y="2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7" y="37"/>
                    <a:pt x="18" y="38"/>
                    <a:pt x="20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8" y="34"/>
                    <a:pt x="30" y="33"/>
                    <a:pt x="32" y="31"/>
                  </a:cubicBezTo>
                  <a:cubicBezTo>
                    <a:pt x="34" y="28"/>
                    <a:pt x="35" y="26"/>
                    <a:pt x="36" y="24"/>
                  </a:cubicBezTo>
                  <a:cubicBezTo>
                    <a:pt x="37" y="22"/>
                    <a:pt x="37" y="20"/>
                    <a:pt x="37" y="18"/>
                  </a:cubicBezTo>
                  <a:cubicBezTo>
                    <a:pt x="37" y="16"/>
                    <a:pt x="36" y="14"/>
                    <a:pt x="35" y="13"/>
                  </a:cubicBezTo>
                  <a:cubicBezTo>
                    <a:pt x="35" y="11"/>
                    <a:pt x="33" y="10"/>
                    <a:pt x="31" y="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800350" y="3851275"/>
              <a:ext cx="161925" cy="144463"/>
            </a:xfrm>
            <a:custGeom>
              <a:avLst/>
              <a:gdLst>
                <a:gd name="T0" fmla="*/ 46 w 102"/>
                <a:gd name="T1" fmla="*/ 24 h 91"/>
                <a:gd name="T2" fmla="*/ 80 w 102"/>
                <a:gd name="T3" fmla="*/ 18 h 91"/>
                <a:gd name="T4" fmla="*/ 56 w 102"/>
                <a:gd name="T5" fmla="*/ 45 h 91"/>
                <a:gd name="T6" fmla="*/ 46 w 102"/>
                <a:gd name="T7" fmla="*/ 24 h 91"/>
                <a:gd name="T8" fmla="*/ 102 w 102"/>
                <a:gd name="T9" fmla="*/ 16 h 91"/>
                <a:gd name="T10" fmla="*/ 94 w 102"/>
                <a:gd name="T11" fmla="*/ 0 h 91"/>
                <a:gd name="T12" fmla="*/ 0 w 102"/>
                <a:gd name="T13" fmla="*/ 13 h 91"/>
                <a:gd name="T14" fmla="*/ 8 w 102"/>
                <a:gd name="T15" fmla="*/ 29 h 91"/>
                <a:gd name="T16" fmla="*/ 30 w 102"/>
                <a:gd name="T17" fmla="*/ 26 h 91"/>
                <a:gd name="T18" fmla="*/ 48 w 102"/>
                <a:gd name="T19" fmla="*/ 56 h 91"/>
                <a:gd name="T20" fmla="*/ 32 w 102"/>
                <a:gd name="T21" fmla="*/ 75 h 91"/>
                <a:gd name="T22" fmla="*/ 43 w 102"/>
                <a:gd name="T23" fmla="*/ 91 h 91"/>
                <a:gd name="T24" fmla="*/ 102 w 102"/>
                <a:gd name="T25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91">
                  <a:moveTo>
                    <a:pt x="46" y="24"/>
                  </a:moveTo>
                  <a:lnTo>
                    <a:pt x="80" y="18"/>
                  </a:lnTo>
                  <a:lnTo>
                    <a:pt x="56" y="45"/>
                  </a:lnTo>
                  <a:lnTo>
                    <a:pt x="46" y="24"/>
                  </a:lnTo>
                  <a:close/>
                  <a:moveTo>
                    <a:pt x="102" y="16"/>
                  </a:moveTo>
                  <a:lnTo>
                    <a:pt x="94" y="0"/>
                  </a:lnTo>
                  <a:lnTo>
                    <a:pt x="0" y="13"/>
                  </a:lnTo>
                  <a:lnTo>
                    <a:pt x="8" y="29"/>
                  </a:lnTo>
                  <a:lnTo>
                    <a:pt x="30" y="26"/>
                  </a:lnTo>
                  <a:lnTo>
                    <a:pt x="48" y="56"/>
                  </a:lnTo>
                  <a:lnTo>
                    <a:pt x="32" y="75"/>
                  </a:lnTo>
                  <a:lnTo>
                    <a:pt x="43" y="91"/>
                  </a:lnTo>
                  <a:lnTo>
                    <a:pt x="10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746375" y="3684588"/>
              <a:ext cx="168275" cy="152400"/>
            </a:xfrm>
            <a:custGeom>
              <a:avLst/>
              <a:gdLst>
                <a:gd name="T0" fmla="*/ 0 w 106"/>
                <a:gd name="T1" fmla="*/ 29 h 96"/>
                <a:gd name="T2" fmla="*/ 82 w 106"/>
                <a:gd name="T3" fmla="*/ 0 h 96"/>
                <a:gd name="T4" fmla="*/ 88 w 106"/>
                <a:gd name="T5" fmla="*/ 19 h 96"/>
                <a:gd name="T6" fmla="*/ 56 w 106"/>
                <a:gd name="T7" fmla="*/ 29 h 96"/>
                <a:gd name="T8" fmla="*/ 66 w 106"/>
                <a:gd name="T9" fmla="*/ 62 h 96"/>
                <a:gd name="T10" fmla="*/ 101 w 106"/>
                <a:gd name="T11" fmla="*/ 51 h 96"/>
                <a:gd name="T12" fmla="*/ 106 w 106"/>
                <a:gd name="T13" fmla="*/ 67 h 96"/>
                <a:gd name="T14" fmla="*/ 24 w 106"/>
                <a:gd name="T15" fmla="*/ 96 h 96"/>
                <a:gd name="T16" fmla="*/ 16 w 106"/>
                <a:gd name="T17" fmla="*/ 80 h 96"/>
                <a:gd name="T18" fmla="*/ 53 w 106"/>
                <a:gd name="T19" fmla="*/ 67 h 96"/>
                <a:gd name="T20" fmla="*/ 42 w 106"/>
                <a:gd name="T21" fmla="*/ 35 h 96"/>
                <a:gd name="T22" fmla="*/ 5 w 106"/>
                <a:gd name="T23" fmla="*/ 48 h 96"/>
                <a:gd name="T24" fmla="*/ 0 w 106"/>
                <a:gd name="T2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96">
                  <a:moveTo>
                    <a:pt x="0" y="29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56" y="29"/>
                  </a:lnTo>
                  <a:lnTo>
                    <a:pt x="66" y="62"/>
                  </a:lnTo>
                  <a:lnTo>
                    <a:pt x="101" y="51"/>
                  </a:lnTo>
                  <a:lnTo>
                    <a:pt x="106" y="67"/>
                  </a:lnTo>
                  <a:lnTo>
                    <a:pt x="24" y="96"/>
                  </a:lnTo>
                  <a:lnTo>
                    <a:pt x="16" y="80"/>
                  </a:lnTo>
                  <a:lnTo>
                    <a:pt x="53" y="67"/>
                  </a:lnTo>
                  <a:lnTo>
                    <a:pt x="42" y="35"/>
                  </a:lnTo>
                  <a:lnTo>
                    <a:pt x="5" y="4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716213" y="3560763"/>
              <a:ext cx="147638" cy="119063"/>
            </a:xfrm>
            <a:custGeom>
              <a:avLst/>
              <a:gdLst>
                <a:gd name="T0" fmla="*/ 9 w 35"/>
                <a:gd name="T1" fmla="*/ 1 h 28"/>
                <a:gd name="T2" fmla="*/ 11 w 35"/>
                <a:gd name="T3" fmla="*/ 8 h 28"/>
                <a:gd name="T4" fmla="*/ 7 w 35"/>
                <a:gd name="T5" fmla="*/ 11 h 28"/>
                <a:gd name="T6" fmla="*/ 6 w 35"/>
                <a:gd name="T7" fmla="*/ 16 h 28"/>
                <a:gd name="T8" fmla="*/ 8 w 35"/>
                <a:gd name="T9" fmla="*/ 20 h 28"/>
                <a:gd name="T10" fmla="*/ 12 w 35"/>
                <a:gd name="T11" fmla="*/ 21 h 28"/>
                <a:gd name="T12" fmla="*/ 14 w 35"/>
                <a:gd name="T13" fmla="*/ 20 h 28"/>
                <a:gd name="T14" fmla="*/ 15 w 35"/>
                <a:gd name="T15" fmla="*/ 18 h 28"/>
                <a:gd name="T16" fmla="*/ 15 w 35"/>
                <a:gd name="T17" fmla="*/ 12 h 28"/>
                <a:gd name="T18" fmla="*/ 17 w 35"/>
                <a:gd name="T19" fmla="*/ 4 h 28"/>
                <a:gd name="T20" fmla="*/ 23 w 35"/>
                <a:gd name="T21" fmla="*/ 0 h 28"/>
                <a:gd name="T22" fmla="*/ 28 w 35"/>
                <a:gd name="T23" fmla="*/ 1 h 28"/>
                <a:gd name="T24" fmla="*/ 32 w 35"/>
                <a:gd name="T25" fmla="*/ 4 h 28"/>
                <a:gd name="T26" fmla="*/ 34 w 35"/>
                <a:gd name="T27" fmla="*/ 10 h 28"/>
                <a:gd name="T28" fmla="*/ 33 w 35"/>
                <a:gd name="T29" fmla="*/ 20 h 28"/>
                <a:gd name="T30" fmla="*/ 27 w 35"/>
                <a:gd name="T31" fmla="*/ 24 h 28"/>
                <a:gd name="T32" fmla="*/ 25 w 35"/>
                <a:gd name="T33" fmla="*/ 18 h 28"/>
                <a:gd name="T34" fmla="*/ 28 w 35"/>
                <a:gd name="T35" fmla="*/ 16 h 28"/>
                <a:gd name="T36" fmla="*/ 29 w 35"/>
                <a:gd name="T37" fmla="*/ 11 h 28"/>
                <a:gd name="T38" fmla="*/ 27 w 35"/>
                <a:gd name="T39" fmla="*/ 7 h 28"/>
                <a:gd name="T40" fmla="*/ 25 w 35"/>
                <a:gd name="T41" fmla="*/ 6 h 28"/>
                <a:gd name="T42" fmla="*/ 23 w 35"/>
                <a:gd name="T43" fmla="*/ 8 h 28"/>
                <a:gd name="T44" fmla="*/ 22 w 35"/>
                <a:gd name="T45" fmla="*/ 14 h 28"/>
                <a:gd name="T46" fmla="*/ 21 w 35"/>
                <a:gd name="T47" fmla="*/ 22 h 28"/>
                <a:gd name="T48" fmla="*/ 18 w 35"/>
                <a:gd name="T49" fmla="*/ 26 h 28"/>
                <a:gd name="T50" fmla="*/ 13 w 35"/>
                <a:gd name="T51" fmla="*/ 28 h 28"/>
                <a:gd name="T52" fmla="*/ 7 w 35"/>
                <a:gd name="T53" fmla="*/ 27 h 28"/>
                <a:gd name="T54" fmla="*/ 3 w 35"/>
                <a:gd name="T55" fmla="*/ 24 h 28"/>
                <a:gd name="T56" fmla="*/ 0 w 35"/>
                <a:gd name="T57" fmla="*/ 17 h 28"/>
                <a:gd name="T58" fmla="*/ 2 w 35"/>
                <a:gd name="T59" fmla="*/ 7 h 28"/>
                <a:gd name="T60" fmla="*/ 9 w 35"/>
                <a:gd name="T6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8">
                  <a:moveTo>
                    <a:pt x="9" y="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10"/>
                    <a:pt x="7" y="11"/>
                  </a:cubicBezTo>
                  <a:cubicBezTo>
                    <a:pt x="6" y="12"/>
                    <a:pt x="6" y="14"/>
                    <a:pt x="6" y="16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9" y="21"/>
                    <a:pt x="10" y="22"/>
                    <a:pt x="12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9"/>
                    <a:pt x="16" y="6"/>
                    <a:pt x="17" y="4"/>
                  </a:cubicBezTo>
                  <a:cubicBezTo>
                    <a:pt x="18" y="2"/>
                    <a:pt x="20" y="1"/>
                    <a:pt x="23" y="0"/>
                  </a:cubicBezTo>
                  <a:cubicBezTo>
                    <a:pt x="25" y="0"/>
                    <a:pt x="26" y="0"/>
                    <a:pt x="28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6"/>
                    <a:pt x="34" y="8"/>
                    <a:pt x="34" y="10"/>
                  </a:cubicBezTo>
                  <a:cubicBezTo>
                    <a:pt x="35" y="14"/>
                    <a:pt x="35" y="18"/>
                    <a:pt x="33" y="20"/>
                  </a:cubicBezTo>
                  <a:cubicBezTo>
                    <a:pt x="32" y="22"/>
                    <a:pt x="30" y="24"/>
                    <a:pt x="27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9" y="15"/>
                    <a:pt x="29" y="13"/>
                    <a:pt x="29" y="11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6" y="7"/>
                    <a:pt x="25" y="6"/>
                    <a:pt x="25" y="6"/>
                  </a:cubicBezTo>
                  <a:cubicBezTo>
                    <a:pt x="24" y="7"/>
                    <a:pt x="23" y="7"/>
                    <a:pt x="23" y="8"/>
                  </a:cubicBezTo>
                  <a:cubicBezTo>
                    <a:pt x="22" y="9"/>
                    <a:pt x="22" y="11"/>
                    <a:pt x="22" y="14"/>
                  </a:cubicBezTo>
                  <a:cubicBezTo>
                    <a:pt x="21" y="17"/>
                    <a:pt x="21" y="20"/>
                    <a:pt x="21" y="22"/>
                  </a:cubicBezTo>
                  <a:cubicBezTo>
                    <a:pt x="20" y="23"/>
                    <a:pt x="19" y="25"/>
                    <a:pt x="18" y="26"/>
                  </a:cubicBezTo>
                  <a:cubicBezTo>
                    <a:pt x="17" y="27"/>
                    <a:pt x="15" y="28"/>
                    <a:pt x="13" y="28"/>
                  </a:cubicBezTo>
                  <a:cubicBezTo>
                    <a:pt x="11" y="28"/>
                    <a:pt x="9" y="28"/>
                    <a:pt x="7" y="27"/>
                  </a:cubicBezTo>
                  <a:cubicBezTo>
                    <a:pt x="6" y="27"/>
                    <a:pt x="4" y="25"/>
                    <a:pt x="3" y="24"/>
                  </a:cubicBezTo>
                  <a:cubicBezTo>
                    <a:pt x="2" y="22"/>
                    <a:pt x="1" y="20"/>
                    <a:pt x="0" y="17"/>
                  </a:cubicBezTo>
                  <a:cubicBezTo>
                    <a:pt x="0" y="13"/>
                    <a:pt x="0" y="9"/>
                    <a:pt x="2" y="7"/>
                  </a:cubicBezTo>
                  <a:cubicBezTo>
                    <a:pt x="3" y="4"/>
                    <a:pt x="6" y="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3675063" y="4251325"/>
              <a:ext cx="122238" cy="149225"/>
            </a:xfrm>
            <a:custGeom>
              <a:avLst/>
              <a:gdLst>
                <a:gd name="T0" fmla="*/ 0 w 29"/>
                <a:gd name="T1" fmla="*/ 3 h 35"/>
                <a:gd name="T2" fmla="*/ 7 w 29"/>
                <a:gd name="T3" fmla="*/ 2 h 35"/>
                <a:gd name="T4" fmla="*/ 9 w 29"/>
                <a:gd name="T5" fmla="*/ 20 h 35"/>
                <a:gd name="T6" fmla="*/ 9 w 29"/>
                <a:gd name="T7" fmla="*/ 25 h 35"/>
                <a:gd name="T8" fmla="*/ 12 w 29"/>
                <a:gd name="T9" fmla="*/ 28 h 35"/>
                <a:gd name="T10" fmla="*/ 16 w 29"/>
                <a:gd name="T11" fmla="*/ 29 h 35"/>
                <a:gd name="T12" fmla="*/ 20 w 29"/>
                <a:gd name="T13" fmla="*/ 28 h 35"/>
                <a:gd name="T14" fmla="*/ 22 w 29"/>
                <a:gd name="T15" fmla="*/ 25 h 35"/>
                <a:gd name="T16" fmla="*/ 22 w 29"/>
                <a:gd name="T17" fmla="*/ 19 h 35"/>
                <a:gd name="T18" fmla="*/ 20 w 29"/>
                <a:gd name="T19" fmla="*/ 1 h 35"/>
                <a:gd name="T20" fmla="*/ 27 w 29"/>
                <a:gd name="T21" fmla="*/ 0 h 35"/>
                <a:gd name="T22" fmla="*/ 28 w 29"/>
                <a:gd name="T23" fmla="*/ 18 h 35"/>
                <a:gd name="T24" fmla="*/ 28 w 29"/>
                <a:gd name="T25" fmla="*/ 26 h 35"/>
                <a:gd name="T26" fmla="*/ 27 w 29"/>
                <a:gd name="T27" fmla="*/ 30 h 35"/>
                <a:gd name="T28" fmla="*/ 23 w 29"/>
                <a:gd name="T29" fmla="*/ 33 h 35"/>
                <a:gd name="T30" fmla="*/ 17 w 29"/>
                <a:gd name="T31" fmla="*/ 35 h 35"/>
                <a:gd name="T32" fmla="*/ 10 w 29"/>
                <a:gd name="T33" fmla="*/ 34 h 35"/>
                <a:gd name="T34" fmla="*/ 6 w 29"/>
                <a:gd name="T35" fmla="*/ 32 h 35"/>
                <a:gd name="T36" fmla="*/ 3 w 29"/>
                <a:gd name="T37" fmla="*/ 28 h 35"/>
                <a:gd name="T38" fmla="*/ 2 w 29"/>
                <a:gd name="T39" fmla="*/ 20 h 35"/>
                <a:gd name="T40" fmla="*/ 0 w 29"/>
                <a:gd name="T4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5">
                  <a:moveTo>
                    <a:pt x="0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10" y="27"/>
                    <a:pt x="11" y="28"/>
                    <a:pt x="12" y="28"/>
                  </a:cubicBezTo>
                  <a:cubicBezTo>
                    <a:pt x="13" y="29"/>
                    <a:pt x="14" y="29"/>
                    <a:pt x="16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22"/>
                    <a:pt x="29" y="24"/>
                    <a:pt x="28" y="26"/>
                  </a:cubicBezTo>
                  <a:cubicBezTo>
                    <a:pt x="28" y="28"/>
                    <a:pt x="28" y="29"/>
                    <a:pt x="27" y="30"/>
                  </a:cubicBezTo>
                  <a:cubicBezTo>
                    <a:pt x="26" y="32"/>
                    <a:pt x="25" y="33"/>
                    <a:pt x="23" y="33"/>
                  </a:cubicBezTo>
                  <a:cubicBezTo>
                    <a:pt x="22" y="34"/>
                    <a:pt x="20" y="35"/>
                    <a:pt x="17" y="35"/>
                  </a:cubicBezTo>
                  <a:cubicBezTo>
                    <a:pt x="14" y="35"/>
                    <a:pt x="11" y="35"/>
                    <a:pt x="10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5" y="31"/>
                    <a:pt x="4" y="30"/>
                    <a:pt x="3" y="28"/>
                  </a:cubicBezTo>
                  <a:cubicBezTo>
                    <a:pt x="3" y="27"/>
                    <a:pt x="2" y="24"/>
                    <a:pt x="2" y="2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814763" y="4216400"/>
              <a:ext cx="147638" cy="166688"/>
            </a:xfrm>
            <a:custGeom>
              <a:avLst/>
              <a:gdLst>
                <a:gd name="T0" fmla="*/ 24 w 93"/>
                <a:gd name="T1" fmla="*/ 105 h 105"/>
                <a:gd name="T2" fmla="*/ 0 w 93"/>
                <a:gd name="T3" fmla="*/ 19 h 105"/>
                <a:gd name="T4" fmla="*/ 18 w 93"/>
                <a:gd name="T5" fmla="*/ 16 h 105"/>
                <a:gd name="T6" fmla="*/ 69 w 93"/>
                <a:gd name="T7" fmla="*/ 62 h 105"/>
                <a:gd name="T8" fmla="*/ 53 w 93"/>
                <a:gd name="T9" fmla="*/ 6 h 105"/>
                <a:gd name="T10" fmla="*/ 69 w 93"/>
                <a:gd name="T11" fmla="*/ 0 h 105"/>
                <a:gd name="T12" fmla="*/ 93 w 93"/>
                <a:gd name="T13" fmla="*/ 86 h 105"/>
                <a:gd name="T14" fmla="*/ 75 w 93"/>
                <a:gd name="T15" fmla="*/ 91 h 105"/>
                <a:gd name="T16" fmla="*/ 24 w 93"/>
                <a:gd name="T17" fmla="*/ 43 h 105"/>
                <a:gd name="T18" fmla="*/ 40 w 93"/>
                <a:gd name="T19" fmla="*/ 99 h 105"/>
                <a:gd name="T20" fmla="*/ 24 w 93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05">
                  <a:moveTo>
                    <a:pt x="24" y="105"/>
                  </a:moveTo>
                  <a:lnTo>
                    <a:pt x="0" y="19"/>
                  </a:lnTo>
                  <a:lnTo>
                    <a:pt x="18" y="16"/>
                  </a:lnTo>
                  <a:lnTo>
                    <a:pt x="69" y="62"/>
                  </a:lnTo>
                  <a:lnTo>
                    <a:pt x="53" y="6"/>
                  </a:lnTo>
                  <a:lnTo>
                    <a:pt x="69" y="0"/>
                  </a:lnTo>
                  <a:lnTo>
                    <a:pt x="93" y="86"/>
                  </a:lnTo>
                  <a:lnTo>
                    <a:pt x="75" y="91"/>
                  </a:lnTo>
                  <a:lnTo>
                    <a:pt x="24" y="43"/>
                  </a:lnTo>
                  <a:lnTo>
                    <a:pt x="40" y="99"/>
                  </a:lnTo>
                  <a:lnTo>
                    <a:pt x="24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3949700" y="4195763"/>
              <a:ext cx="80963" cy="139700"/>
            </a:xfrm>
            <a:custGeom>
              <a:avLst/>
              <a:gdLst>
                <a:gd name="T0" fmla="*/ 35 w 51"/>
                <a:gd name="T1" fmla="*/ 88 h 88"/>
                <a:gd name="T2" fmla="*/ 0 w 51"/>
                <a:gd name="T3" fmla="*/ 5 h 88"/>
                <a:gd name="T4" fmla="*/ 16 w 51"/>
                <a:gd name="T5" fmla="*/ 0 h 88"/>
                <a:gd name="T6" fmla="*/ 51 w 51"/>
                <a:gd name="T7" fmla="*/ 80 h 88"/>
                <a:gd name="T8" fmla="*/ 35 w 5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8">
                  <a:moveTo>
                    <a:pt x="35" y="8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51" y="80"/>
                  </a:ln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3987800" y="4127500"/>
              <a:ext cx="139700" cy="161925"/>
            </a:xfrm>
            <a:custGeom>
              <a:avLst/>
              <a:gdLst>
                <a:gd name="T0" fmla="*/ 72 w 88"/>
                <a:gd name="T1" fmla="*/ 102 h 102"/>
                <a:gd name="T2" fmla="*/ 0 w 88"/>
                <a:gd name="T3" fmla="*/ 40 h 102"/>
                <a:gd name="T4" fmla="*/ 19 w 88"/>
                <a:gd name="T5" fmla="*/ 32 h 102"/>
                <a:gd name="T6" fmla="*/ 70 w 88"/>
                <a:gd name="T7" fmla="*/ 78 h 102"/>
                <a:gd name="T8" fmla="*/ 56 w 88"/>
                <a:gd name="T9" fmla="*/ 11 h 102"/>
                <a:gd name="T10" fmla="*/ 72 w 88"/>
                <a:gd name="T11" fmla="*/ 0 h 102"/>
                <a:gd name="T12" fmla="*/ 88 w 88"/>
                <a:gd name="T13" fmla="*/ 94 h 102"/>
                <a:gd name="T14" fmla="*/ 72 w 88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02">
                  <a:moveTo>
                    <a:pt x="72" y="102"/>
                  </a:moveTo>
                  <a:lnTo>
                    <a:pt x="0" y="40"/>
                  </a:lnTo>
                  <a:lnTo>
                    <a:pt x="19" y="32"/>
                  </a:lnTo>
                  <a:lnTo>
                    <a:pt x="70" y="78"/>
                  </a:lnTo>
                  <a:lnTo>
                    <a:pt x="56" y="11"/>
                  </a:lnTo>
                  <a:lnTo>
                    <a:pt x="72" y="0"/>
                  </a:lnTo>
                  <a:lnTo>
                    <a:pt x="88" y="94"/>
                  </a:lnTo>
                  <a:lnTo>
                    <a:pt x="72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4114800" y="4054475"/>
              <a:ext cx="169863" cy="174625"/>
            </a:xfrm>
            <a:custGeom>
              <a:avLst/>
              <a:gdLst>
                <a:gd name="T0" fmla="*/ 57 w 107"/>
                <a:gd name="T1" fmla="*/ 110 h 110"/>
                <a:gd name="T2" fmla="*/ 0 w 107"/>
                <a:gd name="T3" fmla="*/ 40 h 110"/>
                <a:gd name="T4" fmla="*/ 51 w 107"/>
                <a:gd name="T5" fmla="*/ 0 h 110"/>
                <a:gd name="T6" fmla="*/ 62 w 107"/>
                <a:gd name="T7" fmla="*/ 11 h 110"/>
                <a:gd name="T8" fmla="*/ 24 w 107"/>
                <a:gd name="T9" fmla="*/ 40 h 110"/>
                <a:gd name="T10" fmla="*/ 35 w 107"/>
                <a:gd name="T11" fmla="*/ 57 h 110"/>
                <a:gd name="T12" fmla="*/ 70 w 107"/>
                <a:gd name="T13" fmla="*/ 30 h 110"/>
                <a:gd name="T14" fmla="*/ 81 w 107"/>
                <a:gd name="T15" fmla="*/ 40 h 110"/>
                <a:gd name="T16" fmla="*/ 46 w 107"/>
                <a:gd name="T17" fmla="*/ 67 h 110"/>
                <a:gd name="T18" fmla="*/ 59 w 107"/>
                <a:gd name="T19" fmla="*/ 86 h 110"/>
                <a:gd name="T20" fmla="*/ 99 w 107"/>
                <a:gd name="T21" fmla="*/ 57 h 110"/>
                <a:gd name="T22" fmla="*/ 107 w 107"/>
                <a:gd name="T23" fmla="*/ 67 h 110"/>
                <a:gd name="T24" fmla="*/ 57 w 10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10">
                  <a:moveTo>
                    <a:pt x="57" y="110"/>
                  </a:moveTo>
                  <a:lnTo>
                    <a:pt x="0" y="40"/>
                  </a:lnTo>
                  <a:lnTo>
                    <a:pt x="51" y="0"/>
                  </a:lnTo>
                  <a:lnTo>
                    <a:pt x="62" y="11"/>
                  </a:lnTo>
                  <a:lnTo>
                    <a:pt x="24" y="40"/>
                  </a:lnTo>
                  <a:lnTo>
                    <a:pt x="35" y="57"/>
                  </a:lnTo>
                  <a:lnTo>
                    <a:pt x="70" y="30"/>
                  </a:lnTo>
                  <a:lnTo>
                    <a:pt x="81" y="40"/>
                  </a:lnTo>
                  <a:lnTo>
                    <a:pt x="46" y="67"/>
                  </a:lnTo>
                  <a:lnTo>
                    <a:pt x="59" y="86"/>
                  </a:lnTo>
                  <a:lnTo>
                    <a:pt x="99" y="57"/>
                  </a:lnTo>
                  <a:lnTo>
                    <a:pt x="107" y="67"/>
                  </a:lnTo>
                  <a:lnTo>
                    <a:pt x="57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4217988" y="3965575"/>
              <a:ext cx="185738" cy="166688"/>
            </a:xfrm>
            <a:custGeom>
              <a:avLst/>
              <a:gdLst>
                <a:gd name="T0" fmla="*/ 8 w 44"/>
                <a:gd name="T1" fmla="*/ 16 h 39"/>
                <a:gd name="T2" fmla="*/ 12 w 44"/>
                <a:gd name="T3" fmla="*/ 12 h 39"/>
                <a:gd name="T4" fmla="*/ 15 w 44"/>
                <a:gd name="T5" fmla="*/ 8 h 39"/>
                <a:gd name="T6" fmla="*/ 18 w 44"/>
                <a:gd name="T7" fmla="*/ 7 h 39"/>
                <a:gd name="T8" fmla="*/ 21 w 44"/>
                <a:gd name="T9" fmla="*/ 9 h 39"/>
                <a:gd name="T10" fmla="*/ 22 w 44"/>
                <a:gd name="T11" fmla="*/ 11 h 39"/>
                <a:gd name="T12" fmla="*/ 22 w 44"/>
                <a:gd name="T13" fmla="*/ 13 h 39"/>
                <a:gd name="T14" fmla="*/ 18 w 44"/>
                <a:gd name="T15" fmla="*/ 18 h 39"/>
                <a:gd name="T16" fmla="*/ 15 w 44"/>
                <a:gd name="T17" fmla="*/ 21 h 39"/>
                <a:gd name="T18" fmla="*/ 8 w 44"/>
                <a:gd name="T19" fmla="*/ 16 h 39"/>
                <a:gd name="T20" fmla="*/ 29 w 44"/>
                <a:gd name="T21" fmla="*/ 34 h 39"/>
                <a:gd name="T22" fmla="*/ 19 w 44"/>
                <a:gd name="T23" fmla="*/ 25 h 39"/>
                <a:gd name="T24" fmla="*/ 19 w 44"/>
                <a:gd name="T25" fmla="*/ 24 h 39"/>
                <a:gd name="T26" fmla="*/ 22 w 44"/>
                <a:gd name="T27" fmla="*/ 22 h 39"/>
                <a:gd name="T28" fmla="*/ 24 w 44"/>
                <a:gd name="T29" fmla="*/ 21 h 39"/>
                <a:gd name="T30" fmla="*/ 30 w 44"/>
                <a:gd name="T31" fmla="*/ 22 h 39"/>
                <a:gd name="T32" fmla="*/ 39 w 44"/>
                <a:gd name="T33" fmla="*/ 23 h 39"/>
                <a:gd name="T34" fmla="*/ 44 w 44"/>
                <a:gd name="T35" fmla="*/ 17 h 39"/>
                <a:gd name="T36" fmla="*/ 37 w 44"/>
                <a:gd name="T37" fmla="*/ 16 h 39"/>
                <a:gd name="T38" fmla="*/ 30 w 44"/>
                <a:gd name="T39" fmla="*/ 15 h 39"/>
                <a:gd name="T40" fmla="*/ 26 w 44"/>
                <a:gd name="T41" fmla="*/ 16 h 39"/>
                <a:gd name="T42" fmla="*/ 28 w 44"/>
                <a:gd name="T43" fmla="*/ 9 h 39"/>
                <a:gd name="T44" fmla="*/ 25 w 44"/>
                <a:gd name="T45" fmla="*/ 3 h 39"/>
                <a:gd name="T46" fmla="*/ 20 w 44"/>
                <a:gd name="T47" fmla="*/ 1 h 39"/>
                <a:gd name="T48" fmla="*/ 15 w 44"/>
                <a:gd name="T49" fmla="*/ 1 h 39"/>
                <a:gd name="T50" fmla="*/ 9 w 44"/>
                <a:gd name="T51" fmla="*/ 6 h 39"/>
                <a:gd name="T52" fmla="*/ 0 w 44"/>
                <a:gd name="T53" fmla="*/ 17 h 39"/>
                <a:gd name="T54" fmla="*/ 24 w 44"/>
                <a:gd name="T55" fmla="*/ 39 h 39"/>
                <a:gd name="T56" fmla="*/ 29 w 44"/>
                <a:gd name="T5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9">
                  <a:moveTo>
                    <a:pt x="8" y="16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0" y="8"/>
                    <a:pt x="21" y="9"/>
                  </a:cubicBezTo>
                  <a:cubicBezTo>
                    <a:pt x="21" y="9"/>
                    <a:pt x="22" y="10"/>
                    <a:pt x="22" y="11"/>
                  </a:cubicBezTo>
                  <a:cubicBezTo>
                    <a:pt x="22" y="11"/>
                    <a:pt x="22" y="12"/>
                    <a:pt x="22" y="13"/>
                  </a:cubicBezTo>
                  <a:cubicBezTo>
                    <a:pt x="21" y="14"/>
                    <a:pt x="20" y="15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8" y="16"/>
                  </a:lnTo>
                  <a:close/>
                  <a:moveTo>
                    <a:pt x="29" y="34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3" y="21"/>
                    <a:pt x="24" y="21"/>
                  </a:cubicBezTo>
                  <a:cubicBezTo>
                    <a:pt x="25" y="21"/>
                    <a:pt x="27" y="21"/>
                    <a:pt x="3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7" y="15"/>
                    <a:pt x="26" y="16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8" y="7"/>
                    <a:pt x="27" y="5"/>
                    <a:pt x="25" y="3"/>
                  </a:cubicBezTo>
                  <a:cubicBezTo>
                    <a:pt x="23" y="2"/>
                    <a:pt x="22" y="1"/>
                    <a:pt x="20" y="1"/>
                  </a:cubicBezTo>
                  <a:cubicBezTo>
                    <a:pt x="18" y="0"/>
                    <a:pt x="17" y="1"/>
                    <a:pt x="15" y="1"/>
                  </a:cubicBezTo>
                  <a:cubicBezTo>
                    <a:pt x="14" y="2"/>
                    <a:pt x="12" y="4"/>
                    <a:pt x="9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4" y="39"/>
                    <a:pt x="24" y="39"/>
                    <a:pt x="24" y="39"/>
                  </a:cubicBezTo>
                  <a:lnTo>
                    <a:pt x="2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4319588" y="3859213"/>
              <a:ext cx="152400" cy="136525"/>
            </a:xfrm>
            <a:custGeom>
              <a:avLst/>
              <a:gdLst>
                <a:gd name="T0" fmla="*/ 15 w 36"/>
                <a:gd name="T1" fmla="*/ 30 h 32"/>
                <a:gd name="T2" fmla="*/ 18 w 36"/>
                <a:gd name="T3" fmla="*/ 25 h 32"/>
                <a:gd name="T4" fmla="*/ 24 w 36"/>
                <a:gd name="T5" fmla="*/ 25 h 32"/>
                <a:gd name="T6" fmla="*/ 28 w 36"/>
                <a:gd name="T7" fmla="*/ 22 h 32"/>
                <a:gd name="T8" fmla="*/ 29 w 36"/>
                <a:gd name="T9" fmla="*/ 17 h 32"/>
                <a:gd name="T10" fmla="*/ 27 w 36"/>
                <a:gd name="T11" fmla="*/ 14 h 32"/>
                <a:gd name="T12" fmla="*/ 25 w 36"/>
                <a:gd name="T13" fmla="*/ 14 h 32"/>
                <a:gd name="T14" fmla="*/ 23 w 36"/>
                <a:gd name="T15" fmla="*/ 15 h 32"/>
                <a:gd name="T16" fmla="*/ 19 w 36"/>
                <a:gd name="T17" fmla="*/ 19 h 32"/>
                <a:gd name="T18" fmla="*/ 12 w 36"/>
                <a:gd name="T19" fmla="*/ 23 h 32"/>
                <a:gd name="T20" fmla="*/ 4 w 36"/>
                <a:gd name="T21" fmla="*/ 22 h 32"/>
                <a:gd name="T22" fmla="*/ 1 w 36"/>
                <a:gd name="T23" fmla="*/ 18 h 32"/>
                <a:gd name="T24" fmla="*/ 1 w 36"/>
                <a:gd name="T25" fmla="*/ 13 h 32"/>
                <a:gd name="T26" fmla="*/ 3 w 36"/>
                <a:gd name="T27" fmla="*/ 7 h 32"/>
                <a:gd name="T28" fmla="*/ 11 w 36"/>
                <a:gd name="T29" fmla="*/ 1 h 32"/>
                <a:gd name="T30" fmla="*/ 19 w 36"/>
                <a:gd name="T31" fmla="*/ 2 h 32"/>
                <a:gd name="T32" fmla="*/ 15 w 36"/>
                <a:gd name="T33" fmla="*/ 8 h 32"/>
                <a:gd name="T34" fmla="*/ 11 w 36"/>
                <a:gd name="T35" fmla="*/ 7 h 32"/>
                <a:gd name="T36" fmla="*/ 8 w 36"/>
                <a:gd name="T37" fmla="*/ 10 h 32"/>
                <a:gd name="T38" fmla="*/ 7 w 36"/>
                <a:gd name="T39" fmla="*/ 14 h 32"/>
                <a:gd name="T40" fmla="*/ 8 w 36"/>
                <a:gd name="T41" fmla="*/ 16 h 32"/>
                <a:gd name="T42" fmla="*/ 10 w 36"/>
                <a:gd name="T43" fmla="*/ 17 h 32"/>
                <a:gd name="T44" fmla="*/ 15 w 36"/>
                <a:gd name="T45" fmla="*/ 13 h 32"/>
                <a:gd name="T46" fmla="*/ 21 w 36"/>
                <a:gd name="T47" fmla="*/ 8 h 32"/>
                <a:gd name="T48" fmla="*/ 26 w 36"/>
                <a:gd name="T49" fmla="*/ 7 h 32"/>
                <a:gd name="T50" fmla="*/ 31 w 36"/>
                <a:gd name="T51" fmla="*/ 9 h 32"/>
                <a:gd name="T52" fmla="*/ 35 w 36"/>
                <a:gd name="T53" fmla="*/ 13 h 32"/>
                <a:gd name="T54" fmla="*/ 35 w 36"/>
                <a:gd name="T55" fmla="*/ 19 h 32"/>
                <a:gd name="T56" fmla="*/ 32 w 36"/>
                <a:gd name="T57" fmla="*/ 25 h 32"/>
                <a:gd name="T58" fmla="*/ 25 w 36"/>
                <a:gd name="T59" fmla="*/ 32 h 32"/>
                <a:gd name="T60" fmla="*/ 15 w 36"/>
                <a:gd name="T6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2">
                  <a:moveTo>
                    <a:pt x="15" y="3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6"/>
                    <a:pt x="22" y="26"/>
                    <a:pt x="24" y="25"/>
                  </a:cubicBezTo>
                  <a:cubicBezTo>
                    <a:pt x="25" y="25"/>
                    <a:pt x="26" y="24"/>
                    <a:pt x="28" y="22"/>
                  </a:cubicBezTo>
                  <a:cubicBezTo>
                    <a:pt x="29" y="20"/>
                    <a:pt x="29" y="19"/>
                    <a:pt x="29" y="17"/>
                  </a:cubicBezTo>
                  <a:cubicBezTo>
                    <a:pt x="29" y="16"/>
                    <a:pt x="28" y="15"/>
                    <a:pt x="27" y="14"/>
                  </a:cubicBezTo>
                  <a:cubicBezTo>
                    <a:pt x="27" y="14"/>
                    <a:pt x="26" y="14"/>
                    <a:pt x="25" y="14"/>
                  </a:cubicBezTo>
                  <a:cubicBezTo>
                    <a:pt x="25" y="14"/>
                    <a:pt x="24" y="14"/>
                    <a:pt x="23" y="15"/>
                  </a:cubicBezTo>
                  <a:cubicBezTo>
                    <a:pt x="22" y="15"/>
                    <a:pt x="21" y="17"/>
                    <a:pt x="19" y="19"/>
                  </a:cubicBezTo>
                  <a:cubicBezTo>
                    <a:pt x="16" y="21"/>
                    <a:pt x="14" y="22"/>
                    <a:pt x="12" y="23"/>
                  </a:cubicBezTo>
                  <a:cubicBezTo>
                    <a:pt x="9" y="24"/>
                    <a:pt x="7" y="23"/>
                    <a:pt x="4" y="22"/>
                  </a:cubicBezTo>
                  <a:cubicBezTo>
                    <a:pt x="3" y="21"/>
                    <a:pt x="2" y="20"/>
                    <a:pt x="1" y="18"/>
                  </a:cubicBezTo>
                  <a:cubicBezTo>
                    <a:pt x="1" y="16"/>
                    <a:pt x="0" y="15"/>
                    <a:pt x="1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6" y="3"/>
                    <a:pt x="8" y="1"/>
                    <a:pt x="11" y="1"/>
                  </a:cubicBezTo>
                  <a:cubicBezTo>
                    <a:pt x="14" y="0"/>
                    <a:pt x="16" y="0"/>
                    <a:pt x="19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2" y="7"/>
                    <a:pt x="11" y="7"/>
                  </a:cubicBezTo>
                  <a:cubicBezTo>
                    <a:pt x="10" y="7"/>
                    <a:pt x="9" y="8"/>
                    <a:pt x="8" y="10"/>
                  </a:cubicBezTo>
                  <a:cubicBezTo>
                    <a:pt x="7" y="11"/>
                    <a:pt x="6" y="13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6"/>
                    <a:pt x="13" y="15"/>
                    <a:pt x="15" y="13"/>
                  </a:cubicBezTo>
                  <a:cubicBezTo>
                    <a:pt x="18" y="10"/>
                    <a:pt x="20" y="9"/>
                    <a:pt x="21" y="8"/>
                  </a:cubicBezTo>
                  <a:cubicBezTo>
                    <a:pt x="23" y="7"/>
                    <a:pt x="24" y="7"/>
                    <a:pt x="26" y="7"/>
                  </a:cubicBezTo>
                  <a:cubicBezTo>
                    <a:pt x="28" y="7"/>
                    <a:pt x="29" y="8"/>
                    <a:pt x="31" y="9"/>
                  </a:cubicBezTo>
                  <a:cubicBezTo>
                    <a:pt x="33" y="10"/>
                    <a:pt x="34" y="11"/>
                    <a:pt x="35" y="13"/>
                  </a:cubicBezTo>
                  <a:cubicBezTo>
                    <a:pt x="35" y="15"/>
                    <a:pt x="36" y="17"/>
                    <a:pt x="35" y="19"/>
                  </a:cubicBezTo>
                  <a:cubicBezTo>
                    <a:pt x="35" y="21"/>
                    <a:pt x="34" y="23"/>
                    <a:pt x="32" y="25"/>
                  </a:cubicBezTo>
                  <a:cubicBezTo>
                    <a:pt x="30" y="29"/>
                    <a:pt x="27" y="31"/>
                    <a:pt x="25" y="32"/>
                  </a:cubicBezTo>
                  <a:cubicBezTo>
                    <a:pt x="22" y="32"/>
                    <a:pt x="19" y="32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4373563" y="3795713"/>
              <a:ext cx="141288" cy="84138"/>
            </a:xfrm>
            <a:custGeom>
              <a:avLst/>
              <a:gdLst>
                <a:gd name="T0" fmla="*/ 81 w 89"/>
                <a:gd name="T1" fmla="*/ 53 h 53"/>
                <a:gd name="T2" fmla="*/ 0 w 89"/>
                <a:gd name="T3" fmla="*/ 16 h 53"/>
                <a:gd name="T4" fmla="*/ 8 w 89"/>
                <a:gd name="T5" fmla="*/ 0 h 53"/>
                <a:gd name="T6" fmla="*/ 89 w 89"/>
                <a:gd name="T7" fmla="*/ 37 h 53"/>
                <a:gd name="T8" fmla="*/ 81 w 8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3">
                  <a:moveTo>
                    <a:pt x="81" y="53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9" y="37"/>
                  </a:lnTo>
                  <a:lnTo>
                    <a:pt x="8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4395788" y="3676650"/>
              <a:ext cx="157163" cy="109538"/>
            </a:xfrm>
            <a:custGeom>
              <a:avLst/>
              <a:gdLst>
                <a:gd name="T0" fmla="*/ 93 w 99"/>
                <a:gd name="T1" fmla="*/ 69 h 69"/>
                <a:gd name="T2" fmla="*/ 24 w 99"/>
                <a:gd name="T3" fmla="*/ 45 h 69"/>
                <a:gd name="T4" fmla="*/ 16 w 99"/>
                <a:gd name="T5" fmla="*/ 69 h 69"/>
                <a:gd name="T6" fmla="*/ 0 w 99"/>
                <a:gd name="T7" fmla="*/ 64 h 69"/>
                <a:gd name="T8" fmla="*/ 24 w 99"/>
                <a:gd name="T9" fmla="*/ 0 h 69"/>
                <a:gd name="T10" fmla="*/ 37 w 99"/>
                <a:gd name="T11" fmla="*/ 5 h 69"/>
                <a:gd name="T12" fmla="*/ 29 w 99"/>
                <a:gd name="T13" fmla="*/ 29 h 69"/>
                <a:gd name="T14" fmla="*/ 99 w 99"/>
                <a:gd name="T15" fmla="*/ 53 h 69"/>
                <a:gd name="T16" fmla="*/ 93 w 99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69">
                  <a:moveTo>
                    <a:pt x="93" y="69"/>
                  </a:moveTo>
                  <a:lnTo>
                    <a:pt x="24" y="45"/>
                  </a:lnTo>
                  <a:lnTo>
                    <a:pt x="16" y="69"/>
                  </a:lnTo>
                  <a:lnTo>
                    <a:pt x="0" y="64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29" y="29"/>
                  </a:lnTo>
                  <a:lnTo>
                    <a:pt x="99" y="53"/>
                  </a:lnTo>
                  <a:lnTo>
                    <a:pt x="9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4437063" y="3543300"/>
              <a:ext cx="153988" cy="128588"/>
            </a:xfrm>
            <a:custGeom>
              <a:avLst/>
              <a:gdLst>
                <a:gd name="T0" fmla="*/ 91 w 97"/>
                <a:gd name="T1" fmla="*/ 65 h 81"/>
                <a:gd name="T2" fmla="*/ 57 w 97"/>
                <a:gd name="T3" fmla="*/ 59 h 81"/>
                <a:gd name="T4" fmla="*/ 0 w 97"/>
                <a:gd name="T5" fmla="*/ 81 h 81"/>
                <a:gd name="T6" fmla="*/ 3 w 97"/>
                <a:gd name="T7" fmla="*/ 59 h 81"/>
                <a:gd name="T8" fmla="*/ 41 w 97"/>
                <a:gd name="T9" fmla="*/ 46 h 81"/>
                <a:gd name="T10" fmla="*/ 11 w 97"/>
                <a:gd name="T11" fmla="*/ 19 h 81"/>
                <a:gd name="T12" fmla="*/ 14 w 97"/>
                <a:gd name="T13" fmla="*/ 0 h 81"/>
                <a:gd name="T14" fmla="*/ 59 w 97"/>
                <a:gd name="T15" fmla="*/ 41 h 81"/>
                <a:gd name="T16" fmla="*/ 97 w 97"/>
                <a:gd name="T17" fmla="*/ 49 h 81"/>
                <a:gd name="T18" fmla="*/ 91 w 97"/>
                <a:gd name="T19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81">
                  <a:moveTo>
                    <a:pt x="91" y="65"/>
                  </a:moveTo>
                  <a:lnTo>
                    <a:pt x="57" y="59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41" y="46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59" y="41"/>
                  </a:lnTo>
                  <a:lnTo>
                    <a:pt x="97" y="49"/>
                  </a:lnTo>
                  <a:lnTo>
                    <a:pt x="9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2901950" y="2687638"/>
              <a:ext cx="1484313" cy="1490663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175 w 350"/>
                <a:gd name="T11" fmla="*/ 7 h 350"/>
                <a:gd name="T12" fmla="*/ 343 w 350"/>
                <a:gd name="T13" fmla="*/ 175 h 350"/>
                <a:gd name="T14" fmla="*/ 325 w 350"/>
                <a:gd name="T15" fmla="*/ 250 h 350"/>
                <a:gd name="T16" fmla="*/ 25 w 350"/>
                <a:gd name="T17" fmla="*/ 250 h 350"/>
                <a:gd name="T18" fmla="*/ 25 w 350"/>
                <a:gd name="T19" fmla="*/ 250 h 350"/>
                <a:gd name="T20" fmla="*/ 7 w 350"/>
                <a:gd name="T21" fmla="*/ 175 h 350"/>
                <a:gd name="T22" fmla="*/ 175 w 350"/>
                <a:gd name="T23" fmla="*/ 7 h 350"/>
                <a:gd name="T24" fmla="*/ 175 w 350"/>
                <a:gd name="T25" fmla="*/ 343 h 350"/>
                <a:gd name="T26" fmla="*/ 29 w 350"/>
                <a:gd name="T27" fmla="*/ 259 h 350"/>
                <a:gd name="T28" fmla="*/ 321 w 350"/>
                <a:gd name="T29" fmla="*/ 259 h 350"/>
                <a:gd name="T30" fmla="*/ 175 w 350"/>
                <a:gd name="T31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1"/>
                    <a:pt x="78" y="350"/>
                    <a:pt x="175" y="350"/>
                  </a:cubicBezTo>
                  <a:cubicBezTo>
                    <a:pt x="272" y="350"/>
                    <a:pt x="350" y="271"/>
                    <a:pt x="350" y="175"/>
                  </a:cubicBezTo>
                  <a:cubicBezTo>
                    <a:pt x="350" y="78"/>
                    <a:pt x="272" y="0"/>
                    <a:pt x="175" y="0"/>
                  </a:cubicBezTo>
                  <a:close/>
                  <a:moveTo>
                    <a:pt x="175" y="7"/>
                  </a:moveTo>
                  <a:cubicBezTo>
                    <a:pt x="268" y="7"/>
                    <a:pt x="343" y="82"/>
                    <a:pt x="343" y="175"/>
                  </a:cubicBezTo>
                  <a:cubicBezTo>
                    <a:pt x="343" y="202"/>
                    <a:pt x="337" y="228"/>
                    <a:pt x="3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13" y="228"/>
                    <a:pt x="7" y="202"/>
                    <a:pt x="7" y="175"/>
                  </a:cubicBezTo>
                  <a:cubicBezTo>
                    <a:pt x="7" y="82"/>
                    <a:pt x="82" y="7"/>
                    <a:pt x="175" y="7"/>
                  </a:cubicBezTo>
                  <a:close/>
                  <a:moveTo>
                    <a:pt x="175" y="343"/>
                  </a:moveTo>
                  <a:cubicBezTo>
                    <a:pt x="113" y="343"/>
                    <a:pt x="58" y="309"/>
                    <a:pt x="29" y="259"/>
                  </a:cubicBezTo>
                  <a:cubicBezTo>
                    <a:pt x="321" y="259"/>
                    <a:pt x="321" y="259"/>
                    <a:pt x="321" y="259"/>
                  </a:cubicBezTo>
                  <a:cubicBezTo>
                    <a:pt x="292" y="309"/>
                    <a:pt x="237" y="343"/>
                    <a:pt x="175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3000375" y="2778125"/>
              <a:ext cx="1289050" cy="965200"/>
            </a:xfrm>
            <a:custGeom>
              <a:avLst/>
              <a:gdLst>
                <a:gd name="T0" fmla="*/ 256 w 304"/>
                <a:gd name="T1" fmla="*/ 187 h 227"/>
                <a:gd name="T2" fmla="*/ 171 w 304"/>
                <a:gd name="T3" fmla="*/ 200 h 227"/>
                <a:gd name="T4" fmla="*/ 203 w 304"/>
                <a:gd name="T5" fmla="*/ 152 h 227"/>
                <a:gd name="T6" fmla="*/ 232 w 304"/>
                <a:gd name="T7" fmla="*/ 167 h 227"/>
                <a:gd name="T8" fmla="*/ 252 w 304"/>
                <a:gd name="T9" fmla="*/ 152 h 227"/>
                <a:gd name="T10" fmla="*/ 281 w 304"/>
                <a:gd name="T11" fmla="*/ 167 h 227"/>
                <a:gd name="T12" fmla="*/ 294 w 304"/>
                <a:gd name="T13" fmla="*/ 152 h 227"/>
                <a:gd name="T14" fmla="*/ 263 w 304"/>
                <a:gd name="T15" fmla="*/ 131 h 227"/>
                <a:gd name="T16" fmla="*/ 194 w 304"/>
                <a:gd name="T17" fmla="*/ 86 h 227"/>
                <a:gd name="T18" fmla="*/ 110 w 304"/>
                <a:gd name="T19" fmla="*/ 86 h 227"/>
                <a:gd name="T20" fmla="*/ 49 w 304"/>
                <a:gd name="T21" fmla="*/ 116 h 227"/>
                <a:gd name="T22" fmla="*/ 10 w 304"/>
                <a:gd name="T23" fmla="*/ 137 h 227"/>
                <a:gd name="T24" fmla="*/ 26 w 304"/>
                <a:gd name="T25" fmla="*/ 163 h 227"/>
                <a:gd name="T26" fmla="*/ 60 w 304"/>
                <a:gd name="T27" fmla="*/ 136 h 227"/>
                <a:gd name="T28" fmla="*/ 75 w 304"/>
                <a:gd name="T29" fmla="*/ 163 h 227"/>
                <a:gd name="T30" fmla="*/ 109 w 304"/>
                <a:gd name="T31" fmla="*/ 135 h 227"/>
                <a:gd name="T32" fmla="*/ 131 w 304"/>
                <a:gd name="T33" fmla="*/ 151 h 227"/>
                <a:gd name="T34" fmla="*/ 134 w 304"/>
                <a:gd name="T35" fmla="*/ 200 h 227"/>
                <a:gd name="T36" fmla="*/ 48 w 304"/>
                <a:gd name="T37" fmla="*/ 187 h 227"/>
                <a:gd name="T38" fmla="*/ 0 w 304"/>
                <a:gd name="T39" fmla="*/ 204 h 227"/>
                <a:gd name="T40" fmla="*/ 106 w 304"/>
                <a:gd name="T41" fmla="*/ 206 h 227"/>
                <a:gd name="T42" fmla="*/ 199 w 304"/>
                <a:gd name="T43" fmla="*/ 206 h 227"/>
                <a:gd name="T44" fmla="*/ 304 w 304"/>
                <a:gd name="T45" fmla="*/ 204 h 227"/>
                <a:gd name="T46" fmla="*/ 220 w 304"/>
                <a:gd name="T47" fmla="*/ 86 h 227"/>
                <a:gd name="T48" fmla="*/ 216 w 304"/>
                <a:gd name="T49" fmla="*/ 133 h 227"/>
                <a:gd name="T50" fmla="*/ 220 w 304"/>
                <a:gd name="T51" fmla="*/ 86 h 227"/>
                <a:gd name="T52" fmla="*/ 71 w 304"/>
                <a:gd name="T53" fmla="*/ 115 h 227"/>
                <a:gd name="T54" fmla="*/ 101 w 304"/>
                <a:gd name="T55" fmla="*/ 104 h 227"/>
                <a:gd name="T56" fmla="*/ 160 w 304"/>
                <a:gd name="T57" fmla="*/ 118 h 227"/>
                <a:gd name="T58" fmla="*/ 147 w 304"/>
                <a:gd name="T59" fmla="*/ 92 h 227"/>
                <a:gd name="T60" fmla="*/ 117 w 304"/>
                <a:gd name="T61" fmla="*/ 117 h 227"/>
                <a:gd name="T62" fmla="*/ 194 w 304"/>
                <a:gd name="T63" fmla="*/ 134 h 227"/>
                <a:gd name="T64" fmla="*/ 175 w 304"/>
                <a:gd name="T65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227">
                  <a:moveTo>
                    <a:pt x="299" y="190"/>
                  </a:moveTo>
                  <a:cubicBezTo>
                    <a:pt x="275" y="209"/>
                    <a:pt x="256" y="187"/>
                    <a:pt x="256" y="187"/>
                  </a:cubicBezTo>
                  <a:cubicBezTo>
                    <a:pt x="225" y="217"/>
                    <a:pt x="199" y="189"/>
                    <a:pt x="199" y="189"/>
                  </a:cubicBezTo>
                  <a:cubicBezTo>
                    <a:pt x="180" y="203"/>
                    <a:pt x="171" y="200"/>
                    <a:pt x="171" y="200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52" y="152"/>
                    <a:pt x="252" y="152"/>
                    <a:pt x="252" y="152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81" y="167"/>
                    <a:pt x="281" y="167"/>
                    <a:pt x="281" y="167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94" y="152"/>
                    <a:pt x="294" y="152"/>
                    <a:pt x="294" y="152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63" y="131"/>
                    <a:pt x="263" y="131"/>
                    <a:pt x="263" y="131"/>
                  </a:cubicBezTo>
                  <a:cubicBezTo>
                    <a:pt x="225" y="54"/>
                    <a:pt x="225" y="54"/>
                    <a:pt x="225" y="54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3" y="202"/>
                    <a:pt x="106" y="188"/>
                    <a:pt x="106" y="188"/>
                  </a:cubicBezTo>
                  <a:cubicBezTo>
                    <a:pt x="75" y="217"/>
                    <a:pt x="48" y="187"/>
                    <a:pt x="48" y="187"/>
                  </a:cubicBezTo>
                  <a:cubicBezTo>
                    <a:pt x="28" y="209"/>
                    <a:pt x="5" y="191"/>
                    <a:pt x="5" y="19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5" y="220"/>
                    <a:pt x="48" y="205"/>
                    <a:pt x="48" y="205"/>
                  </a:cubicBezTo>
                  <a:cubicBezTo>
                    <a:pt x="81" y="226"/>
                    <a:pt x="106" y="206"/>
                    <a:pt x="106" y="206"/>
                  </a:cubicBezTo>
                  <a:cubicBezTo>
                    <a:pt x="138" y="227"/>
                    <a:pt x="152" y="207"/>
                    <a:pt x="152" y="207"/>
                  </a:cubicBezTo>
                  <a:cubicBezTo>
                    <a:pt x="173" y="226"/>
                    <a:pt x="199" y="206"/>
                    <a:pt x="199" y="206"/>
                  </a:cubicBezTo>
                  <a:cubicBezTo>
                    <a:pt x="225" y="226"/>
                    <a:pt x="255" y="205"/>
                    <a:pt x="255" y="205"/>
                  </a:cubicBezTo>
                  <a:cubicBezTo>
                    <a:pt x="281" y="221"/>
                    <a:pt x="304" y="204"/>
                    <a:pt x="304" y="204"/>
                  </a:cubicBezTo>
                  <a:lnTo>
                    <a:pt x="299" y="190"/>
                  </a:lnTo>
                  <a:close/>
                  <a:moveTo>
                    <a:pt x="220" y="86"/>
                  </a:moveTo>
                  <a:cubicBezTo>
                    <a:pt x="242" y="132"/>
                    <a:pt x="242" y="132"/>
                    <a:pt x="242" y="132"/>
                  </a:cubicBezTo>
                  <a:cubicBezTo>
                    <a:pt x="216" y="133"/>
                    <a:pt x="216" y="133"/>
                    <a:pt x="216" y="133"/>
                  </a:cubicBezTo>
                  <a:cubicBezTo>
                    <a:pt x="203" y="104"/>
                    <a:pt x="203" y="104"/>
                    <a:pt x="203" y="104"/>
                  </a:cubicBezTo>
                  <a:lnTo>
                    <a:pt x="220" y="86"/>
                  </a:lnTo>
                  <a:close/>
                  <a:moveTo>
                    <a:pt x="96" y="116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101" y="104"/>
                    <a:pt x="101" y="104"/>
                    <a:pt x="101" y="104"/>
                  </a:cubicBezTo>
                  <a:lnTo>
                    <a:pt x="96" y="116"/>
                  </a:lnTo>
                  <a:close/>
                  <a:moveTo>
                    <a:pt x="160" y="118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75" y="118"/>
                    <a:pt x="175" y="118"/>
                    <a:pt x="175" y="118"/>
                  </a:cubicBezTo>
                  <a:lnTo>
                    <a:pt x="160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749550" y="2994025"/>
              <a:ext cx="76200" cy="93663"/>
            </a:xfrm>
            <a:custGeom>
              <a:avLst/>
              <a:gdLst>
                <a:gd name="T0" fmla="*/ 15 w 18"/>
                <a:gd name="T1" fmla="*/ 21 h 22"/>
                <a:gd name="T2" fmla="*/ 17 w 18"/>
                <a:gd name="T3" fmla="*/ 20 h 22"/>
                <a:gd name="T4" fmla="*/ 16 w 18"/>
                <a:gd name="T5" fmla="*/ 14 h 22"/>
                <a:gd name="T6" fmla="*/ 9 w 18"/>
                <a:gd name="T7" fmla="*/ 2 h 22"/>
                <a:gd name="T8" fmla="*/ 1 w 18"/>
                <a:gd name="T9" fmla="*/ 0 h 22"/>
                <a:gd name="T10" fmla="*/ 0 w 18"/>
                <a:gd name="T11" fmla="*/ 2 h 22"/>
                <a:gd name="T12" fmla="*/ 6 w 18"/>
                <a:gd name="T13" fmla="*/ 7 h 22"/>
                <a:gd name="T14" fmla="*/ 13 w 18"/>
                <a:gd name="T15" fmla="*/ 16 h 22"/>
                <a:gd name="T16" fmla="*/ 15 w 18"/>
                <a:gd name="T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5" y="21"/>
                  </a:moveTo>
                  <a:cubicBezTo>
                    <a:pt x="15" y="21"/>
                    <a:pt x="17" y="22"/>
                    <a:pt x="17" y="20"/>
                  </a:cubicBezTo>
                  <a:cubicBezTo>
                    <a:pt x="17" y="20"/>
                    <a:pt x="18" y="16"/>
                    <a:pt x="16" y="14"/>
                  </a:cubicBezTo>
                  <a:cubicBezTo>
                    <a:pt x="16" y="14"/>
                    <a:pt x="10" y="6"/>
                    <a:pt x="9" y="2"/>
                  </a:cubicBezTo>
                  <a:cubicBezTo>
                    <a:pt x="9" y="2"/>
                    <a:pt x="8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3"/>
                    <a:pt x="4" y="2"/>
                    <a:pt x="6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6" y="19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863850" y="3024188"/>
              <a:ext cx="55563" cy="76200"/>
            </a:xfrm>
            <a:custGeom>
              <a:avLst/>
              <a:gdLst>
                <a:gd name="T0" fmla="*/ 11 w 13"/>
                <a:gd name="T1" fmla="*/ 1 h 18"/>
                <a:gd name="T2" fmla="*/ 3 w 13"/>
                <a:gd name="T3" fmla="*/ 0 h 18"/>
                <a:gd name="T4" fmla="*/ 3 w 13"/>
                <a:gd name="T5" fmla="*/ 3 h 18"/>
                <a:gd name="T6" fmla="*/ 5 w 13"/>
                <a:gd name="T7" fmla="*/ 16 h 18"/>
                <a:gd name="T8" fmla="*/ 8 w 13"/>
                <a:gd name="T9" fmla="*/ 15 h 18"/>
                <a:gd name="T10" fmla="*/ 12 w 13"/>
                <a:gd name="T11" fmla="*/ 4 h 18"/>
                <a:gd name="T12" fmla="*/ 11 w 13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8">
                  <a:moveTo>
                    <a:pt x="11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3" y="3"/>
                  </a:cubicBezTo>
                  <a:cubicBezTo>
                    <a:pt x="3" y="3"/>
                    <a:pt x="7" y="11"/>
                    <a:pt x="5" y="16"/>
                  </a:cubicBezTo>
                  <a:cubicBezTo>
                    <a:pt x="5" y="16"/>
                    <a:pt x="7" y="18"/>
                    <a:pt x="8" y="15"/>
                  </a:cubicBezTo>
                  <a:cubicBezTo>
                    <a:pt x="8" y="15"/>
                    <a:pt x="10" y="6"/>
                    <a:pt x="12" y="4"/>
                  </a:cubicBezTo>
                  <a:cubicBezTo>
                    <a:pt x="12" y="4"/>
                    <a:pt x="13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779713" y="3067050"/>
              <a:ext cx="80963" cy="157163"/>
            </a:xfrm>
            <a:custGeom>
              <a:avLst/>
              <a:gdLst>
                <a:gd name="T0" fmla="*/ 17 w 19"/>
                <a:gd name="T1" fmla="*/ 2 h 37"/>
                <a:gd name="T2" fmla="*/ 15 w 19"/>
                <a:gd name="T3" fmla="*/ 2 h 37"/>
                <a:gd name="T4" fmla="*/ 13 w 19"/>
                <a:gd name="T5" fmla="*/ 13 h 37"/>
                <a:gd name="T6" fmla="*/ 12 w 19"/>
                <a:gd name="T7" fmla="*/ 23 h 37"/>
                <a:gd name="T8" fmla="*/ 11 w 19"/>
                <a:gd name="T9" fmla="*/ 29 h 37"/>
                <a:gd name="T10" fmla="*/ 10 w 19"/>
                <a:gd name="T11" fmla="*/ 29 h 37"/>
                <a:gd name="T12" fmla="*/ 1 w 19"/>
                <a:gd name="T13" fmla="*/ 20 h 37"/>
                <a:gd name="T14" fmla="*/ 1 w 19"/>
                <a:gd name="T15" fmla="*/ 22 h 37"/>
                <a:gd name="T16" fmla="*/ 7 w 19"/>
                <a:gd name="T17" fmla="*/ 36 h 37"/>
                <a:gd name="T18" fmla="*/ 14 w 19"/>
                <a:gd name="T19" fmla="*/ 37 h 37"/>
                <a:gd name="T20" fmla="*/ 19 w 19"/>
                <a:gd name="T21" fmla="*/ 23 h 37"/>
                <a:gd name="T22" fmla="*/ 19 w 19"/>
                <a:gd name="T23" fmla="*/ 14 h 37"/>
                <a:gd name="T24" fmla="*/ 17 w 19"/>
                <a:gd name="T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7">
                  <a:moveTo>
                    <a:pt x="17" y="2"/>
                  </a:moveTo>
                  <a:cubicBezTo>
                    <a:pt x="17" y="2"/>
                    <a:pt x="16" y="0"/>
                    <a:pt x="15" y="2"/>
                  </a:cubicBezTo>
                  <a:cubicBezTo>
                    <a:pt x="15" y="2"/>
                    <a:pt x="15" y="10"/>
                    <a:pt x="13" y="13"/>
                  </a:cubicBezTo>
                  <a:cubicBezTo>
                    <a:pt x="13" y="13"/>
                    <a:pt x="13" y="21"/>
                    <a:pt x="12" y="23"/>
                  </a:cubicBezTo>
                  <a:cubicBezTo>
                    <a:pt x="12" y="23"/>
                    <a:pt x="11" y="28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6" y="17"/>
                    <a:pt x="1" y="20"/>
                  </a:cubicBezTo>
                  <a:cubicBezTo>
                    <a:pt x="1" y="20"/>
                    <a:pt x="0" y="21"/>
                    <a:pt x="1" y="22"/>
                  </a:cubicBezTo>
                  <a:cubicBezTo>
                    <a:pt x="1" y="22"/>
                    <a:pt x="7" y="33"/>
                    <a:pt x="7" y="36"/>
                  </a:cubicBezTo>
                  <a:cubicBezTo>
                    <a:pt x="7" y="36"/>
                    <a:pt x="11" y="37"/>
                    <a:pt x="14" y="37"/>
                  </a:cubicBezTo>
                  <a:cubicBezTo>
                    <a:pt x="14" y="37"/>
                    <a:pt x="18" y="27"/>
                    <a:pt x="19" y="23"/>
                  </a:cubicBezTo>
                  <a:cubicBezTo>
                    <a:pt x="19" y="23"/>
                    <a:pt x="19" y="16"/>
                    <a:pt x="19" y="14"/>
                  </a:cubicBezTo>
                  <a:cubicBezTo>
                    <a:pt x="19" y="14"/>
                    <a:pt x="18" y="6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3817938" y="2551113"/>
              <a:ext cx="263525" cy="128588"/>
            </a:xfrm>
            <a:custGeom>
              <a:avLst/>
              <a:gdLst>
                <a:gd name="T0" fmla="*/ 62 w 62"/>
                <a:gd name="T1" fmla="*/ 10 h 30"/>
                <a:gd name="T2" fmla="*/ 59 w 62"/>
                <a:gd name="T3" fmla="*/ 10 h 30"/>
                <a:gd name="T4" fmla="*/ 54 w 62"/>
                <a:gd name="T5" fmla="*/ 9 h 30"/>
                <a:gd name="T6" fmla="*/ 53 w 62"/>
                <a:gd name="T7" fmla="*/ 2 h 30"/>
                <a:gd name="T8" fmla="*/ 51 w 62"/>
                <a:gd name="T9" fmla="*/ 1 h 30"/>
                <a:gd name="T10" fmla="*/ 48 w 62"/>
                <a:gd name="T11" fmla="*/ 6 h 30"/>
                <a:gd name="T12" fmla="*/ 47 w 62"/>
                <a:gd name="T13" fmla="*/ 8 h 30"/>
                <a:gd name="T14" fmla="*/ 36 w 62"/>
                <a:gd name="T15" fmla="*/ 9 h 30"/>
                <a:gd name="T16" fmla="*/ 39 w 62"/>
                <a:gd name="T17" fmla="*/ 4 h 30"/>
                <a:gd name="T18" fmla="*/ 37 w 62"/>
                <a:gd name="T19" fmla="*/ 3 h 30"/>
                <a:gd name="T20" fmla="*/ 31 w 62"/>
                <a:gd name="T21" fmla="*/ 11 h 30"/>
                <a:gd name="T22" fmla="*/ 36 w 62"/>
                <a:gd name="T23" fmla="*/ 16 h 30"/>
                <a:gd name="T24" fmla="*/ 28 w 62"/>
                <a:gd name="T25" fmla="*/ 20 h 30"/>
                <a:gd name="T26" fmla="*/ 4 w 62"/>
                <a:gd name="T27" fmla="*/ 26 h 30"/>
                <a:gd name="T28" fmla="*/ 5 w 62"/>
                <a:gd name="T29" fmla="*/ 29 h 30"/>
                <a:gd name="T30" fmla="*/ 25 w 62"/>
                <a:gd name="T31" fmla="*/ 26 h 30"/>
                <a:gd name="T32" fmla="*/ 52 w 62"/>
                <a:gd name="T33" fmla="*/ 14 h 30"/>
                <a:gd name="T34" fmla="*/ 62 w 62"/>
                <a:gd name="T35" fmla="*/ 14 h 30"/>
                <a:gd name="T36" fmla="*/ 62 w 62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0">
                  <a:moveTo>
                    <a:pt x="62" y="10"/>
                  </a:moveTo>
                  <a:cubicBezTo>
                    <a:pt x="61" y="9"/>
                    <a:pt x="59" y="10"/>
                    <a:pt x="59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8"/>
                    <a:pt x="53" y="2"/>
                    <a:pt x="53" y="2"/>
                  </a:cubicBezTo>
                  <a:cubicBezTo>
                    <a:pt x="52" y="0"/>
                    <a:pt x="51" y="1"/>
                    <a:pt x="51" y="1"/>
                  </a:cubicBezTo>
                  <a:cubicBezTo>
                    <a:pt x="49" y="2"/>
                    <a:pt x="48" y="6"/>
                    <a:pt x="48" y="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9" y="4"/>
                    <a:pt x="39" y="4"/>
                  </a:cubicBezTo>
                  <a:cubicBezTo>
                    <a:pt x="41" y="2"/>
                    <a:pt x="37" y="3"/>
                    <a:pt x="37" y="3"/>
                  </a:cubicBezTo>
                  <a:cubicBezTo>
                    <a:pt x="32" y="6"/>
                    <a:pt x="31" y="11"/>
                    <a:pt x="31" y="11"/>
                  </a:cubicBezTo>
                  <a:cubicBezTo>
                    <a:pt x="31" y="16"/>
                    <a:pt x="35" y="16"/>
                    <a:pt x="36" y="16"/>
                  </a:cubicBezTo>
                  <a:cubicBezTo>
                    <a:pt x="35" y="16"/>
                    <a:pt x="28" y="20"/>
                    <a:pt x="28" y="20"/>
                  </a:cubicBezTo>
                  <a:cubicBezTo>
                    <a:pt x="18" y="26"/>
                    <a:pt x="4" y="26"/>
                    <a:pt x="4" y="26"/>
                  </a:cubicBezTo>
                  <a:cubicBezTo>
                    <a:pt x="0" y="28"/>
                    <a:pt x="5" y="29"/>
                    <a:pt x="5" y="29"/>
                  </a:cubicBezTo>
                  <a:cubicBezTo>
                    <a:pt x="9" y="30"/>
                    <a:pt x="25" y="26"/>
                    <a:pt x="25" y="26"/>
                  </a:cubicBezTo>
                  <a:cubicBezTo>
                    <a:pt x="49" y="21"/>
                    <a:pt x="52" y="14"/>
                    <a:pt x="52" y="14"/>
                  </a:cubicBezTo>
                  <a:cubicBezTo>
                    <a:pt x="56" y="15"/>
                    <a:pt x="62" y="14"/>
                    <a:pt x="62" y="14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949700" y="2674938"/>
              <a:ext cx="80963" cy="77788"/>
            </a:xfrm>
            <a:custGeom>
              <a:avLst/>
              <a:gdLst>
                <a:gd name="T0" fmla="*/ 11 w 19"/>
                <a:gd name="T1" fmla="*/ 5 h 18"/>
                <a:gd name="T2" fmla="*/ 4 w 19"/>
                <a:gd name="T3" fmla="*/ 15 h 18"/>
                <a:gd name="T4" fmla="*/ 3 w 19"/>
                <a:gd name="T5" fmla="*/ 18 h 18"/>
                <a:gd name="T6" fmla="*/ 15 w 19"/>
                <a:gd name="T7" fmla="*/ 15 h 18"/>
                <a:gd name="T8" fmla="*/ 14 w 19"/>
                <a:gd name="T9" fmla="*/ 5 h 18"/>
                <a:gd name="T10" fmla="*/ 11 w 1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1" y="5"/>
                  </a:moveTo>
                  <a:cubicBezTo>
                    <a:pt x="11" y="5"/>
                    <a:pt x="7" y="15"/>
                    <a:pt x="4" y="15"/>
                  </a:cubicBezTo>
                  <a:cubicBezTo>
                    <a:pt x="4" y="15"/>
                    <a:pt x="0" y="17"/>
                    <a:pt x="3" y="18"/>
                  </a:cubicBezTo>
                  <a:cubicBezTo>
                    <a:pt x="3" y="18"/>
                    <a:pt x="11" y="15"/>
                    <a:pt x="15" y="15"/>
                  </a:cubicBezTo>
                  <a:cubicBezTo>
                    <a:pt x="15" y="15"/>
                    <a:pt x="19" y="11"/>
                    <a:pt x="14" y="5"/>
                  </a:cubicBezTo>
                  <a:cubicBezTo>
                    <a:pt x="14" y="5"/>
                    <a:pt x="12" y="0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4344988" y="3033713"/>
              <a:ext cx="279400" cy="177800"/>
            </a:xfrm>
            <a:custGeom>
              <a:avLst/>
              <a:gdLst>
                <a:gd name="T0" fmla="*/ 64 w 66"/>
                <a:gd name="T1" fmla="*/ 20 h 42"/>
                <a:gd name="T2" fmla="*/ 63 w 66"/>
                <a:gd name="T3" fmla="*/ 20 h 42"/>
                <a:gd name="T4" fmla="*/ 59 w 66"/>
                <a:gd name="T5" fmla="*/ 16 h 42"/>
                <a:gd name="T6" fmla="*/ 56 w 66"/>
                <a:gd name="T7" fmla="*/ 12 h 42"/>
                <a:gd name="T8" fmla="*/ 53 w 66"/>
                <a:gd name="T9" fmla="*/ 11 h 42"/>
                <a:gd name="T10" fmla="*/ 45 w 66"/>
                <a:gd name="T11" fmla="*/ 5 h 42"/>
                <a:gd name="T12" fmla="*/ 47 w 66"/>
                <a:gd name="T13" fmla="*/ 2 h 42"/>
                <a:gd name="T14" fmla="*/ 46 w 66"/>
                <a:gd name="T15" fmla="*/ 0 h 42"/>
                <a:gd name="T16" fmla="*/ 40 w 66"/>
                <a:gd name="T17" fmla="*/ 2 h 42"/>
                <a:gd name="T18" fmla="*/ 43 w 66"/>
                <a:gd name="T19" fmla="*/ 6 h 42"/>
                <a:gd name="T20" fmla="*/ 51 w 66"/>
                <a:gd name="T21" fmla="*/ 12 h 42"/>
                <a:gd name="T22" fmla="*/ 51 w 66"/>
                <a:gd name="T23" fmla="*/ 18 h 42"/>
                <a:gd name="T24" fmla="*/ 47 w 66"/>
                <a:gd name="T25" fmla="*/ 17 h 42"/>
                <a:gd name="T26" fmla="*/ 29 w 66"/>
                <a:gd name="T27" fmla="*/ 6 h 42"/>
                <a:gd name="T28" fmla="*/ 23 w 66"/>
                <a:gd name="T29" fmla="*/ 7 h 42"/>
                <a:gd name="T30" fmla="*/ 24 w 66"/>
                <a:gd name="T31" fmla="*/ 11 h 42"/>
                <a:gd name="T32" fmla="*/ 29 w 66"/>
                <a:gd name="T33" fmla="*/ 15 h 42"/>
                <a:gd name="T34" fmla="*/ 23 w 66"/>
                <a:gd name="T35" fmla="*/ 14 h 42"/>
                <a:gd name="T36" fmla="*/ 21 w 66"/>
                <a:gd name="T37" fmla="*/ 19 h 42"/>
                <a:gd name="T38" fmla="*/ 20 w 66"/>
                <a:gd name="T39" fmla="*/ 25 h 42"/>
                <a:gd name="T40" fmla="*/ 7 w 66"/>
                <a:gd name="T41" fmla="*/ 5 h 42"/>
                <a:gd name="T42" fmla="*/ 1 w 66"/>
                <a:gd name="T43" fmla="*/ 24 h 42"/>
                <a:gd name="T44" fmla="*/ 8 w 66"/>
                <a:gd name="T45" fmla="*/ 31 h 42"/>
                <a:gd name="T46" fmla="*/ 15 w 66"/>
                <a:gd name="T47" fmla="*/ 30 h 42"/>
                <a:gd name="T48" fmla="*/ 17 w 66"/>
                <a:gd name="T49" fmla="*/ 31 h 42"/>
                <a:gd name="T50" fmla="*/ 16 w 66"/>
                <a:gd name="T51" fmla="*/ 36 h 42"/>
                <a:gd name="T52" fmla="*/ 17 w 66"/>
                <a:gd name="T53" fmla="*/ 38 h 42"/>
                <a:gd name="T54" fmla="*/ 21 w 66"/>
                <a:gd name="T55" fmla="*/ 36 h 42"/>
                <a:gd name="T56" fmla="*/ 20 w 66"/>
                <a:gd name="T57" fmla="*/ 28 h 42"/>
                <a:gd name="T58" fmla="*/ 25 w 66"/>
                <a:gd name="T59" fmla="*/ 20 h 42"/>
                <a:gd name="T60" fmla="*/ 36 w 66"/>
                <a:gd name="T61" fmla="*/ 20 h 42"/>
                <a:gd name="T62" fmla="*/ 34 w 66"/>
                <a:gd name="T63" fmla="*/ 14 h 42"/>
                <a:gd name="T64" fmla="*/ 42 w 66"/>
                <a:gd name="T65" fmla="*/ 19 h 42"/>
                <a:gd name="T66" fmla="*/ 45 w 66"/>
                <a:gd name="T67" fmla="*/ 20 h 42"/>
                <a:gd name="T68" fmla="*/ 51 w 66"/>
                <a:gd name="T69" fmla="*/ 23 h 42"/>
                <a:gd name="T70" fmla="*/ 64 w 66"/>
                <a:gd name="T71" fmla="*/ 26 h 42"/>
                <a:gd name="T72" fmla="*/ 64 w 66"/>
                <a:gd name="T73" fmla="*/ 20 h 42"/>
                <a:gd name="T74" fmla="*/ 10 w 66"/>
                <a:gd name="T75" fmla="*/ 28 h 42"/>
                <a:gd name="T76" fmla="*/ 5 w 66"/>
                <a:gd name="T77" fmla="*/ 17 h 42"/>
                <a:gd name="T78" fmla="*/ 11 w 66"/>
                <a:gd name="T79" fmla="*/ 18 h 42"/>
                <a:gd name="T80" fmla="*/ 15 w 66"/>
                <a:gd name="T81" fmla="*/ 24 h 42"/>
                <a:gd name="T82" fmla="*/ 10 w 66"/>
                <a:gd name="T83" fmla="*/ 28 h 42"/>
                <a:gd name="T84" fmla="*/ 56 w 66"/>
                <a:gd name="T85" fmla="*/ 18 h 42"/>
                <a:gd name="T86" fmla="*/ 58 w 66"/>
                <a:gd name="T87" fmla="*/ 18 h 42"/>
                <a:gd name="T88" fmla="*/ 59 w 66"/>
                <a:gd name="T89" fmla="*/ 20 h 42"/>
                <a:gd name="T90" fmla="*/ 56 w 66"/>
                <a:gd name="T9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42">
                  <a:moveTo>
                    <a:pt x="64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5" y="17"/>
                    <a:pt x="56" y="12"/>
                  </a:cubicBezTo>
                  <a:cubicBezTo>
                    <a:pt x="56" y="12"/>
                    <a:pt x="56" y="11"/>
                    <a:pt x="53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3" y="3"/>
                    <a:pt x="47" y="2"/>
                  </a:cubicBezTo>
                  <a:cubicBezTo>
                    <a:pt x="47" y="2"/>
                    <a:pt x="51" y="1"/>
                    <a:pt x="46" y="0"/>
                  </a:cubicBezTo>
                  <a:cubicBezTo>
                    <a:pt x="46" y="0"/>
                    <a:pt x="40" y="1"/>
                    <a:pt x="40" y="2"/>
                  </a:cubicBezTo>
                  <a:cubicBezTo>
                    <a:pt x="40" y="2"/>
                    <a:pt x="39" y="7"/>
                    <a:pt x="43" y="6"/>
                  </a:cubicBezTo>
                  <a:cubicBezTo>
                    <a:pt x="43" y="6"/>
                    <a:pt x="50" y="11"/>
                    <a:pt x="51" y="12"/>
                  </a:cubicBezTo>
                  <a:cubicBezTo>
                    <a:pt x="51" y="12"/>
                    <a:pt x="50" y="16"/>
                    <a:pt x="51" y="18"/>
                  </a:cubicBezTo>
                  <a:cubicBezTo>
                    <a:pt x="51" y="18"/>
                    <a:pt x="50" y="19"/>
                    <a:pt x="47" y="17"/>
                  </a:cubicBezTo>
                  <a:cubicBezTo>
                    <a:pt x="47" y="17"/>
                    <a:pt x="29" y="9"/>
                    <a:pt x="29" y="6"/>
                  </a:cubicBezTo>
                  <a:cubicBezTo>
                    <a:pt x="29" y="6"/>
                    <a:pt x="25" y="6"/>
                    <a:pt x="23" y="7"/>
                  </a:cubicBezTo>
                  <a:cubicBezTo>
                    <a:pt x="23" y="7"/>
                    <a:pt x="23" y="11"/>
                    <a:pt x="24" y="1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7" y="16"/>
                    <a:pt x="23" y="14"/>
                  </a:cubicBezTo>
                  <a:cubicBezTo>
                    <a:pt x="23" y="14"/>
                    <a:pt x="18" y="15"/>
                    <a:pt x="21" y="19"/>
                  </a:cubicBezTo>
                  <a:cubicBezTo>
                    <a:pt x="21" y="19"/>
                    <a:pt x="23" y="23"/>
                    <a:pt x="20" y="25"/>
                  </a:cubicBezTo>
                  <a:cubicBezTo>
                    <a:pt x="20" y="25"/>
                    <a:pt x="20" y="16"/>
                    <a:pt x="7" y="5"/>
                  </a:cubicBezTo>
                  <a:cubicBezTo>
                    <a:pt x="7" y="5"/>
                    <a:pt x="3" y="6"/>
                    <a:pt x="1" y="24"/>
                  </a:cubicBezTo>
                  <a:cubicBezTo>
                    <a:pt x="1" y="24"/>
                    <a:pt x="0" y="32"/>
                    <a:pt x="8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7" y="3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4" y="37"/>
                    <a:pt x="17" y="38"/>
                  </a:cubicBezTo>
                  <a:cubicBezTo>
                    <a:pt x="17" y="38"/>
                    <a:pt x="19" y="42"/>
                    <a:pt x="21" y="3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6" y="29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9" y="18"/>
                    <a:pt x="34" y="14"/>
                  </a:cubicBezTo>
                  <a:cubicBezTo>
                    <a:pt x="34" y="14"/>
                    <a:pt x="40" y="17"/>
                    <a:pt x="42" y="19"/>
                  </a:cubicBezTo>
                  <a:cubicBezTo>
                    <a:pt x="42" y="19"/>
                    <a:pt x="42" y="20"/>
                    <a:pt x="45" y="20"/>
                  </a:cubicBezTo>
                  <a:cubicBezTo>
                    <a:pt x="45" y="20"/>
                    <a:pt x="46" y="22"/>
                    <a:pt x="51" y="23"/>
                  </a:cubicBezTo>
                  <a:cubicBezTo>
                    <a:pt x="51" y="23"/>
                    <a:pt x="52" y="26"/>
                    <a:pt x="64" y="26"/>
                  </a:cubicBezTo>
                  <a:cubicBezTo>
                    <a:pt x="64" y="26"/>
                    <a:pt x="66" y="22"/>
                    <a:pt x="64" y="20"/>
                  </a:cubicBezTo>
                  <a:close/>
                  <a:moveTo>
                    <a:pt x="10" y="28"/>
                  </a:moveTo>
                  <a:cubicBezTo>
                    <a:pt x="2" y="28"/>
                    <a:pt x="5" y="17"/>
                    <a:pt x="5" y="17"/>
                  </a:cubicBezTo>
                  <a:cubicBezTo>
                    <a:pt x="5" y="11"/>
                    <a:pt x="11" y="18"/>
                    <a:pt x="11" y="1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9"/>
                    <a:pt x="10" y="28"/>
                    <a:pt x="10" y="28"/>
                  </a:cubicBezTo>
                  <a:close/>
                  <a:moveTo>
                    <a:pt x="56" y="18"/>
                  </a:moveTo>
                  <a:cubicBezTo>
                    <a:pt x="56" y="18"/>
                    <a:pt x="57" y="18"/>
                    <a:pt x="58" y="1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4" y="20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3198813" y="2505075"/>
              <a:ext cx="123825" cy="268288"/>
            </a:xfrm>
            <a:custGeom>
              <a:avLst/>
              <a:gdLst>
                <a:gd name="T0" fmla="*/ 22 w 29"/>
                <a:gd name="T1" fmla="*/ 41 h 63"/>
                <a:gd name="T2" fmla="*/ 23 w 29"/>
                <a:gd name="T3" fmla="*/ 30 h 63"/>
                <a:gd name="T4" fmla="*/ 21 w 29"/>
                <a:gd name="T5" fmla="*/ 28 h 63"/>
                <a:gd name="T6" fmla="*/ 21 w 29"/>
                <a:gd name="T7" fmla="*/ 26 h 63"/>
                <a:gd name="T8" fmla="*/ 19 w 29"/>
                <a:gd name="T9" fmla="*/ 25 h 63"/>
                <a:gd name="T10" fmla="*/ 15 w 29"/>
                <a:gd name="T11" fmla="*/ 24 h 63"/>
                <a:gd name="T12" fmla="*/ 15 w 29"/>
                <a:gd name="T13" fmla="*/ 21 h 63"/>
                <a:gd name="T14" fmla="*/ 20 w 29"/>
                <a:gd name="T15" fmla="*/ 14 h 63"/>
                <a:gd name="T16" fmla="*/ 19 w 29"/>
                <a:gd name="T17" fmla="*/ 5 h 63"/>
                <a:gd name="T18" fmla="*/ 17 w 29"/>
                <a:gd name="T19" fmla="*/ 4 h 63"/>
                <a:gd name="T20" fmla="*/ 16 w 29"/>
                <a:gd name="T21" fmla="*/ 7 h 63"/>
                <a:gd name="T22" fmla="*/ 12 w 29"/>
                <a:gd name="T23" fmla="*/ 14 h 63"/>
                <a:gd name="T24" fmla="*/ 11 w 29"/>
                <a:gd name="T25" fmla="*/ 4 h 63"/>
                <a:gd name="T26" fmla="*/ 9 w 29"/>
                <a:gd name="T27" fmla="*/ 1 h 63"/>
                <a:gd name="T28" fmla="*/ 8 w 29"/>
                <a:gd name="T29" fmla="*/ 4 h 63"/>
                <a:gd name="T30" fmla="*/ 8 w 29"/>
                <a:gd name="T31" fmla="*/ 23 h 63"/>
                <a:gd name="T32" fmla="*/ 5 w 29"/>
                <a:gd name="T33" fmla="*/ 28 h 63"/>
                <a:gd name="T34" fmla="*/ 4 w 29"/>
                <a:gd name="T35" fmla="*/ 32 h 63"/>
                <a:gd name="T36" fmla="*/ 9 w 29"/>
                <a:gd name="T37" fmla="*/ 33 h 63"/>
                <a:gd name="T38" fmla="*/ 9 w 29"/>
                <a:gd name="T39" fmla="*/ 45 h 63"/>
                <a:gd name="T40" fmla="*/ 9 w 29"/>
                <a:gd name="T41" fmla="*/ 48 h 63"/>
                <a:gd name="T42" fmla="*/ 14 w 29"/>
                <a:gd name="T43" fmla="*/ 49 h 63"/>
                <a:gd name="T44" fmla="*/ 17 w 29"/>
                <a:gd name="T45" fmla="*/ 43 h 63"/>
                <a:gd name="T46" fmla="*/ 18 w 29"/>
                <a:gd name="T47" fmla="*/ 44 h 63"/>
                <a:gd name="T48" fmla="*/ 19 w 29"/>
                <a:gd name="T49" fmla="*/ 49 h 63"/>
                <a:gd name="T50" fmla="*/ 16 w 29"/>
                <a:gd name="T51" fmla="*/ 55 h 63"/>
                <a:gd name="T52" fmla="*/ 14 w 29"/>
                <a:gd name="T53" fmla="*/ 57 h 63"/>
                <a:gd name="T54" fmla="*/ 16 w 29"/>
                <a:gd name="T55" fmla="*/ 62 h 63"/>
                <a:gd name="T56" fmla="*/ 19 w 29"/>
                <a:gd name="T57" fmla="*/ 59 h 63"/>
                <a:gd name="T58" fmla="*/ 19 w 29"/>
                <a:gd name="T59" fmla="*/ 55 h 63"/>
                <a:gd name="T60" fmla="*/ 29 w 29"/>
                <a:gd name="T61" fmla="*/ 56 h 63"/>
                <a:gd name="T62" fmla="*/ 27 w 29"/>
                <a:gd name="T63" fmla="*/ 51 h 63"/>
                <a:gd name="T64" fmla="*/ 22 w 29"/>
                <a:gd name="T65" fmla="*/ 41 h 63"/>
                <a:gd name="T66" fmla="*/ 15 w 29"/>
                <a:gd name="T67" fmla="*/ 39 h 63"/>
                <a:gd name="T68" fmla="*/ 13 w 29"/>
                <a:gd name="T69" fmla="*/ 42 h 63"/>
                <a:gd name="T70" fmla="*/ 12 w 29"/>
                <a:gd name="T71" fmla="*/ 32 h 63"/>
                <a:gd name="T72" fmla="*/ 13 w 29"/>
                <a:gd name="T73" fmla="*/ 27 h 63"/>
                <a:gd name="T74" fmla="*/ 15 w 29"/>
                <a:gd name="T75" fmla="*/ 34 h 63"/>
                <a:gd name="T76" fmla="*/ 15 w 29"/>
                <a:gd name="T77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63">
                  <a:moveTo>
                    <a:pt x="22" y="41"/>
                  </a:moveTo>
                  <a:cubicBezTo>
                    <a:pt x="22" y="41"/>
                    <a:pt x="20" y="39"/>
                    <a:pt x="23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7" y="23"/>
                    <a:pt x="15" y="24"/>
                  </a:cubicBezTo>
                  <a:cubicBezTo>
                    <a:pt x="15" y="24"/>
                    <a:pt x="13" y="25"/>
                    <a:pt x="15" y="2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3"/>
                    <a:pt x="17" y="4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4" y="9"/>
                    <a:pt x="13" y="12"/>
                    <a:pt x="12" y="14"/>
                  </a:cubicBezTo>
                  <a:cubicBezTo>
                    <a:pt x="12" y="14"/>
                    <a:pt x="12" y="6"/>
                    <a:pt x="11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29"/>
                    <a:pt x="4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7" y="54"/>
                    <a:pt x="16" y="55"/>
                  </a:cubicBezTo>
                  <a:cubicBezTo>
                    <a:pt x="16" y="55"/>
                    <a:pt x="16" y="55"/>
                    <a:pt x="14" y="57"/>
                  </a:cubicBezTo>
                  <a:cubicBezTo>
                    <a:pt x="14" y="57"/>
                    <a:pt x="10" y="62"/>
                    <a:pt x="16" y="62"/>
                  </a:cubicBezTo>
                  <a:cubicBezTo>
                    <a:pt x="16" y="62"/>
                    <a:pt x="19" y="63"/>
                    <a:pt x="19" y="59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4"/>
                    <a:pt x="27" y="51"/>
                  </a:cubicBezTo>
                  <a:lnTo>
                    <a:pt x="22" y="41"/>
                  </a:lnTo>
                  <a:close/>
                  <a:moveTo>
                    <a:pt x="15" y="39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29"/>
                    <a:pt x="13" y="27"/>
                    <a:pt x="13" y="27"/>
                  </a:cubicBezTo>
                  <a:cubicBezTo>
                    <a:pt x="14" y="29"/>
                    <a:pt x="15" y="34"/>
                    <a:pt x="15" y="34"/>
                  </a:cubicBezTo>
                  <a:cubicBezTo>
                    <a:pt x="15" y="37"/>
                    <a:pt x="15" y="39"/>
                    <a:pt x="1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297238" y="2679700"/>
              <a:ext cx="50800" cy="38100"/>
            </a:xfrm>
            <a:custGeom>
              <a:avLst/>
              <a:gdLst>
                <a:gd name="T0" fmla="*/ 9 w 12"/>
                <a:gd name="T1" fmla="*/ 0 h 9"/>
                <a:gd name="T2" fmla="*/ 3 w 12"/>
                <a:gd name="T3" fmla="*/ 1 h 9"/>
                <a:gd name="T4" fmla="*/ 3 w 12"/>
                <a:gd name="T5" fmla="*/ 3 h 9"/>
                <a:gd name="T6" fmla="*/ 9 w 12"/>
                <a:gd name="T7" fmla="*/ 6 h 9"/>
                <a:gd name="T8" fmla="*/ 12 w 12"/>
                <a:gd name="T9" fmla="*/ 5 h 9"/>
                <a:gd name="T10" fmla="*/ 12 w 12"/>
                <a:gd name="T11" fmla="*/ 2 h 9"/>
                <a:gd name="T12" fmla="*/ 9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3"/>
                    <a:pt x="3" y="3"/>
                  </a:cubicBezTo>
                  <a:cubicBezTo>
                    <a:pt x="3" y="3"/>
                    <a:pt x="7" y="4"/>
                    <a:pt x="9" y="6"/>
                  </a:cubicBezTo>
                  <a:cubicBezTo>
                    <a:pt x="9" y="6"/>
                    <a:pt x="11" y="9"/>
                    <a:pt x="12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3398838" y="3876675"/>
              <a:ext cx="46038" cy="147638"/>
            </a:xfrm>
            <a:custGeom>
              <a:avLst/>
              <a:gdLst>
                <a:gd name="T0" fmla="*/ 19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4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9 w 29"/>
                <a:gd name="T13" fmla="*/ 93 h 93"/>
                <a:gd name="T14" fmla="*/ 19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9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9" y="93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822700" y="3876675"/>
              <a:ext cx="46038" cy="147638"/>
            </a:xfrm>
            <a:custGeom>
              <a:avLst/>
              <a:gdLst>
                <a:gd name="T0" fmla="*/ 16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1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6 w 29"/>
                <a:gd name="T13" fmla="*/ 93 h 93"/>
                <a:gd name="T14" fmla="*/ 16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6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6" y="93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3521075" y="3876675"/>
              <a:ext cx="90488" cy="147638"/>
            </a:xfrm>
            <a:custGeom>
              <a:avLst/>
              <a:gdLst>
                <a:gd name="T0" fmla="*/ 16 w 21"/>
                <a:gd name="T1" fmla="*/ 10 h 35"/>
                <a:gd name="T2" fmla="*/ 16 w 21"/>
                <a:gd name="T3" fmla="*/ 13 h 35"/>
                <a:gd name="T4" fmla="*/ 15 w 21"/>
                <a:gd name="T5" fmla="*/ 16 h 35"/>
                <a:gd name="T6" fmla="*/ 11 w 21"/>
                <a:gd name="T7" fmla="*/ 17 h 35"/>
                <a:gd name="T8" fmla="*/ 9 w 21"/>
                <a:gd name="T9" fmla="*/ 17 h 35"/>
                <a:gd name="T10" fmla="*/ 7 w 21"/>
                <a:gd name="T11" fmla="*/ 16 h 35"/>
                <a:gd name="T12" fmla="*/ 5 w 21"/>
                <a:gd name="T13" fmla="*/ 14 h 35"/>
                <a:gd name="T14" fmla="*/ 5 w 21"/>
                <a:gd name="T15" fmla="*/ 11 h 35"/>
                <a:gd name="T16" fmla="*/ 5 w 21"/>
                <a:gd name="T17" fmla="*/ 8 h 35"/>
                <a:gd name="T18" fmla="*/ 7 w 21"/>
                <a:gd name="T19" fmla="*/ 6 h 35"/>
                <a:gd name="T20" fmla="*/ 8 w 21"/>
                <a:gd name="T21" fmla="*/ 5 h 35"/>
                <a:gd name="T22" fmla="*/ 11 w 21"/>
                <a:gd name="T23" fmla="*/ 4 h 35"/>
                <a:gd name="T24" fmla="*/ 14 w 21"/>
                <a:gd name="T25" fmla="*/ 5 h 35"/>
                <a:gd name="T26" fmla="*/ 16 w 21"/>
                <a:gd name="T27" fmla="*/ 7 h 35"/>
                <a:gd name="T28" fmla="*/ 16 w 21"/>
                <a:gd name="T29" fmla="*/ 10 h 35"/>
                <a:gd name="T30" fmla="*/ 16 w 21"/>
                <a:gd name="T31" fmla="*/ 23 h 35"/>
                <a:gd name="T32" fmla="*/ 16 w 21"/>
                <a:gd name="T33" fmla="*/ 25 h 35"/>
                <a:gd name="T34" fmla="*/ 15 w 21"/>
                <a:gd name="T35" fmla="*/ 27 h 35"/>
                <a:gd name="T36" fmla="*/ 14 w 21"/>
                <a:gd name="T37" fmla="*/ 29 h 35"/>
                <a:gd name="T38" fmla="*/ 12 w 21"/>
                <a:gd name="T39" fmla="*/ 30 h 35"/>
                <a:gd name="T40" fmla="*/ 9 w 21"/>
                <a:gd name="T41" fmla="*/ 30 h 35"/>
                <a:gd name="T42" fmla="*/ 7 w 21"/>
                <a:gd name="T43" fmla="*/ 29 h 35"/>
                <a:gd name="T44" fmla="*/ 5 w 21"/>
                <a:gd name="T45" fmla="*/ 28 h 35"/>
                <a:gd name="T46" fmla="*/ 5 w 21"/>
                <a:gd name="T47" fmla="*/ 26 h 35"/>
                <a:gd name="T48" fmla="*/ 0 w 21"/>
                <a:gd name="T49" fmla="*/ 26 h 35"/>
                <a:gd name="T50" fmla="*/ 1 w 21"/>
                <a:gd name="T51" fmla="*/ 28 h 35"/>
                <a:gd name="T52" fmla="*/ 2 w 21"/>
                <a:gd name="T53" fmla="*/ 31 h 35"/>
                <a:gd name="T54" fmla="*/ 4 w 21"/>
                <a:gd name="T55" fmla="*/ 33 h 35"/>
                <a:gd name="T56" fmla="*/ 7 w 21"/>
                <a:gd name="T57" fmla="*/ 34 h 35"/>
                <a:gd name="T58" fmla="*/ 10 w 21"/>
                <a:gd name="T59" fmla="*/ 35 h 35"/>
                <a:gd name="T60" fmla="*/ 14 w 21"/>
                <a:gd name="T61" fmla="*/ 34 h 35"/>
                <a:gd name="T62" fmla="*/ 17 w 21"/>
                <a:gd name="T63" fmla="*/ 33 h 35"/>
                <a:gd name="T64" fmla="*/ 19 w 21"/>
                <a:gd name="T65" fmla="*/ 31 h 35"/>
                <a:gd name="T66" fmla="*/ 20 w 21"/>
                <a:gd name="T67" fmla="*/ 28 h 35"/>
                <a:gd name="T68" fmla="*/ 21 w 21"/>
                <a:gd name="T69" fmla="*/ 25 h 35"/>
                <a:gd name="T70" fmla="*/ 21 w 21"/>
                <a:gd name="T71" fmla="*/ 21 h 35"/>
                <a:gd name="T72" fmla="*/ 21 w 21"/>
                <a:gd name="T73" fmla="*/ 11 h 35"/>
                <a:gd name="T74" fmla="*/ 20 w 21"/>
                <a:gd name="T75" fmla="*/ 7 h 35"/>
                <a:gd name="T76" fmla="*/ 19 w 21"/>
                <a:gd name="T77" fmla="*/ 3 h 35"/>
                <a:gd name="T78" fmla="*/ 15 w 21"/>
                <a:gd name="T79" fmla="*/ 1 h 35"/>
                <a:gd name="T80" fmla="*/ 10 w 21"/>
                <a:gd name="T81" fmla="*/ 0 h 35"/>
                <a:gd name="T82" fmla="*/ 7 w 21"/>
                <a:gd name="T83" fmla="*/ 0 h 35"/>
                <a:gd name="T84" fmla="*/ 3 w 21"/>
                <a:gd name="T85" fmla="*/ 2 h 35"/>
                <a:gd name="T86" fmla="*/ 1 w 21"/>
                <a:gd name="T87" fmla="*/ 5 h 35"/>
                <a:gd name="T88" fmla="*/ 1 w 21"/>
                <a:gd name="T89" fmla="*/ 8 h 35"/>
                <a:gd name="T90" fmla="*/ 0 w 21"/>
                <a:gd name="T91" fmla="*/ 11 h 35"/>
                <a:gd name="T92" fmla="*/ 1 w 21"/>
                <a:gd name="T93" fmla="*/ 16 h 35"/>
                <a:gd name="T94" fmla="*/ 3 w 21"/>
                <a:gd name="T95" fmla="*/ 19 h 35"/>
                <a:gd name="T96" fmla="*/ 6 w 21"/>
                <a:gd name="T97" fmla="*/ 21 h 35"/>
                <a:gd name="T98" fmla="*/ 11 w 21"/>
                <a:gd name="T99" fmla="*/ 21 h 35"/>
                <a:gd name="T100" fmla="*/ 13 w 21"/>
                <a:gd name="T101" fmla="*/ 21 h 35"/>
                <a:gd name="T102" fmla="*/ 15 w 21"/>
                <a:gd name="T103" fmla="*/ 21 h 35"/>
                <a:gd name="T104" fmla="*/ 16 w 21"/>
                <a:gd name="T105" fmla="*/ 20 h 35"/>
                <a:gd name="T106" fmla="*/ 16 w 21"/>
                <a:gd name="T10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35">
                  <a:moveTo>
                    <a:pt x="16" y="10"/>
                  </a:moveTo>
                  <a:cubicBezTo>
                    <a:pt x="16" y="11"/>
                    <a:pt x="16" y="12"/>
                    <a:pt x="16" y="13"/>
                  </a:cubicBezTo>
                  <a:cubicBezTo>
                    <a:pt x="16" y="14"/>
                    <a:pt x="15" y="15"/>
                    <a:pt x="15" y="16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5" y="6"/>
                    <a:pt x="15" y="6"/>
                    <a:pt x="16" y="7"/>
                  </a:cubicBezTo>
                  <a:cubicBezTo>
                    <a:pt x="16" y="8"/>
                    <a:pt x="16" y="9"/>
                    <a:pt x="16" y="10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4"/>
                    <a:pt x="16" y="25"/>
                  </a:cubicBezTo>
                  <a:cubicBezTo>
                    <a:pt x="16" y="26"/>
                    <a:pt x="16" y="27"/>
                    <a:pt x="15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13" y="29"/>
                    <a:pt x="13" y="30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2" y="32"/>
                    <a:pt x="3" y="32"/>
                    <a:pt x="4" y="33"/>
                  </a:cubicBezTo>
                  <a:cubicBezTo>
                    <a:pt x="4" y="34"/>
                    <a:pt x="5" y="34"/>
                    <a:pt x="7" y="34"/>
                  </a:cubicBezTo>
                  <a:cubicBezTo>
                    <a:pt x="8" y="35"/>
                    <a:pt x="9" y="35"/>
                    <a:pt x="10" y="35"/>
                  </a:cubicBezTo>
                  <a:cubicBezTo>
                    <a:pt x="12" y="35"/>
                    <a:pt x="13" y="35"/>
                    <a:pt x="14" y="34"/>
                  </a:cubicBezTo>
                  <a:cubicBezTo>
                    <a:pt x="15" y="34"/>
                    <a:pt x="16" y="33"/>
                    <a:pt x="17" y="33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0"/>
                    <a:pt x="20" y="29"/>
                    <a:pt x="20" y="28"/>
                  </a:cubicBezTo>
                  <a:cubicBezTo>
                    <a:pt x="20" y="27"/>
                    <a:pt x="21" y="26"/>
                    <a:pt x="21" y="25"/>
                  </a:cubicBezTo>
                  <a:cubicBezTo>
                    <a:pt x="21" y="24"/>
                    <a:pt x="21" y="23"/>
                    <a:pt x="21" y="2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8" y="2"/>
                    <a:pt x="17" y="2"/>
                    <a:pt x="15" y="1"/>
                  </a:cubicBezTo>
                  <a:cubicBezTo>
                    <a:pt x="14" y="0"/>
                    <a:pt x="12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3" y="19"/>
                    <a:pt x="4" y="20"/>
                    <a:pt x="6" y="21"/>
                  </a:cubicBezTo>
                  <a:cubicBezTo>
                    <a:pt x="7" y="21"/>
                    <a:pt x="9" y="22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3675063" y="3871913"/>
              <a:ext cx="96838" cy="152400"/>
            </a:xfrm>
            <a:custGeom>
              <a:avLst/>
              <a:gdLst>
                <a:gd name="T0" fmla="*/ 18 w 23"/>
                <a:gd name="T1" fmla="*/ 20 h 36"/>
                <a:gd name="T2" fmla="*/ 17 w 23"/>
                <a:gd name="T3" fmla="*/ 24 h 36"/>
                <a:gd name="T4" fmla="*/ 16 w 23"/>
                <a:gd name="T5" fmla="*/ 28 h 36"/>
                <a:gd name="T6" fmla="*/ 14 w 23"/>
                <a:gd name="T7" fmla="*/ 30 h 36"/>
                <a:gd name="T8" fmla="*/ 11 w 23"/>
                <a:gd name="T9" fmla="*/ 31 h 36"/>
                <a:gd name="T10" fmla="*/ 8 w 23"/>
                <a:gd name="T11" fmla="*/ 30 h 36"/>
                <a:gd name="T12" fmla="*/ 6 w 23"/>
                <a:gd name="T13" fmla="*/ 28 h 36"/>
                <a:gd name="T14" fmla="*/ 5 w 23"/>
                <a:gd name="T15" fmla="*/ 24 h 36"/>
                <a:gd name="T16" fmla="*/ 4 w 23"/>
                <a:gd name="T17" fmla="*/ 18 h 36"/>
                <a:gd name="T18" fmla="*/ 4 w 23"/>
                <a:gd name="T19" fmla="*/ 15 h 36"/>
                <a:gd name="T20" fmla="*/ 5 w 23"/>
                <a:gd name="T21" fmla="*/ 12 h 36"/>
                <a:gd name="T22" fmla="*/ 6 w 23"/>
                <a:gd name="T23" fmla="*/ 8 h 36"/>
                <a:gd name="T24" fmla="*/ 8 w 23"/>
                <a:gd name="T25" fmla="*/ 6 h 36"/>
                <a:gd name="T26" fmla="*/ 11 w 23"/>
                <a:gd name="T27" fmla="*/ 5 h 36"/>
                <a:gd name="T28" fmla="*/ 14 w 23"/>
                <a:gd name="T29" fmla="*/ 6 h 36"/>
                <a:gd name="T30" fmla="*/ 16 w 23"/>
                <a:gd name="T31" fmla="*/ 8 h 36"/>
                <a:gd name="T32" fmla="*/ 17 w 23"/>
                <a:gd name="T33" fmla="*/ 12 h 36"/>
                <a:gd name="T34" fmla="*/ 18 w 23"/>
                <a:gd name="T35" fmla="*/ 17 h 36"/>
                <a:gd name="T36" fmla="*/ 18 w 23"/>
                <a:gd name="T37" fmla="*/ 20 h 36"/>
                <a:gd name="T38" fmla="*/ 22 w 23"/>
                <a:gd name="T39" fmla="*/ 15 h 36"/>
                <a:gd name="T40" fmla="*/ 22 w 23"/>
                <a:gd name="T41" fmla="*/ 10 h 36"/>
                <a:gd name="T42" fmla="*/ 20 w 23"/>
                <a:gd name="T43" fmla="*/ 6 h 36"/>
                <a:gd name="T44" fmla="*/ 18 w 23"/>
                <a:gd name="T45" fmla="*/ 3 h 36"/>
                <a:gd name="T46" fmla="*/ 14 w 23"/>
                <a:gd name="T47" fmla="*/ 1 h 36"/>
                <a:gd name="T48" fmla="*/ 11 w 23"/>
                <a:gd name="T49" fmla="*/ 0 h 36"/>
                <a:gd name="T50" fmla="*/ 7 w 23"/>
                <a:gd name="T51" fmla="*/ 1 h 36"/>
                <a:gd name="T52" fmla="*/ 4 w 23"/>
                <a:gd name="T53" fmla="*/ 4 h 36"/>
                <a:gd name="T54" fmla="*/ 1 w 23"/>
                <a:gd name="T55" fmla="*/ 7 h 36"/>
                <a:gd name="T56" fmla="*/ 0 w 23"/>
                <a:gd name="T57" fmla="*/ 11 h 36"/>
                <a:gd name="T58" fmla="*/ 0 w 23"/>
                <a:gd name="T59" fmla="*/ 15 h 36"/>
                <a:gd name="T60" fmla="*/ 0 w 23"/>
                <a:gd name="T61" fmla="*/ 20 h 36"/>
                <a:gd name="T62" fmla="*/ 0 w 23"/>
                <a:gd name="T63" fmla="*/ 25 h 36"/>
                <a:gd name="T64" fmla="*/ 1 w 23"/>
                <a:gd name="T65" fmla="*/ 29 h 36"/>
                <a:gd name="T66" fmla="*/ 3 w 23"/>
                <a:gd name="T67" fmla="*/ 32 h 36"/>
                <a:gd name="T68" fmla="*/ 7 w 23"/>
                <a:gd name="T69" fmla="*/ 35 h 36"/>
                <a:gd name="T70" fmla="*/ 11 w 23"/>
                <a:gd name="T71" fmla="*/ 36 h 36"/>
                <a:gd name="T72" fmla="*/ 15 w 23"/>
                <a:gd name="T73" fmla="*/ 35 h 36"/>
                <a:gd name="T74" fmla="*/ 18 w 23"/>
                <a:gd name="T75" fmla="*/ 33 h 36"/>
                <a:gd name="T76" fmla="*/ 20 w 23"/>
                <a:gd name="T77" fmla="*/ 31 h 36"/>
                <a:gd name="T78" fmla="*/ 22 w 23"/>
                <a:gd name="T79" fmla="*/ 27 h 36"/>
                <a:gd name="T80" fmla="*/ 22 w 23"/>
                <a:gd name="T81" fmla="*/ 23 h 36"/>
                <a:gd name="T82" fmla="*/ 23 w 23"/>
                <a:gd name="T83" fmla="*/ 20 h 36"/>
                <a:gd name="T84" fmla="*/ 22 w 23"/>
                <a:gd name="T85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36">
                  <a:moveTo>
                    <a:pt x="18" y="20"/>
                  </a:moveTo>
                  <a:cubicBezTo>
                    <a:pt x="18" y="21"/>
                    <a:pt x="18" y="22"/>
                    <a:pt x="17" y="24"/>
                  </a:cubicBezTo>
                  <a:cubicBezTo>
                    <a:pt x="17" y="25"/>
                    <a:pt x="17" y="27"/>
                    <a:pt x="16" y="28"/>
                  </a:cubicBezTo>
                  <a:cubicBezTo>
                    <a:pt x="16" y="29"/>
                    <a:pt x="15" y="30"/>
                    <a:pt x="14" y="30"/>
                  </a:cubicBezTo>
                  <a:cubicBezTo>
                    <a:pt x="13" y="31"/>
                    <a:pt x="12" y="31"/>
                    <a:pt x="11" y="31"/>
                  </a:cubicBezTo>
                  <a:cubicBezTo>
                    <a:pt x="10" y="31"/>
                    <a:pt x="9" y="31"/>
                    <a:pt x="8" y="30"/>
                  </a:cubicBezTo>
                  <a:cubicBezTo>
                    <a:pt x="7" y="29"/>
                    <a:pt x="6" y="29"/>
                    <a:pt x="6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4" y="22"/>
                    <a:pt x="4" y="21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4"/>
                    <a:pt x="4" y="13"/>
                    <a:pt x="5" y="12"/>
                  </a:cubicBezTo>
                  <a:cubicBezTo>
                    <a:pt x="5" y="11"/>
                    <a:pt x="5" y="10"/>
                    <a:pt x="6" y="8"/>
                  </a:cubicBezTo>
                  <a:cubicBezTo>
                    <a:pt x="6" y="7"/>
                    <a:pt x="7" y="7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3" y="6"/>
                    <a:pt x="14" y="6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0"/>
                    <a:pt x="17" y="12"/>
                  </a:cubicBezTo>
                  <a:cubicBezTo>
                    <a:pt x="18" y="13"/>
                    <a:pt x="18" y="15"/>
                    <a:pt x="18" y="17"/>
                  </a:cubicBezTo>
                  <a:cubicBezTo>
                    <a:pt x="18" y="18"/>
                    <a:pt x="18" y="19"/>
                    <a:pt x="18" y="20"/>
                  </a:cubicBezTo>
                  <a:close/>
                  <a:moveTo>
                    <a:pt x="22" y="15"/>
                  </a:move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1" y="7"/>
                    <a:pt x="20" y="6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2"/>
                    <a:pt x="16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6"/>
                    <a:pt x="1" y="28"/>
                    <a:pt x="1" y="29"/>
                  </a:cubicBezTo>
                  <a:cubicBezTo>
                    <a:pt x="2" y="30"/>
                    <a:pt x="3" y="31"/>
                    <a:pt x="3" y="32"/>
                  </a:cubicBezTo>
                  <a:cubicBezTo>
                    <a:pt x="4" y="34"/>
                    <a:pt x="5" y="34"/>
                    <a:pt x="7" y="35"/>
                  </a:cubicBezTo>
                  <a:cubicBezTo>
                    <a:pt x="8" y="35"/>
                    <a:pt x="10" y="36"/>
                    <a:pt x="11" y="36"/>
                  </a:cubicBezTo>
                  <a:cubicBezTo>
                    <a:pt x="13" y="36"/>
                    <a:pt x="14" y="35"/>
                    <a:pt x="15" y="35"/>
                  </a:cubicBezTo>
                  <a:cubicBezTo>
                    <a:pt x="16" y="35"/>
                    <a:pt x="17" y="34"/>
                    <a:pt x="18" y="33"/>
                  </a:cubicBezTo>
                  <a:cubicBezTo>
                    <a:pt x="19" y="33"/>
                    <a:pt x="20" y="32"/>
                    <a:pt x="20" y="31"/>
                  </a:cubicBezTo>
                  <a:cubicBezTo>
                    <a:pt x="21" y="30"/>
                    <a:pt x="21" y="28"/>
                    <a:pt x="22" y="27"/>
                  </a:cubicBezTo>
                  <a:cubicBezTo>
                    <a:pt x="22" y="26"/>
                    <a:pt x="22" y="25"/>
                    <a:pt x="22" y="23"/>
                  </a:cubicBezTo>
                  <a:cubicBezTo>
                    <a:pt x="22" y="21"/>
                    <a:pt x="23" y="20"/>
                    <a:pt x="23" y="20"/>
                  </a:cubicBezTo>
                  <a:cubicBezTo>
                    <a:pt x="23" y="18"/>
                    <a:pt x="23" y="16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hqprint"/>
          <a:srcRect/>
          <a:stretch>
            <a:fillRect/>
          </a:stretch>
        </p:blipFill>
        <p:spPr bwMode="auto">
          <a:xfrm>
            <a:off x="-63499" y="0"/>
            <a:ext cx="4256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3996267" cy="6858000"/>
          </a:xfrm>
          <a:prstGeom prst="rect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4" name="图片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5600" y="-82550"/>
            <a:ext cx="385233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 userDrawn="1"/>
        </p:nvGrpSpPr>
        <p:grpSpPr>
          <a:xfrm>
            <a:off x="10220333" y="512775"/>
            <a:ext cx="1239777" cy="388521"/>
            <a:chOff x="2571750" y="2305050"/>
            <a:chExt cx="7107238" cy="2227263"/>
          </a:xfrm>
          <a:solidFill>
            <a:srgbClr val="9C0C15"/>
          </a:solidFill>
        </p:grpSpPr>
        <p:sp>
          <p:nvSpPr>
            <p:cNvPr id="6" name="Freeform 5"/>
            <p:cNvSpPr/>
            <p:nvPr/>
          </p:nvSpPr>
          <p:spPr bwMode="auto">
            <a:xfrm>
              <a:off x="5570538" y="2641600"/>
              <a:ext cx="169863" cy="527050"/>
            </a:xfrm>
            <a:custGeom>
              <a:avLst/>
              <a:gdLst>
                <a:gd name="T0" fmla="*/ 0 w 40"/>
                <a:gd name="T1" fmla="*/ 117 h 124"/>
                <a:gd name="T2" fmla="*/ 7 w 40"/>
                <a:gd name="T3" fmla="*/ 122 h 124"/>
                <a:gd name="T4" fmla="*/ 23 w 40"/>
                <a:gd name="T5" fmla="*/ 95 h 124"/>
                <a:gd name="T6" fmla="*/ 39 w 40"/>
                <a:gd name="T7" fmla="*/ 34 h 124"/>
                <a:gd name="T8" fmla="*/ 15 w 40"/>
                <a:gd name="T9" fmla="*/ 0 h 124"/>
                <a:gd name="T10" fmla="*/ 7 w 40"/>
                <a:gd name="T11" fmla="*/ 7 h 124"/>
                <a:gd name="T12" fmla="*/ 12 w 40"/>
                <a:gd name="T13" fmla="*/ 42 h 124"/>
                <a:gd name="T14" fmla="*/ 6 w 40"/>
                <a:gd name="T15" fmla="*/ 95 h 124"/>
                <a:gd name="T16" fmla="*/ 0 w 40"/>
                <a:gd name="T1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4">
                  <a:moveTo>
                    <a:pt x="0" y="117"/>
                  </a:moveTo>
                  <a:cubicBezTo>
                    <a:pt x="0" y="117"/>
                    <a:pt x="0" y="124"/>
                    <a:pt x="7" y="122"/>
                  </a:cubicBezTo>
                  <a:cubicBezTo>
                    <a:pt x="7" y="122"/>
                    <a:pt x="23" y="109"/>
                    <a:pt x="23" y="95"/>
                  </a:cubicBezTo>
                  <a:cubicBezTo>
                    <a:pt x="23" y="95"/>
                    <a:pt x="29" y="51"/>
                    <a:pt x="39" y="34"/>
                  </a:cubicBezTo>
                  <a:cubicBezTo>
                    <a:pt x="39" y="34"/>
                    <a:pt x="40" y="23"/>
                    <a:pt x="15" y="0"/>
                  </a:cubicBezTo>
                  <a:cubicBezTo>
                    <a:pt x="15" y="0"/>
                    <a:pt x="7" y="2"/>
                    <a:pt x="7" y="7"/>
                  </a:cubicBezTo>
                  <a:cubicBezTo>
                    <a:pt x="8" y="11"/>
                    <a:pt x="19" y="16"/>
                    <a:pt x="12" y="42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111"/>
                    <a:pt x="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65800" y="3117850"/>
              <a:ext cx="325438" cy="336550"/>
            </a:xfrm>
            <a:custGeom>
              <a:avLst/>
              <a:gdLst>
                <a:gd name="T0" fmla="*/ 71 w 77"/>
                <a:gd name="T1" fmla="*/ 34 h 79"/>
                <a:gd name="T2" fmla="*/ 46 w 77"/>
                <a:gd name="T3" fmla="*/ 6 h 79"/>
                <a:gd name="T4" fmla="*/ 36 w 77"/>
                <a:gd name="T5" fmla="*/ 13 h 79"/>
                <a:gd name="T6" fmla="*/ 3 w 77"/>
                <a:gd name="T7" fmla="*/ 66 h 79"/>
                <a:gd name="T8" fmla="*/ 14 w 77"/>
                <a:gd name="T9" fmla="*/ 70 h 79"/>
                <a:gd name="T10" fmla="*/ 62 w 77"/>
                <a:gd name="T11" fmla="*/ 48 h 79"/>
                <a:gd name="T12" fmla="*/ 71 w 77"/>
                <a:gd name="T13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9">
                  <a:moveTo>
                    <a:pt x="71" y="34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34" y="0"/>
                    <a:pt x="36" y="13"/>
                  </a:cubicBezTo>
                  <a:cubicBezTo>
                    <a:pt x="36" y="13"/>
                    <a:pt x="24" y="55"/>
                    <a:pt x="3" y="66"/>
                  </a:cubicBezTo>
                  <a:cubicBezTo>
                    <a:pt x="3" y="66"/>
                    <a:pt x="0" y="79"/>
                    <a:pt x="14" y="70"/>
                  </a:cubicBezTo>
                  <a:cubicBezTo>
                    <a:pt x="14" y="70"/>
                    <a:pt x="51" y="47"/>
                    <a:pt x="62" y="48"/>
                  </a:cubicBezTo>
                  <a:cubicBezTo>
                    <a:pt x="62" y="48"/>
                    <a:pt x="77" y="44"/>
                    <a:pt x="7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103813" y="3186113"/>
              <a:ext cx="619125" cy="506413"/>
            </a:xfrm>
            <a:custGeom>
              <a:avLst/>
              <a:gdLst>
                <a:gd name="T0" fmla="*/ 141 w 146"/>
                <a:gd name="T1" fmla="*/ 10 h 119"/>
                <a:gd name="T2" fmla="*/ 135 w 146"/>
                <a:gd name="T3" fmla="*/ 3 h 119"/>
                <a:gd name="T4" fmla="*/ 96 w 146"/>
                <a:gd name="T5" fmla="*/ 35 h 119"/>
                <a:gd name="T6" fmla="*/ 61 w 146"/>
                <a:gd name="T7" fmla="*/ 66 h 119"/>
                <a:gd name="T8" fmla="*/ 38 w 146"/>
                <a:gd name="T9" fmla="*/ 83 h 119"/>
                <a:gd name="T10" fmla="*/ 36 w 146"/>
                <a:gd name="T11" fmla="*/ 80 h 119"/>
                <a:gd name="T12" fmla="*/ 32 w 146"/>
                <a:gd name="T13" fmla="*/ 18 h 119"/>
                <a:gd name="T14" fmla="*/ 28 w 146"/>
                <a:gd name="T15" fmla="*/ 28 h 119"/>
                <a:gd name="T16" fmla="*/ 0 w 146"/>
                <a:gd name="T17" fmla="*/ 92 h 119"/>
                <a:gd name="T18" fmla="*/ 22 w 146"/>
                <a:gd name="T19" fmla="*/ 119 h 119"/>
                <a:gd name="T20" fmla="*/ 82 w 146"/>
                <a:gd name="T21" fmla="*/ 88 h 119"/>
                <a:gd name="T22" fmla="*/ 111 w 146"/>
                <a:gd name="T23" fmla="*/ 57 h 119"/>
                <a:gd name="T24" fmla="*/ 141 w 146"/>
                <a:gd name="T25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19">
                  <a:moveTo>
                    <a:pt x="141" y="10"/>
                  </a:moveTo>
                  <a:cubicBezTo>
                    <a:pt x="141" y="10"/>
                    <a:pt x="146" y="0"/>
                    <a:pt x="135" y="3"/>
                  </a:cubicBezTo>
                  <a:cubicBezTo>
                    <a:pt x="135" y="3"/>
                    <a:pt x="112" y="32"/>
                    <a:pt x="96" y="35"/>
                  </a:cubicBezTo>
                  <a:cubicBezTo>
                    <a:pt x="96" y="35"/>
                    <a:pt x="71" y="61"/>
                    <a:pt x="61" y="66"/>
                  </a:cubicBezTo>
                  <a:cubicBezTo>
                    <a:pt x="61" y="66"/>
                    <a:pt x="41" y="78"/>
                    <a:pt x="38" y="83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8" y="28"/>
                    <a:pt x="32" y="18"/>
                  </a:cubicBezTo>
                  <a:cubicBezTo>
                    <a:pt x="32" y="18"/>
                    <a:pt x="27" y="20"/>
                    <a:pt x="28" y="28"/>
                  </a:cubicBezTo>
                  <a:cubicBezTo>
                    <a:pt x="28" y="28"/>
                    <a:pt x="12" y="85"/>
                    <a:pt x="0" y="92"/>
                  </a:cubicBezTo>
                  <a:cubicBezTo>
                    <a:pt x="0" y="92"/>
                    <a:pt x="10" y="109"/>
                    <a:pt x="22" y="119"/>
                  </a:cubicBezTo>
                  <a:cubicBezTo>
                    <a:pt x="22" y="119"/>
                    <a:pt x="68" y="98"/>
                    <a:pt x="82" y="88"/>
                  </a:cubicBezTo>
                  <a:cubicBezTo>
                    <a:pt x="82" y="88"/>
                    <a:pt x="105" y="66"/>
                    <a:pt x="111" y="57"/>
                  </a:cubicBezTo>
                  <a:cubicBezTo>
                    <a:pt x="111" y="57"/>
                    <a:pt x="134" y="26"/>
                    <a:pt x="1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410450" y="2632075"/>
              <a:ext cx="890588" cy="1108075"/>
            </a:xfrm>
            <a:custGeom>
              <a:avLst/>
              <a:gdLst>
                <a:gd name="T0" fmla="*/ 196 w 210"/>
                <a:gd name="T1" fmla="*/ 11 h 260"/>
                <a:gd name="T2" fmla="*/ 184 w 210"/>
                <a:gd name="T3" fmla="*/ 19 h 260"/>
                <a:gd name="T4" fmla="*/ 164 w 210"/>
                <a:gd name="T5" fmla="*/ 30 h 260"/>
                <a:gd name="T6" fmla="*/ 140 w 210"/>
                <a:gd name="T7" fmla="*/ 6 h 260"/>
                <a:gd name="T8" fmla="*/ 126 w 210"/>
                <a:gd name="T9" fmla="*/ 7 h 260"/>
                <a:gd name="T10" fmla="*/ 132 w 210"/>
                <a:gd name="T11" fmla="*/ 35 h 260"/>
                <a:gd name="T12" fmla="*/ 133 w 210"/>
                <a:gd name="T13" fmla="*/ 48 h 260"/>
                <a:gd name="T14" fmla="*/ 90 w 210"/>
                <a:gd name="T15" fmla="*/ 80 h 260"/>
                <a:gd name="T16" fmla="*/ 89 w 210"/>
                <a:gd name="T17" fmla="*/ 54 h 260"/>
                <a:gd name="T18" fmla="*/ 78 w 210"/>
                <a:gd name="T19" fmla="*/ 56 h 260"/>
                <a:gd name="T20" fmla="*/ 79 w 210"/>
                <a:gd name="T21" fmla="*/ 105 h 260"/>
                <a:gd name="T22" fmla="*/ 112 w 210"/>
                <a:gd name="T23" fmla="*/ 109 h 260"/>
                <a:gd name="T24" fmla="*/ 89 w 210"/>
                <a:gd name="T25" fmla="*/ 149 h 260"/>
                <a:gd name="T26" fmla="*/ 14 w 210"/>
                <a:gd name="T27" fmla="*/ 244 h 260"/>
                <a:gd name="T28" fmla="*/ 23 w 210"/>
                <a:gd name="T29" fmla="*/ 252 h 260"/>
                <a:gd name="T30" fmla="*/ 98 w 210"/>
                <a:gd name="T31" fmla="*/ 182 h 260"/>
                <a:gd name="T32" fmla="*/ 170 w 210"/>
                <a:gd name="T33" fmla="*/ 55 h 260"/>
                <a:gd name="T34" fmla="*/ 210 w 210"/>
                <a:gd name="T35" fmla="*/ 27 h 260"/>
                <a:gd name="T36" fmla="*/ 196 w 210"/>
                <a:gd name="T37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60">
                  <a:moveTo>
                    <a:pt x="196" y="11"/>
                  </a:moveTo>
                  <a:cubicBezTo>
                    <a:pt x="189" y="9"/>
                    <a:pt x="184" y="19"/>
                    <a:pt x="184" y="19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6" y="23"/>
                    <a:pt x="140" y="6"/>
                    <a:pt x="140" y="6"/>
                  </a:cubicBezTo>
                  <a:cubicBezTo>
                    <a:pt x="128" y="0"/>
                    <a:pt x="126" y="7"/>
                    <a:pt x="126" y="7"/>
                  </a:cubicBezTo>
                  <a:cubicBezTo>
                    <a:pt x="122" y="16"/>
                    <a:pt x="132" y="35"/>
                    <a:pt x="132" y="35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75" y="73"/>
                    <a:pt x="89" y="54"/>
                    <a:pt x="89" y="54"/>
                  </a:cubicBezTo>
                  <a:cubicBezTo>
                    <a:pt x="87" y="39"/>
                    <a:pt x="78" y="56"/>
                    <a:pt x="78" y="56"/>
                  </a:cubicBezTo>
                  <a:cubicBezTo>
                    <a:pt x="67" y="81"/>
                    <a:pt x="79" y="105"/>
                    <a:pt x="79" y="105"/>
                  </a:cubicBezTo>
                  <a:cubicBezTo>
                    <a:pt x="90" y="123"/>
                    <a:pt x="108" y="112"/>
                    <a:pt x="112" y="109"/>
                  </a:cubicBezTo>
                  <a:cubicBezTo>
                    <a:pt x="106" y="115"/>
                    <a:pt x="89" y="149"/>
                    <a:pt x="89" y="149"/>
                  </a:cubicBezTo>
                  <a:cubicBezTo>
                    <a:pt x="68" y="204"/>
                    <a:pt x="14" y="244"/>
                    <a:pt x="14" y="244"/>
                  </a:cubicBezTo>
                  <a:cubicBezTo>
                    <a:pt x="0" y="260"/>
                    <a:pt x="23" y="252"/>
                    <a:pt x="23" y="252"/>
                  </a:cubicBezTo>
                  <a:cubicBezTo>
                    <a:pt x="44" y="243"/>
                    <a:pt x="98" y="182"/>
                    <a:pt x="98" y="182"/>
                  </a:cubicBezTo>
                  <a:cubicBezTo>
                    <a:pt x="175" y="91"/>
                    <a:pt x="170" y="55"/>
                    <a:pt x="170" y="55"/>
                  </a:cubicBezTo>
                  <a:cubicBezTo>
                    <a:pt x="188" y="47"/>
                    <a:pt x="210" y="27"/>
                    <a:pt x="210" y="27"/>
                  </a:cubicBezTo>
                  <a:lnTo>
                    <a:pt x="19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8166100" y="3233738"/>
              <a:ext cx="246063" cy="428625"/>
            </a:xfrm>
            <a:custGeom>
              <a:avLst/>
              <a:gdLst>
                <a:gd name="T0" fmla="*/ 9 w 58"/>
                <a:gd name="T1" fmla="*/ 23 h 101"/>
                <a:gd name="T2" fmla="*/ 9 w 58"/>
                <a:gd name="T3" fmla="*/ 86 h 101"/>
                <a:gd name="T4" fmla="*/ 14 w 58"/>
                <a:gd name="T5" fmla="*/ 96 h 101"/>
                <a:gd name="T6" fmla="*/ 51 w 58"/>
                <a:gd name="T7" fmla="*/ 50 h 101"/>
                <a:gd name="T8" fmla="*/ 21 w 58"/>
                <a:gd name="T9" fmla="*/ 11 h 101"/>
                <a:gd name="T10" fmla="*/ 9 w 58"/>
                <a:gd name="T11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9" y="23"/>
                  </a:moveTo>
                  <a:cubicBezTo>
                    <a:pt x="9" y="23"/>
                    <a:pt x="23" y="73"/>
                    <a:pt x="9" y="86"/>
                  </a:cubicBezTo>
                  <a:cubicBezTo>
                    <a:pt x="9" y="86"/>
                    <a:pt x="0" y="101"/>
                    <a:pt x="14" y="96"/>
                  </a:cubicBezTo>
                  <a:cubicBezTo>
                    <a:pt x="14" y="96"/>
                    <a:pt x="35" y="62"/>
                    <a:pt x="51" y="50"/>
                  </a:cubicBezTo>
                  <a:cubicBezTo>
                    <a:pt x="51" y="50"/>
                    <a:pt x="58" y="24"/>
                    <a:pt x="21" y="11"/>
                  </a:cubicBezTo>
                  <a:cubicBezTo>
                    <a:pt x="21" y="11"/>
                    <a:pt x="1" y="0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8755063" y="2305050"/>
              <a:ext cx="923925" cy="1587500"/>
            </a:xfrm>
            <a:custGeom>
              <a:avLst/>
              <a:gdLst>
                <a:gd name="T0" fmla="*/ 140 w 218"/>
                <a:gd name="T1" fmla="*/ 7 h 373"/>
                <a:gd name="T2" fmla="*/ 135 w 218"/>
                <a:gd name="T3" fmla="*/ 15 h 373"/>
                <a:gd name="T4" fmla="*/ 112 w 218"/>
                <a:gd name="T5" fmla="*/ 34 h 373"/>
                <a:gd name="T6" fmla="*/ 88 w 218"/>
                <a:gd name="T7" fmla="*/ 44 h 373"/>
                <a:gd name="T8" fmla="*/ 78 w 218"/>
                <a:gd name="T9" fmla="*/ 59 h 373"/>
                <a:gd name="T10" fmla="*/ 39 w 218"/>
                <a:gd name="T11" fmla="*/ 96 h 373"/>
                <a:gd name="T12" fmla="*/ 22 w 218"/>
                <a:gd name="T13" fmla="*/ 82 h 373"/>
                <a:gd name="T14" fmla="*/ 11 w 218"/>
                <a:gd name="T15" fmla="*/ 90 h 373"/>
                <a:gd name="T16" fmla="*/ 17 w 218"/>
                <a:gd name="T17" fmla="*/ 125 h 373"/>
                <a:gd name="T18" fmla="*/ 43 w 218"/>
                <a:gd name="T19" fmla="*/ 111 h 373"/>
                <a:gd name="T20" fmla="*/ 83 w 218"/>
                <a:gd name="T21" fmla="*/ 70 h 373"/>
                <a:gd name="T22" fmla="*/ 112 w 218"/>
                <a:gd name="T23" fmla="*/ 78 h 373"/>
                <a:gd name="T24" fmla="*/ 103 w 218"/>
                <a:gd name="T25" fmla="*/ 99 h 373"/>
                <a:gd name="T26" fmla="*/ 28 w 218"/>
                <a:gd name="T27" fmla="*/ 189 h 373"/>
                <a:gd name="T28" fmla="*/ 27 w 218"/>
                <a:gd name="T29" fmla="*/ 220 h 373"/>
                <a:gd name="T30" fmla="*/ 51 w 218"/>
                <a:gd name="T31" fmla="*/ 220 h 373"/>
                <a:gd name="T32" fmla="*/ 76 w 218"/>
                <a:gd name="T33" fmla="*/ 194 h 373"/>
                <a:gd name="T34" fmla="*/ 67 w 218"/>
                <a:gd name="T35" fmla="*/ 231 h 373"/>
                <a:gd name="T36" fmla="*/ 90 w 218"/>
                <a:gd name="T37" fmla="*/ 244 h 373"/>
                <a:gd name="T38" fmla="*/ 125 w 218"/>
                <a:gd name="T39" fmla="*/ 255 h 373"/>
                <a:gd name="T40" fmla="*/ 3 w 218"/>
                <a:gd name="T41" fmla="*/ 309 h 373"/>
                <a:gd name="T42" fmla="*/ 102 w 218"/>
                <a:gd name="T43" fmla="*/ 361 h 373"/>
                <a:gd name="T44" fmla="*/ 148 w 218"/>
                <a:gd name="T45" fmla="*/ 325 h 373"/>
                <a:gd name="T46" fmla="*/ 149 w 218"/>
                <a:gd name="T47" fmla="*/ 288 h 373"/>
                <a:gd name="T48" fmla="*/ 154 w 218"/>
                <a:gd name="T49" fmla="*/ 280 h 373"/>
                <a:gd name="T50" fmla="*/ 179 w 218"/>
                <a:gd name="T51" fmla="*/ 286 h 373"/>
                <a:gd name="T52" fmla="*/ 193 w 218"/>
                <a:gd name="T53" fmla="*/ 286 h 373"/>
                <a:gd name="T54" fmla="*/ 188 w 218"/>
                <a:gd name="T55" fmla="*/ 262 h 373"/>
                <a:gd name="T56" fmla="*/ 142 w 218"/>
                <a:gd name="T57" fmla="*/ 256 h 373"/>
                <a:gd name="T58" fmla="*/ 99 w 218"/>
                <a:gd name="T59" fmla="*/ 224 h 373"/>
                <a:gd name="T60" fmla="*/ 114 w 218"/>
                <a:gd name="T61" fmla="*/ 162 h 373"/>
                <a:gd name="T62" fmla="*/ 75 w 218"/>
                <a:gd name="T63" fmla="*/ 168 h 373"/>
                <a:gd name="T64" fmla="*/ 111 w 218"/>
                <a:gd name="T65" fmla="*/ 129 h 373"/>
                <a:gd name="T66" fmla="*/ 120 w 218"/>
                <a:gd name="T67" fmla="*/ 111 h 373"/>
                <a:gd name="T68" fmla="*/ 141 w 218"/>
                <a:gd name="T69" fmla="*/ 80 h 373"/>
                <a:gd name="T70" fmla="*/ 172 w 218"/>
                <a:gd name="T71" fmla="*/ 13 h 373"/>
                <a:gd name="T72" fmla="*/ 140 w 218"/>
                <a:gd name="T73" fmla="*/ 7 h 373"/>
                <a:gd name="T74" fmla="*/ 129 w 218"/>
                <a:gd name="T75" fmla="*/ 314 h 373"/>
                <a:gd name="T76" fmla="*/ 63 w 218"/>
                <a:gd name="T77" fmla="*/ 330 h 373"/>
                <a:gd name="T78" fmla="*/ 79 w 218"/>
                <a:gd name="T79" fmla="*/ 301 h 373"/>
                <a:gd name="T80" fmla="*/ 114 w 218"/>
                <a:gd name="T81" fmla="*/ 283 h 373"/>
                <a:gd name="T82" fmla="*/ 129 w 218"/>
                <a:gd name="T83" fmla="*/ 314 h 373"/>
                <a:gd name="T84" fmla="*/ 119 w 218"/>
                <a:gd name="T85" fmla="*/ 50 h 373"/>
                <a:gd name="T86" fmla="*/ 123 w 218"/>
                <a:gd name="T87" fmla="*/ 42 h 373"/>
                <a:gd name="T88" fmla="*/ 136 w 218"/>
                <a:gd name="T89" fmla="*/ 33 h 373"/>
                <a:gd name="T90" fmla="*/ 119 w 218"/>
                <a:gd name="T91" fmla="*/ 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373">
                  <a:moveTo>
                    <a:pt x="140" y="7"/>
                  </a:moveTo>
                  <a:cubicBezTo>
                    <a:pt x="135" y="15"/>
                    <a:pt x="135" y="15"/>
                    <a:pt x="135" y="15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3" y="52"/>
                    <a:pt x="88" y="44"/>
                  </a:cubicBezTo>
                  <a:cubicBezTo>
                    <a:pt x="88" y="44"/>
                    <a:pt x="79" y="44"/>
                    <a:pt x="78" y="5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26" y="107"/>
                    <a:pt x="22" y="82"/>
                  </a:cubicBezTo>
                  <a:cubicBezTo>
                    <a:pt x="22" y="82"/>
                    <a:pt x="18" y="63"/>
                    <a:pt x="11" y="90"/>
                  </a:cubicBezTo>
                  <a:cubicBezTo>
                    <a:pt x="11" y="90"/>
                    <a:pt x="10" y="120"/>
                    <a:pt x="17" y="125"/>
                  </a:cubicBezTo>
                  <a:cubicBezTo>
                    <a:pt x="17" y="125"/>
                    <a:pt x="41" y="132"/>
                    <a:pt x="43" y="111"/>
                  </a:cubicBezTo>
                  <a:cubicBezTo>
                    <a:pt x="43" y="111"/>
                    <a:pt x="78" y="76"/>
                    <a:pt x="83" y="70"/>
                  </a:cubicBezTo>
                  <a:cubicBezTo>
                    <a:pt x="83" y="70"/>
                    <a:pt x="104" y="82"/>
                    <a:pt x="112" y="78"/>
                  </a:cubicBezTo>
                  <a:cubicBezTo>
                    <a:pt x="112" y="78"/>
                    <a:pt x="120" y="81"/>
                    <a:pt x="103" y="99"/>
                  </a:cubicBezTo>
                  <a:cubicBezTo>
                    <a:pt x="103" y="99"/>
                    <a:pt x="44" y="188"/>
                    <a:pt x="28" y="189"/>
                  </a:cubicBezTo>
                  <a:cubicBezTo>
                    <a:pt x="28" y="189"/>
                    <a:pt x="21" y="209"/>
                    <a:pt x="27" y="220"/>
                  </a:cubicBezTo>
                  <a:cubicBezTo>
                    <a:pt x="27" y="220"/>
                    <a:pt x="47" y="225"/>
                    <a:pt x="51" y="220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6" y="194"/>
                    <a:pt x="80" y="207"/>
                    <a:pt x="67" y="231"/>
                  </a:cubicBezTo>
                  <a:cubicBezTo>
                    <a:pt x="67" y="231"/>
                    <a:pt x="66" y="257"/>
                    <a:pt x="90" y="244"/>
                  </a:cubicBezTo>
                  <a:cubicBezTo>
                    <a:pt x="90" y="244"/>
                    <a:pt x="118" y="236"/>
                    <a:pt x="125" y="255"/>
                  </a:cubicBezTo>
                  <a:cubicBezTo>
                    <a:pt x="125" y="255"/>
                    <a:pt x="77" y="246"/>
                    <a:pt x="3" y="309"/>
                  </a:cubicBezTo>
                  <a:cubicBezTo>
                    <a:pt x="3" y="309"/>
                    <a:pt x="0" y="332"/>
                    <a:pt x="102" y="361"/>
                  </a:cubicBezTo>
                  <a:cubicBezTo>
                    <a:pt x="102" y="361"/>
                    <a:pt x="143" y="373"/>
                    <a:pt x="148" y="32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9" y="288"/>
                    <a:pt x="143" y="283"/>
                    <a:pt x="154" y="280"/>
                  </a:cubicBezTo>
                  <a:cubicBezTo>
                    <a:pt x="179" y="286"/>
                    <a:pt x="179" y="286"/>
                    <a:pt x="179" y="286"/>
                  </a:cubicBezTo>
                  <a:cubicBezTo>
                    <a:pt x="179" y="286"/>
                    <a:pt x="186" y="300"/>
                    <a:pt x="193" y="286"/>
                  </a:cubicBezTo>
                  <a:cubicBezTo>
                    <a:pt x="193" y="286"/>
                    <a:pt x="218" y="277"/>
                    <a:pt x="188" y="262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51" y="228"/>
                    <a:pt x="99" y="224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2"/>
                    <a:pt x="102" y="141"/>
                    <a:pt x="75" y="168"/>
                  </a:cubicBezTo>
                  <a:cubicBezTo>
                    <a:pt x="75" y="168"/>
                    <a:pt x="98" y="137"/>
                    <a:pt x="111" y="129"/>
                  </a:cubicBezTo>
                  <a:cubicBezTo>
                    <a:pt x="111" y="129"/>
                    <a:pt x="118" y="129"/>
                    <a:pt x="120" y="111"/>
                  </a:cubicBezTo>
                  <a:cubicBezTo>
                    <a:pt x="120" y="111"/>
                    <a:pt x="130" y="109"/>
                    <a:pt x="141" y="80"/>
                  </a:cubicBezTo>
                  <a:cubicBezTo>
                    <a:pt x="141" y="80"/>
                    <a:pt x="157" y="80"/>
                    <a:pt x="172" y="13"/>
                  </a:cubicBezTo>
                  <a:cubicBezTo>
                    <a:pt x="172" y="13"/>
                    <a:pt x="152" y="0"/>
                    <a:pt x="140" y="7"/>
                  </a:cubicBezTo>
                  <a:close/>
                  <a:moveTo>
                    <a:pt x="129" y="314"/>
                  </a:moveTo>
                  <a:cubicBezTo>
                    <a:pt x="123" y="356"/>
                    <a:pt x="63" y="330"/>
                    <a:pt x="63" y="330"/>
                  </a:cubicBezTo>
                  <a:cubicBezTo>
                    <a:pt x="32" y="324"/>
                    <a:pt x="79" y="301"/>
                    <a:pt x="79" y="301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45" y="270"/>
                    <a:pt x="129" y="314"/>
                    <a:pt x="129" y="314"/>
                  </a:cubicBezTo>
                  <a:close/>
                  <a:moveTo>
                    <a:pt x="119" y="50"/>
                  </a:moveTo>
                  <a:cubicBezTo>
                    <a:pt x="119" y="50"/>
                    <a:pt x="118" y="45"/>
                    <a:pt x="123" y="4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28" y="63"/>
                    <a:pt x="11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6375400" y="2355850"/>
              <a:ext cx="836613" cy="1490663"/>
            </a:xfrm>
            <a:custGeom>
              <a:avLst/>
              <a:gdLst>
                <a:gd name="T0" fmla="*/ 115 w 197"/>
                <a:gd name="T1" fmla="*/ 250 h 350"/>
                <a:gd name="T2" fmla="*/ 144 w 197"/>
                <a:gd name="T3" fmla="*/ 194 h 350"/>
                <a:gd name="T4" fmla="*/ 141 w 197"/>
                <a:gd name="T5" fmla="*/ 178 h 350"/>
                <a:gd name="T6" fmla="*/ 145 w 197"/>
                <a:gd name="T7" fmla="*/ 168 h 350"/>
                <a:gd name="T8" fmla="*/ 137 w 197"/>
                <a:gd name="T9" fmla="*/ 162 h 350"/>
                <a:gd name="T10" fmla="*/ 119 w 197"/>
                <a:gd name="T11" fmla="*/ 145 h 350"/>
                <a:gd name="T12" fmla="*/ 129 w 197"/>
                <a:gd name="T13" fmla="*/ 132 h 350"/>
                <a:gd name="T14" fmla="*/ 171 w 197"/>
                <a:gd name="T15" fmla="*/ 107 h 350"/>
                <a:gd name="T16" fmla="*/ 191 w 197"/>
                <a:gd name="T17" fmla="*/ 60 h 350"/>
                <a:gd name="T18" fmla="*/ 181 w 197"/>
                <a:gd name="T19" fmla="*/ 46 h 350"/>
                <a:gd name="T20" fmla="*/ 168 w 197"/>
                <a:gd name="T21" fmla="*/ 62 h 350"/>
                <a:gd name="T22" fmla="*/ 133 w 197"/>
                <a:gd name="T23" fmla="*/ 90 h 350"/>
                <a:gd name="T24" fmla="*/ 151 w 197"/>
                <a:gd name="T25" fmla="*/ 35 h 350"/>
                <a:gd name="T26" fmla="*/ 149 w 197"/>
                <a:gd name="T27" fmla="*/ 15 h 350"/>
                <a:gd name="T28" fmla="*/ 137 w 197"/>
                <a:gd name="T29" fmla="*/ 30 h 350"/>
                <a:gd name="T30" fmla="*/ 90 w 197"/>
                <a:gd name="T31" fmla="*/ 123 h 350"/>
                <a:gd name="T32" fmla="*/ 60 w 197"/>
                <a:gd name="T33" fmla="*/ 138 h 350"/>
                <a:gd name="T34" fmla="*/ 45 w 197"/>
                <a:gd name="T35" fmla="*/ 154 h 350"/>
                <a:gd name="T36" fmla="*/ 69 w 197"/>
                <a:gd name="T37" fmla="*/ 173 h 350"/>
                <a:gd name="T38" fmla="*/ 41 w 197"/>
                <a:gd name="T39" fmla="*/ 234 h 350"/>
                <a:gd name="T40" fmla="*/ 32 w 197"/>
                <a:gd name="T41" fmla="*/ 251 h 350"/>
                <a:gd name="T42" fmla="*/ 52 w 197"/>
                <a:gd name="T43" fmla="*/ 265 h 350"/>
                <a:gd name="T44" fmla="*/ 85 w 197"/>
                <a:gd name="T45" fmla="*/ 246 h 350"/>
                <a:gd name="T46" fmla="*/ 88 w 197"/>
                <a:gd name="T47" fmla="*/ 253 h 350"/>
                <a:gd name="T48" fmla="*/ 78 w 197"/>
                <a:gd name="T49" fmla="*/ 281 h 350"/>
                <a:gd name="T50" fmla="*/ 48 w 197"/>
                <a:gd name="T51" fmla="*/ 302 h 350"/>
                <a:gd name="T52" fmla="*/ 34 w 197"/>
                <a:gd name="T53" fmla="*/ 306 h 350"/>
                <a:gd name="T54" fmla="*/ 31 w 197"/>
                <a:gd name="T55" fmla="*/ 339 h 350"/>
                <a:gd name="T56" fmla="*/ 51 w 197"/>
                <a:gd name="T57" fmla="*/ 332 h 350"/>
                <a:gd name="T58" fmla="*/ 65 w 197"/>
                <a:gd name="T59" fmla="*/ 309 h 350"/>
                <a:gd name="T60" fmla="*/ 108 w 197"/>
                <a:gd name="T61" fmla="*/ 342 h 350"/>
                <a:gd name="T62" fmla="*/ 115 w 197"/>
                <a:gd name="T63" fmla="*/ 309 h 350"/>
                <a:gd name="T64" fmla="*/ 115 w 197"/>
                <a:gd name="T65" fmla="*/ 250 h 350"/>
                <a:gd name="T66" fmla="*/ 85 w 197"/>
                <a:gd name="T67" fmla="*/ 220 h 350"/>
                <a:gd name="T68" fmla="*/ 66 w 197"/>
                <a:gd name="T69" fmla="*/ 232 h 350"/>
                <a:gd name="T70" fmla="*/ 82 w 197"/>
                <a:gd name="T71" fmla="*/ 178 h 350"/>
                <a:gd name="T72" fmla="*/ 106 w 197"/>
                <a:gd name="T73" fmla="*/ 154 h 350"/>
                <a:gd name="T74" fmla="*/ 95 w 197"/>
                <a:gd name="T75" fmla="*/ 197 h 350"/>
                <a:gd name="T76" fmla="*/ 85 w 197"/>
                <a:gd name="T77" fmla="*/ 2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350">
                  <a:moveTo>
                    <a:pt x="115" y="250"/>
                  </a:moveTo>
                  <a:cubicBezTo>
                    <a:pt x="115" y="250"/>
                    <a:pt x="109" y="233"/>
                    <a:pt x="144" y="194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7" y="162"/>
                    <a:pt x="136" y="145"/>
                    <a:pt x="119" y="145"/>
                  </a:cubicBezTo>
                  <a:cubicBezTo>
                    <a:pt x="119" y="145"/>
                    <a:pt x="110" y="143"/>
                    <a:pt x="129" y="132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7" y="52"/>
                    <a:pt x="181" y="46"/>
                  </a:cubicBezTo>
                  <a:cubicBezTo>
                    <a:pt x="181" y="46"/>
                    <a:pt x="179" y="56"/>
                    <a:pt x="168" y="62"/>
                  </a:cubicBezTo>
                  <a:cubicBezTo>
                    <a:pt x="157" y="67"/>
                    <a:pt x="141" y="81"/>
                    <a:pt x="133" y="90"/>
                  </a:cubicBezTo>
                  <a:cubicBezTo>
                    <a:pt x="133" y="90"/>
                    <a:pt x="150" y="45"/>
                    <a:pt x="151" y="3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5"/>
                    <a:pt x="138" y="0"/>
                    <a:pt x="137" y="30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0" y="138"/>
                    <a:pt x="60" y="138"/>
                    <a:pt x="60" y="138"/>
                  </a:cubicBezTo>
                  <a:cubicBezTo>
                    <a:pt x="60" y="138"/>
                    <a:pt x="32" y="132"/>
                    <a:pt x="45" y="154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85" y="246"/>
                    <a:pt x="89" y="246"/>
                    <a:pt x="88" y="253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8" y="281"/>
                    <a:pt x="56" y="303"/>
                    <a:pt x="48" y="302"/>
                  </a:cubicBezTo>
                  <a:cubicBezTo>
                    <a:pt x="48" y="302"/>
                    <a:pt x="45" y="302"/>
                    <a:pt x="34" y="306"/>
                  </a:cubicBezTo>
                  <a:cubicBezTo>
                    <a:pt x="34" y="306"/>
                    <a:pt x="0" y="323"/>
                    <a:pt x="31" y="339"/>
                  </a:cubicBezTo>
                  <a:cubicBezTo>
                    <a:pt x="31" y="339"/>
                    <a:pt x="41" y="350"/>
                    <a:pt x="51" y="332"/>
                  </a:cubicBezTo>
                  <a:cubicBezTo>
                    <a:pt x="65" y="309"/>
                    <a:pt x="65" y="309"/>
                    <a:pt x="65" y="309"/>
                  </a:cubicBezTo>
                  <a:cubicBezTo>
                    <a:pt x="108" y="342"/>
                    <a:pt x="108" y="342"/>
                    <a:pt x="108" y="342"/>
                  </a:cubicBezTo>
                  <a:cubicBezTo>
                    <a:pt x="108" y="342"/>
                    <a:pt x="117" y="330"/>
                    <a:pt x="115" y="309"/>
                  </a:cubicBezTo>
                  <a:lnTo>
                    <a:pt x="115" y="250"/>
                  </a:lnTo>
                  <a:close/>
                  <a:moveTo>
                    <a:pt x="85" y="220"/>
                  </a:moveTo>
                  <a:cubicBezTo>
                    <a:pt x="66" y="232"/>
                    <a:pt x="66" y="232"/>
                    <a:pt x="66" y="232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7" y="161"/>
                    <a:pt x="106" y="154"/>
                    <a:pt x="106" y="154"/>
                  </a:cubicBezTo>
                  <a:cubicBezTo>
                    <a:pt x="105" y="170"/>
                    <a:pt x="95" y="197"/>
                    <a:pt x="95" y="197"/>
                  </a:cubicBezTo>
                  <a:cubicBezTo>
                    <a:pt x="90" y="212"/>
                    <a:pt x="85" y="220"/>
                    <a:pt x="8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842125" y="3475038"/>
              <a:ext cx="296863" cy="265113"/>
            </a:xfrm>
            <a:custGeom>
              <a:avLst/>
              <a:gdLst>
                <a:gd name="T0" fmla="*/ 51 w 70"/>
                <a:gd name="T1" fmla="*/ 9 h 62"/>
                <a:gd name="T2" fmla="*/ 22 w 70"/>
                <a:gd name="T3" fmla="*/ 0 h 62"/>
                <a:gd name="T4" fmla="*/ 18 w 70"/>
                <a:gd name="T5" fmla="*/ 12 h 62"/>
                <a:gd name="T6" fmla="*/ 37 w 70"/>
                <a:gd name="T7" fmla="*/ 39 h 62"/>
                <a:gd name="T8" fmla="*/ 57 w 70"/>
                <a:gd name="T9" fmla="*/ 44 h 62"/>
                <a:gd name="T10" fmla="*/ 64 w 70"/>
                <a:gd name="T11" fmla="*/ 30 h 62"/>
                <a:gd name="T12" fmla="*/ 51 w 70"/>
                <a:gd name="T13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2">
                  <a:moveTo>
                    <a:pt x="51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0" y="1"/>
                    <a:pt x="18" y="12"/>
                  </a:cubicBezTo>
                  <a:cubicBezTo>
                    <a:pt x="18" y="12"/>
                    <a:pt x="32" y="27"/>
                    <a:pt x="37" y="39"/>
                  </a:cubicBezTo>
                  <a:cubicBezTo>
                    <a:pt x="37" y="39"/>
                    <a:pt x="42" y="62"/>
                    <a:pt x="57" y="44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70" y="17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519271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0 w 39"/>
                <a:gd name="T11" fmla="*/ 50 h 50"/>
                <a:gd name="T12" fmla="*/ 7 w 39"/>
                <a:gd name="T13" fmla="*/ 48 h 50"/>
                <a:gd name="T14" fmla="*/ 4 w 39"/>
                <a:gd name="T15" fmla="*/ 50 h 50"/>
                <a:gd name="T16" fmla="*/ 2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2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0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2" y="20"/>
                    <a:pt x="2" y="13"/>
                  </a:cubicBezTo>
                  <a:cubicBezTo>
                    <a:pt x="2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387975" y="4046538"/>
              <a:ext cx="249238" cy="204788"/>
            </a:xfrm>
            <a:custGeom>
              <a:avLst/>
              <a:gdLst>
                <a:gd name="T0" fmla="*/ 0 w 59"/>
                <a:gd name="T1" fmla="*/ 47 h 48"/>
                <a:gd name="T2" fmla="*/ 8 w 59"/>
                <a:gd name="T3" fmla="*/ 40 h 48"/>
                <a:gd name="T4" fmla="*/ 8 w 59"/>
                <a:gd name="T5" fmla="*/ 8 h 48"/>
                <a:gd name="T6" fmla="*/ 0 w 59"/>
                <a:gd name="T7" fmla="*/ 2 h 48"/>
                <a:gd name="T8" fmla="*/ 0 w 59"/>
                <a:gd name="T9" fmla="*/ 0 h 48"/>
                <a:gd name="T10" fmla="*/ 24 w 59"/>
                <a:gd name="T11" fmla="*/ 0 h 48"/>
                <a:gd name="T12" fmla="*/ 24 w 59"/>
                <a:gd name="T13" fmla="*/ 2 h 48"/>
                <a:gd name="T14" fmla="*/ 17 w 59"/>
                <a:gd name="T15" fmla="*/ 8 h 48"/>
                <a:gd name="T16" fmla="*/ 17 w 59"/>
                <a:gd name="T17" fmla="*/ 22 h 48"/>
                <a:gd name="T18" fmla="*/ 43 w 59"/>
                <a:gd name="T19" fmla="*/ 22 h 48"/>
                <a:gd name="T20" fmla="*/ 43 w 59"/>
                <a:gd name="T21" fmla="*/ 8 h 48"/>
                <a:gd name="T22" fmla="*/ 35 w 59"/>
                <a:gd name="T23" fmla="*/ 2 h 48"/>
                <a:gd name="T24" fmla="*/ 35 w 59"/>
                <a:gd name="T25" fmla="*/ 0 h 48"/>
                <a:gd name="T26" fmla="*/ 59 w 59"/>
                <a:gd name="T27" fmla="*/ 0 h 48"/>
                <a:gd name="T28" fmla="*/ 59 w 59"/>
                <a:gd name="T29" fmla="*/ 2 h 48"/>
                <a:gd name="T30" fmla="*/ 52 w 59"/>
                <a:gd name="T31" fmla="*/ 8 h 48"/>
                <a:gd name="T32" fmla="*/ 52 w 59"/>
                <a:gd name="T33" fmla="*/ 41 h 48"/>
                <a:gd name="T34" fmla="*/ 59 w 59"/>
                <a:gd name="T35" fmla="*/ 47 h 48"/>
                <a:gd name="T36" fmla="*/ 59 w 59"/>
                <a:gd name="T37" fmla="*/ 48 h 48"/>
                <a:gd name="T38" fmla="*/ 35 w 59"/>
                <a:gd name="T39" fmla="*/ 48 h 48"/>
                <a:gd name="T40" fmla="*/ 35 w 59"/>
                <a:gd name="T41" fmla="*/ 47 h 48"/>
                <a:gd name="T42" fmla="*/ 43 w 59"/>
                <a:gd name="T43" fmla="*/ 40 h 48"/>
                <a:gd name="T44" fmla="*/ 43 w 59"/>
                <a:gd name="T45" fmla="*/ 26 h 48"/>
                <a:gd name="T46" fmla="*/ 17 w 59"/>
                <a:gd name="T47" fmla="*/ 26 h 48"/>
                <a:gd name="T48" fmla="*/ 17 w 59"/>
                <a:gd name="T49" fmla="*/ 41 h 48"/>
                <a:gd name="T50" fmla="*/ 24 w 59"/>
                <a:gd name="T51" fmla="*/ 47 h 48"/>
                <a:gd name="T52" fmla="*/ 24 w 59"/>
                <a:gd name="T53" fmla="*/ 48 h 48"/>
                <a:gd name="T54" fmla="*/ 0 w 59"/>
                <a:gd name="T55" fmla="*/ 48 h 48"/>
                <a:gd name="T56" fmla="*/ 0 w 59"/>
                <a:gd name="T5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8">
                  <a:moveTo>
                    <a:pt x="0" y="47"/>
                  </a:moveTo>
                  <a:cubicBezTo>
                    <a:pt x="7" y="47"/>
                    <a:pt x="8" y="45"/>
                    <a:pt x="8" y="4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2" y="2"/>
                    <a:pt x="35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3" y="2"/>
                    <a:pt x="52" y="3"/>
                    <a:pt x="52" y="8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5"/>
                    <a:pt x="53" y="47"/>
                    <a:pt x="59" y="47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3" y="47"/>
                    <a:pt x="43" y="45"/>
                    <a:pt x="43" y="4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5"/>
                    <a:pt x="17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5649913" y="4046538"/>
              <a:ext cx="258763" cy="204788"/>
            </a:xfrm>
            <a:custGeom>
              <a:avLst/>
              <a:gdLst>
                <a:gd name="T0" fmla="*/ 18 w 61"/>
                <a:gd name="T1" fmla="*/ 30 h 48"/>
                <a:gd name="T2" fmla="*/ 28 w 61"/>
                <a:gd name="T3" fmla="*/ 10 h 48"/>
                <a:gd name="T4" fmla="*/ 38 w 61"/>
                <a:gd name="T5" fmla="*/ 30 h 48"/>
                <a:gd name="T6" fmla="*/ 18 w 61"/>
                <a:gd name="T7" fmla="*/ 30 h 48"/>
                <a:gd name="T8" fmla="*/ 61 w 61"/>
                <a:gd name="T9" fmla="*/ 47 h 48"/>
                <a:gd name="T10" fmla="*/ 53 w 61"/>
                <a:gd name="T11" fmla="*/ 41 h 48"/>
                <a:gd name="T12" fmla="*/ 31 w 61"/>
                <a:gd name="T13" fmla="*/ 0 h 48"/>
                <a:gd name="T14" fmla="*/ 29 w 61"/>
                <a:gd name="T15" fmla="*/ 0 h 48"/>
                <a:gd name="T16" fmla="*/ 11 w 61"/>
                <a:gd name="T17" fmla="*/ 35 h 48"/>
                <a:gd name="T18" fmla="*/ 5 w 61"/>
                <a:gd name="T19" fmla="*/ 45 h 48"/>
                <a:gd name="T20" fmla="*/ 0 w 61"/>
                <a:gd name="T21" fmla="*/ 47 h 48"/>
                <a:gd name="T22" fmla="*/ 0 w 61"/>
                <a:gd name="T23" fmla="*/ 48 h 48"/>
                <a:gd name="T24" fmla="*/ 18 w 61"/>
                <a:gd name="T25" fmla="*/ 48 h 48"/>
                <a:gd name="T26" fmla="*/ 18 w 61"/>
                <a:gd name="T27" fmla="*/ 47 h 48"/>
                <a:gd name="T28" fmla="*/ 12 w 61"/>
                <a:gd name="T29" fmla="*/ 44 h 48"/>
                <a:gd name="T30" fmla="*/ 12 w 61"/>
                <a:gd name="T31" fmla="*/ 41 h 48"/>
                <a:gd name="T32" fmla="*/ 16 w 61"/>
                <a:gd name="T33" fmla="*/ 33 h 48"/>
                <a:gd name="T34" fmla="*/ 39 w 61"/>
                <a:gd name="T35" fmla="*/ 33 h 48"/>
                <a:gd name="T36" fmla="*/ 43 w 61"/>
                <a:gd name="T37" fmla="*/ 40 h 48"/>
                <a:gd name="T38" fmla="*/ 44 w 61"/>
                <a:gd name="T39" fmla="*/ 44 h 48"/>
                <a:gd name="T40" fmla="*/ 38 w 61"/>
                <a:gd name="T41" fmla="*/ 47 h 48"/>
                <a:gd name="T42" fmla="*/ 38 w 61"/>
                <a:gd name="T43" fmla="*/ 48 h 48"/>
                <a:gd name="T44" fmla="*/ 61 w 61"/>
                <a:gd name="T45" fmla="*/ 48 h 48"/>
                <a:gd name="T46" fmla="*/ 61 w 61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8">
                  <a:moveTo>
                    <a:pt x="18" y="3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18" y="30"/>
                  </a:lnTo>
                  <a:close/>
                  <a:moveTo>
                    <a:pt x="61" y="47"/>
                  </a:moveTo>
                  <a:cubicBezTo>
                    <a:pt x="57" y="47"/>
                    <a:pt x="55" y="46"/>
                    <a:pt x="53" y="4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8"/>
                    <a:pt x="7" y="44"/>
                    <a:pt x="5" y="45"/>
                  </a:cubicBezTo>
                  <a:cubicBezTo>
                    <a:pt x="3" y="47"/>
                    <a:pt x="2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2" y="47"/>
                    <a:pt x="12" y="44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4" y="43"/>
                    <a:pt x="44" y="44"/>
                  </a:cubicBezTo>
                  <a:cubicBezTo>
                    <a:pt x="44" y="47"/>
                    <a:pt x="42" y="47"/>
                    <a:pt x="38" y="4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61" y="48"/>
                    <a:pt x="61" y="48"/>
                    <a:pt x="61" y="48"/>
                  </a:cubicBezTo>
                  <a:lnTo>
                    <a:pt x="6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918200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184900" y="4046538"/>
              <a:ext cx="246063" cy="204788"/>
            </a:xfrm>
            <a:custGeom>
              <a:avLst/>
              <a:gdLst>
                <a:gd name="T0" fmla="*/ 17 w 58"/>
                <a:gd name="T1" fmla="*/ 6 h 48"/>
                <a:gd name="T2" fmla="*/ 21 w 58"/>
                <a:gd name="T3" fmla="*/ 3 h 48"/>
                <a:gd name="T4" fmla="*/ 41 w 58"/>
                <a:gd name="T5" fmla="*/ 8 h 48"/>
                <a:gd name="T6" fmla="*/ 49 w 58"/>
                <a:gd name="T7" fmla="*/ 25 h 48"/>
                <a:gd name="T8" fmla="*/ 22 w 58"/>
                <a:gd name="T9" fmla="*/ 46 h 48"/>
                <a:gd name="T10" fmla="*/ 17 w 58"/>
                <a:gd name="T11" fmla="*/ 43 h 48"/>
                <a:gd name="T12" fmla="*/ 17 w 58"/>
                <a:gd name="T13" fmla="*/ 6 h 48"/>
                <a:gd name="T14" fmla="*/ 0 w 58"/>
                <a:gd name="T15" fmla="*/ 48 h 48"/>
                <a:gd name="T16" fmla="*/ 25 w 58"/>
                <a:gd name="T17" fmla="*/ 48 h 48"/>
                <a:gd name="T18" fmla="*/ 58 w 58"/>
                <a:gd name="T19" fmla="*/ 25 h 48"/>
                <a:gd name="T20" fmla="*/ 23 w 58"/>
                <a:gd name="T21" fmla="*/ 0 h 48"/>
                <a:gd name="T22" fmla="*/ 0 w 58"/>
                <a:gd name="T23" fmla="*/ 0 h 48"/>
                <a:gd name="T24" fmla="*/ 0 w 58"/>
                <a:gd name="T25" fmla="*/ 2 h 48"/>
                <a:gd name="T26" fmla="*/ 8 w 58"/>
                <a:gd name="T27" fmla="*/ 8 h 48"/>
                <a:gd name="T28" fmla="*/ 8 w 58"/>
                <a:gd name="T29" fmla="*/ 41 h 48"/>
                <a:gd name="T30" fmla="*/ 0 w 58"/>
                <a:gd name="T31" fmla="*/ 47 h 48"/>
                <a:gd name="T32" fmla="*/ 0 w 5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48">
                  <a:moveTo>
                    <a:pt x="17" y="6"/>
                  </a:moveTo>
                  <a:cubicBezTo>
                    <a:pt x="17" y="5"/>
                    <a:pt x="17" y="3"/>
                    <a:pt x="21" y="3"/>
                  </a:cubicBezTo>
                  <a:cubicBezTo>
                    <a:pt x="32" y="3"/>
                    <a:pt x="36" y="5"/>
                    <a:pt x="41" y="8"/>
                  </a:cubicBezTo>
                  <a:cubicBezTo>
                    <a:pt x="47" y="13"/>
                    <a:pt x="49" y="19"/>
                    <a:pt x="49" y="25"/>
                  </a:cubicBezTo>
                  <a:cubicBezTo>
                    <a:pt x="49" y="46"/>
                    <a:pt x="27" y="46"/>
                    <a:pt x="22" y="46"/>
                  </a:cubicBezTo>
                  <a:cubicBezTo>
                    <a:pt x="18" y="46"/>
                    <a:pt x="17" y="45"/>
                    <a:pt x="17" y="43"/>
                  </a:cubicBezTo>
                  <a:lnTo>
                    <a:pt x="17" y="6"/>
                  </a:lnTo>
                  <a:close/>
                  <a:moveTo>
                    <a:pt x="0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51" y="48"/>
                    <a:pt x="58" y="34"/>
                    <a:pt x="58" y="25"/>
                  </a:cubicBezTo>
                  <a:cubicBezTo>
                    <a:pt x="58" y="8"/>
                    <a:pt x="44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8" y="3"/>
                    <a:pt x="8" y="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6"/>
                    <a:pt x="7" y="47"/>
                    <a:pt x="0" y="47"/>
                  </a:cubicBez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6456363" y="4041775"/>
              <a:ext cx="241300" cy="212725"/>
            </a:xfrm>
            <a:custGeom>
              <a:avLst/>
              <a:gdLst>
                <a:gd name="T0" fmla="*/ 29 w 57"/>
                <a:gd name="T1" fmla="*/ 48 h 50"/>
                <a:gd name="T2" fmla="*/ 10 w 57"/>
                <a:gd name="T3" fmla="*/ 25 h 50"/>
                <a:gd name="T4" fmla="*/ 29 w 57"/>
                <a:gd name="T5" fmla="*/ 3 h 50"/>
                <a:gd name="T6" fmla="*/ 47 w 57"/>
                <a:gd name="T7" fmla="*/ 25 h 50"/>
                <a:gd name="T8" fmla="*/ 29 w 57"/>
                <a:gd name="T9" fmla="*/ 48 h 50"/>
                <a:gd name="T10" fmla="*/ 29 w 57"/>
                <a:gd name="T11" fmla="*/ 50 h 50"/>
                <a:gd name="T12" fmla="*/ 57 w 57"/>
                <a:gd name="T13" fmla="*/ 26 h 50"/>
                <a:gd name="T14" fmla="*/ 29 w 57"/>
                <a:gd name="T15" fmla="*/ 0 h 50"/>
                <a:gd name="T16" fmla="*/ 0 w 57"/>
                <a:gd name="T17" fmla="*/ 26 h 50"/>
                <a:gd name="T18" fmla="*/ 29 w 57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29" y="48"/>
                  </a:moveTo>
                  <a:cubicBezTo>
                    <a:pt x="19" y="48"/>
                    <a:pt x="10" y="41"/>
                    <a:pt x="10" y="25"/>
                  </a:cubicBezTo>
                  <a:cubicBezTo>
                    <a:pt x="10" y="9"/>
                    <a:pt x="20" y="3"/>
                    <a:pt x="29" y="3"/>
                  </a:cubicBezTo>
                  <a:cubicBezTo>
                    <a:pt x="38" y="3"/>
                    <a:pt x="47" y="9"/>
                    <a:pt x="47" y="25"/>
                  </a:cubicBezTo>
                  <a:cubicBezTo>
                    <a:pt x="47" y="41"/>
                    <a:pt x="38" y="48"/>
                    <a:pt x="29" y="48"/>
                  </a:cubicBezTo>
                  <a:close/>
                  <a:moveTo>
                    <a:pt x="29" y="50"/>
                  </a:moveTo>
                  <a:cubicBezTo>
                    <a:pt x="44" y="50"/>
                    <a:pt x="57" y="41"/>
                    <a:pt x="57" y="26"/>
                  </a:cubicBezTo>
                  <a:cubicBezTo>
                    <a:pt x="57" y="9"/>
                    <a:pt x="43" y="0"/>
                    <a:pt x="29" y="0"/>
                  </a:cubicBezTo>
                  <a:cubicBezTo>
                    <a:pt x="14" y="0"/>
                    <a:pt x="0" y="9"/>
                    <a:pt x="0" y="26"/>
                  </a:cubicBezTo>
                  <a:cubicBezTo>
                    <a:pt x="0" y="41"/>
                    <a:pt x="13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715125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3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1 w 60"/>
                <a:gd name="T15" fmla="*/ 47 h 49"/>
                <a:gd name="T16" fmla="*/ 21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9 w 60"/>
                <a:gd name="T23" fmla="*/ 38 h 49"/>
                <a:gd name="T24" fmla="*/ 9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9" y="46"/>
                    <a:pt x="9" y="3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6991350" y="4041775"/>
              <a:ext cx="246063" cy="212725"/>
            </a:xfrm>
            <a:custGeom>
              <a:avLst/>
              <a:gdLst>
                <a:gd name="T0" fmla="*/ 58 w 58"/>
                <a:gd name="T1" fmla="*/ 25 h 50"/>
                <a:gd name="T2" fmla="*/ 52 w 58"/>
                <a:gd name="T3" fmla="*/ 31 h 50"/>
                <a:gd name="T4" fmla="*/ 52 w 58"/>
                <a:gd name="T5" fmla="*/ 45 h 50"/>
                <a:gd name="T6" fmla="*/ 31 w 58"/>
                <a:gd name="T7" fmla="*/ 50 h 50"/>
                <a:gd name="T8" fmla="*/ 7 w 58"/>
                <a:gd name="T9" fmla="*/ 43 h 50"/>
                <a:gd name="T10" fmla="*/ 0 w 58"/>
                <a:gd name="T11" fmla="*/ 25 h 50"/>
                <a:gd name="T12" fmla="*/ 29 w 58"/>
                <a:gd name="T13" fmla="*/ 0 h 50"/>
                <a:gd name="T14" fmla="*/ 45 w 58"/>
                <a:gd name="T15" fmla="*/ 3 h 50"/>
                <a:gd name="T16" fmla="*/ 49 w 58"/>
                <a:gd name="T17" fmla="*/ 0 h 50"/>
                <a:gd name="T18" fmla="*/ 51 w 58"/>
                <a:gd name="T19" fmla="*/ 0 h 50"/>
                <a:gd name="T20" fmla="*/ 52 w 58"/>
                <a:gd name="T21" fmla="*/ 16 h 50"/>
                <a:gd name="T22" fmla="*/ 50 w 58"/>
                <a:gd name="T23" fmla="*/ 16 h 50"/>
                <a:gd name="T24" fmla="*/ 31 w 58"/>
                <a:gd name="T25" fmla="*/ 3 h 50"/>
                <a:gd name="T26" fmla="*/ 9 w 58"/>
                <a:gd name="T27" fmla="*/ 26 h 50"/>
                <a:gd name="T28" fmla="*/ 32 w 58"/>
                <a:gd name="T29" fmla="*/ 48 h 50"/>
                <a:gd name="T30" fmla="*/ 44 w 58"/>
                <a:gd name="T31" fmla="*/ 43 h 50"/>
                <a:gd name="T32" fmla="*/ 44 w 58"/>
                <a:gd name="T33" fmla="*/ 32 h 50"/>
                <a:gd name="T34" fmla="*/ 36 w 58"/>
                <a:gd name="T35" fmla="*/ 25 h 50"/>
                <a:gd name="T36" fmla="*/ 36 w 58"/>
                <a:gd name="T37" fmla="*/ 24 h 50"/>
                <a:gd name="T38" fmla="*/ 58 w 58"/>
                <a:gd name="T39" fmla="*/ 24 h 50"/>
                <a:gd name="T40" fmla="*/ 58 w 58"/>
                <a:gd name="T4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0">
                  <a:moveTo>
                    <a:pt x="58" y="25"/>
                  </a:moveTo>
                  <a:cubicBezTo>
                    <a:pt x="55" y="25"/>
                    <a:pt x="52" y="26"/>
                    <a:pt x="52" y="3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6"/>
                    <a:pt x="41" y="50"/>
                    <a:pt x="31" y="50"/>
                  </a:cubicBezTo>
                  <a:cubicBezTo>
                    <a:pt x="23" y="50"/>
                    <a:pt x="13" y="48"/>
                    <a:pt x="7" y="43"/>
                  </a:cubicBezTo>
                  <a:cubicBezTo>
                    <a:pt x="2" y="38"/>
                    <a:pt x="0" y="34"/>
                    <a:pt x="0" y="25"/>
                  </a:cubicBezTo>
                  <a:cubicBezTo>
                    <a:pt x="0" y="13"/>
                    <a:pt x="11" y="0"/>
                    <a:pt x="29" y="0"/>
                  </a:cubicBezTo>
                  <a:cubicBezTo>
                    <a:pt x="38" y="0"/>
                    <a:pt x="42" y="3"/>
                    <a:pt x="45" y="3"/>
                  </a:cubicBezTo>
                  <a:cubicBezTo>
                    <a:pt x="46" y="3"/>
                    <a:pt x="48" y="2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1"/>
                    <a:pt x="43" y="3"/>
                    <a:pt x="31" y="3"/>
                  </a:cubicBezTo>
                  <a:cubicBezTo>
                    <a:pt x="22" y="3"/>
                    <a:pt x="9" y="8"/>
                    <a:pt x="9" y="26"/>
                  </a:cubicBezTo>
                  <a:cubicBezTo>
                    <a:pt x="9" y="39"/>
                    <a:pt x="19" y="48"/>
                    <a:pt x="32" y="48"/>
                  </a:cubicBezTo>
                  <a:cubicBezTo>
                    <a:pt x="38" y="48"/>
                    <a:pt x="44" y="46"/>
                    <a:pt x="44" y="4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6"/>
                    <a:pt x="42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3390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30 h 49"/>
                <a:gd name="T6" fmla="*/ 30 w 60"/>
                <a:gd name="T7" fmla="*/ 49 h 49"/>
                <a:gd name="T8" fmla="*/ 8 w 60"/>
                <a:gd name="T9" fmla="*/ 31 h 49"/>
                <a:gd name="T10" fmla="*/ 8 w 60"/>
                <a:gd name="T11" fmla="*/ 8 h 49"/>
                <a:gd name="T12" fmla="*/ 0 w 60"/>
                <a:gd name="T13" fmla="*/ 2 h 49"/>
                <a:gd name="T14" fmla="*/ 0 w 60"/>
                <a:gd name="T15" fmla="*/ 0 h 49"/>
                <a:gd name="T16" fmla="*/ 25 w 60"/>
                <a:gd name="T17" fmla="*/ 0 h 49"/>
                <a:gd name="T18" fmla="*/ 25 w 60"/>
                <a:gd name="T19" fmla="*/ 2 h 49"/>
                <a:gd name="T20" fmla="*/ 17 w 60"/>
                <a:gd name="T21" fmla="*/ 8 h 49"/>
                <a:gd name="T22" fmla="*/ 17 w 60"/>
                <a:gd name="T23" fmla="*/ 32 h 49"/>
                <a:gd name="T24" fmla="*/ 32 w 60"/>
                <a:gd name="T25" fmla="*/ 46 h 49"/>
                <a:gd name="T26" fmla="*/ 46 w 60"/>
                <a:gd name="T27" fmla="*/ 41 h 49"/>
                <a:gd name="T28" fmla="*/ 48 w 60"/>
                <a:gd name="T29" fmla="*/ 31 h 49"/>
                <a:gd name="T30" fmla="*/ 48 w 60"/>
                <a:gd name="T31" fmla="*/ 11 h 49"/>
                <a:gd name="T32" fmla="*/ 40 w 60"/>
                <a:gd name="T33" fmla="*/ 2 h 49"/>
                <a:gd name="T34" fmla="*/ 40 w 60"/>
                <a:gd name="T35" fmla="*/ 0 h 49"/>
                <a:gd name="T36" fmla="*/ 60 w 60"/>
                <a:gd name="T37" fmla="*/ 0 h 49"/>
                <a:gd name="T38" fmla="*/ 60 w 60"/>
                <a:gd name="T3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4" y="2"/>
                    <a:pt x="52" y="4"/>
                    <a:pt x="52" y="1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6"/>
                    <a:pt x="52" y="49"/>
                    <a:pt x="30" y="49"/>
                  </a:cubicBezTo>
                  <a:cubicBezTo>
                    <a:pt x="8" y="49"/>
                    <a:pt x="8" y="35"/>
                    <a:pt x="8" y="3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46"/>
                    <a:pt x="32" y="46"/>
                  </a:cubicBezTo>
                  <a:cubicBezTo>
                    <a:pt x="39" y="46"/>
                    <a:pt x="44" y="44"/>
                    <a:pt x="46" y="41"/>
                  </a:cubicBezTo>
                  <a:cubicBezTo>
                    <a:pt x="48" y="39"/>
                    <a:pt x="48" y="37"/>
                    <a:pt x="48" y="3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76057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7872413" y="4046538"/>
              <a:ext cx="111125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7996238" y="4046538"/>
              <a:ext cx="249238" cy="207963"/>
            </a:xfrm>
            <a:custGeom>
              <a:avLst/>
              <a:gdLst>
                <a:gd name="T0" fmla="*/ 59 w 59"/>
                <a:gd name="T1" fmla="*/ 2 h 49"/>
                <a:gd name="T2" fmla="*/ 51 w 59"/>
                <a:gd name="T3" fmla="*/ 9 h 49"/>
                <a:gd name="T4" fmla="*/ 32 w 59"/>
                <a:gd name="T5" fmla="*/ 49 h 49"/>
                <a:gd name="T6" fmla="*/ 31 w 59"/>
                <a:gd name="T7" fmla="*/ 49 h 49"/>
                <a:gd name="T8" fmla="*/ 9 w 59"/>
                <a:gd name="T9" fmla="*/ 9 h 49"/>
                <a:gd name="T10" fmla="*/ 0 w 59"/>
                <a:gd name="T11" fmla="*/ 2 h 49"/>
                <a:gd name="T12" fmla="*/ 0 w 59"/>
                <a:gd name="T13" fmla="*/ 0 h 49"/>
                <a:gd name="T14" fmla="*/ 23 w 59"/>
                <a:gd name="T15" fmla="*/ 0 h 49"/>
                <a:gd name="T16" fmla="*/ 23 w 59"/>
                <a:gd name="T17" fmla="*/ 2 h 49"/>
                <a:gd name="T18" fmla="*/ 17 w 59"/>
                <a:gd name="T19" fmla="*/ 5 h 49"/>
                <a:gd name="T20" fmla="*/ 20 w 59"/>
                <a:gd name="T21" fmla="*/ 12 h 49"/>
                <a:gd name="T22" fmla="*/ 33 w 59"/>
                <a:gd name="T23" fmla="*/ 37 h 49"/>
                <a:gd name="T24" fmla="*/ 46 w 59"/>
                <a:gd name="T25" fmla="*/ 10 h 49"/>
                <a:gd name="T26" fmla="*/ 48 w 59"/>
                <a:gd name="T27" fmla="*/ 5 h 49"/>
                <a:gd name="T28" fmla="*/ 41 w 59"/>
                <a:gd name="T29" fmla="*/ 2 h 49"/>
                <a:gd name="T30" fmla="*/ 41 w 59"/>
                <a:gd name="T31" fmla="*/ 0 h 49"/>
                <a:gd name="T32" fmla="*/ 59 w 59"/>
                <a:gd name="T33" fmla="*/ 0 h 49"/>
                <a:gd name="T34" fmla="*/ 59 w 59"/>
                <a:gd name="T3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9">
                  <a:moveTo>
                    <a:pt x="59" y="2"/>
                  </a:moveTo>
                  <a:cubicBezTo>
                    <a:pt x="55" y="2"/>
                    <a:pt x="54" y="3"/>
                    <a:pt x="51" y="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3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2"/>
                    <a:pt x="17" y="2"/>
                    <a:pt x="17" y="5"/>
                  </a:cubicBezTo>
                  <a:cubicBezTo>
                    <a:pt x="17" y="6"/>
                    <a:pt x="18" y="9"/>
                    <a:pt x="20" y="1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8" y="7"/>
                    <a:pt x="48" y="5"/>
                  </a:cubicBezTo>
                  <a:cubicBezTo>
                    <a:pt x="48" y="2"/>
                    <a:pt x="45" y="2"/>
                    <a:pt x="41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8258175" y="4046538"/>
              <a:ext cx="217488" cy="204788"/>
            </a:xfrm>
            <a:custGeom>
              <a:avLst/>
              <a:gdLst>
                <a:gd name="T0" fmla="*/ 47 w 51"/>
                <a:gd name="T1" fmla="*/ 48 h 48"/>
                <a:gd name="T2" fmla="*/ 0 w 51"/>
                <a:gd name="T3" fmla="*/ 48 h 48"/>
                <a:gd name="T4" fmla="*/ 0 w 51"/>
                <a:gd name="T5" fmla="*/ 47 h 48"/>
                <a:gd name="T6" fmla="*/ 8 w 51"/>
                <a:gd name="T7" fmla="*/ 41 h 48"/>
                <a:gd name="T8" fmla="*/ 8 w 51"/>
                <a:gd name="T9" fmla="*/ 8 h 48"/>
                <a:gd name="T10" fmla="*/ 0 w 51"/>
                <a:gd name="T11" fmla="*/ 2 h 48"/>
                <a:gd name="T12" fmla="*/ 0 w 51"/>
                <a:gd name="T13" fmla="*/ 0 h 48"/>
                <a:gd name="T14" fmla="*/ 47 w 51"/>
                <a:gd name="T15" fmla="*/ 0 h 48"/>
                <a:gd name="T16" fmla="*/ 47 w 51"/>
                <a:gd name="T17" fmla="*/ 11 h 48"/>
                <a:gd name="T18" fmla="*/ 45 w 51"/>
                <a:gd name="T19" fmla="*/ 11 h 48"/>
                <a:gd name="T20" fmla="*/ 31 w 51"/>
                <a:gd name="T21" fmla="*/ 3 h 48"/>
                <a:gd name="T22" fmla="*/ 20 w 51"/>
                <a:gd name="T23" fmla="*/ 3 h 48"/>
                <a:gd name="T24" fmla="*/ 17 w 51"/>
                <a:gd name="T25" fmla="*/ 6 h 48"/>
                <a:gd name="T26" fmla="*/ 17 w 51"/>
                <a:gd name="T27" fmla="*/ 22 h 48"/>
                <a:gd name="T28" fmla="*/ 30 w 51"/>
                <a:gd name="T29" fmla="*/ 22 h 48"/>
                <a:gd name="T30" fmla="*/ 40 w 51"/>
                <a:gd name="T31" fmla="*/ 15 h 48"/>
                <a:gd name="T32" fmla="*/ 42 w 51"/>
                <a:gd name="T33" fmla="*/ 15 h 48"/>
                <a:gd name="T34" fmla="*/ 42 w 51"/>
                <a:gd name="T35" fmla="*/ 32 h 48"/>
                <a:gd name="T36" fmla="*/ 40 w 51"/>
                <a:gd name="T37" fmla="*/ 32 h 48"/>
                <a:gd name="T38" fmla="*/ 30 w 51"/>
                <a:gd name="T39" fmla="*/ 25 h 48"/>
                <a:gd name="T40" fmla="*/ 17 w 51"/>
                <a:gd name="T41" fmla="*/ 25 h 48"/>
                <a:gd name="T42" fmla="*/ 17 w 51"/>
                <a:gd name="T43" fmla="*/ 43 h 48"/>
                <a:gd name="T44" fmla="*/ 30 w 51"/>
                <a:gd name="T45" fmla="*/ 46 h 48"/>
                <a:gd name="T46" fmla="*/ 49 w 51"/>
                <a:gd name="T47" fmla="*/ 36 h 48"/>
                <a:gd name="T48" fmla="*/ 51 w 51"/>
                <a:gd name="T49" fmla="*/ 36 h 48"/>
                <a:gd name="T50" fmla="*/ 47 w 51"/>
                <a:gd name="T5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47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8" y="46"/>
                    <a:pt x="8" y="4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6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4"/>
                    <a:pt x="41" y="3"/>
                    <a:pt x="3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7" y="3"/>
                    <a:pt x="17" y="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8" y="22"/>
                    <a:pt x="39" y="20"/>
                    <a:pt x="40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26"/>
                    <a:pt x="37" y="25"/>
                    <a:pt x="30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6"/>
                    <a:pt x="17" y="46"/>
                    <a:pt x="30" y="46"/>
                  </a:cubicBezTo>
                  <a:cubicBezTo>
                    <a:pt x="41" y="46"/>
                    <a:pt x="45" y="43"/>
                    <a:pt x="49" y="36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4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8488363" y="4046538"/>
              <a:ext cx="236538" cy="204788"/>
            </a:xfrm>
            <a:custGeom>
              <a:avLst/>
              <a:gdLst>
                <a:gd name="T0" fmla="*/ 16 w 56"/>
                <a:gd name="T1" fmla="*/ 6 h 48"/>
                <a:gd name="T2" fmla="*/ 22 w 56"/>
                <a:gd name="T3" fmla="*/ 3 h 48"/>
                <a:gd name="T4" fmla="*/ 36 w 56"/>
                <a:gd name="T5" fmla="*/ 13 h 48"/>
                <a:gd name="T6" fmla="*/ 16 w 56"/>
                <a:gd name="T7" fmla="*/ 24 h 48"/>
                <a:gd name="T8" fmla="*/ 16 w 56"/>
                <a:gd name="T9" fmla="*/ 6 h 48"/>
                <a:gd name="T10" fmla="*/ 56 w 56"/>
                <a:gd name="T11" fmla="*/ 47 h 48"/>
                <a:gd name="T12" fmla="*/ 48 w 56"/>
                <a:gd name="T13" fmla="*/ 44 h 48"/>
                <a:gd name="T14" fmla="*/ 30 w 56"/>
                <a:gd name="T15" fmla="*/ 25 h 48"/>
                <a:gd name="T16" fmla="*/ 46 w 56"/>
                <a:gd name="T17" fmla="*/ 13 h 48"/>
                <a:gd name="T18" fmla="*/ 24 w 56"/>
                <a:gd name="T19" fmla="*/ 0 h 48"/>
                <a:gd name="T20" fmla="*/ 0 w 56"/>
                <a:gd name="T21" fmla="*/ 0 h 48"/>
                <a:gd name="T22" fmla="*/ 0 w 56"/>
                <a:gd name="T23" fmla="*/ 2 h 48"/>
                <a:gd name="T24" fmla="*/ 7 w 56"/>
                <a:gd name="T25" fmla="*/ 8 h 48"/>
                <a:gd name="T26" fmla="*/ 7 w 56"/>
                <a:gd name="T27" fmla="*/ 40 h 48"/>
                <a:gd name="T28" fmla="*/ 0 w 56"/>
                <a:gd name="T29" fmla="*/ 47 h 48"/>
                <a:gd name="T30" fmla="*/ 0 w 56"/>
                <a:gd name="T31" fmla="*/ 48 h 48"/>
                <a:gd name="T32" fmla="*/ 24 w 56"/>
                <a:gd name="T33" fmla="*/ 48 h 48"/>
                <a:gd name="T34" fmla="*/ 24 w 56"/>
                <a:gd name="T35" fmla="*/ 47 h 48"/>
                <a:gd name="T36" fmla="*/ 16 w 56"/>
                <a:gd name="T37" fmla="*/ 41 h 48"/>
                <a:gd name="T38" fmla="*/ 16 w 56"/>
                <a:gd name="T39" fmla="*/ 26 h 48"/>
                <a:gd name="T40" fmla="*/ 21 w 56"/>
                <a:gd name="T41" fmla="*/ 26 h 48"/>
                <a:gd name="T42" fmla="*/ 42 w 56"/>
                <a:gd name="T43" fmla="*/ 48 h 48"/>
                <a:gd name="T44" fmla="*/ 56 w 56"/>
                <a:gd name="T45" fmla="*/ 48 h 48"/>
                <a:gd name="T46" fmla="*/ 56 w 56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48">
                  <a:moveTo>
                    <a:pt x="16" y="6"/>
                  </a:moveTo>
                  <a:cubicBezTo>
                    <a:pt x="16" y="4"/>
                    <a:pt x="17" y="3"/>
                    <a:pt x="22" y="3"/>
                  </a:cubicBezTo>
                  <a:cubicBezTo>
                    <a:pt x="25" y="3"/>
                    <a:pt x="36" y="3"/>
                    <a:pt x="36" y="13"/>
                  </a:cubicBezTo>
                  <a:cubicBezTo>
                    <a:pt x="36" y="23"/>
                    <a:pt x="23" y="24"/>
                    <a:pt x="16" y="24"/>
                  </a:cubicBezTo>
                  <a:lnTo>
                    <a:pt x="16" y="6"/>
                  </a:lnTo>
                  <a:close/>
                  <a:moveTo>
                    <a:pt x="56" y="47"/>
                  </a:moveTo>
                  <a:cubicBezTo>
                    <a:pt x="52" y="47"/>
                    <a:pt x="50" y="46"/>
                    <a:pt x="48" y="4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5" y="25"/>
                    <a:pt x="46" y="23"/>
                    <a:pt x="46" y="13"/>
                  </a:cubicBezTo>
                  <a:cubicBezTo>
                    <a:pt x="46" y="2"/>
                    <a:pt x="32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7" y="3"/>
                    <a:pt x="7" y="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5"/>
                    <a:pt x="7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7" y="47"/>
                    <a:pt x="16" y="45"/>
                    <a:pt x="16" y="4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874236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1 w 39"/>
                <a:gd name="T11" fmla="*/ 50 h 50"/>
                <a:gd name="T12" fmla="*/ 7 w 39"/>
                <a:gd name="T13" fmla="*/ 48 h 50"/>
                <a:gd name="T14" fmla="*/ 5 w 39"/>
                <a:gd name="T15" fmla="*/ 50 h 50"/>
                <a:gd name="T16" fmla="*/ 3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3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1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5" y="49"/>
                    <a:pt x="5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3" y="20"/>
                    <a:pt x="3" y="13"/>
                  </a:cubicBezTo>
                  <a:cubicBezTo>
                    <a:pt x="3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8937625" y="4046538"/>
              <a:ext cx="109538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9059863" y="4046538"/>
              <a:ext cx="212725" cy="204788"/>
            </a:xfrm>
            <a:custGeom>
              <a:avLst/>
              <a:gdLst>
                <a:gd name="T0" fmla="*/ 38 w 50"/>
                <a:gd name="T1" fmla="*/ 48 h 48"/>
                <a:gd name="T2" fmla="*/ 13 w 50"/>
                <a:gd name="T3" fmla="*/ 48 h 48"/>
                <a:gd name="T4" fmla="*/ 13 w 50"/>
                <a:gd name="T5" fmla="*/ 47 h 48"/>
                <a:gd name="T6" fmla="*/ 21 w 50"/>
                <a:gd name="T7" fmla="*/ 40 h 48"/>
                <a:gd name="T8" fmla="*/ 21 w 50"/>
                <a:gd name="T9" fmla="*/ 4 h 48"/>
                <a:gd name="T10" fmla="*/ 16 w 50"/>
                <a:gd name="T11" fmla="*/ 4 h 48"/>
                <a:gd name="T12" fmla="*/ 2 w 50"/>
                <a:gd name="T13" fmla="*/ 13 h 48"/>
                <a:gd name="T14" fmla="*/ 0 w 50"/>
                <a:gd name="T15" fmla="*/ 13 h 48"/>
                <a:gd name="T16" fmla="*/ 1 w 50"/>
                <a:gd name="T17" fmla="*/ 0 h 48"/>
                <a:gd name="T18" fmla="*/ 50 w 50"/>
                <a:gd name="T19" fmla="*/ 0 h 48"/>
                <a:gd name="T20" fmla="*/ 50 w 50"/>
                <a:gd name="T21" fmla="*/ 13 h 48"/>
                <a:gd name="T22" fmla="*/ 48 w 50"/>
                <a:gd name="T23" fmla="*/ 13 h 48"/>
                <a:gd name="T24" fmla="*/ 34 w 50"/>
                <a:gd name="T25" fmla="*/ 4 h 48"/>
                <a:gd name="T26" fmla="*/ 30 w 50"/>
                <a:gd name="T27" fmla="*/ 4 h 48"/>
                <a:gd name="T28" fmla="*/ 30 w 50"/>
                <a:gd name="T29" fmla="*/ 41 h 48"/>
                <a:gd name="T30" fmla="*/ 38 w 50"/>
                <a:gd name="T31" fmla="*/ 47 h 48"/>
                <a:gd name="T32" fmla="*/ 38 w 50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8">
                  <a:moveTo>
                    <a:pt x="38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0" y="47"/>
                    <a:pt x="21" y="45"/>
                    <a:pt x="21" y="4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4"/>
                    <a:pt x="4" y="5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5"/>
                    <a:pt x="44" y="4"/>
                    <a:pt x="34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5"/>
                    <a:pt x="31" y="47"/>
                    <a:pt x="38" y="47"/>
                  </a:cubicBezTo>
                  <a:lnTo>
                    <a:pt x="3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9290050" y="4046538"/>
              <a:ext cx="249238" cy="204788"/>
            </a:xfrm>
            <a:custGeom>
              <a:avLst/>
              <a:gdLst>
                <a:gd name="T0" fmla="*/ 59 w 59"/>
                <a:gd name="T1" fmla="*/ 2 h 48"/>
                <a:gd name="T2" fmla="*/ 47 w 59"/>
                <a:gd name="T3" fmla="*/ 10 h 48"/>
                <a:gd name="T4" fmla="*/ 34 w 59"/>
                <a:gd name="T5" fmla="*/ 26 h 48"/>
                <a:gd name="T6" fmla="*/ 34 w 59"/>
                <a:gd name="T7" fmla="*/ 41 h 48"/>
                <a:gd name="T8" fmla="*/ 43 w 59"/>
                <a:gd name="T9" fmla="*/ 47 h 48"/>
                <a:gd name="T10" fmla="*/ 43 w 59"/>
                <a:gd name="T11" fmla="*/ 48 h 48"/>
                <a:gd name="T12" fmla="*/ 16 w 59"/>
                <a:gd name="T13" fmla="*/ 48 h 48"/>
                <a:gd name="T14" fmla="*/ 16 w 59"/>
                <a:gd name="T15" fmla="*/ 47 h 48"/>
                <a:gd name="T16" fmla="*/ 25 w 59"/>
                <a:gd name="T17" fmla="*/ 40 h 48"/>
                <a:gd name="T18" fmla="*/ 25 w 59"/>
                <a:gd name="T19" fmla="*/ 27 h 48"/>
                <a:gd name="T20" fmla="*/ 14 w 59"/>
                <a:gd name="T21" fmla="*/ 13 h 48"/>
                <a:gd name="T22" fmla="*/ 0 w 59"/>
                <a:gd name="T23" fmla="*/ 2 h 48"/>
                <a:gd name="T24" fmla="*/ 0 w 59"/>
                <a:gd name="T25" fmla="*/ 0 h 48"/>
                <a:gd name="T26" fmla="*/ 24 w 59"/>
                <a:gd name="T27" fmla="*/ 0 h 48"/>
                <a:gd name="T28" fmla="*/ 24 w 59"/>
                <a:gd name="T29" fmla="*/ 2 h 48"/>
                <a:gd name="T30" fmla="*/ 18 w 59"/>
                <a:gd name="T31" fmla="*/ 4 h 48"/>
                <a:gd name="T32" fmla="*/ 19 w 59"/>
                <a:gd name="T33" fmla="*/ 7 h 48"/>
                <a:gd name="T34" fmla="*/ 32 w 59"/>
                <a:gd name="T35" fmla="*/ 23 h 48"/>
                <a:gd name="T36" fmla="*/ 45 w 59"/>
                <a:gd name="T37" fmla="*/ 7 h 48"/>
                <a:gd name="T38" fmla="*/ 46 w 59"/>
                <a:gd name="T39" fmla="*/ 4 h 48"/>
                <a:gd name="T40" fmla="*/ 40 w 59"/>
                <a:gd name="T41" fmla="*/ 2 h 48"/>
                <a:gd name="T42" fmla="*/ 40 w 59"/>
                <a:gd name="T43" fmla="*/ 0 h 48"/>
                <a:gd name="T44" fmla="*/ 59 w 59"/>
                <a:gd name="T45" fmla="*/ 0 h 48"/>
                <a:gd name="T46" fmla="*/ 59 w 59"/>
                <a:gd name="T4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48">
                  <a:moveTo>
                    <a:pt x="59" y="2"/>
                  </a:moveTo>
                  <a:cubicBezTo>
                    <a:pt x="56" y="2"/>
                    <a:pt x="53" y="2"/>
                    <a:pt x="47" y="1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6"/>
                    <a:pt x="35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5" y="47"/>
                    <a:pt x="25" y="45"/>
                    <a:pt x="25" y="4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8" y="2"/>
                    <a:pt x="18" y="4"/>
                  </a:cubicBezTo>
                  <a:cubicBezTo>
                    <a:pt x="18" y="5"/>
                    <a:pt x="18" y="6"/>
                    <a:pt x="19" y="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6" y="2"/>
                    <a:pt x="42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571750" y="2347913"/>
              <a:ext cx="2154238" cy="2184400"/>
            </a:xfrm>
            <a:custGeom>
              <a:avLst/>
              <a:gdLst>
                <a:gd name="T0" fmla="*/ 254 w 508"/>
                <a:gd name="T1" fmla="*/ 0 h 513"/>
                <a:gd name="T2" fmla="*/ 0 w 508"/>
                <a:gd name="T3" fmla="*/ 256 h 513"/>
                <a:gd name="T4" fmla="*/ 254 w 508"/>
                <a:gd name="T5" fmla="*/ 513 h 513"/>
                <a:gd name="T6" fmla="*/ 508 w 508"/>
                <a:gd name="T7" fmla="*/ 256 h 513"/>
                <a:gd name="T8" fmla="*/ 254 w 508"/>
                <a:gd name="T9" fmla="*/ 0 h 513"/>
                <a:gd name="T10" fmla="*/ 254 w 508"/>
                <a:gd name="T11" fmla="*/ 504 h 513"/>
                <a:gd name="T12" fmla="*/ 9 w 508"/>
                <a:gd name="T13" fmla="*/ 256 h 513"/>
                <a:gd name="T14" fmla="*/ 254 w 508"/>
                <a:gd name="T15" fmla="*/ 9 h 513"/>
                <a:gd name="T16" fmla="*/ 499 w 508"/>
                <a:gd name="T17" fmla="*/ 256 h 513"/>
                <a:gd name="T18" fmla="*/ 254 w 508"/>
                <a:gd name="T19" fmla="*/ 5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513">
                  <a:moveTo>
                    <a:pt x="254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8"/>
                    <a:pt x="114" y="513"/>
                    <a:pt x="254" y="513"/>
                  </a:cubicBezTo>
                  <a:cubicBezTo>
                    <a:pt x="394" y="513"/>
                    <a:pt x="508" y="398"/>
                    <a:pt x="508" y="256"/>
                  </a:cubicBezTo>
                  <a:cubicBezTo>
                    <a:pt x="508" y="115"/>
                    <a:pt x="394" y="0"/>
                    <a:pt x="254" y="0"/>
                  </a:cubicBezTo>
                  <a:close/>
                  <a:moveTo>
                    <a:pt x="254" y="504"/>
                  </a:moveTo>
                  <a:cubicBezTo>
                    <a:pt x="119" y="504"/>
                    <a:pt x="9" y="393"/>
                    <a:pt x="9" y="256"/>
                  </a:cubicBezTo>
                  <a:cubicBezTo>
                    <a:pt x="9" y="119"/>
                    <a:pt x="119" y="9"/>
                    <a:pt x="254" y="9"/>
                  </a:cubicBezTo>
                  <a:cubicBezTo>
                    <a:pt x="389" y="9"/>
                    <a:pt x="499" y="119"/>
                    <a:pt x="499" y="256"/>
                  </a:cubicBezTo>
                  <a:cubicBezTo>
                    <a:pt x="499" y="393"/>
                    <a:pt x="389" y="504"/>
                    <a:pt x="254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3449638" y="4246563"/>
              <a:ext cx="134938" cy="149225"/>
            </a:xfrm>
            <a:custGeom>
              <a:avLst/>
              <a:gdLst>
                <a:gd name="T0" fmla="*/ 16 w 32"/>
                <a:gd name="T1" fmla="*/ 22 h 35"/>
                <a:gd name="T2" fmla="*/ 17 w 32"/>
                <a:gd name="T3" fmla="*/ 16 h 35"/>
                <a:gd name="T4" fmla="*/ 31 w 32"/>
                <a:gd name="T5" fmla="*/ 18 h 35"/>
                <a:gd name="T6" fmla="*/ 29 w 32"/>
                <a:gd name="T7" fmla="*/ 31 h 35"/>
                <a:gd name="T8" fmla="*/ 23 w 32"/>
                <a:gd name="T9" fmla="*/ 34 h 35"/>
                <a:gd name="T10" fmla="*/ 15 w 32"/>
                <a:gd name="T11" fmla="*/ 34 h 35"/>
                <a:gd name="T12" fmla="*/ 6 w 32"/>
                <a:gd name="T13" fmla="*/ 31 h 35"/>
                <a:gd name="T14" fmla="*/ 1 w 32"/>
                <a:gd name="T15" fmla="*/ 24 h 35"/>
                <a:gd name="T16" fmla="*/ 1 w 32"/>
                <a:gd name="T17" fmla="*/ 15 h 35"/>
                <a:gd name="T18" fmla="*/ 4 w 32"/>
                <a:gd name="T19" fmla="*/ 6 h 35"/>
                <a:gd name="T20" fmla="*/ 11 w 32"/>
                <a:gd name="T21" fmla="*/ 1 h 35"/>
                <a:gd name="T22" fmla="*/ 19 w 32"/>
                <a:gd name="T23" fmla="*/ 1 h 35"/>
                <a:gd name="T24" fmla="*/ 28 w 32"/>
                <a:gd name="T25" fmla="*/ 5 h 35"/>
                <a:gd name="T26" fmla="*/ 32 w 32"/>
                <a:gd name="T27" fmla="*/ 12 h 35"/>
                <a:gd name="T28" fmla="*/ 25 w 32"/>
                <a:gd name="T29" fmla="*/ 12 h 35"/>
                <a:gd name="T30" fmla="*/ 23 w 32"/>
                <a:gd name="T31" fmla="*/ 8 h 35"/>
                <a:gd name="T32" fmla="*/ 18 w 32"/>
                <a:gd name="T33" fmla="*/ 6 h 35"/>
                <a:gd name="T34" fmla="*/ 11 w 32"/>
                <a:gd name="T35" fmla="*/ 8 h 35"/>
                <a:gd name="T36" fmla="*/ 7 w 32"/>
                <a:gd name="T37" fmla="*/ 16 h 35"/>
                <a:gd name="T38" fmla="*/ 9 w 32"/>
                <a:gd name="T39" fmla="*/ 25 h 35"/>
                <a:gd name="T40" fmla="*/ 15 w 32"/>
                <a:gd name="T41" fmla="*/ 29 h 35"/>
                <a:gd name="T42" fmla="*/ 19 w 32"/>
                <a:gd name="T43" fmla="*/ 28 h 35"/>
                <a:gd name="T44" fmla="*/ 23 w 32"/>
                <a:gd name="T45" fmla="*/ 27 h 35"/>
                <a:gd name="T46" fmla="*/ 24 w 32"/>
                <a:gd name="T47" fmla="*/ 23 h 35"/>
                <a:gd name="T48" fmla="*/ 16 w 32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5">
                  <a:moveTo>
                    <a:pt x="16" y="2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6" y="33"/>
                    <a:pt x="23" y="34"/>
                  </a:cubicBezTo>
                  <a:cubicBezTo>
                    <a:pt x="20" y="34"/>
                    <a:pt x="17" y="35"/>
                    <a:pt x="15" y="34"/>
                  </a:cubicBezTo>
                  <a:cubicBezTo>
                    <a:pt x="11" y="34"/>
                    <a:pt x="8" y="33"/>
                    <a:pt x="6" y="31"/>
                  </a:cubicBezTo>
                  <a:cubicBezTo>
                    <a:pt x="4" y="29"/>
                    <a:pt x="2" y="27"/>
                    <a:pt x="1" y="24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11"/>
                    <a:pt x="2" y="9"/>
                    <a:pt x="4" y="6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3" y="1"/>
                    <a:pt x="26" y="2"/>
                    <a:pt x="28" y="5"/>
                  </a:cubicBezTo>
                  <a:cubicBezTo>
                    <a:pt x="31" y="7"/>
                    <a:pt x="32" y="9"/>
                    <a:pt x="32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2" y="7"/>
                    <a:pt x="20" y="6"/>
                    <a:pt x="18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9" y="9"/>
                    <a:pt x="8" y="12"/>
                    <a:pt x="7" y="16"/>
                  </a:cubicBezTo>
                  <a:cubicBezTo>
                    <a:pt x="7" y="19"/>
                    <a:pt x="7" y="22"/>
                    <a:pt x="9" y="25"/>
                  </a:cubicBezTo>
                  <a:cubicBezTo>
                    <a:pt x="10" y="27"/>
                    <a:pt x="12" y="28"/>
                    <a:pt x="15" y="29"/>
                  </a:cubicBezTo>
                  <a:cubicBezTo>
                    <a:pt x="16" y="29"/>
                    <a:pt x="18" y="29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3"/>
                    <a:pt x="24" y="23"/>
                    <a:pt x="24" y="23"/>
                  </a:cubicBez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3287713" y="4198938"/>
              <a:ext cx="153988" cy="166688"/>
            </a:xfrm>
            <a:custGeom>
              <a:avLst/>
              <a:gdLst>
                <a:gd name="T0" fmla="*/ 0 w 97"/>
                <a:gd name="T1" fmla="*/ 84 h 105"/>
                <a:gd name="T2" fmla="*/ 30 w 97"/>
                <a:gd name="T3" fmla="*/ 0 h 105"/>
                <a:gd name="T4" fmla="*/ 46 w 97"/>
                <a:gd name="T5" fmla="*/ 6 h 105"/>
                <a:gd name="T6" fmla="*/ 62 w 97"/>
                <a:gd name="T7" fmla="*/ 73 h 105"/>
                <a:gd name="T8" fmla="*/ 81 w 97"/>
                <a:gd name="T9" fmla="*/ 17 h 105"/>
                <a:gd name="T10" fmla="*/ 97 w 97"/>
                <a:gd name="T11" fmla="*/ 22 h 105"/>
                <a:gd name="T12" fmla="*/ 67 w 97"/>
                <a:gd name="T13" fmla="*/ 105 h 105"/>
                <a:gd name="T14" fmla="*/ 49 w 97"/>
                <a:gd name="T15" fmla="*/ 100 h 105"/>
                <a:gd name="T16" fmla="*/ 35 w 97"/>
                <a:gd name="T17" fmla="*/ 35 h 105"/>
                <a:gd name="T18" fmla="*/ 17 w 97"/>
                <a:gd name="T19" fmla="*/ 89 h 105"/>
                <a:gd name="T20" fmla="*/ 0 w 97"/>
                <a:gd name="T21" fmla="*/ 8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5">
                  <a:moveTo>
                    <a:pt x="0" y="84"/>
                  </a:moveTo>
                  <a:lnTo>
                    <a:pt x="30" y="0"/>
                  </a:lnTo>
                  <a:lnTo>
                    <a:pt x="46" y="6"/>
                  </a:lnTo>
                  <a:lnTo>
                    <a:pt x="62" y="73"/>
                  </a:lnTo>
                  <a:lnTo>
                    <a:pt x="81" y="17"/>
                  </a:lnTo>
                  <a:lnTo>
                    <a:pt x="97" y="22"/>
                  </a:lnTo>
                  <a:lnTo>
                    <a:pt x="67" y="105"/>
                  </a:lnTo>
                  <a:lnTo>
                    <a:pt x="49" y="100"/>
                  </a:lnTo>
                  <a:lnTo>
                    <a:pt x="35" y="35"/>
                  </a:lnTo>
                  <a:lnTo>
                    <a:pt x="17" y="89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2889250" y="3935413"/>
              <a:ext cx="182563" cy="174625"/>
            </a:xfrm>
            <a:custGeom>
              <a:avLst/>
              <a:gdLst>
                <a:gd name="T0" fmla="*/ 0 w 115"/>
                <a:gd name="T1" fmla="*/ 56 h 110"/>
                <a:gd name="T2" fmla="*/ 67 w 115"/>
                <a:gd name="T3" fmla="*/ 0 h 110"/>
                <a:gd name="T4" fmla="*/ 81 w 115"/>
                <a:gd name="T5" fmla="*/ 14 h 110"/>
                <a:gd name="T6" fmla="*/ 59 w 115"/>
                <a:gd name="T7" fmla="*/ 78 h 110"/>
                <a:gd name="T8" fmla="*/ 105 w 115"/>
                <a:gd name="T9" fmla="*/ 40 h 110"/>
                <a:gd name="T10" fmla="*/ 115 w 115"/>
                <a:gd name="T11" fmla="*/ 54 h 110"/>
                <a:gd name="T12" fmla="*/ 46 w 115"/>
                <a:gd name="T13" fmla="*/ 110 h 110"/>
                <a:gd name="T14" fmla="*/ 35 w 115"/>
                <a:gd name="T15" fmla="*/ 97 h 110"/>
                <a:gd name="T16" fmla="*/ 56 w 115"/>
                <a:gd name="T17" fmla="*/ 32 h 110"/>
                <a:gd name="T18" fmla="*/ 11 w 115"/>
                <a:gd name="T19" fmla="*/ 70 h 110"/>
                <a:gd name="T20" fmla="*/ 0 w 115"/>
                <a:gd name="T21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0">
                  <a:moveTo>
                    <a:pt x="0" y="56"/>
                  </a:moveTo>
                  <a:lnTo>
                    <a:pt x="67" y="0"/>
                  </a:lnTo>
                  <a:lnTo>
                    <a:pt x="81" y="14"/>
                  </a:lnTo>
                  <a:lnTo>
                    <a:pt x="59" y="78"/>
                  </a:lnTo>
                  <a:lnTo>
                    <a:pt x="105" y="40"/>
                  </a:lnTo>
                  <a:lnTo>
                    <a:pt x="115" y="54"/>
                  </a:lnTo>
                  <a:lnTo>
                    <a:pt x="46" y="110"/>
                  </a:lnTo>
                  <a:lnTo>
                    <a:pt x="35" y="97"/>
                  </a:lnTo>
                  <a:lnTo>
                    <a:pt x="56" y="32"/>
                  </a:lnTo>
                  <a:lnTo>
                    <a:pt x="11" y="7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3144838" y="4144963"/>
              <a:ext cx="147638" cy="147638"/>
            </a:xfrm>
            <a:custGeom>
              <a:avLst/>
              <a:gdLst>
                <a:gd name="T0" fmla="*/ 17 w 35"/>
                <a:gd name="T1" fmla="*/ 7 h 35"/>
                <a:gd name="T2" fmla="*/ 24 w 35"/>
                <a:gd name="T3" fmla="*/ 8 h 35"/>
                <a:gd name="T4" fmla="*/ 28 w 35"/>
                <a:gd name="T5" fmla="*/ 14 h 35"/>
                <a:gd name="T6" fmla="*/ 26 w 35"/>
                <a:gd name="T7" fmla="*/ 22 h 35"/>
                <a:gd name="T8" fmla="*/ 19 w 35"/>
                <a:gd name="T9" fmla="*/ 28 h 35"/>
                <a:gd name="T10" fmla="*/ 12 w 35"/>
                <a:gd name="T11" fmla="*/ 27 h 35"/>
                <a:gd name="T12" fmla="*/ 8 w 35"/>
                <a:gd name="T13" fmla="*/ 21 h 35"/>
                <a:gd name="T14" fmla="*/ 10 w 35"/>
                <a:gd name="T15" fmla="*/ 13 h 35"/>
                <a:gd name="T16" fmla="*/ 17 w 35"/>
                <a:gd name="T17" fmla="*/ 7 h 35"/>
                <a:gd name="T18" fmla="*/ 1 w 35"/>
                <a:gd name="T19" fmla="*/ 22 h 35"/>
                <a:gd name="T20" fmla="*/ 9 w 35"/>
                <a:gd name="T21" fmla="*/ 32 h 35"/>
                <a:gd name="T22" fmla="*/ 21 w 35"/>
                <a:gd name="T23" fmla="*/ 34 h 35"/>
                <a:gd name="T24" fmla="*/ 32 w 35"/>
                <a:gd name="T25" fmla="*/ 26 h 35"/>
                <a:gd name="T26" fmla="*/ 35 w 35"/>
                <a:gd name="T27" fmla="*/ 13 h 35"/>
                <a:gd name="T28" fmla="*/ 27 w 35"/>
                <a:gd name="T29" fmla="*/ 3 h 35"/>
                <a:gd name="T30" fmla="*/ 20 w 35"/>
                <a:gd name="T31" fmla="*/ 0 h 35"/>
                <a:gd name="T32" fmla="*/ 15 w 35"/>
                <a:gd name="T33" fmla="*/ 1 h 35"/>
                <a:gd name="T34" fmla="*/ 10 w 35"/>
                <a:gd name="T35" fmla="*/ 3 h 35"/>
                <a:gd name="T36" fmla="*/ 4 w 35"/>
                <a:gd name="T37" fmla="*/ 9 h 35"/>
                <a:gd name="T38" fmla="*/ 1 w 35"/>
                <a:gd name="T3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5">
                  <a:moveTo>
                    <a:pt x="17" y="7"/>
                  </a:moveTo>
                  <a:cubicBezTo>
                    <a:pt x="19" y="6"/>
                    <a:pt x="22" y="6"/>
                    <a:pt x="24" y="8"/>
                  </a:cubicBezTo>
                  <a:cubicBezTo>
                    <a:pt x="26" y="9"/>
                    <a:pt x="28" y="11"/>
                    <a:pt x="28" y="14"/>
                  </a:cubicBezTo>
                  <a:cubicBezTo>
                    <a:pt x="29" y="16"/>
                    <a:pt x="28" y="19"/>
                    <a:pt x="26" y="22"/>
                  </a:cubicBezTo>
                  <a:cubicBezTo>
                    <a:pt x="24" y="25"/>
                    <a:pt x="22" y="27"/>
                    <a:pt x="19" y="28"/>
                  </a:cubicBezTo>
                  <a:cubicBezTo>
                    <a:pt x="17" y="29"/>
                    <a:pt x="14" y="29"/>
                    <a:pt x="12" y="27"/>
                  </a:cubicBezTo>
                  <a:cubicBezTo>
                    <a:pt x="10" y="26"/>
                    <a:pt x="8" y="24"/>
                    <a:pt x="8" y="21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2" y="10"/>
                    <a:pt x="14" y="8"/>
                    <a:pt x="17" y="7"/>
                  </a:cubicBezTo>
                  <a:close/>
                  <a:moveTo>
                    <a:pt x="1" y="22"/>
                  </a:moveTo>
                  <a:cubicBezTo>
                    <a:pt x="2" y="26"/>
                    <a:pt x="5" y="30"/>
                    <a:pt x="9" y="32"/>
                  </a:cubicBezTo>
                  <a:cubicBezTo>
                    <a:pt x="13" y="35"/>
                    <a:pt x="17" y="35"/>
                    <a:pt x="21" y="34"/>
                  </a:cubicBezTo>
                  <a:cubicBezTo>
                    <a:pt x="26" y="33"/>
                    <a:pt x="29" y="30"/>
                    <a:pt x="32" y="26"/>
                  </a:cubicBezTo>
                  <a:cubicBezTo>
                    <a:pt x="35" y="21"/>
                    <a:pt x="35" y="17"/>
                    <a:pt x="35" y="13"/>
                  </a:cubicBezTo>
                  <a:cubicBezTo>
                    <a:pt x="34" y="9"/>
                    <a:pt x="31" y="5"/>
                    <a:pt x="27" y="3"/>
                  </a:cubicBezTo>
                  <a:cubicBezTo>
                    <a:pt x="24" y="2"/>
                    <a:pt x="22" y="1"/>
                    <a:pt x="20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1"/>
                    <a:pt x="11" y="2"/>
                    <a:pt x="10" y="3"/>
                  </a:cubicBezTo>
                  <a:cubicBezTo>
                    <a:pt x="8" y="4"/>
                    <a:pt x="6" y="7"/>
                    <a:pt x="4" y="9"/>
                  </a:cubicBezTo>
                  <a:cubicBezTo>
                    <a:pt x="1" y="14"/>
                    <a:pt x="0" y="18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3000375" y="4038600"/>
              <a:ext cx="157163" cy="160338"/>
            </a:xfrm>
            <a:custGeom>
              <a:avLst/>
              <a:gdLst>
                <a:gd name="T0" fmla="*/ 25 w 37"/>
                <a:gd name="T1" fmla="*/ 11 h 38"/>
                <a:gd name="T2" fmla="*/ 29 w 37"/>
                <a:gd name="T3" fmla="*/ 15 h 38"/>
                <a:gd name="T4" fmla="*/ 31 w 37"/>
                <a:gd name="T5" fmla="*/ 18 h 38"/>
                <a:gd name="T6" fmla="*/ 30 w 37"/>
                <a:gd name="T7" fmla="*/ 21 h 38"/>
                <a:gd name="T8" fmla="*/ 27 w 37"/>
                <a:gd name="T9" fmla="*/ 26 h 38"/>
                <a:gd name="T10" fmla="*/ 22 w 37"/>
                <a:gd name="T11" fmla="*/ 30 h 38"/>
                <a:gd name="T12" fmla="*/ 19 w 37"/>
                <a:gd name="T13" fmla="*/ 32 h 38"/>
                <a:gd name="T14" fmla="*/ 16 w 37"/>
                <a:gd name="T15" fmla="*/ 31 h 38"/>
                <a:gd name="T16" fmla="*/ 13 w 37"/>
                <a:gd name="T17" fmla="*/ 29 h 38"/>
                <a:gd name="T18" fmla="*/ 9 w 37"/>
                <a:gd name="T19" fmla="*/ 25 h 38"/>
                <a:gd name="T20" fmla="*/ 23 w 37"/>
                <a:gd name="T21" fmla="*/ 9 h 38"/>
                <a:gd name="T22" fmla="*/ 25 w 37"/>
                <a:gd name="T23" fmla="*/ 11 h 38"/>
                <a:gd name="T24" fmla="*/ 0 w 37"/>
                <a:gd name="T25" fmla="*/ 25 h 38"/>
                <a:gd name="T26" fmla="*/ 10 w 37"/>
                <a:gd name="T27" fmla="*/ 33 h 38"/>
                <a:gd name="T28" fmla="*/ 15 w 37"/>
                <a:gd name="T29" fmla="*/ 37 h 38"/>
                <a:gd name="T30" fmla="*/ 20 w 37"/>
                <a:gd name="T31" fmla="*/ 38 h 38"/>
                <a:gd name="T32" fmla="*/ 27 w 37"/>
                <a:gd name="T33" fmla="*/ 36 h 38"/>
                <a:gd name="T34" fmla="*/ 32 w 37"/>
                <a:gd name="T35" fmla="*/ 31 h 38"/>
                <a:gd name="T36" fmla="*/ 36 w 37"/>
                <a:gd name="T37" fmla="*/ 24 h 38"/>
                <a:gd name="T38" fmla="*/ 37 w 37"/>
                <a:gd name="T39" fmla="*/ 18 h 38"/>
                <a:gd name="T40" fmla="*/ 35 w 37"/>
                <a:gd name="T41" fmla="*/ 13 h 38"/>
                <a:gd name="T42" fmla="*/ 31 w 37"/>
                <a:gd name="T43" fmla="*/ 8 h 38"/>
                <a:gd name="T44" fmla="*/ 22 w 37"/>
                <a:gd name="T45" fmla="*/ 0 h 38"/>
                <a:gd name="T46" fmla="*/ 0 w 37"/>
                <a:gd name="T4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8">
                  <a:moveTo>
                    <a:pt x="25" y="11"/>
                  </a:moveTo>
                  <a:cubicBezTo>
                    <a:pt x="28" y="13"/>
                    <a:pt x="29" y="14"/>
                    <a:pt x="29" y="15"/>
                  </a:cubicBezTo>
                  <a:cubicBezTo>
                    <a:pt x="30" y="16"/>
                    <a:pt x="31" y="17"/>
                    <a:pt x="31" y="18"/>
                  </a:cubicBezTo>
                  <a:cubicBezTo>
                    <a:pt x="31" y="19"/>
                    <a:pt x="31" y="20"/>
                    <a:pt x="30" y="21"/>
                  </a:cubicBezTo>
                  <a:cubicBezTo>
                    <a:pt x="30" y="23"/>
                    <a:pt x="28" y="24"/>
                    <a:pt x="27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21" y="31"/>
                    <a:pt x="20" y="32"/>
                    <a:pt x="19" y="32"/>
                  </a:cubicBezTo>
                  <a:cubicBezTo>
                    <a:pt x="18" y="32"/>
                    <a:pt x="17" y="31"/>
                    <a:pt x="16" y="31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25" y="11"/>
                  </a:lnTo>
                  <a:close/>
                  <a:moveTo>
                    <a:pt x="0" y="2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7" y="37"/>
                    <a:pt x="18" y="38"/>
                    <a:pt x="20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8" y="34"/>
                    <a:pt x="30" y="33"/>
                    <a:pt x="32" y="31"/>
                  </a:cubicBezTo>
                  <a:cubicBezTo>
                    <a:pt x="34" y="28"/>
                    <a:pt x="35" y="26"/>
                    <a:pt x="36" y="24"/>
                  </a:cubicBezTo>
                  <a:cubicBezTo>
                    <a:pt x="37" y="22"/>
                    <a:pt x="37" y="20"/>
                    <a:pt x="37" y="18"/>
                  </a:cubicBezTo>
                  <a:cubicBezTo>
                    <a:pt x="37" y="16"/>
                    <a:pt x="36" y="14"/>
                    <a:pt x="35" y="13"/>
                  </a:cubicBezTo>
                  <a:cubicBezTo>
                    <a:pt x="35" y="11"/>
                    <a:pt x="33" y="10"/>
                    <a:pt x="31" y="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800350" y="3851275"/>
              <a:ext cx="161925" cy="144463"/>
            </a:xfrm>
            <a:custGeom>
              <a:avLst/>
              <a:gdLst>
                <a:gd name="T0" fmla="*/ 46 w 102"/>
                <a:gd name="T1" fmla="*/ 24 h 91"/>
                <a:gd name="T2" fmla="*/ 80 w 102"/>
                <a:gd name="T3" fmla="*/ 18 h 91"/>
                <a:gd name="T4" fmla="*/ 56 w 102"/>
                <a:gd name="T5" fmla="*/ 45 h 91"/>
                <a:gd name="T6" fmla="*/ 46 w 102"/>
                <a:gd name="T7" fmla="*/ 24 h 91"/>
                <a:gd name="T8" fmla="*/ 102 w 102"/>
                <a:gd name="T9" fmla="*/ 16 h 91"/>
                <a:gd name="T10" fmla="*/ 94 w 102"/>
                <a:gd name="T11" fmla="*/ 0 h 91"/>
                <a:gd name="T12" fmla="*/ 0 w 102"/>
                <a:gd name="T13" fmla="*/ 13 h 91"/>
                <a:gd name="T14" fmla="*/ 8 w 102"/>
                <a:gd name="T15" fmla="*/ 29 h 91"/>
                <a:gd name="T16" fmla="*/ 30 w 102"/>
                <a:gd name="T17" fmla="*/ 26 h 91"/>
                <a:gd name="T18" fmla="*/ 48 w 102"/>
                <a:gd name="T19" fmla="*/ 56 h 91"/>
                <a:gd name="T20" fmla="*/ 32 w 102"/>
                <a:gd name="T21" fmla="*/ 75 h 91"/>
                <a:gd name="T22" fmla="*/ 43 w 102"/>
                <a:gd name="T23" fmla="*/ 91 h 91"/>
                <a:gd name="T24" fmla="*/ 102 w 102"/>
                <a:gd name="T25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91">
                  <a:moveTo>
                    <a:pt x="46" y="24"/>
                  </a:moveTo>
                  <a:lnTo>
                    <a:pt x="80" y="18"/>
                  </a:lnTo>
                  <a:lnTo>
                    <a:pt x="56" y="45"/>
                  </a:lnTo>
                  <a:lnTo>
                    <a:pt x="46" y="24"/>
                  </a:lnTo>
                  <a:close/>
                  <a:moveTo>
                    <a:pt x="102" y="16"/>
                  </a:moveTo>
                  <a:lnTo>
                    <a:pt x="94" y="0"/>
                  </a:lnTo>
                  <a:lnTo>
                    <a:pt x="0" y="13"/>
                  </a:lnTo>
                  <a:lnTo>
                    <a:pt x="8" y="29"/>
                  </a:lnTo>
                  <a:lnTo>
                    <a:pt x="30" y="26"/>
                  </a:lnTo>
                  <a:lnTo>
                    <a:pt x="48" y="56"/>
                  </a:lnTo>
                  <a:lnTo>
                    <a:pt x="32" y="75"/>
                  </a:lnTo>
                  <a:lnTo>
                    <a:pt x="43" y="91"/>
                  </a:lnTo>
                  <a:lnTo>
                    <a:pt x="10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746375" y="3684588"/>
              <a:ext cx="168275" cy="152400"/>
            </a:xfrm>
            <a:custGeom>
              <a:avLst/>
              <a:gdLst>
                <a:gd name="T0" fmla="*/ 0 w 106"/>
                <a:gd name="T1" fmla="*/ 29 h 96"/>
                <a:gd name="T2" fmla="*/ 82 w 106"/>
                <a:gd name="T3" fmla="*/ 0 h 96"/>
                <a:gd name="T4" fmla="*/ 88 w 106"/>
                <a:gd name="T5" fmla="*/ 19 h 96"/>
                <a:gd name="T6" fmla="*/ 56 w 106"/>
                <a:gd name="T7" fmla="*/ 29 h 96"/>
                <a:gd name="T8" fmla="*/ 66 w 106"/>
                <a:gd name="T9" fmla="*/ 62 h 96"/>
                <a:gd name="T10" fmla="*/ 101 w 106"/>
                <a:gd name="T11" fmla="*/ 51 h 96"/>
                <a:gd name="T12" fmla="*/ 106 w 106"/>
                <a:gd name="T13" fmla="*/ 67 h 96"/>
                <a:gd name="T14" fmla="*/ 24 w 106"/>
                <a:gd name="T15" fmla="*/ 96 h 96"/>
                <a:gd name="T16" fmla="*/ 16 w 106"/>
                <a:gd name="T17" fmla="*/ 80 h 96"/>
                <a:gd name="T18" fmla="*/ 53 w 106"/>
                <a:gd name="T19" fmla="*/ 67 h 96"/>
                <a:gd name="T20" fmla="*/ 42 w 106"/>
                <a:gd name="T21" fmla="*/ 35 h 96"/>
                <a:gd name="T22" fmla="*/ 5 w 106"/>
                <a:gd name="T23" fmla="*/ 48 h 96"/>
                <a:gd name="T24" fmla="*/ 0 w 106"/>
                <a:gd name="T2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96">
                  <a:moveTo>
                    <a:pt x="0" y="29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56" y="29"/>
                  </a:lnTo>
                  <a:lnTo>
                    <a:pt x="66" y="62"/>
                  </a:lnTo>
                  <a:lnTo>
                    <a:pt x="101" y="51"/>
                  </a:lnTo>
                  <a:lnTo>
                    <a:pt x="106" y="67"/>
                  </a:lnTo>
                  <a:lnTo>
                    <a:pt x="24" y="96"/>
                  </a:lnTo>
                  <a:lnTo>
                    <a:pt x="16" y="80"/>
                  </a:lnTo>
                  <a:lnTo>
                    <a:pt x="53" y="67"/>
                  </a:lnTo>
                  <a:lnTo>
                    <a:pt x="42" y="35"/>
                  </a:lnTo>
                  <a:lnTo>
                    <a:pt x="5" y="4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716213" y="3560763"/>
              <a:ext cx="147638" cy="119063"/>
            </a:xfrm>
            <a:custGeom>
              <a:avLst/>
              <a:gdLst>
                <a:gd name="T0" fmla="*/ 9 w 35"/>
                <a:gd name="T1" fmla="*/ 1 h 28"/>
                <a:gd name="T2" fmla="*/ 11 w 35"/>
                <a:gd name="T3" fmla="*/ 8 h 28"/>
                <a:gd name="T4" fmla="*/ 7 w 35"/>
                <a:gd name="T5" fmla="*/ 11 h 28"/>
                <a:gd name="T6" fmla="*/ 6 w 35"/>
                <a:gd name="T7" fmla="*/ 16 h 28"/>
                <a:gd name="T8" fmla="*/ 8 w 35"/>
                <a:gd name="T9" fmla="*/ 20 h 28"/>
                <a:gd name="T10" fmla="*/ 12 w 35"/>
                <a:gd name="T11" fmla="*/ 21 h 28"/>
                <a:gd name="T12" fmla="*/ 14 w 35"/>
                <a:gd name="T13" fmla="*/ 20 h 28"/>
                <a:gd name="T14" fmla="*/ 15 w 35"/>
                <a:gd name="T15" fmla="*/ 18 h 28"/>
                <a:gd name="T16" fmla="*/ 15 w 35"/>
                <a:gd name="T17" fmla="*/ 12 h 28"/>
                <a:gd name="T18" fmla="*/ 17 w 35"/>
                <a:gd name="T19" fmla="*/ 4 h 28"/>
                <a:gd name="T20" fmla="*/ 23 w 35"/>
                <a:gd name="T21" fmla="*/ 0 h 28"/>
                <a:gd name="T22" fmla="*/ 28 w 35"/>
                <a:gd name="T23" fmla="*/ 1 h 28"/>
                <a:gd name="T24" fmla="*/ 32 w 35"/>
                <a:gd name="T25" fmla="*/ 4 h 28"/>
                <a:gd name="T26" fmla="*/ 34 w 35"/>
                <a:gd name="T27" fmla="*/ 10 h 28"/>
                <a:gd name="T28" fmla="*/ 33 w 35"/>
                <a:gd name="T29" fmla="*/ 20 h 28"/>
                <a:gd name="T30" fmla="*/ 27 w 35"/>
                <a:gd name="T31" fmla="*/ 24 h 28"/>
                <a:gd name="T32" fmla="*/ 25 w 35"/>
                <a:gd name="T33" fmla="*/ 18 h 28"/>
                <a:gd name="T34" fmla="*/ 28 w 35"/>
                <a:gd name="T35" fmla="*/ 16 h 28"/>
                <a:gd name="T36" fmla="*/ 29 w 35"/>
                <a:gd name="T37" fmla="*/ 11 h 28"/>
                <a:gd name="T38" fmla="*/ 27 w 35"/>
                <a:gd name="T39" fmla="*/ 7 h 28"/>
                <a:gd name="T40" fmla="*/ 25 w 35"/>
                <a:gd name="T41" fmla="*/ 6 h 28"/>
                <a:gd name="T42" fmla="*/ 23 w 35"/>
                <a:gd name="T43" fmla="*/ 8 h 28"/>
                <a:gd name="T44" fmla="*/ 22 w 35"/>
                <a:gd name="T45" fmla="*/ 14 h 28"/>
                <a:gd name="T46" fmla="*/ 21 w 35"/>
                <a:gd name="T47" fmla="*/ 22 h 28"/>
                <a:gd name="T48" fmla="*/ 18 w 35"/>
                <a:gd name="T49" fmla="*/ 26 h 28"/>
                <a:gd name="T50" fmla="*/ 13 w 35"/>
                <a:gd name="T51" fmla="*/ 28 h 28"/>
                <a:gd name="T52" fmla="*/ 7 w 35"/>
                <a:gd name="T53" fmla="*/ 27 h 28"/>
                <a:gd name="T54" fmla="*/ 3 w 35"/>
                <a:gd name="T55" fmla="*/ 24 h 28"/>
                <a:gd name="T56" fmla="*/ 0 w 35"/>
                <a:gd name="T57" fmla="*/ 17 h 28"/>
                <a:gd name="T58" fmla="*/ 2 w 35"/>
                <a:gd name="T59" fmla="*/ 7 h 28"/>
                <a:gd name="T60" fmla="*/ 9 w 35"/>
                <a:gd name="T6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8">
                  <a:moveTo>
                    <a:pt x="9" y="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10"/>
                    <a:pt x="7" y="11"/>
                  </a:cubicBezTo>
                  <a:cubicBezTo>
                    <a:pt x="6" y="12"/>
                    <a:pt x="6" y="14"/>
                    <a:pt x="6" y="16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9" y="21"/>
                    <a:pt x="10" y="22"/>
                    <a:pt x="12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9"/>
                    <a:pt x="16" y="6"/>
                    <a:pt x="17" y="4"/>
                  </a:cubicBezTo>
                  <a:cubicBezTo>
                    <a:pt x="18" y="2"/>
                    <a:pt x="20" y="1"/>
                    <a:pt x="23" y="0"/>
                  </a:cubicBezTo>
                  <a:cubicBezTo>
                    <a:pt x="25" y="0"/>
                    <a:pt x="26" y="0"/>
                    <a:pt x="28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6"/>
                    <a:pt x="34" y="8"/>
                    <a:pt x="34" y="10"/>
                  </a:cubicBezTo>
                  <a:cubicBezTo>
                    <a:pt x="35" y="14"/>
                    <a:pt x="35" y="18"/>
                    <a:pt x="33" y="20"/>
                  </a:cubicBezTo>
                  <a:cubicBezTo>
                    <a:pt x="32" y="22"/>
                    <a:pt x="30" y="24"/>
                    <a:pt x="27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9" y="15"/>
                    <a:pt x="29" y="13"/>
                    <a:pt x="29" y="11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6" y="7"/>
                    <a:pt x="25" y="6"/>
                    <a:pt x="25" y="6"/>
                  </a:cubicBezTo>
                  <a:cubicBezTo>
                    <a:pt x="24" y="7"/>
                    <a:pt x="23" y="7"/>
                    <a:pt x="23" y="8"/>
                  </a:cubicBezTo>
                  <a:cubicBezTo>
                    <a:pt x="22" y="9"/>
                    <a:pt x="22" y="11"/>
                    <a:pt x="22" y="14"/>
                  </a:cubicBezTo>
                  <a:cubicBezTo>
                    <a:pt x="21" y="17"/>
                    <a:pt x="21" y="20"/>
                    <a:pt x="21" y="22"/>
                  </a:cubicBezTo>
                  <a:cubicBezTo>
                    <a:pt x="20" y="23"/>
                    <a:pt x="19" y="25"/>
                    <a:pt x="18" y="26"/>
                  </a:cubicBezTo>
                  <a:cubicBezTo>
                    <a:pt x="17" y="27"/>
                    <a:pt x="15" y="28"/>
                    <a:pt x="13" y="28"/>
                  </a:cubicBezTo>
                  <a:cubicBezTo>
                    <a:pt x="11" y="28"/>
                    <a:pt x="9" y="28"/>
                    <a:pt x="7" y="27"/>
                  </a:cubicBezTo>
                  <a:cubicBezTo>
                    <a:pt x="6" y="27"/>
                    <a:pt x="4" y="25"/>
                    <a:pt x="3" y="24"/>
                  </a:cubicBezTo>
                  <a:cubicBezTo>
                    <a:pt x="2" y="22"/>
                    <a:pt x="1" y="20"/>
                    <a:pt x="0" y="17"/>
                  </a:cubicBezTo>
                  <a:cubicBezTo>
                    <a:pt x="0" y="13"/>
                    <a:pt x="0" y="9"/>
                    <a:pt x="2" y="7"/>
                  </a:cubicBezTo>
                  <a:cubicBezTo>
                    <a:pt x="3" y="4"/>
                    <a:pt x="6" y="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3675063" y="4251325"/>
              <a:ext cx="122238" cy="149225"/>
            </a:xfrm>
            <a:custGeom>
              <a:avLst/>
              <a:gdLst>
                <a:gd name="T0" fmla="*/ 0 w 29"/>
                <a:gd name="T1" fmla="*/ 3 h 35"/>
                <a:gd name="T2" fmla="*/ 7 w 29"/>
                <a:gd name="T3" fmla="*/ 2 h 35"/>
                <a:gd name="T4" fmla="*/ 9 w 29"/>
                <a:gd name="T5" fmla="*/ 20 h 35"/>
                <a:gd name="T6" fmla="*/ 9 w 29"/>
                <a:gd name="T7" fmla="*/ 25 h 35"/>
                <a:gd name="T8" fmla="*/ 12 w 29"/>
                <a:gd name="T9" fmla="*/ 28 h 35"/>
                <a:gd name="T10" fmla="*/ 16 w 29"/>
                <a:gd name="T11" fmla="*/ 29 h 35"/>
                <a:gd name="T12" fmla="*/ 20 w 29"/>
                <a:gd name="T13" fmla="*/ 28 h 35"/>
                <a:gd name="T14" fmla="*/ 22 w 29"/>
                <a:gd name="T15" fmla="*/ 25 h 35"/>
                <a:gd name="T16" fmla="*/ 22 w 29"/>
                <a:gd name="T17" fmla="*/ 19 h 35"/>
                <a:gd name="T18" fmla="*/ 20 w 29"/>
                <a:gd name="T19" fmla="*/ 1 h 35"/>
                <a:gd name="T20" fmla="*/ 27 w 29"/>
                <a:gd name="T21" fmla="*/ 0 h 35"/>
                <a:gd name="T22" fmla="*/ 28 w 29"/>
                <a:gd name="T23" fmla="*/ 18 h 35"/>
                <a:gd name="T24" fmla="*/ 28 w 29"/>
                <a:gd name="T25" fmla="*/ 26 h 35"/>
                <a:gd name="T26" fmla="*/ 27 w 29"/>
                <a:gd name="T27" fmla="*/ 30 h 35"/>
                <a:gd name="T28" fmla="*/ 23 w 29"/>
                <a:gd name="T29" fmla="*/ 33 h 35"/>
                <a:gd name="T30" fmla="*/ 17 w 29"/>
                <a:gd name="T31" fmla="*/ 35 h 35"/>
                <a:gd name="T32" fmla="*/ 10 w 29"/>
                <a:gd name="T33" fmla="*/ 34 h 35"/>
                <a:gd name="T34" fmla="*/ 6 w 29"/>
                <a:gd name="T35" fmla="*/ 32 h 35"/>
                <a:gd name="T36" fmla="*/ 3 w 29"/>
                <a:gd name="T37" fmla="*/ 28 h 35"/>
                <a:gd name="T38" fmla="*/ 2 w 29"/>
                <a:gd name="T39" fmla="*/ 20 h 35"/>
                <a:gd name="T40" fmla="*/ 0 w 29"/>
                <a:gd name="T4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5">
                  <a:moveTo>
                    <a:pt x="0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10" y="27"/>
                    <a:pt x="11" y="28"/>
                    <a:pt x="12" y="28"/>
                  </a:cubicBezTo>
                  <a:cubicBezTo>
                    <a:pt x="13" y="29"/>
                    <a:pt x="14" y="29"/>
                    <a:pt x="16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22"/>
                    <a:pt x="29" y="24"/>
                    <a:pt x="28" y="26"/>
                  </a:cubicBezTo>
                  <a:cubicBezTo>
                    <a:pt x="28" y="28"/>
                    <a:pt x="28" y="29"/>
                    <a:pt x="27" y="30"/>
                  </a:cubicBezTo>
                  <a:cubicBezTo>
                    <a:pt x="26" y="32"/>
                    <a:pt x="25" y="33"/>
                    <a:pt x="23" y="33"/>
                  </a:cubicBezTo>
                  <a:cubicBezTo>
                    <a:pt x="22" y="34"/>
                    <a:pt x="20" y="35"/>
                    <a:pt x="17" y="35"/>
                  </a:cubicBezTo>
                  <a:cubicBezTo>
                    <a:pt x="14" y="35"/>
                    <a:pt x="11" y="35"/>
                    <a:pt x="10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5" y="31"/>
                    <a:pt x="4" y="30"/>
                    <a:pt x="3" y="28"/>
                  </a:cubicBezTo>
                  <a:cubicBezTo>
                    <a:pt x="3" y="27"/>
                    <a:pt x="2" y="24"/>
                    <a:pt x="2" y="2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814763" y="4216400"/>
              <a:ext cx="147638" cy="166688"/>
            </a:xfrm>
            <a:custGeom>
              <a:avLst/>
              <a:gdLst>
                <a:gd name="T0" fmla="*/ 24 w 93"/>
                <a:gd name="T1" fmla="*/ 105 h 105"/>
                <a:gd name="T2" fmla="*/ 0 w 93"/>
                <a:gd name="T3" fmla="*/ 19 h 105"/>
                <a:gd name="T4" fmla="*/ 18 w 93"/>
                <a:gd name="T5" fmla="*/ 16 h 105"/>
                <a:gd name="T6" fmla="*/ 69 w 93"/>
                <a:gd name="T7" fmla="*/ 62 h 105"/>
                <a:gd name="T8" fmla="*/ 53 w 93"/>
                <a:gd name="T9" fmla="*/ 6 h 105"/>
                <a:gd name="T10" fmla="*/ 69 w 93"/>
                <a:gd name="T11" fmla="*/ 0 h 105"/>
                <a:gd name="T12" fmla="*/ 93 w 93"/>
                <a:gd name="T13" fmla="*/ 86 h 105"/>
                <a:gd name="T14" fmla="*/ 75 w 93"/>
                <a:gd name="T15" fmla="*/ 91 h 105"/>
                <a:gd name="T16" fmla="*/ 24 w 93"/>
                <a:gd name="T17" fmla="*/ 43 h 105"/>
                <a:gd name="T18" fmla="*/ 40 w 93"/>
                <a:gd name="T19" fmla="*/ 99 h 105"/>
                <a:gd name="T20" fmla="*/ 24 w 93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05">
                  <a:moveTo>
                    <a:pt x="24" y="105"/>
                  </a:moveTo>
                  <a:lnTo>
                    <a:pt x="0" y="19"/>
                  </a:lnTo>
                  <a:lnTo>
                    <a:pt x="18" y="16"/>
                  </a:lnTo>
                  <a:lnTo>
                    <a:pt x="69" y="62"/>
                  </a:lnTo>
                  <a:lnTo>
                    <a:pt x="53" y="6"/>
                  </a:lnTo>
                  <a:lnTo>
                    <a:pt x="69" y="0"/>
                  </a:lnTo>
                  <a:lnTo>
                    <a:pt x="93" y="86"/>
                  </a:lnTo>
                  <a:lnTo>
                    <a:pt x="75" y="91"/>
                  </a:lnTo>
                  <a:lnTo>
                    <a:pt x="24" y="43"/>
                  </a:lnTo>
                  <a:lnTo>
                    <a:pt x="40" y="99"/>
                  </a:lnTo>
                  <a:lnTo>
                    <a:pt x="24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3949700" y="4195763"/>
              <a:ext cx="80963" cy="139700"/>
            </a:xfrm>
            <a:custGeom>
              <a:avLst/>
              <a:gdLst>
                <a:gd name="T0" fmla="*/ 35 w 51"/>
                <a:gd name="T1" fmla="*/ 88 h 88"/>
                <a:gd name="T2" fmla="*/ 0 w 51"/>
                <a:gd name="T3" fmla="*/ 5 h 88"/>
                <a:gd name="T4" fmla="*/ 16 w 51"/>
                <a:gd name="T5" fmla="*/ 0 h 88"/>
                <a:gd name="T6" fmla="*/ 51 w 51"/>
                <a:gd name="T7" fmla="*/ 80 h 88"/>
                <a:gd name="T8" fmla="*/ 35 w 5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8">
                  <a:moveTo>
                    <a:pt x="35" y="8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51" y="80"/>
                  </a:ln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3987800" y="4127500"/>
              <a:ext cx="139700" cy="161925"/>
            </a:xfrm>
            <a:custGeom>
              <a:avLst/>
              <a:gdLst>
                <a:gd name="T0" fmla="*/ 72 w 88"/>
                <a:gd name="T1" fmla="*/ 102 h 102"/>
                <a:gd name="T2" fmla="*/ 0 w 88"/>
                <a:gd name="T3" fmla="*/ 40 h 102"/>
                <a:gd name="T4" fmla="*/ 19 w 88"/>
                <a:gd name="T5" fmla="*/ 32 h 102"/>
                <a:gd name="T6" fmla="*/ 70 w 88"/>
                <a:gd name="T7" fmla="*/ 78 h 102"/>
                <a:gd name="T8" fmla="*/ 56 w 88"/>
                <a:gd name="T9" fmla="*/ 11 h 102"/>
                <a:gd name="T10" fmla="*/ 72 w 88"/>
                <a:gd name="T11" fmla="*/ 0 h 102"/>
                <a:gd name="T12" fmla="*/ 88 w 88"/>
                <a:gd name="T13" fmla="*/ 94 h 102"/>
                <a:gd name="T14" fmla="*/ 72 w 88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02">
                  <a:moveTo>
                    <a:pt x="72" y="102"/>
                  </a:moveTo>
                  <a:lnTo>
                    <a:pt x="0" y="40"/>
                  </a:lnTo>
                  <a:lnTo>
                    <a:pt x="19" y="32"/>
                  </a:lnTo>
                  <a:lnTo>
                    <a:pt x="70" y="78"/>
                  </a:lnTo>
                  <a:lnTo>
                    <a:pt x="56" y="11"/>
                  </a:lnTo>
                  <a:lnTo>
                    <a:pt x="72" y="0"/>
                  </a:lnTo>
                  <a:lnTo>
                    <a:pt x="88" y="94"/>
                  </a:lnTo>
                  <a:lnTo>
                    <a:pt x="72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4114800" y="4054475"/>
              <a:ext cx="169863" cy="174625"/>
            </a:xfrm>
            <a:custGeom>
              <a:avLst/>
              <a:gdLst>
                <a:gd name="T0" fmla="*/ 57 w 107"/>
                <a:gd name="T1" fmla="*/ 110 h 110"/>
                <a:gd name="T2" fmla="*/ 0 w 107"/>
                <a:gd name="T3" fmla="*/ 40 h 110"/>
                <a:gd name="T4" fmla="*/ 51 w 107"/>
                <a:gd name="T5" fmla="*/ 0 h 110"/>
                <a:gd name="T6" fmla="*/ 62 w 107"/>
                <a:gd name="T7" fmla="*/ 11 h 110"/>
                <a:gd name="T8" fmla="*/ 24 w 107"/>
                <a:gd name="T9" fmla="*/ 40 h 110"/>
                <a:gd name="T10" fmla="*/ 35 w 107"/>
                <a:gd name="T11" fmla="*/ 57 h 110"/>
                <a:gd name="T12" fmla="*/ 70 w 107"/>
                <a:gd name="T13" fmla="*/ 30 h 110"/>
                <a:gd name="T14" fmla="*/ 81 w 107"/>
                <a:gd name="T15" fmla="*/ 40 h 110"/>
                <a:gd name="T16" fmla="*/ 46 w 107"/>
                <a:gd name="T17" fmla="*/ 67 h 110"/>
                <a:gd name="T18" fmla="*/ 59 w 107"/>
                <a:gd name="T19" fmla="*/ 86 h 110"/>
                <a:gd name="T20" fmla="*/ 99 w 107"/>
                <a:gd name="T21" fmla="*/ 57 h 110"/>
                <a:gd name="T22" fmla="*/ 107 w 107"/>
                <a:gd name="T23" fmla="*/ 67 h 110"/>
                <a:gd name="T24" fmla="*/ 57 w 10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10">
                  <a:moveTo>
                    <a:pt x="57" y="110"/>
                  </a:moveTo>
                  <a:lnTo>
                    <a:pt x="0" y="40"/>
                  </a:lnTo>
                  <a:lnTo>
                    <a:pt x="51" y="0"/>
                  </a:lnTo>
                  <a:lnTo>
                    <a:pt x="62" y="11"/>
                  </a:lnTo>
                  <a:lnTo>
                    <a:pt x="24" y="40"/>
                  </a:lnTo>
                  <a:lnTo>
                    <a:pt x="35" y="57"/>
                  </a:lnTo>
                  <a:lnTo>
                    <a:pt x="70" y="30"/>
                  </a:lnTo>
                  <a:lnTo>
                    <a:pt x="81" y="40"/>
                  </a:lnTo>
                  <a:lnTo>
                    <a:pt x="46" y="67"/>
                  </a:lnTo>
                  <a:lnTo>
                    <a:pt x="59" y="86"/>
                  </a:lnTo>
                  <a:lnTo>
                    <a:pt x="99" y="57"/>
                  </a:lnTo>
                  <a:lnTo>
                    <a:pt x="107" y="67"/>
                  </a:lnTo>
                  <a:lnTo>
                    <a:pt x="57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4217988" y="3965575"/>
              <a:ext cx="185738" cy="166688"/>
            </a:xfrm>
            <a:custGeom>
              <a:avLst/>
              <a:gdLst>
                <a:gd name="T0" fmla="*/ 8 w 44"/>
                <a:gd name="T1" fmla="*/ 16 h 39"/>
                <a:gd name="T2" fmla="*/ 12 w 44"/>
                <a:gd name="T3" fmla="*/ 12 h 39"/>
                <a:gd name="T4" fmla="*/ 15 w 44"/>
                <a:gd name="T5" fmla="*/ 8 h 39"/>
                <a:gd name="T6" fmla="*/ 18 w 44"/>
                <a:gd name="T7" fmla="*/ 7 h 39"/>
                <a:gd name="T8" fmla="*/ 21 w 44"/>
                <a:gd name="T9" fmla="*/ 9 h 39"/>
                <a:gd name="T10" fmla="*/ 22 w 44"/>
                <a:gd name="T11" fmla="*/ 11 h 39"/>
                <a:gd name="T12" fmla="*/ 22 w 44"/>
                <a:gd name="T13" fmla="*/ 13 h 39"/>
                <a:gd name="T14" fmla="*/ 18 w 44"/>
                <a:gd name="T15" fmla="*/ 18 h 39"/>
                <a:gd name="T16" fmla="*/ 15 w 44"/>
                <a:gd name="T17" fmla="*/ 21 h 39"/>
                <a:gd name="T18" fmla="*/ 8 w 44"/>
                <a:gd name="T19" fmla="*/ 16 h 39"/>
                <a:gd name="T20" fmla="*/ 29 w 44"/>
                <a:gd name="T21" fmla="*/ 34 h 39"/>
                <a:gd name="T22" fmla="*/ 19 w 44"/>
                <a:gd name="T23" fmla="*/ 25 h 39"/>
                <a:gd name="T24" fmla="*/ 19 w 44"/>
                <a:gd name="T25" fmla="*/ 24 h 39"/>
                <a:gd name="T26" fmla="*/ 22 w 44"/>
                <a:gd name="T27" fmla="*/ 22 h 39"/>
                <a:gd name="T28" fmla="*/ 24 w 44"/>
                <a:gd name="T29" fmla="*/ 21 h 39"/>
                <a:gd name="T30" fmla="*/ 30 w 44"/>
                <a:gd name="T31" fmla="*/ 22 h 39"/>
                <a:gd name="T32" fmla="*/ 39 w 44"/>
                <a:gd name="T33" fmla="*/ 23 h 39"/>
                <a:gd name="T34" fmla="*/ 44 w 44"/>
                <a:gd name="T35" fmla="*/ 17 h 39"/>
                <a:gd name="T36" fmla="*/ 37 w 44"/>
                <a:gd name="T37" fmla="*/ 16 h 39"/>
                <a:gd name="T38" fmla="*/ 30 w 44"/>
                <a:gd name="T39" fmla="*/ 15 h 39"/>
                <a:gd name="T40" fmla="*/ 26 w 44"/>
                <a:gd name="T41" fmla="*/ 16 h 39"/>
                <a:gd name="T42" fmla="*/ 28 w 44"/>
                <a:gd name="T43" fmla="*/ 9 h 39"/>
                <a:gd name="T44" fmla="*/ 25 w 44"/>
                <a:gd name="T45" fmla="*/ 3 h 39"/>
                <a:gd name="T46" fmla="*/ 20 w 44"/>
                <a:gd name="T47" fmla="*/ 1 h 39"/>
                <a:gd name="T48" fmla="*/ 15 w 44"/>
                <a:gd name="T49" fmla="*/ 1 h 39"/>
                <a:gd name="T50" fmla="*/ 9 w 44"/>
                <a:gd name="T51" fmla="*/ 6 h 39"/>
                <a:gd name="T52" fmla="*/ 0 w 44"/>
                <a:gd name="T53" fmla="*/ 17 h 39"/>
                <a:gd name="T54" fmla="*/ 24 w 44"/>
                <a:gd name="T55" fmla="*/ 39 h 39"/>
                <a:gd name="T56" fmla="*/ 29 w 44"/>
                <a:gd name="T5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9">
                  <a:moveTo>
                    <a:pt x="8" y="16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0" y="8"/>
                    <a:pt x="21" y="9"/>
                  </a:cubicBezTo>
                  <a:cubicBezTo>
                    <a:pt x="21" y="9"/>
                    <a:pt x="22" y="10"/>
                    <a:pt x="22" y="11"/>
                  </a:cubicBezTo>
                  <a:cubicBezTo>
                    <a:pt x="22" y="11"/>
                    <a:pt x="22" y="12"/>
                    <a:pt x="22" y="13"/>
                  </a:cubicBezTo>
                  <a:cubicBezTo>
                    <a:pt x="21" y="14"/>
                    <a:pt x="20" y="15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8" y="16"/>
                  </a:lnTo>
                  <a:close/>
                  <a:moveTo>
                    <a:pt x="29" y="34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3" y="21"/>
                    <a:pt x="24" y="21"/>
                  </a:cubicBezTo>
                  <a:cubicBezTo>
                    <a:pt x="25" y="21"/>
                    <a:pt x="27" y="21"/>
                    <a:pt x="3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7" y="15"/>
                    <a:pt x="26" y="16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8" y="7"/>
                    <a:pt x="27" y="5"/>
                    <a:pt x="25" y="3"/>
                  </a:cubicBezTo>
                  <a:cubicBezTo>
                    <a:pt x="23" y="2"/>
                    <a:pt x="22" y="1"/>
                    <a:pt x="20" y="1"/>
                  </a:cubicBezTo>
                  <a:cubicBezTo>
                    <a:pt x="18" y="0"/>
                    <a:pt x="17" y="1"/>
                    <a:pt x="15" y="1"/>
                  </a:cubicBezTo>
                  <a:cubicBezTo>
                    <a:pt x="14" y="2"/>
                    <a:pt x="12" y="4"/>
                    <a:pt x="9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4" y="39"/>
                    <a:pt x="24" y="39"/>
                    <a:pt x="24" y="39"/>
                  </a:cubicBezTo>
                  <a:lnTo>
                    <a:pt x="2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4319588" y="3859213"/>
              <a:ext cx="152400" cy="136525"/>
            </a:xfrm>
            <a:custGeom>
              <a:avLst/>
              <a:gdLst>
                <a:gd name="T0" fmla="*/ 15 w 36"/>
                <a:gd name="T1" fmla="*/ 30 h 32"/>
                <a:gd name="T2" fmla="*/ 18 w 36"/>
                <a:gd name="T3" fmla="*/ 25 h 32"/>
                <a:gd name="T4" fmla="*/ 24 w 36"/>
                <a:gd name="T5" fmla="*/ 25 h 32"/>
                <a:gd name="T6" fmla="*/ 28 w 36"/>
                <a:gd name="T7" fmla="*/ 22 h 32"/>
                <a:gd name="T8" fmla="*/ 29 w 36"/>
                <a:gd name="T9" fmla="*/ 17 h 32"/>
                <a:gd name="T10" fmla="*/ 27 w 36"/>
                <a:gd name="T11" fmla="*/ 14 h 32"/>
                <a:gd name="T12" fmla="*/ 25 w 36"/>
                <a:gd name="T13" fmla="*/ 14 h 32"/>
                <a:gd name="T14" fmla="*/ 23 w 36"/>
                <a:gd name="T15" fmla="*/ 15 h 32"/>
                <a:gd name="T16" fmla="*/ 19 w 36"/>
                <a:gd name="T17" fmla="*/ 19 h 32"/>
                <a:gd name="T18" fmla="*/ 12 w 36"/>
                <a:gd name="T19" fmla="*/ 23 h 32"/>
                <a:gd name="T20" fmla="*/ 4 w 36"/>
                <a:gd name="T21" fmla="*/ 22 h 32"/>
                <a:gd name="T22" fmla="*/ 1 w 36"/>
                <a:gd name="T23" fmla="*/ 18 h 32"/>
                <a:gd name="T24" fmla="*/ 1 w 36"/>
                <a:gd name="T25" fmla="*/ 13 h 32"/>
                <a:gd name="T26" fmla="*/ 3 w 36"/>
                <a:gd name="T27" fmla="*/ 7 h 32"/>
                <a:gd name="T28" fmla="*/ 11 w 36"/>
                <a:gd name="T29" fmla="*/ 1 h 32"/>
                <a:gd name="T30" fmla="*/ 19 w 36"/>
                <a:gd name="T31" fmla="*/ 2 h 32"/>
                <a:gd name="T32" fmla="*/ 15 w 36"/>
                <a:gd name="T33" fmla="*/ 8 h 32"/>
                <a:gd name="T34" fmla="*/ 11 w 36"/>
                <a:gd name="T35" fmla="*/ 7 h 32"/>
                <a:gd name="T36" fmla="*/ 8 w 36"/>
                <a:gd name="T37" fmla="*/ 10 h 32"/>
                <a:gd name="T38" fmla="*/ 7 w 36"/>
                <a:gd name="T39" fmla="*/ 14 h 32"/>
                <a:gd name="T40" fmla="*/ 8 w 36"/>
                <a:gd name="T41" fmla="*/ 16 h 32"/>
                <a:gd name="T42" fmla="*/ 10 w 36"/>
                <a:gd name="T43" fmla="*/ 17 h 32"/>
                <a:gd name="T44" fmla="*/ 15 w 36"/>
                <a:gd name="T45" fmla="*/ 13 h 32"/>
                <a:gd name="T46" fmla="*/ 21 w 36"/>
                <a:gd name="T47" fmla="*/ 8 h 32"/>
                <a:gd name="T48" fmla="*/ 26 w 36"/>
                <a:gd name="T49" fmla="*/ 7 h 32"/>
                <a:gd name="T50" fmla="*/ 31 w 36"/>
                <a:gd name="T51" fmla="*/ 9 h 32"/>
                <a:gd name="T52" fmla="*/ 35 w 36"/>
                <a:gd name="T53" fmla="*/ 13 h 32"/>
                <a:gd name="T54" fmla="*/ 35 w 36"/>
                <a:gd name="T55" fmla="*/ 19 h 32"/>
                <a:gd name="T56" fmla="*/ 32 w 36"/>
                <a:gd name="T57" fmla="*/ 25 h 32"/>
                <a:gd name="T58" fmla="*/ 25 w 36"/>
                <a:gd name="T59" fmla="*/ 32 h 32"/>
                <a:gd name="T60" fmla="*/ 15 w 36"/>
                <a:gd name="T6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2">
                  <a:moveTo>
                    <a:pt x="15" y="3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6"/>
                    <a:pt x="22" y="26"/>
                    <a:pt x="24" y="25"/>
                  </a:cubicBezTo>
                  <a:cubicBezTo>
                    <a:pt x="25" y="25"/>
                    <a:pt x="26" y="24"/>
                    <a:pt x="28" y="22"/>
                  </a:cubicBezTo>
                  <a:cubicBezTo>
                    <a:pt x="29" y="20"/>
                    <a:pt x="29" y="19"/>
                    <a:pt x="29" y="17"/>
                  </a:cubicBezTo>
                  <a:cubicBezTo>
                    <a:pt x="29" y="16"/>
                    <a:pt x="28" y="15"/>
                    <a:pt x="27" y="14"/>
                  </a:cubicBezTo>
                  <a:cubicBezTo>
                    <a:pt x="27" y="14"/>
                    <a:pt x="26" y="14"/>
                    <a:pt x="25" y="14"/>
                  </a:cubicBezTo>
                  <a:cubicBezTo>
                    <a:pt x="25" y="14"/>
                    <a:pt x="24" y="14"/>
                    <a:pt x="23" y="15"/>
                  </a:cubicBezTo>
                  <a:cubicBezTo>
                    <a:pt x="22" y="15"/>
                    <a:pt x="21" y="17"/>
                    <a:pt x="19" y="19"/>
                  </a:cubicBezTo>
                  <a:cubicBezTo>
                    <a:pt x="16" y="21"/>
                    <a:pt x="14" y="22"/>
                    <a:pt x="12" y="23"/>
                  </a:cubicBezTo>
                  <a:cubicBezTo>
                    <a:pt x="9" y="24"/>
                    <a:pt x="7" y="23"/>
                    <a:pt x="4" y="22"/>
                  </a:cubicBezTo>
                  <a:cubicBezTo>
                    <a:pt x="3" y="21"/>
                    <a:pt x="2" y="20"/>
                    <a:pt x="1" y="18"/>
                  </a:cubicBezTo>
                  <a:cubicBezTo>
                    <a:pt x="1" y="16"/>
                    <a:pt x="0" y="15"/>
                    <a:pt x="1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6" y="3"/>
                    <a:pt x="8" y="1"/>
                    <a:pt x="11" y="1"/>
                  </a:cubicBezTo>
                  <a:cubicBezTo>
                    <a:pt x="14" y="0"/>
                    <a:pt x="16" y="0"/>
                    <a:pt x="19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2" y="7"/>
                    <a:pt x="11" y="7"/>
                  </a:cubicBezTo>
                  <a:cubicBezTo>
                    <a:pt x="10" y="7"/>
                    <a:pt x="9" y="8"/>
                    <a:pt x="8" y="10"/>
                  </a:cubicBezTo>
                  <a:cubicBezTo>
                    <a:pt x="7" y="11"/>
                    <a:pt x="6" y="13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6"/>
                    <a:pt x="13" y="15"/>
                    <a:pt x="15" y="13"/>
                  </a:cubicBezTo>
                  <a:cubicBezTo>
                    <a:pt x="18" y="10"/>
                    <a:pt x="20" y="9"/>
                    <a:pt x="21" y="8"/>
                  </a:cubicBezTo>
                  <a:cubicBezTo>
                    <a:pt x="23" y="7"/>
                    <a:pt x="24" y="7"/>
                    <a:pt x="26" y="7"/>
                  </a:cubicBezTo>
                  <a:cubicBezTo>
                    <a:pt x="28" y="7"/>
                    <a:pt x="29" y="8"/>
                    <a:pt x="31" y="9"/>
                  </a:cubicBezTo>
                  <a:cubicBezTo>
                    <a:pt x="33" y="10"/>
                    <a:pt x="34" y="11"/>
                    <a:pt x="35" y="13"/>
                  </a:cubicBezTo>
                  <a:cubicBezTo>
                    <a:pt x="35" y="15"/>
                    <a:pt x="36" y="17"/>
                    <a:pt x="35" y="19"/>
                  </a:cubicBezTo>
                  <a:cubicBezTo>
                    <a:pt x="35" y="21"/>
                    <a:pt x="34" y="23"/>
                    <a:pt x="32" y="25"/>
                  </a:cubicBezTo>
                  <a:cubicBezTo>
                    <a:pt x="30" y="29"/>
                    <a:pt x="27" y="31"/>
                    <a:pt x="25" y="32"/>
                  </a:cubicBezTo>
                  <a:cubicBezTo>
                    <a:pt x="22" y="32"/>
                    <a:pt x="19" y="32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4373563" y="3795713"/>
              <a:ext cx="141288" cy="84138"/>
            </a:xfrm>
            <a:custGeom>
              <a:avLst/>
              <a:gdLst>
                <a:gd name="T0" fmla="*/ 81 w 89"/>
                <a:gd name="T1" fmla="*/ 53 h 53"/>
                <a:gd name="T2" fmla="*/ 0 w 89"/>
                <a:gd name="T3" fmla="*/ 16 h 53"/>
                <a:gd name="T4" fmla="*/ 8 w 89"/>
                <a:gd name="T5" fmla="*/ 0 h 53"/>
                <a:gd name="T6" fmla="*/ 89 w 89"/>
                <a:gd name="T7" fmla="*/ 37 h 53"/>
                <a:gd name="T8" fmla="*/ 81 w 8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3">
                  <a:moveTo>
                    <a:pt x="81" y="53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9" y="37"/>
                  </a:lnTo>
                  <a:lnTo>
                    <a:pt x="8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4395788" y="3676650"/>
              <a:ext cx="157163" cy="109538"/>
            </a:xfrm>
            <a:custGeom>
              <a:avLst/>
              <a:gdLst>
                <a:gd name="T0" fmla="*/ 93 w 99"/>
                <a:gd name="T1" fmla="*/ 69 h 69"/>
                <a:gd name="T2" fmla="*/ 24 w 99"/>
                <a:gd name="T3" fmla="*/ 45 h 69"/>
                <a:gd name="T4" fmla="*/ 16 w 99"/>
                <a:gd name="T5" fmla="*/ 69 h 69"/>
                <a:gd name="T6" fmla="*/ 0 w 99"/>
                <a:gd name="T7" fmla="*/ 64 h 69"/>
                <a:gd name="T8" fmla="*/ 24 w 99"/>
                <a:gd name="T9" fmla="*/ 0 h 69"/>
                <a:gd name="T10" fmla="*/ 37 w 99"/>
                <a:gd name="T11" fmla="*/ 5 h 69"/>
                <a:gd name="T12" fmla="*/ 29 w 99"/>
                <a:gd name="T13" fmla="*/ 29 h 69"/>
                <a:gd name="T14" fmla="*/ 99 w 99"/>
                <a:gd name="T15" fmla="*/ 53 h 69"/>
                <a:gd name="T16" fmla="*/ 93 w 99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69">
                  <a:moveTo>
                    <a:pt x="93" y="69"/>
                  </a:moveTo>
                  <a:lnTo>
                    <a:pt x="24" y="45"/>
                  </a:lnTo>
                  <a:lnTo>
                    <a:pt x="16" y="69"/>
                  </a:lnTo>
                  <a:lnTo>
                    <a:pt x="0" y="64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29" y="29"/>
                  </a:lnTo>
                  <a:lnTo>
                    <a:pt x="99" y="53"/>
                  </a:lnTo>
                  <a:lnTo>
                    <a:pt x="9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4437063" y="3543300"/>
              <a:ext cx="153988" cy="128588"/>
            </a:xfrm>
            <a:custGeom>
              <a:avLst/>
              <a:gdLst>
                <a:gd name="T0" fmla="*/ 91 w 97"/>
                <a:gd name="T1" fmla="*/ 65 h 81"/>
                <a:gd name="T2" fmla="*/ 57 w 97"/>
                <a:gd name="T3" fmla="*/ 59 h 81"/>
                <a:gd name="T4" fmla="*/ 0 w 97"/>
                <a:gd name="T5" fmla="*/ 81 h 81"/>
                <a:gd name="T6" fmla="*/ 3 w 97"/>
                <a:gd name="T7" fmla="*/ 59 h 81"/>
                <a:gd name="T8" fmla="*/ 41 w 97"/>
                <a:gd name="T9" fmla="*/ 46 h 81"/>
                <a:gd name="T10" fmla="*/ 11 w 97"/>
                <a:gd name="T11" fmla="*/ 19 h 81"/>
                <a:gd name="T12" fmla="*/ 14 w 97"/>
                <a:gd name="T13" fmla="*/ 0 h 81"/>
                <a:gd name="T14" fmla="*/ 59 w 97"/>
                <a:gd name="T15" fmla="*/ 41 h 81"/>
                <a:gd name="T16" fmla="*/ 97 w 97"/>
                <a:gd name="T17" fmla="*/ 49 h 81"/>
                <a:gd name="T18" fmla="*/ 91 w 97"/>
                <a:gd name="T19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81">
                  <a:moveTo>
                    <a:pt x="91" y="65"/>
                  </a:moveTo>
                  <a:lnTo>
                    <a:pt x="57" y="59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41" y="46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59" y="41"/>
                  </a:lnTo>
                  <a:lnTo>
                    <a:pt x="97" y="49"/>
                  </a:lnTo>
                  <a:lnTo>
                    <a:pt x="9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2901950" y="2687638"/>
              <a:ext cx="1484313" cy="1490663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175 w 350"/>
                <a:gd name="T11" fmla="*/ 7 h 350"/>
                <a:gd name="T12" fmla="*/ 343 w 350"/>
                <a:gd name="T13" fmla="*/ 175 h 350"/>
                <a:gd name="T14" fmla="*/ 325 w 350"/>
                <a:gd name="T15" fmla="*/ 250 h 350"/>
                <a:gd name="T16" fmla="*/ 25 w 350"/>
                <a:gd name="T17" fmla="*/ 250 h 350"/>
                <a:gd name="T18" fmla="*/ 25 w 350"/>
                <a:gd name="T19" fmla="*/ 250 h 350"/>
                <a:gd name="T20" fmla="*/ 7 w 350"/>
                <a:gd name="T21" fmla="*/ 175 h 350"/>
                <a:gd name="T22" fmla="*/ 175 w 350"/>
                <a:gd name="T23" fmla="*/ 7 h 350"/>
                <a:gd name="T24" fmla="*/ 175 w 350"/>
                <a:gd name="T25" fmla="*/ 343 h 350"/>
                <a:gd name="T26" fmla="*/ 29 w 350"/>
                <a:gd name="T27" fmla="*/ 259 h 350"/>
                <a:gd name="T28" fmla="*/ 321 w 350"/>
                <a:gd name="T29" fmla="*/ 259 h 350"/>
                <a:gd name="T30" fmla="*/ 175 w 350"/>
                <a:gd name="T31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1"/>
                    <a:pt x="78" y="350"/>
                    <a:pt x="175" y="350"/>
                  </a:cubicBezTo>
                  <a:cubicBezTo>
                    <a:pt x="272" y="350"/>
                    <a:pt x="350" y="271"/>
                    <a:pt x="350" y="175"/>
                  </a:cubicBezTo>
                  <a:cubicBezTo>
                    <a:pt x="350" y="78"/>
                    <a:pt x="272" y="0"/>
                    <a:pt x="175" y="0"/>
                  </a:cubicBezTo>
                  <a:close/>
                  <a:moveTo>
                    <a:pt x="175" y="7"/>
                  </a:moveTo>
                  <a:cubicBezTo>
                    <a:pt x="268" y="7"/>
                    <a:pt x="343" y="82"/>
                    <a:pt x="343" y="175"/>
                  </a:cubicBezTo>
                  <a:cubicBezTo>
                    <a:pt x="343" y="202"/>
                    <a:pt x="337" y="228"/>
                    <a:pt x="3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13" y="228"/>
                    <a:pt x="7" y="202"/>
                    <a:pt x="7" y="175"/>
                  </a:cubicBezTo>
                  <a:cubicBezTo>
                    <a:pt x="7" y="82"/>
                    <a:pt x="82" y="7"/>
                    <a:pt x="175" y="7"/>
                  </a:cubicBezTo>
                  <a:close/>
                  <a:moveTo>
                    <a:pt x="175" y="343"/>
                  </a:moveTo>
                  <a:cubicBezTo>
                    <a:pt x="113" y="343"/>
                    <a:pt x="58" y="309"/>
                    <a:pt x="29" y="259"/>
                  </a:cubicBezTo>
                  <a:cubicBezTo>
                    <a:pt x="321" y="259"/>
                    <a:pt x="321" y="259"/>
                    <a:pt x="321" y="259"/>
                  </a:cubicBezTo>
                  <a:cubicBezTo>
                    <a:pt x="292" y="309"/>
                    <a:pt x="237" y="343"/>
                    <a:pt x="175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3000375" y="2778125"/>
              <a:ext cx="1289050" cy="965200"/>
            </a:xfrm>
            <a:custGeom>
              <a:avLst/>
              <a:gdLst>
                <a:gd name="T0" fmla="*/ 256 w 304"/>
                <a:gd name="T1" fmla="*/ 187 h 227"/>
                <a:gd name="T2" fmla="*/ 171 w 304"/>
                <a:gd name="T3" fmla="*/ 200 h 227"/>
                <a:gd name="T4" fmla="*/ 203 w 304"/>
                <a:gd name="T5" fmla="*/ 152 h 227"/>
                <a:gd name="T6" fmla="*/ 232 w 304"/>
                <a:gd name="T7" fmla="*/ 167 h 227"/>
                <a:gd name="T8" fmla="*/ 252 w 304"/>
                <a:gd name="T9" fmla="*/ 152 h 227"/>
                <a:gd name="T10" fmla="*/ 281 w 304"/>
                <a:gd name="T11" fmla="*/ 167 h 227"/>
                <a:gd name="T12" fmla="*/ 294 w 304"/>
                <a:gd name="T13" fmla="*/ 152 h 227"/>
                <a:gd name="T14" fmla="*/ 263 w 304"/>
                <a:gd name="T15" fmla="*/ 131 h 227"/>
                <a:gd name="T16" fmla="*/ 194 w 304"/>
                <a:gd name="T17" fmla="*/ 86 h 227"/>
                <a:gd name="T18" fmla="*/ 110 w 304"/>
                <a:gd name="T19" fmla="*/ 86 h 227"/>
                <a:gd name="T20" fmla="*/ 49 w 304"/>
                <a:gd name="T21" fmla="*/ 116 h 227"/>
                <a:gd name="T22" fmla="*/ 10 w 304"/>
                <a:gd name="T23" fmla="*/ 137 h 227"/>
                <a:gd name="T24" fmla="*/ 26 w 304"/>
                <a:gd name="T25" fmla="*/ 163 h 227"/>
                <a:gd name="T26" fmla="*/ 60 w 304"/>
                <a:gd name="T27" fmla="*/ 136 h 227"/>
                <a:gd name="T28" fmla="*/ 75 w 304"/>
                <a:gd name="T29" fmla="*/ 163 h 227"/>
                <a:gd name="T30" fmla="*/ 109 w 304"/>
                <a:gd name="T31" fmla="*/ 135 h 227"/>
                <a:gd name="T32" fmla="*/ 131 w 304"/>
                <a:gd name="T33" fmla="*/ 151 h 227"/>
                <a:gd name="T34" fmla="*/ 134 w 304"/>
                <a:gd name="T35" fmla="*/ 200 h 227"/>
                <a:gd name="T36" fmla="*/ 48 w 304"/>
                <a:gd name="T37" fmla="*/ 187 h 227"/>
                <a:gd name="T38" fmla="*/ 0 w 304"/>
                <a:gd name="T39" fmla="*/ 204 h 227"/>
                <a:gd name="T40" fmla="*/ 106 w 304"/>
                <a:gd name="T41" fmla="*/ 206 h 227"/>
                <a:gd name="T42" fmla="*/ 199 w 304"/>
                <a:gd name="T43" fmla="*/ 206 h 227"/>
                <a:gd name="T44" fmla="*/ 304 w 304"/>
                <a:gd name="T45" fmla="*/ 204 h 227"/>
                <a:gd name="T46" fmla="*/ 220 w 304"/>
                <a:gd name="T47" fmla="*/ 86 h 227"/>
                <a:gd name="T48" fmla="*/ 216 w 304"/>
                <a:gd name="T49" fmla="*/ 133 h 227"/>
                <a:gd name="T50" fmla="*/ 220 w 304"/>
                <a:gd name="T51" fmla="*/ 86 h 227"/>
                <a:gd name="T52" fmla="*/ 71 w 304"/>
                <a:gd name="T53" fmla="*/ 115 h 227"/>
                <a:gd name="T54" fmla="*/ 101 w 304"/>
                <a:gd name="T55" fmla="*/ 104 h 227"/>
                <a:gd name="T56" fmla="*/ 160 w 304"/>
                <a:gd name="T57" fmla="*/ 118 h 227"/>
                <a:gd name="T58" fmla="*/ 147 w 304"/>
                <a:gd name="T59" fmla="*/ 92 h 227"/>
                <a:gd name="T60" fmla="*/ 117 w 304"/>
                <a:gd name="T61" fmla="*/ 117 h 227"/>
                <a:gd name="T62" fmla="*/ 194 w 304"/>
                <a:gd name="T63" fmla="*/ 134 h 227"/>
                <a:gd name="T64" fmla="*/ 175 w 304"/>
                <a:gd name="T65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227">
                  <a:moveTo>
                    <a:pt x="299" y="190"/>
                  </a:moveTo>
                  <a:cubicBezTo>
                    <a:pt x="275" y="209"/>
                    <a:pt x="256" y="187"/>
                    <a:pt x="256" y="187"/>
                  </a:cubicBezTo>
                  <a:cubicBezTo>
                    <a:pt x="225" y="217"/>
                    <a:pt x="199" y="189"/>
                    <a:pt x="199" y="189"/>
                  </a:cubicBezTo>
                  <a:cubicBezTo>
                    <a:pt x="180" y="203"/>
                    <a:pt x="171" y="200"/>
                    <a:pt x="171" y="200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52" y="152"/>
                    <a:pt x="252" y="152"/>
                    <a:pt x="252" y="152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81" y="167"/>
                    <a:pt x="281" y="167"/>
                    <a:pt x="281" y="167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94" y="152"/>
                    <a:pt x="294" y="152"/>
                    <a:pt x="294" y="152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63" y="131"/>
                    <a:pt x="263" y="131"/>
                    <a:pt x="263" y="131"/>
                  </a:cubicBezTo>
                  <a:cubicBezTo>
                    <a:pt x="225" y="54"/>
                    <a:pt x="225" y="54"/>
                    <a:pt x="225" y="54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3" y="202"/>
                    <a:pt x="106" y="188"/>
                    <a:pt x="106" y="188"/>
                  </a:cubicBezTo>
                  <a:cubicBezTo>
                    <a:pt x="75" y="217"/>
                    <a:pt x="48" y="187"/>
                    <a:pt x="48" y="187"/>
                  </a:cubicBezTo>
                  <a:cubicBezTo>
                    <a:pt x="28" y="209"/>
                    <a:pt x="5" y="191"/>
                    <a:pt x="5" y="19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5" y="220"/>
                    <a:pt x="48" y="205"/>
                    <a:pt x="48" y="205"/>
                  </a:cubicBezTo>
                  <a:cubicBezTo>
                    <a:pt x="81" y="226"/>
                    <a:pt x="106" y="206"/>
                    <a:pt x="106" y="206"/>
                  </a:cubicBezTo>
                  <a:cubicBezTo>
                    <a:pt x="138" y="227"/>
                    <a:pt x="152" y="207"/>
                    <a:pt x="152" y="207"/>
                  </a:cubicBezTo>
                  <a:cubicBezTo>
                    <a:pt x="173" y="226"/>
                    <a:pt x="199" y="206"/>
                    <a:pt x="199" y="206"/>
                  </a:cubicBezTo>
                  <a:cubicBezTo>
                    <a:pt x="225" y="226"/>
                    <a:pt x="255" y="205"/>
                    <a:pt x="255" y="205"/>
                  </a:cubicBezTo>
                  <a:cubicBezTo>
                    <a:pt x="281" y="221"/>
                    <a:pt x="304" y="204"/>
                    <a:pt x="304" y="204"/>
                  </a:cubicBezTo>
                  <a:lnTo>
                    <a:pt x="299" y="190"/>
                  </a:lnTo>
                  <a:close/>
                  <a:moveTo>
                    <a:pt x="220" y="86"/>
                  </a:moveTo>
                  <a:cubicBezTo>
                    <a:pt x="242" y="132"/>
                    <a:pt x="242" y="132"/>
                    <a:pt x="242" y="132"/>
                  </a:cubicBezTo>
                  <a:cubicBezTo>
                    <a:pt x="216" y="133"/>
                    <a:pt x="216" y="133"/>
                    <a:pt x="216" y="133"/>
                  </a:cubicBezTo>
                  <a:cubicBezTo>
                    <a:pt x="203" y="104"/>
                    <a:pt x="203" y="104"/>
                    <a:pt x="203" y="104"/>
                  </a:cubicBezTo>
                  <a:lnTo>
                    <a:pt x="220" y="86"/>
                  </a:lnTo>
                  <a:close/>
                  <a:moveTo>
                    <a:pt x="96" y="116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101" y="104"/>
                    <a:pt x="101" y="104"/>
                    <a:pt x="101" y="104"/>
                  </a:cubicBezTo>
                  <a:lnTo>
                    <a:pt x="96" y="116"/>
                  </a:lnTo>
                  <a:close/>
                  <a:moveTo>
                    <a:pt x="160" y="118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75" y="118"/>
                    <a:pt x="175" y="118"/>
                    <a:pt x="175" y="118"/>
                  </a:cubicBezTo>
                  <a:lnTo>
                    <a:pt x="160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749550" y="2994025"/>
              <a:ext cx="76200" cy="93663"/>
            </a:xfrm>
            <a:custGeom>
              <a:avLst/>
              <a:gdLst>
                <a:gd name="T0" fmla="*/ 15 w 18"/>
                <a:gd name="T1" fmla="*/ 21 h 22"/>
                <a:gd name="T2" fmla="*/ 17 w 18"/>
                <a:gd name="T3" fmla="*/ 20 h 22"/>
                <a:gd name="T4" fmla="*/ 16 w 18"/>
                <a:gd name="T5" fmla="*/ 14 h 22"/>
                <a:gd name="T6" fmla="*/ 9 w 18"/>
                <a:gd name="T7" fmla="*/ 2 h 22"/>
                <a:gd name="T8" fmla="*/ 1 w 18"/>
                <a:gd name="T9" fmla="*/ 0 h 22"/>
                <a:gd name="T10" fmla="*/ 0 w 18"/>
                <a:gd name="T11" fmla="*/ 2 h 22"/>
                <a:gd name="T12" fmla="*/ 6 w 18"/>
                <a:gd name="T13" fmla="*/ 7 h 22"/>
                <a:gd name="T14" fmla="*/ 13 w 18"/>
                <a:gd name="T15" fmla="*/ 16 h 22"/>
                <a:gd name="T16" fmla="*/ 15 w 18"/>
                <a:gd name="T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5" y="21"/>
                  </a:moveTo>
                  <a:cubicBezTo>
                    <a:pt x="15" y="21"/>
                    <a:pt x="17" y="22"/>
                    <a:pt x="17" y="20"/>
                  </a:cubicBezTo>
                  <a:cubicBezTo>
                    <a:pt x="17" y="20"/>
                    <a:pt x="18" y="16"/>
                    <a:pt x="16" y="14"/>
                  </a:cubicBezTo>
                  <a:cubicBezTo>
                    <a:pt x="16" y="14"/>
                    <a:pt x="10" y="6"/>
                    <a:pt x="9" y="2"/>
                  </a:cubicBezTo>
                  <a:cubicBezTo>
                    <a:pt x="9" y="2"/>
                    <a:pt x="8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3"/>
                    <a:pt x="4" y="2"/>
                    <a:pt x="6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6" y="19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863850" y="3024188"/>
              <a:ext cx="55563" cy="76200"/>
            </a:xfrm>
            <a:custGeom>
              <a:avLst/>
              <a:gdLst>
                <a:gd name="T0" fmla="*/ 11 w 13"/>
                <a:gd name="T1" fmla="*/ 1 h 18"/>
                <a:gd name="T2" fmla="*/ 3 w 13"/>
                <a:gd name="T3" fmla="*/ 0 h 18"/>
                <a:gd name="T4" fmla="*/ 3 w 13"/>
                <a:gd name="T5" fmla="*/ 3 h 18"/>
                <a:gd name="T6" fmla="*/ 5 w 13"/>
                <a:gd name="T7" fmla="*/ 16 h 18"/>
                <a:gd name="T8" fmla="*/ 8 w 13"/>
                <a:gd name="T9" fmla="*/ 15 h 18"/>
                <a:gd name="T10" fmla="*/ 12 w 13"/>
                <a:gd name="T11" fmla="*/ 4 h 18"/>
                <a:gd name="T12" fmla="*/ 11 w 13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8">
                  <a:moveTo>
                    <a:pt x="11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3" y="3"/>
                  </a:cubicBezTo>
                  <a:cubicBezTo>
                    <a:pt x="3" y="3"/>
                    <a:pt x="7" y="11"/>
                    <a:pt x="5" y="16"/>
                  </a:cubicBezTo>
                  <a:cubicBezTo>
                    <a:pt x="5" y="16"/>
                    <a:pt x="7" y="18"/>
                    <a:pt x="8" y="15"/>
                  </a:cubicBezTo>
                  <a:cubicBezTo>
                    <a:pt x="8" y="15"/>
                    <a:pt x="10" y="6"/>
                    <a:pt x="12" y="4"/>
                  </a:cubicBezTo>
                  <a:cubicBezTo>
                    <a:pt x="12" y="4"/>
                    <a:pt x="13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779713" y="3067050"/>
              <a:ext cx="80963" cy="157163"/>
            </a:xfrm>
            <a:custGeom>
              <a:avLst/>
              <a:gdLst>
                <a:gd name="T0" fmla="*/ 17 w 19"/>
                <a:gd name="T1" fmla="*/ 2 h 37"/>
                <a:gd name="T2" fmla="*/ 15 w 19"/>
                <a:gd name="T3" fmla="*/ 2 h 37"/>
                <a:gd name="T4" fmla="*/ 13 w 19"/>
                <a:gd name="T5" fmla="*/ 13 h 37"/>
                <a:gd name="T6" fmla="*/ 12 w 19"/>
                <a:gd name="T7" fmla="*/ 23 h 37"/>
                <a:gd name="T8" fmla="*/ 11 w 19"/>
                <a:gd name="T9" fmla="*/ 29 h 37"/>
                <a:gd name="T10" fmla="*/ 10 w 19"/>
                <a:gd name="T11" fmla="*/ 29 h 37"/>
                <a:gd name="T12" fmla="*/ 1 w 19"/>
                <a:gd name="T13" fmla="*/ 20 h 37"/>
                <a:gd name="T14" fmla="*/ 1 w 19"/>
                <a:gd name="T15" fmla="*/ 22 h 37"/>
                <a:gd name="T16" fmla="*/ 7 w 19"/>
                <a:gd name="T17" fmla="*/ 36 h 37"/>
                <a:gd name="T18" fmla="*/ 14 w 19"/>
                <a:gd name="T19" fmla="*/ 37 h 37"/>
                <a:gd name="T20" fmla="*/ 19 w 19"/>
                <a:gd name="T21" fmla="*/ 23 h 37"/>
                <a:gd name="T22" fmla="*/ 19 w 19"/>
                <a:gd name="T23" fmla="*/ 14 h 37"/>
                <a:gd name="T24" fmla="*/ 17 w 19"/>
                <a:gd name="T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7">
                  <a:moveTo>
                    <a:pt x="17" y="2"/>
                  </a:moveTo>
                  <a:cubicBezTo>
                    <a:pt x="17" y="2"/>
                    <a:pt x="16" y="0"/>
                    <a:pt x="15" y="2"/>
                  </a:cubicBezTo>
                  <a:cubicBezTo>
                    <a:pt x="15" y="2"/>
                    <a:pt x="15" y="10"/>
                    <a:pt x="13" y="13"/>
                  </a:cubicBezTo>
                  <a:cubicBezTo>
                    <a:pt x="13" y="13"/>
                    <a:pt x="13" y="21"/>
                    <a:pt x="12" y="23"/>
                  </a:cubicBezTo>
                  <a:cubicBezTo>
                    <a:pt x="12" y="23"/>
                    <a:pt x="11" y="28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6" y="17"/>
                    <a:pt x="1" y="20"/>
                  </a:cubicBezTo>
                  <a:cubicBezTo>
                    <a:pt x="1" y="20"/>
                    <a:pt x="0" y="21"/>
                    <a:pt x="1" y="22"/>
                  </a:cubicBezTo>
                  <a:cubicBezTo>
                    <a:pt x="1" y="22"/>
                    <a:pt x="7" y="33"/>
                    <a:pt x="7" y="36"/>
                  </a:cubicBezTo>
                  <a:cubicBezTo>
                    <a:pt x="7" y="36"/>
                    <a:pt x="11" y="37"/>
                    <a:pt x="14" y="37"/>
                  </a:cubicBezTo>
                  <a:cubicBezTo>
                    <a:pt x="14" y="37"/>
                    <a:pt x="18" y="27"/>
                    <a:pt x="19" y="23"/>
                  </a:cubicBezTo>
                  <a:cubicBezTo>
                    <a:pt x="19" y="23"/>
                    <a:pt x="19" y="16"/>
                    <a:pt x="19" y="14"/>
                  </a:cubicBezTo>
                  <a:cubicBezTo>
                    <a:pt x="19" y="14"/>
                    <a:pt x="18" y="6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3817938" y="2551113"/>
              <a:ext cx="263525" cy="128588"/>
            </a:xfrm>
            <a:custGeom>
              <a:avLst/>
              <a:gdLst>
                <a:gd name="T0" fmla="*/ 62 w 62"/>
                <a:gd name="T1" fmla="*/ 10 h 30"/>
                <a:gd name="T2" fmla="*/ 59 w 62"/>
                <a:gd name="T3" fmla="*/ 10 h 30"/>
                <a:gd name="T4" fmla="*/ 54 w 62"/>
                <a:gd name="T5" fmla="*/ 9 h 30"/>
                <a:gd name="T6" fmla="*/ 53 w 62"/>
                <a:gd name="T7" fmla="*/ 2 h 30"/>
                <a:gd name="T8" fmla="*/ 51 w 62"/>
                <a:gd name="T9" fmla="*/ 1 h 30"/>
                <a:gd name="T10" fmla="*/ 48 w 62"/>
                <a:gd name="T11" fmla="*/ 6 h 30"/>
                <a:gd name="T12" fmla="*/ 47 w 62"/>
                <a:gd name="T13" fmla="*/ 8 h 30"/>
                <a:gd name="T14" fmla="*/ 36 w 62"/>
                <a:gd name="T15" fmla="*/ 9 h 30"/>
                <a:gd name="T16" fmla="*/ 39 w 62"/>
                <a:gd name="T17" fmla="*/ 4 h 30"/>
                <a:gd name="T18" fmla="*/ 37 w 62"/>
                <a:gd name="T19" fmla="*/ 3 h 30"/>
                <a:gd name="T20" fmla="*/ 31 w 62"/>
                <a:gd name="T21" fmla="*/ 11 h 30"/>
                <a:gd name="T22" fmla="*/ 36 w 62"/>
                <a:gd name="T23" fmla="*/ 16 h 30"/>
                <a:gd name="T24" fmla="*/ 28 w 62"/>
                <a:gd name="T25" fmla="*/ 20 h 30"/>
                <a:gd name="T26" fmla="*/ 4 w 62"/>
                <a:gd name="T27" fmla="*/ 26 h 30"/>
                <a:gd name="T28" fmla="*/ 5 w 62"/>
                <a:gd name="T29" fmla="*/ 29 h 30"/>
                <a:gd name="T30" fmla="*/ 25 w 62"/>
                <a:gd name="T31" fmla="*/ 26 h 30"/>
                <a:gd name="T32" fmla="*/ 52 w 62"/>
                <a:gd name="T33" fmla="*/ 14 h 30"/>
                <a:gd name="T34" fmla="*/ 62 w 62"/>
                <a:gd name="T35" fmla="*/ 14 h 30"/>
                <a:gd name="T36" fmla="*/ 62 w 62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0">
                  <a:moveTo>
                    <a:pt x="62" y="10"/>
                  </a:moveTo>
                  <a:cubicBezTo>
                    <a:pt x="61" y="9"/>
                    <a:pt x="59" y="10"/>
                    <a:pt x="59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8"/>
                    <a:pt x="53" y="2"/>
                    <a:pt x="53" y="2"/>
                  </a:cubicBezTo>
                  <a:cubicBezTo>
                    <a:pt x="52" y="0"/>
                    <a:pt x="51" y="1"/>
                    <a:pt x="51" y="1"/>
                  </a:cubicBezTo>
                  <a:cubicBezTo>
                    <a:pt x="49" y="2"/>
                    <a:pt x="48" y="6"/>
                    <a:pt x="48" y="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9" y="4"/>
                    <a:pt x="39" y="4"/>
                  </a:cubicBezTo>
                  <a:cubicBezTo>
                    <a:pt x="41" y="2"/>
                    <a:pt x="37" y="3"/>
                    <a:pt x="37" y="3"/>
                  </a:cubicBezTo>
                  <a:cubicBezTo>
                    <a:pt x="32" y="6"/>
                    <a:pt x="31" y="11"/>
                    <a:pt x="31" y="11"/>
                  </a:cubicBezTo>
                  <a:cubicBezTo>
                    <a:pt x="31" y="16"/>
                    <a:pt x="35" y="16"/>
                    <a:pt x="36" y="16"/>
                  </a:cubicBezTo>
                  <a:cubicBezTo>
                    <a:pt x="35" y="16"/>
                    <a:pt x="28" y="20"/>
                    <a:pt x="28" y="20"/>
                  </a:cubicBezTo>
                  <a:cubicBezTo>
                    <a:pt x="18" y="26"/>
                    <a:pt x="4" y="26"/>
                    <a:pt x="4" y="26"/>
                  </a:cubicBezTo>
                  <a:cubicBezTo>
                    <a:pt x="0" y="28"/>
                    <a:pt x="5" y="29"/>
                    <a:pt x="5" y="29"/>
                  </a:cubicBezTo>
                  <a:cubicBezTo>
                    <a:pt x="9" y="30"/>
                    <a:pt x="25" y="26"/>
                    <a:pt x="25" y="26"/>
                  </a:cubicBezTo>
                  <a:cubicBezTo>
                    <a:pt x="49" y="21"/>
                    <a:pt x="52" y="14"/>
                    <a:pt x="52" y="14"/>
                  </a:cubicBezTo>
                  <a:cubicBezTo>
                    <a:pt x="56" y="15"/>
                    <a:pt x="62" y="14"/>
                    <a:pt x="62" y="14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949700" y="2674938"/>
              <a:ext cx="80963" cy="77788"/>
            </a:xfrm>
            <a:custGeom>
              <a:avLst/>
              <a:gdLst>
                <a:gd name="T0" fmla="*/ 11 w 19"/>
                <a:gd name="T1" fmla="*/ 5 h 18"/>
                <a:gd name="T2" fmla="*/ 4 w 19"/>
                <a:gd name="T3" fmla="*/ 15 h 18"/>
                <a:gd name="T4" fmla="*/ 3 w 19"/>
                <a:gd name="T5" fmla="*/ 18 h 18"/>
                <a:gd name="T6" fmla="*/ 15 w 19"/>
                <a:gd name="T7" fmla="*/ 15 h 18"/>
                <a:gd name="T8" fmla="*/ 14 w 19"/>
                <a:gd name="T9" fmla="*/ 5 h 18"/>
                <a:gd name="T10" fmla="*/ 11 w 1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1" y="5"/>
                  </a:moveTo>
                  <a:cubicBezTo>
                    <a:pt x="11" y="5"/>
                    <a:pt x="7" y="15"/>
                    <a:pt x="4" y="15"/>
                  </a:cubicBezTo>
                  <a:cubicBezTo>
                    <a:pt x="4" y="15"/>
                    <a:pt x="0" y="17"/>
                    <a:pt x="3" y="18"/>
                  </a:cubicBezTo>
                  <a:cubicBezTo>
                    <a:pt x="3" y="18"/>
                    <a:pt x="11" y="15"/>
                    <a:pt x="15" y="15"/>
                  </a:cubicBezTo>
                  <a:cubicBezTo>
                    <a:pt x="15" y="15"/>
                    <a:pt x="19" y="11"/>
                    <a:pt x="14" y="5"/>
                  </a:cubicBezTo>
                  <a:cubicBezTo>
                    <a:pt x="14" y="5"/>
                    <a:pt x="12" y="0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4344988" y="3033713"/>
              <a:ext cx="279400" cy="177800"/>
            </a:xfrm>
            <a:custGeom>
              <a:avLst/>
              <a:gdLst>
                <a:gd name="T0" fmla="*/ 64 w 66"/>
                <a:gd name="T1" fmla="*/ 20 h 42"/>
                <a:gd name="T2" fmla="*/ 63 w 66"/>
                <a:gd name="T3" fmla="*/ 20 h 42"/>
                <a:gd name="T4" fmla="*/ 59 w 66"/>
                <a:gd name="T5" fmla="*/ 16 h 42"/>
                <a:gd name="T6" fmla="*/ 56 w 66"/>
                <a:gd name="T7" fmla="*/ 12 h 42"/>
                <a:gd name="T8" fmla="*/ 53 w 66"/>
                <a:gd name="T9" fmla="*/ 11 h 42"/>
                <a:gd name="T10" fmla="*/ 45 w 66"/>
                <a:gd name="T11" fmla="*/ 5 h 42"/>
                <a:gd name="T12" fmla="*/ 47 w 66"/>
                <a:gd name="T13" fmla="*/ 2 h 42"/>
                <a:gd name="T14" fmla="*/ 46 w 66"/>
                <a:gd name="T15" fmla="*/ 0 h 42"/>
                <a:gd name="T16" fmla="*/ 40 w 66"/>
                <a:gd name="T17" fmla="*/ 2 h 42"/>
                <a:gd name="T18" fmla="*/ 43 w 66"/>
                <a:gd name="T19" fmla="*/ 6 h 42"/>
                <a:gd name="T20" fmla="*/ 51 w 66"/>
                <a:gd name="T21" fmla="*/ 12 h 42"/>
                <a:gd name="T22" fmla="*/ 51 w 66"/>
                <a:gd name="T23" fmla="*/ 18 h 42"/>
                <a:gd name="T24" fmla="*/ 47 w 66"/>
                <a:gd name="T25" fmla="*/ 17 h 42"/>
                <a:gd name="T26" fmla="*/ 29 w 66"/>
                <a:gd name="T27" fmla="*/ 6 h 42"/>
                <a:gd name="T28" fmla="*/ 23 w 66"/>
                <a:gd name="T29" fmla="*/ 7 h 42"/>
                <a:gd name="T30" fmla="*/ 24 w 66"/>
                <a:gd name="T31" fmla="*/ 11 h 42"/>
                <a:gd name="T32" fmla="*/ 29 w 66"/>
                <a:gd name="T33" fmla="*/ 15 h 42"/>
                <a:gd name="T34" fmla="*/ 23 w 66"/>
                <a:gd name="T35" fmla="*/ 14 h 42"/>
                <a:gd name="T36" fmla="*/ 21 w 66"/>
                <a:gd name="T37" fmla="*/ 19 h 42"/>
                <a:gd name="T38" fmla="*/ 20 w 66"/>
                <a:gd name="T39" fmla="*/ 25 h 42"/>
                <a:gd name="T40" fmla="*/ 7 w 66"/>
                <a:gd name="T41" fmla="*/ 5 h 42"/>
                <a:gd name="T42" fmla="*/ 1 w 66"/>
                <a:gd name="T43" fmla="*/ 24 h 42"/>
                <a:gd name="T44" fmla="*/ 8 w 66"/>
                <a:gd name="T45" fmla="*/ 31 h 42"/>
                <a:gd name="T46" fmla="*/ 15 w 66"/>
                <a:gd name="T47" fmla="*/ 30 h 42"/>
                <a:gd name="T48" fmla="*/ 17 w 66"/>
                <a:gd name="T49" fmla="*/ 31 h 42"/>
                <a:gd name="T50" fmla="*/ 16 w 66"/>
                <a:gd name="T51" fmla="*/ 36 h 42"/>
                <a:gd name="T52" fmla="*/ 17 w 66"/>
                <a:gd name="T53" fmla="*/ 38 h 42"/>
                <a:gd name="T54" fmla="*/ 21 w 66"/>
                <a:gd name="T55" fmla="*/ 36 h 42"/>
                <a:gd name="T56" fmla="*/ 20 w 66"/>
                <a:gd name="T57" fmla="*/ 28 h 42"/>
                <a:gd name="T58" fmla="*/ 25 w 66"/>
                <a:gd name="T59" fmla="*/ 20 h 42"/>
                <a:gd name="T60" fmla="*/ 36 w 66"/>
                <a:gd name="T61" fmla="*/ 20 h 42"/>
                <a:gd name="T62" fmla="*/ 34 w 66"/>
                <a:gd name="T63" fmla="*/ 14 h 42"/>
                <a:gd name="T64" fmla="*/ 42 w 66"/>
                <a:gd name="T65" fmla="*/ 19 h 42"/>
                <a:gd name="T66" fmla="*/ 45 w 66"/>
                <a:gd name="T67" fmla="*/ 20 h 42"/>
                <a:gd name="T68" fmla="*/ 51 w 66"/>
                <a:gd name="T69" fmla="*/ 23 h 42"/>
                <a:gd name="T70" fmla="*/ 64 w 66"/>
                <a:gd name="T71" fmla="*/ 26 h 42"/>
                <a:gd name="T72" fmla="*/ 64 w 66"/>
                <a:gd name="T73" fmla="*/ 20 h 42"/>
                <a:gd name="T74" fmla="*/ 10 w 66"/>
                <a:gd name="T75" fmla="*/ 28 h 42"/>
                <a:gd name="T76" fmla="*/ 5 w 66"/>
                <a:gd name="T77" fmla="*/ 17 h 42"/>
                <a:gd name="T78" fmla="*/ 11 w 66"/>
                <a:gd name="T79" fmla="*/ 18 h 42"/>
                <a:gd name="T80" fmla="*/ 15 w 66"/>
                <a:gd name="T81" fmla="*/ 24 h 42"/>
                <a:gd name="T82" fmla="*/ 10 w 66"/>
                <a:gd name="T83" fmla="*/ 28 h 42"/>
                <a:gd name="T84" fmla="*/ 56 w 66"/>
                <a:gd name="T85" fmla="*/ 18 h 42"/>
                <a:gd name="T86" fmla="*/ 58 w 66"/>
                <a:gd name="T87" fmla="*/ 18 h 42"/>
                <a:gd name="T88" fmla="*/ 59 w 66"/>
                <a:gd name="T89" fmla="*/ 20 h 42"/>
                <a:gd name="T90" fmla="*/ 56 w 66"/>
                <a:gd name="T9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42">
                  <a:moveTo>
                    <a:pt x="64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5" y="17"/>
                    <a:pt x="56" y="12"/>
                  </a:cubicBezTo>
                  <a:cubicBezTo>
                    <a:pt x="56" y="12"/>
                    <a:pt x="56" y="11"/>
                    <a:pt x="53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3" y="3"/>
                    <a:pt x="47" y="2"/>
                  </a:cubicBezTo>
                  <a:cubicBezTo>
                    <a:pt x="47" y="2"/>
                    <a:pt x="51" y="1"/>
                    <a:pt x="46" y="0"/>
                  </a:cubicBezTo>
                  <a:cubicBezTo>
                    <a:pt x="46" y="0"/>
                    <a:pt x="40" y="1"/>
                    <a:pt x="40" y="2"/>
                  </a:cubicBezTo>
                  <a:cubicBezTo>
                    <a:pt x="40" y="2"/>
                    <a:pt x="39" y="7"/>
                    <a:pt x="43" y="6"/>
                  </a:cubicBezTo>
                  <a:cubicBezTo>
                    <a:pt x="43" y="6"/>
                    <a:pt x="50" y="11"/>
                    <a:pt x="51" y="12"/>
                  </a:cubicBezTo>
                  <a:cubicBezTo>
                    <a:pt x="51" y="12"/>
                    <a:pt x="50" y="16"/>
                    <a:pt x="51" y="18"/>
                  </a:cubicBezTo>
                  <a:cubicBezTo>
                    <a:pt x="51" y="18"/>
                    <a:pt x="50" y="19"/>
                    <a:pt x="47" y="17"/>
                  </a:cubicBezTo>
                  <a:cubicBezTo>
                    <a:pt x="47" y="17"/>
                    <a:pt x="29" y="9"/>
                    <a:pt x="29" y="6"/>
                  </a:cubicBezTo>
                  <a:cubicBezTo>
                    <a:pt x="29" y="6"/>
                    <a:pt x="25" y="6"/>
                    <a:pt x="23" y="7"/>
                  </a:cubicBezTo>
                  <a:cubicBezTo>
                    <a:pt x="23" y="7"/>
                    <a:pt x="23" y="11"/>
                    <a:pt x="24" y="1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7" y="16"/>
                    <a:pt x="23" y="14"/>
                  </a:cubicBezTo>
                  <a:cubicBezTo>
                    <a:pt x="23" y="14"/>
                    <a:pt x="18" y="15"/>
                    <a:pt x="21" y="19"/>
                  </a:cubicBezTo>
                  <a:cubicBezTo>
                    <a:pt x="21" y="19"/>
                    <a:pt x="23" y="23"/>
                    <a:pt x="20" y="25"/>
                  </a:cubicBezTo>
                  <a:cubicBezTo>
                    <a:pt x="20" y="25"/>
                    <a:pt x="20" y="16"/>
                    <a:pt x="7" y="5"/>
                  </a:cubicBezTo>
                  <a:cubicBezTo>
                    <a:pt x="7" y="5"/>
                    <a:pt x="3" y="6"/>
                    <a:pt x="1" y="24"/>
                  </a:cubicBezTo>
                  <a:cubicBezTo>
                    <a:pt x="1" y="24"/>
                    <a:pt x="0" y="32"/>
                    <a:pt x="8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7" y="3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4" y="37"/>
                    <a:pt x="17" y="38"/>
                  </a:cubicBezTo>
                  <a:cubicBezTo>
                    <a:pt x="17" y="38"/>
                    <a:pt x="19" y="42"/>
                    <a:pt x="21" y="3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6" y="29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9" y="18"/>
                    <a:pt x="34" y="14"/>
                  </a:cubicBezTo>
                  <a:cubicBezTo>
                    <a:pt x="34" y="14"/>
                    <a:pt x="40" y="17"/>
                    <a:pt x="42" y="19"/>
                  </a:cubicBezTo>
                  <a:cubicBezTo>
                    <a:pt x="42" y="19"/>
                    <a:pt x="42" y="20"/>
                    <a:pt x="45" y="20"/>
                  </a:cubicBezTo>
                  <a:cubicBezTo>
                    <a:pt x="45" y="20"/>
                    <a:pt x="46" y="22"/>
                    <a:pt x="51" y="23"/>
                  </a:cubicBezTo>
                  <a:cubicBezTo>
                    <a:pt x="51" y="23"/>
                    <a:pt x="52" y="26"/>
                    <a:pt x="64" y="26"/>
                  </a:cubicBezTo>
                  <a:cubicBezTo>
                    <a:pt x="64" y="26"/>
                    <a:pt x="66" y="22"/>
                    <a:pt x="64" y="20"/>
                  </a:cubicBezTo>
                  <a:close/>
                  <a:moveTo>
                    <a:pt x="10" y="28"/>
                  </a:moveTo>
                  <a:cubicBezTo>
                    <a:pt x="2" y="28"/>
                    <a:pt x="5" y="17"/>
                    <a:pt x="5" y="17"/>
                  </a:cubicBezTo>
                  <a:cubicBezTo>
                    <a:pt x="5" y="11"/>
                    <a:pt x="11" y="18"/>
                    <a:pt x="11" y="1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9"/>
                    <a:pt x="10" y="28"/>
                    <a:pt x="10" y="28"/>
                  </a:cubicBezTo>
                  <a:close/>
                  <a:moveTo>
                    <a:pt x="56" y="18"/>
                  </a:moveTo>
                  <a:cubicBezTo>
                    <a:pt x="56" y="18"/>
                    <a:pt x="57" y="18"/>
                    <a:pt x="58" y="1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4" y="20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3198813" y="2505075"/>
              <a:ext cx="123825" cy="268288"/>
            </a:xfrm>
            <a:custGeom>
              <a:avLst/>
              <a:gdLst>
                <a:gd name="T0" fmla="*/ 22 w 29"/>
                <a:gd name="T1" fmla="*/ 41 h 63"/>
                <a:gd name="T2" fmla="*/ 23 w 29"/>
                <a:gd name="T3" fmla="*/ 30 h 63"/>
                <a:gd name="T4" fmla="*/ 21 w 29"/>
                <a:gd name="T5" fmla="*/ 28 h 63"/>
                <a:gd name="T6" fmla="*/ 21 w 29"/>
                <a:gd name="T7" fmla="*/ 26 h 63"/>
                <a:gd name="T8" fmla="*/ 19 w 29"/>
                <a:gd name="T9" fmla="*/ 25 h 63"/>
                <a:gd name="T10" fmla="*/ 15 w 29"/>
                <a:gd name="T11" fmla="*/ 24 h 63"/>
                <a:gd name="T12" fmla="*/ 15 w 29"/>
                <a:gd name="T13" fmla="*/ 21 h 63"/>
                <a:gd name="T14" fmla="*/ 20 w 29"/>
                <a:gd name="T15" fmla="*/ 14 h 63"/>
                <a:gd name="T16" fmla="*/ 19 w 29"/>
                <a:gd name="T17" fmla="*/ 5 h 63"/>
                <a:gd name="T18" fmla="*/ 17 w 29"/>
                <a:gd name="T19" fmla="*/ 4 h 63"/>
                <a:gd name="T20" fmla="*/ 16 w 29"/>
                <a:gd name="T21" fmla="*/ 7 h 63"/>
                <a:gd name="T22" fmla="*/ 12 w 29"/>
                <a:gd name="T23" fmla="*/ 14 h 63"/>
                <a:gd name="T24" fmla="*/ 11 w 29"/>
                <a:gd name="T25" fmla="*/ 4 h 63"/>
                <a:gd name="T26" fmla="*/ 9 w 29"/>
                <a:gd name="T27" fmla="*/ 1 h 63"/>
                <a:gd name="T28" fmla="*/ 8 w 29"/>
                <a:gd name="T29" fmla="*/ 4 h 63"/>
                <a:gd name="T30" fmla="*/ 8 w 29"/>
                <a:gd name="T31" fmla="*/ 23 h 63"/>
                <a:gd name="T32" fmla="*/ 5 w 29"/>
                <a:gd name="T33" fmla="*/ 28 h 63"/>
                <a:gd name="T34" fmla="*/ 4 w 29"/>
                <a:gd name="T35" fmla="*/ 32 h 63"/>
                <a:gd name="T36" fmla="*/ 9 w 29"/>
                <a:gd name="T37" fmla="*/ 33 h 63"/>
                <a:gd name="T38" fmla="*/ 9 w 29"/>
                <a:gd name="T39" fmla="*/ 45 h 63"/>
                <a:gd name="T40" fmla="*/ 9 w 29"/>
                <a:gd name="T41" fmla="*/ 48 h 63"/>
                <a:gd name="T42" fmla="*/ 14 w 29"/>
                <a:gd name="T43" fmla="*/ 49 h 63"/>
                <a:gd name="T44" fmla="*/ 17 w 29"/>
                <a:gd name="T45" fmla="*/ 43 h 63"/>
                <a:gd name="T46" fmla="*/ 18 w 29"/>
                <a:gd name="T47" fmla="*/ 44 h 63"/>
                <a:gd name="T48" fmla="*/ 19 w 29"/>
                <a:gd name="T49" fmla="*/ 49 h 63"/>
                <a:gd name="T50" fmla="*/ 16 w 29"/>
                <a:gd name="T51" fmla="*/ 55 h 63"/>
                <a:gd name="T52" fmla="*/ 14 w 29"/>
                <a:gd name="T53" fmla="*/ 57 h 63"/>
                <a:gd name="T54" fmla="*/ 16 w 29"/>
                <a:gd name="T55" fmla="*/ 62 h 63"/>
                <a:gd name="T56" fmla="*/ 19 w 29"/>
                <a:gd name="T57" fmla="*/ 59 h 63"/>
                <a:gd name="T58" fmla="*/ 19 w 29"/>
                <a:gd name="T59" fmla="*/ 55 h 63"/>
                <a:gd name="T60" fmla="*/ 29 w 29"/>
                <a:gd name="T61" fmla="*/ 56 h 63"/>
                <a:gd name="T62" fmla="*/ 27 w 29"/>
                <a:gd name="T63" fmla="*/ 51 h 63"/>
                <a:gd name="T64" fmla="*/ 22 w 29"/>
                <a:gd name="T65" fmla="*/ 41 h 63"/>
                <a:gd name="T66" fmla="*/ 15 w 29"/>
                <a:gd name="T67" fmla="*/ 39 h 63"/>
                <a:gd name="T68" fmla="*/ 13 w 29"/>
                <a:gd name="T69" fmla="*/ 42 h 63"/>
                <a:gd name="T70" fmla="*/ 12 w 29"/>
                <a:gd name="T71" fmla="*/ 32 h 63"/>
                <a:gd name="T72" fmla="*/ 13 w 29"/>
                <a:gd name="T73" fmla="*/ 27 h 63"/>
                <a:gd name="T74" fmla="*/ 15 w 29"/>
                <a:gd name="T75" fmla="*/ 34 h 63"/>
                <a:gd name="T76" fmla="*/ 15 w 29"/>
                <a:gd name="T77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63">
                  <a:moveTo>
                    <a:pt x="22" y="41"/>
                  </a:moveTo>
                  <a:cubicBezTo>
                    <a:pt x="22" y="41"/>
                    <a:pt x="20" y="39"/>
                    <a:pt x="23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7" y="23"/>
                    <a:pt x="15" y="24"/>
                  </a:cubicBezTo>
                  <a:cubicBezTo>
                    <a:pt x="15" y="24"/>
                    <a:pt x="13" y="25"/>
                    <a:pt x="15" y="2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3"/>
                    <a:pt x="17" y="4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4" y="9"/>
                    <a:pt x="13" y="12"/>
                    <a:pt x="12" y="14"/>
                  </a:cubicBezTo>
                  <a:cubicBezTo>
                    <a:pt x="12" y="14"/>
                    <a:pt x="12" y="6"/>
                    <a:pt x="11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29"/>
                    <a:pt x="4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7" y="54"/>
                    <a:pt x="16" y="55"/>
                  </a:cubicBezTo>
                  <a:cubicBezTo>
                    <a:pt x="16" y="55"/>
                    <a:pt x="16" y="55"/>
                    <a:pt x="14" y="57"/>
                  </a:cubicBezTo>
                  <a:cubicBezTo>
                    <a:pt x="14" y="57"/>
                    <a:pt x="10" y="62"/>
                    <a:pt x="16" y="62"/>
                  </a:cubicBezTo>
                  <a:cubicBezTo>
                    <a:pt x="16" y="62"/>
                    <a:pt x="19" y="63"/>
                    <a:pt x="19" y="59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4"/>
                    <a:pt x="27" y="51"/>
                  </a:cubicBezTo>
                  <a:lnTo>
                    <a:pt x="22" y="41"/>
                  </a:lnTo>
                  <a:close/>
                  <a:moveTo>
                    <a:pt x="15" y="39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29"/>
                    <a:pt x="13" y="27"/>
                    <a:pt x="13" y="27"/>
                  </a:cubicBezTo>
                  <a:cubicBezTo>
                    <a:pt x="14" y="29"/>
                    <a:pt x="15" y="34"/>
                    <a:pt x="15" y="34"/>
                  </a:cubicBezTo>
                  <a:cubicBezTo>
                    <a:pt x="15" y="37"/>
                    <a:pt x="15" y="39"/>
                    <a:pt x="1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297238" y="2679700"/>
              <a:ext cx="50800" cy="38100"/>
            </a:xfrm>
            <a:custGeom>
              <a:avLst/>
              <a:gdLst>
                <a:gd name="T0" fmla="*/ 9 w 12"/>
                <a:gd name="T1" fmla="*/ 0 h 9"/>
                <a:gd name="T2" fmla="*/ 3 w 12"/>
                <a:gd name="T3" fmla="*/ 1 h 9"/>
                <a:gd name="T4" fmla="*/ 3 w 12"/>
                <a:gd name="T5" fmla="*/ 3 h 9"/>
                <a:gd name="T6" fmla="*/ 9 w 12"/>
                <a:gd name="T7" fmla="*/ 6 h 9"/>
                <a:gd name="T8" fmla="*/ 12 w 12"/>
                <a:gd name="T9" fmla="*/ 5 h 9"/>
                <a:gd name="T10" fmla="*/ 12 w 12"/>
                <a:gd name="T11" fmla="*/ 2 h 9"/>
                <a:gd name="T12" fmla="*/ 9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3"/>
                    <a:pt x="3" y="3"/>
                  </a:cubicBezTo>
                  <a:cubicBezTo>
                    <a:pt x="3" y="3"/>
                    <a:pt x="7" y="4"/>
                    <a:pt x="9" y="6"/>
                  </a:cubicBezTo>
                  <a:cubicBezTo>
                    <a:pt x="9" y="6"/>
                    <a:pt x="11" y="9"/>
                    <a:pt x="12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3398838" y="3876675"/>
              <a:ext cx="46038" cy="147638"/>
            </a:xfrm>
            <a:custGeom>
              <a:avLst/>
              <a:gdLst>
                <a:gd name="T0" fmla="*/ 19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4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9 w 29"/>
                <a:gd name="T13" fmla="*/ 93 h 93"/>
                <a:gd name="T14" fmla="*/ 19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9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9" y="93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822700" y="3876675"/>
              <a:ext cx="46038" cy="147638"/>
            </a:xfrm>
            <a:custGeom>
              <a:avLst/>
              <a:gdLst>
                <a:gd name="T0" fmla="*/ 16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1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6 w 29"/>
                <a:gd name="T13" fmla="*/ 93 h 93"/>
                <a:gd name="T14" fmla="*/ 16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6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6" y="93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3521075" y="3876675"/>
              <a:ext cx="90488" cy="147638"/>
            </a:xfrm>
            <a:custGeom>
              <a:avLst/>
              <a:gdLst>
                <a:gd name="T0" fmla="*/ 16 w 21"/>
                <a:gd name="T1" fmla="*/ 10 h 35"/>
                <a:gd name="T2" fmla="*/ 16 w 21"/>
                <a:gd name="T3" fmla="*/ 13 h 35"/>
                <a:gd name="T4" fmla="*/ 15 w 21"/>
                <a:gd name="T5" fmla="*/ 16 h 35"/>
                <a:gd name="T6" fmla="*/ 11 w 21"/>
                <a:gd name="T7" fmla="*/ 17 h 35"/>
                <a:gd name="T8" fmla="*/ 9 w 21"/>
                <a:gd name="T9" fmla="*/ 17 h 35"/>
                <a:gd name="T10" fmla="*/ 7 w 21"/>
                <a:gd name="T11" fmla="*/ 16 h 35"/>
                <a:gd name="T12" fmla="*/ 5 w 21"/>
                <a:gd name="T13" fmla="*/ 14 h 35"/>
                <a:gd name="T14" fmla="*/ 5 w 21"/>
                <a:gd name="T15" fmla="*/ 11 h 35"/>
                <a:gd name="T16" fmla="*/ 5 w 21"/>
                <a:gd name="T17" fmla="*/ 8 h 35"/>
                <a:gd name="T18" fmla="*/ 7 w 21"/>
                <a:gd name="T19" fmla="*/ 6 h 35"/>
                <a:gd name="T20" fmla="*/ 8 w 21"/>
                <a:gd name="T21" fmla="*/ 5 h 35"/>
                <a:gd name="T22" fmla="*/ 11 w 21"/>
                <a:gd name="T23" fmla="*/ 4 h 35"/>
                <a:gd name="T24" fmla="*/ 14 w 21"/>
                <a:gd name="T25" fmla="*/ 5 h 35"/>
                <a:gd name="T26" fmla="*/ 16 w 21"/>
                <a:gd name="T27" fmla="*/ 7 h 35"/>
                <a:gd name="T28" fmla="*/ 16 w 21"/>
                <a:gd name="T29" fmla="*/ 10 h 35"/>
                <a:gd name="T30" fmla="*/ 16 w 21"/>
                <a:gd name="T31" fmla="*/ 23 h 35"/>
                <a:gd name="T32" fmla="*/ 16 w 21"/>
                <a:gd name="T33" fmla="*/ 25 h 35"/>
                <a:gd name="T34" fmla="*/ 15 w 21"/>
                <a:gd name="T35" fmla="*/ 27 h 35"/>
                <a:gd name="T36" fmla="*/ 14 w 21"/>
                <a:gd name="T37" fmla="*/ 29 h 35"/>
                <a:gd name="T38" fmla="*/ 12 w 21"/>
                <a:gd name="T39" fmla="*/ 30 h 35"/>
                <a:gd name="T40" fmla="*/ 9 w 21"/>
                <a:gd name="T41" fmla="*/ 30 h 35"/>
                <a:gd name="T42" fmla="*/ 7 w 21"/>
                <a:gd name="T43" fmla="*/ 29 h 35"/>
                <a:gd name="T44" fmla="*/ 5 w 21"/>
                <a:gd name="T45" fmla="*/ 28 h 35"/>
                <a:gd name="T46" fmla="*/ 5 w 21"/>
                <a:gd name="T47" fmla="*/ 26 h 35"/>
                <a:gd name="T48" fmla="*/ 0 w 21"/>
                <a:gd name="T49" fmla="*/ 26 h 35"/>
                <a:gd name="T50" fmla="*/ 1 w 21"/>
                <a:gd name="T51" fmla="*/ 28 h 35"/>
                <a:gd name="T52" fmla="*/ 2 w 21"/>
                <a:gd name="T53" fmla="*/ 31 h 35"/>
                <a:gd name="T54" fmla="*/ 4 w 21"/>
                <a:gd name="T55" fmla="*/ 33 h 35"/>
                <a:gd name="T56" fmla="*/ 7 w 21"/>
                <a:gd name="T57" fmla="*/ 34 h 35"/>
                <a:gd name="T58" fmla="*/ 10 w 21"/>
                <a:gd name="T59" fmla="*/ 35 h 35"/>
                <a:gd name="T60" fmla="*/ 14 w 21"/>
                <a:gd name="T61" fmla="*/ 34 h 35"/>
                <a:gd name="T62" fmla="*/ 17 w 21"/>
                <a:gd name="T63" fmla="*/ 33 h 35"/>
                <a:gd name="T64" fmla="*/ 19 w 21"/>
                <a:gd name="T65" fmla="*/ 31 h 35"/>
                <a:gd name="T66" fmla="*/ 20 w 21"/>
                <a:gd name="T67" fmla="*/ 28 h 35"/>
                <a:gd name="T68" fmla="*/ 21 w 21"/>
                <a:gd name="T69" fmla="*/ 25 h 35"/>
                <a:gd name="T70" fmla="*/ 21 w 21"/>
                <a:gd name="T71" fmla="*/ 21 h 35"/>
                <a:gd name="T72" fmla="*/ 21 w 21"/>
                <a:gd name="T73" fmla="*/ 11 h 35"/>
                <a:gd name="T74" fmla="*/ 20 w 21"/>
                <a:gd name="T75" fmla="*/ 7 h 35"/>
                <a:gd name="T76" fmla="*/ 19 w 21"/>
                <a:gd name="T77" fmla="*/ 3 h 35"/>
                <a:gd name="T78" fmla="*/ 15 w 21"/>
                <a:gd name="T79" fmla="*/ 1 h 35"/>
                <a:gd name="T80" fmla="*/ 10 w 21"/>
                <a:gd name="T81" fmla="*/ 0 h 35"/>
                <a:gd name="T82" fmla="*/ 7 w 21"/>
                <a:gd name="T83" fmla="*/ 0 h 35"/>
                <a:gd name="T84" fmla="*/ 3 w 21"/>
                <a:gd name="T85" fmla="*/ 2 h 35"/>
                <a:gd name="T86" fmla="*/ 1 w 21"/>
                <a:gd name="T87" fmla="*/ 5 h 35"/>
                <a:gd name="T88" fmla="*/ 1 w 21"/>
                <a:gd name="T89" fmla="*/ 8 h 35"/>
                <a:gd name="T90" fmla="*/ 0 w 21"/>
                <a:gd name="T91" fmla="*/ 11 h 35"/>
                <a:gd name="T92" fmla="*/ 1 w 21"/>
                <a:gd name="T93" fmla="*/ 16 h 35"/>
                <a:gd name="T94" fmla="*/ 3 w 21"/>
                <a:gd name="T95" fmla="*/ 19 h 35"/>
                <a:gd name="T96" fmla="*/ 6 w 21"/>
                <a:gd name="T97" fmla="*/ 21 h 35"/>
                <a:gd name="T98" fmla="*/ 11 w 21"/>
                <a:gd name="T99" fmla="*/ 21 h 35"/>
                <a:gd name="T100" fmla="*/ 13 w 21"/>
                <a:gd name="T101" fmla="*/ 21 h 35"/>
                <a:gd name="T102" fmla="*/ 15 w 21"/>
                <a:gd name="T103" fmla="*/ 21 h 35"/>
                <a:gd name="T104" fmla="*/ 16 w 21"/>
                <a:gd name="T105" fmla="*/ 20 h 35"/>
                <a:gd name="T106" fmla="*/ 16 w 21"/>
                <a:gd name="T10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35">
                  <a:moveTo>
                    <a:pt x="16" y="10"/>
                  </a:moveTo>
                  <a:cubicBezTo>
                    <a:pt x="16" y="11"/>
                    <a:pt x="16" y="12"/>
                    <a:pt x="16" y="13"/>
                  </a:cubicBezTo>
                  <a:cubicBezTo>
                    <a:pt x="16" y="14"/>
                    <a:pt x="15" y="15"/>
                    <a:pt x="15" y="16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5" y="6"/>
                    <a:pt x="15" y="6"/>
                    <a:pt x="16" y="7"/>
                  </a:cubicBezTo>
                  <a:cubicBezTo>
                    <a:pt x="16" y="8"/>
                    <a:pt x="16" y="9"/>
                    <a:pt x="16" y="10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4"/>
                    <a:pt x="16" y="25"/>
                  </a:cubicBezTo>
                  <a:cubicBezTo>
                    <a:pt x="16" y="26"/>
                    <a:pt x="16" y="27"/>
                    <a:pt x="15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13" y="29"/>
                    <a:pt x="13" y="30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2" y="32"/>
                    <a:pt x="3" y="32"/>
                    <a:pt x="4" y="33"/>
                  </a:cubicBezTo>
                  <a:cubicBezTo>
                    <a:pt x="4" y="34"/>
                    <a:pt x="5" y="34"/>
                    <a:pt x="7" y="34"/>
                  </a:cubicBezTo>
                  <a:cubicBezTo>
                    <a:pt x="8" y="35"/>
                    <a:pt x="9" y="35"/>
                    <a:pt x="10" y="35"/>
                  </a:cubicBezTo>
                  <a:cubicBezTo>
                    <a:pt x="12" y="35"/>
                    <a:pt x="13" y="35"/>
                    <a:pt x="14" y="34"/>
                  </a:cubicBezTo>
                  <a:cubicBezTo>
                    <a:pt x="15" y="34"/>
                    <a:pt x="16" y="33"/>
                    <a:pt x="17" y="33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0"/>
                    <a:pt x="20" y="29"/>
                    <a:pt x="20" y="28"/>
                  </a:cubicBezTo>
                  <a:cubicBezTo>
                    <a:pt x="20" y="27"/>
                    <a:pt x="21" y="26"/>
                    <a:pt x="21" y="25"/>
                  </a:cubicBezTo>
                  <a:cubicBezTo>
                    <a:pt x="21" y="24"/>
                    <a:pt x="21" y="23"/>
                    <a:pt x="21" y="2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8" y="2"/>
                    <a:pt x="17" y="2"/>
                    <a:pt x="15" y="1"/>
                  </a:cubicBezTo>
                  <a:cubicBezTo>
                    <a:pt x="14" y="0"/>
                    <a:pt x="12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3" y="19"/>
                    <a:pt x="4" y="20"/>
                    <a:pt x="6" y="21"/>
                  </a:cubicBezTo>
                  <a:cubicBezTo>
                    <a:pt x="7" y="21"/>
                    <a:pt x="9" y="22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3675063" y="3871913"/>
              <a:ext cx="96838" cy="152400"/>
            </a:xfrm>
            <a:custGeom>
              <a:avLst/>
              <a:gdLst>
                <a:gd name="T0" fmla="*/ 18 w 23"/>
                <a:gd name="T1" fmla="*/ 20 h 36"/>
                <a:gd name="T2" fmla="*/ 17 w 23"/>
                <a:gd name="T3" fmla="*/ 24 h 36"/>
                <a:gd name="T4" fmla="*/ 16 w 23"/>
                <a:gd name="T5" fmla="*/ 28 h 36"/>
                <a:gd name="T6" fmla="*/ 14 w 23"/>
                <a:gd name="T7" fmla="*/ 30 h 36"/>
                <a:gd name="T8" fmla="*/ 11 w 23"/>
                <a:gd name="T9" fmla="*/ 31 h 36"/>
                <a:gd name="T10" fmla="*/ 8 w 23"/>
                <a:gd name="T11" fmla="*/ 30 h 36"/>
                <a:gd name="T12" fmla="*/ 6 w 23"/>
                <a:gd name="T13" fmla="*/ 28 h 36"/>
                <a:gd name="T14" fmla="*/ 5 w 23"/>
                <a:gd name="T15" fmla="*/ 24 h 36"/>
                <a:gd name="T16" fmla="*/ 4 w 23"/>
                <a:gd name="T17" fmla="*/ 18 h 36"/>
                <a:gd name="T18" fmla="*/ 4 w 23"/>
                <a:gd name="T19" fmla="*/ 15 h 36"/>
                <a:gd name="T20" fmla="*/ 5 w 23"/>
                <a:gd name="T21" fmla="*/ 12 h 36"/>
                <a:gd name="T22" fmla="*/ 6 w 23"/>
                <a:gd name="T23" fmla="*/ 8 h 36"/>
                <a:gd name="T24" fmla="*/ 8 w 23"/>
                <a:gd name="T25" fmla="*/ 6 h 36"/>
                <a:gd name="T26" fmla="*/ 11 w 23"/>
                <a:gd name="T27" fmla="*/ 5 h 36"/>
                <a:gd name="T28" fmla="*/ 14 w 23"/>
                <a:gd name="T29" fmla="*/ 6 h 36"/>
                <a:gd name="T30" fmla="*/ 16 w 23"/>
                <a:gd name="T31" fmla="*/ 8 h 36"/>
                <a:gd name="T32" fmla="*/ 17 w 23"/>
                <a:gd name="T33" fmla="*/ 12 h 36"/>
                <a:gd name="T34" fmla="*/ 18 w 23"/>
                <a:gd name="T35" fmla="*/ 17 h 36"/>
                <a:gd name="T36" fmla="*/ 18 w 23"/>
                <a:gd name="T37" fmla="*/ 20 h 36"/>
                <a:gd name="T38" fmla="*/ 22 w 23"/>
                <a:gd name="T39" fmla="*/ 15 h 36"/>
                <a:gd name="T40" fmla="*/ 22 w 23"/>
                <a:gd name="T41" fmla="*/ 10 h 36"/>
                <a:gd name="T42" fmla="*/ 20 w 23"/>
                <a:gd name="T43" fmla="*/ 6 h 36"/>
                <a:gd name="T44" fmla="*/ 18 w 23"/>
                <a:gd name="T45" fmla="*/ 3 h 36"/>
                <a:gd name="T46" fmla="*/ 14 w 23"/>
                <a:gd name="T47" fmla="*/ 1 h 36"/>
                <a:gd name="T48" fmla="*/ 11 w 23"/>
                <a:gd name="T49" fmla="*/ 0 h 36"/>
                <a:gd name="T50" fmla="*/ 7 w 23"/>
                <a:gd name="T51" fmla="*/ 1 h 36"/>
                <a:gd name="T52" fmla="*/ 4 w 23"/>
                <a:gd name="T53" fmla="*/ 4 h 36"/>
                <a:gd name="T54" fmla="*/ 1 w 23"/>
                <a:gd name="T55" fmla="*/ 7 h 36"/>
                <a:gd name="T56" fmla="*/ 0 w 23"/>
                <a:gd name="T57" fmla="*/ 11 h 36"/>
                <a:gd name="T58" fmla="*/ 0 w 23"/>
                <a:gd name="T59" fmla="*/ 15 h 36"/>
                <a:gd name="T60" fmla="*/ 0 w 23"/>
                <a:gd name="T61" fmla="*/ 20 h 36"/>
                <a:gd name="T62" fmla="*/ 0 w 23"/>
                <a:gd name="T63" fmla="*/ 25 h 36"/>
                <a:gd name="T64" fmla="*/ 1 w 23"/>
                <a:gd name="T65" fmla="*/ 29 h 36"/>
                <a:gd name="T66" fmla="*/ 3 w 23"/>
                <a:gd name="T67" fmla="*/ 32 h 36"/>
                <a:gd name="T68" fmla="*/ 7 w 23"/>
                <a:gd name="T69" fmla="*/ 35 h 36"/>
                <a:gd name="T70" fmla="*/ 11 w 23"/>
                <a:gd name="T71" fmla="*/ 36 h 36"/>
                <a:gd name="T72" fmla="*/ 15 w 23"/>
                <a:gd name="T73" fmla="*/ 35 h 36"/>
                <a:gd name="T74" fmla="*/ 18 w 23"/>
                <a:gd name="T75" fmla="*/ 33 h 36"/>
                <a:gd name="T76" fmla="*/ 20 w 23"/>
                <a:gd name="T77" fmla="*/ 31 h 36"/>
                <a:gd name="T78" fmla="*/ 22 w 23"/>
                <a:gd name="T79" fmla="*/ 27 h 36"/>
                <a:gd name="T80" fmla="*/ 22 w 23"/>
                <a:gd name="T81" fmla="*/ 23 h 36"/>
                <a:gd name="T82" fmla="*/ 23 w 23"/>
                <a:gd name="T83" fmla="*/ 20 h 36"/>
                <a:gd name="T84" fmla="*/ 22 w 23"/>
                <a:gd name="T85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36">
                  <a:moveTo>
                    <a:pt x="18" y="20"/>
                  </a:moveTo>
                  <a:cubicBezTo>
                    <a:pt x="18" y="21"/>
                    <a:pt x="18" y="22"/>
                    <a:pt x="17" y="24"/>
                  </a:cubicBezTo>
                  <a:cubicBezTo>
                    <a:pt x="17" y="25"/>
                    <a:pt x="17" y="27"/>
                    <a:pt x="16" y="28"/>
                  </a:cubicBezTo>
                  <a:cubicBezTo>
                    <a:pt x="16" y="29"/>
                    <a:pt x="15" y="30"/>
                    <a:pt x="14" y="30"/>
                  </a:cubicBezTo>
                  <a:cubicBezTo>
                    <a:pt x="13" y="31"/>
                    <a:pt x="12" y="31"/>
                    <a:pt x="11" y="31"/>
                  </a:cubicBezTo>
                  <a:cubicBezTo>
                    <a:pt x="10" y="31"/>
                    <a:pt x="9" y="31"/>
                    <a:pt x="8" y="30"/>
                  </a:cubicBezTo>
                  <a:cubicBezTo>
                    <a:pt x="7" y="29"/>
                    <a:pt x="6" y="29"/>
                    <a:pt x="6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4" y="22"/>
                    <a:pt x="4" y="21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4"/>
                    <a:pt x="4" y="13"/>
                    <a:pt x="5" y="12"/>
                  </a:cubicBezTo>
                  <a:cubicBezTo>
                    <a:pt x="5" y="11"/>
                    <a:pt x="5" y="10"/>
                    <a:pt x="6" y="8"/>
                  </a:cubicBezTo>
                  <a:cubicBezTo>
                    <a:pt x="6" y="7"/>
                    <a:pt x="7" y="7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3" y="6"/>
                    <a:pt x="14" y="6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0"/>
                    <a:pt x="17" y="12"/>
                  </a:cubicBezTo>
                  <a:cubicBezTo>
                    <a:pt x="18" y="13"/>
                    <a:pt x="18" y="15"/>
                    <a:pt x="18" y="17"/>
                  </a:cubicBezTo>
                  <a:cubicBezTo>
                    <a:pt x="18" y="18"/>
                    <a:pt x="18" y="19"/>
                    <a:pt x="18" y="20"/>
                  </a:cubicBezTo>
                  <a:close/>
                  <a:moveTo>
                    <a:pt x="22" y="15"/>
                  </a:move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1" y="7"/>
                    <a:pt x="20" y="6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2"/>
                    <a:pt x="16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6"/>
                    <a:pt x="1" y="28"/>
                    <a:pt x="1" y="29"/>
                  </a:cubicBezTo>
                  <a:cubicBezTo>
                    <a:pt x="2" y="30"/>
                    <a:pt x="3" y="31"/>
                    <a:pt x="3" y="32"/>
                  </a:cubicBezTo>
                  <a:cubicBezTo>
                    <a:pt x="4" y="34"/>
                    <a:pt x="5" y="34"/>
                    <a:pt x="7" y="35"/>
                  </a:cubicBezTo>
                  <a:cubicBezTo>
                    <a:pt x="8" y="35"/>
                    <a:pt x="10" y="36"/>
                    <a:pt x="11" y="36"/>
                  </a:cubicBezTo>
                  <a:cubicBezTo>
                    <a:pt x="13" y="36"/>
                    <a:pt x="14" y="35"/>
                    <a:pt x="15" y="35"/>
                  </a:cubicBezTo>
                  <a:cubicBezTo>
                    <a:pt x="16" y="35"/>
                    <a:pt x="17" y="34"/>
                    <a:pt x="18" y="33"/>
                  </a:cubicBezTo>
                  <a:cubicBezTo>
                    <a:pt x="19" y="33"/>
                    <a:pt x="20" y="32"/>
                    <a:pt x="20" y="31"/>
                  </a:cubicBezTo>
                  <a:cubicBezTo>
                    <a:pt x="21" y="30"/>
                    <a:pt x="21" y="28"/>
                    <a:pt x="22" y="27"/>
                  </a:cubicBezTo>
                  <a:cubicBezTo>
                    <a:pt x="22" y="26"/>
                    <a:pt x="22" y="25"/>
                    <a:pt x="22" y="23"/>
                  </a:cubicBezTo>
                  <a:cubicBezTo>
                    <a:pt x="22" y="21"/>
                    <a:pt x="23" y="20"/>
                    <a:pt x="23" y="20"/>
                  </a:cubicBezTo>
                  <a:cubicBezTo>
                    <a:pt x="23" y="18"/>
                    <a:pt x="23" y="16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-624418" y="4905375"/>
            <a:ext cx="139488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 cstate="hqprint"/>
          <a:srcRect/>
          <a:stretch>
            <a:fillRect/>
          </a:stretch>
        </p:blipFill>
        <p:spPr bwMode="auto">
          <a:xfrm>
            <a:off x="0" y="1847850"/>
            <a:ext cx="121920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/>
          <p:cNvPicPr>
            <a:picLocks noChangeAspect="1"/>
          </p:cNvPicPr>
          <p:nvPr userDrawn="1"/>
        </p:nvPicPr>
        <p:blipFill>
          <a:blip r:embed="rId3" cstate="hqprint"/>
          <a:srcRect/>
          <a:stretch>
            <a:fillRect/>
          </a:stretch>
        </p:blipFill>
        <p:spPr bwMode="auto">
          <a:xfrm>
            <a:off x="0" y="1878013"/>
            <a:ext cx="12192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0" y="1828801"/>
            <a:ext cx="12192000" cy="3046413"/>
          </a:xfrm>
          <a:prstGeom prst="rect">
            <a:avLst/>
          </a:prstGeom>
          <a:solidFill>
            <a:schemeClr val="tx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0220333" y="1287475"/>
            <a:ext cx="1239777" cy="388521"/>
            <a:chOff x="2571750" y="2305050"/>
            <a:chExt cx="7107238" cy="2227263"/>
          </a:xfrm>
          <a:solidFill>
            <a:srgbClr val="9C0C15"/>
          </a:solidFill>
        </p:grpSpPr>
        <p:sp>
          <p:nvSpPr>
            <p:cNvPr id="8" name="Freeform 5"/>
            <p:cNvSpPr/>
            <p:nvPr/>
          </p:nvSpPr>
          <p:spPr bwMode="auto">
            <a:xfrm>
              <a:off x="5570538" y="2641600"/>
              <a:ext cx="169863" cy="527050"/>
            </a:xfrm>
            <a:custGeom>
              <a:avLst/>
              <a:gdLst>
                <a:gd name="T0" fmla="*/ 0 w 40"/>
                <a:gd name="T1" fmla="*/ 117 h 124"/>
                <a:gd name="T2" fmla="*/ 7 w 40"/>
                <a:gd name="T3" fmla="*/ 122 h 124"/>
                <a:gd name="T4" fmla="*/ 23 w 40"/>
                <a:gd name="T5" fmla="*/ 95 h 124"/>
                <a:gd name="T6" fmla="*/ 39 w 40"/>
                <a:gd name="T7" fmla="*/ 34 h 124"/>
                <a:gd name="T8" fmla="*/ 15 w 40"/>
                <a:gd name="T9" fmla="*/ 0 h 124"/>
                <a:gd name="T10" fmla="*/ 7 w 40"/>
                <a:gd name="T11" fmla="*/ 7 h 124"/>
                <a:gd name="T12" fmla="*/ 12 w 40"/>
                <a:gd name="T13" fmla="*/ 42 h 124"/>
                <a:gd name="T14" fmla="*/ 6 w 40"/>
                <a:gd name="T15" fmla="*/ 95 h 124"/>
                <a:gd name="T16" fmla="*/ 0 w 40"/>
                <a:gd name="T1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4">
                  <a:moveTo>
                    <a:pt x="0" y="117"/>
                  </a:moveTo>
                  <a:cubicBezTo>
                    <a:pt x="0" y="117"/>
                    <a:pt x="0" y="124"/>
                    <a:pt x="7" y="122"/>
                  </a:cubicBezTo>
                  <a:cubicBezTo>
                    <a:pt x="7" y="122"/>
                    <a:pt x="23" y="109"/>
                    <a:pt x="23" y="95"/>
                  </a:cubicBezTo>
                  <a:cubicBezTo>
                    <a:pt x="23" y="95"/>
                    <a:pt x="29" y="51"/>
                    <a:pt x="39" y="34"/>
                  </a:cubicBezTo>
                  <a:cubicBezTo>
                    <a:pt x="39" y="34"/>
                    <a:pt x="40" y="23"/>
                    <a:pt x="15" y="0"/>
                  </a:cubicBezTo>
                  <a:cubicBezTo>
                    <a:pt x="15" y="0"/>
                    <a:pt x="7" y="2"/>
                    <a:pt x="7" y="7"/>
                  </a:cubicBezTo>
                  <a:cubicBezTo>
                    <a:pt x="8" y="11"/>
                    <a:pt x="19" y="16"/>
                    <a:pt x="12" y="42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111"/>
                    <a:pt x="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5765800" y="3117850"/>
              <a:ext cx="325438" cy="336550"/>
            </a:xfrm>
            <a:custGeom>
              <a:avLst/>
              <a:gdLst>
                <a:gd name="T0" fmla="*/ 71 w 77"/>
                <a:gd name="T1" fmla="*/ 34 h 79"/>
                <a:gd name="T2" fmla="*/ 46 w 77"/>
                <a:gd name="T3" fmla="*/ 6 h 79"/>
                <a:gd name="T4" fmla="*/ 36 w 77"/>
                <a:gd name="T5" fmla="*/ 13 h 79"/>
                <a:gd name="T6" fmla="*/ 3 w 77"/>
                <a:gd name="T7" fmla="*/ 66 h 79"/>
                <a:gd name="T8" fmla="*/ 14 w 77"/>
                <a:gd name="T9" fmla="*/ 70 h 79"/>
                <a:gd name="T10" fmla="*/ 62 w 77"/>
                <a:gd name="T11" fmla="*/ 48 h 79"/>
                <a:gd name="T12" fmla="*/ 71 w 77"/>
                <a:gd name="T13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9">
                  <a:moveTo>
                    <a:pt x="71" y="34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34" y="0"/>
                    <a:pt x="36" y="13"/>
                  </a:cubicBezTo>
                  <a:cubicBezTo>
                    <a:pt x="36" y="13"/>
                    <a:pt x="24" y="55"/>
                    <a:pt x="3" y="66"/>
                  </a:cubicBezTo>
                  <a:cubicBezTo>
                    <a:pt x="3" y="66"/>
                    <a:pt x="0" y="79"/>
                    <a:pt x="14" y="70"/>
                  </a:cubicBezTo>
                  <a:cubicBezTo>
                    <a:pt x="14" y="70"/>
                    <a:pt x="51" y="47"/>
                    <a:pt x="62" y="48"/>
                  </a:cubicBezTo>
                  <a:cubicBezTo>
                    <a:pt x="62" y="48"/>
                    <a:pt x="77" y="44"/>
                    <a:pt x="7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5103813" y="3186113"/>
              <a:ext cx="619125" cy="506413"/>
            </a:xfrm>
            <a:custGeom>
              <a:avLst/>
              <a:gdLst>
                <a:gd name="T0" fmla="*/ 141 w 146"/>
                <a:gd name="T1" fmla="*/ 10 h 119"/>
                <a:gd name="T2" fmla="*/ 135 w 146"/>
                <a:gd name="T3" fmla="*/ 3 h 119"/>
                <a:gd name="T4" fmla="*/ 96 w 146"/>
                <a:gd name="T5" fmla="*/ 35 h 119"/>
                <a:gd name="T6" fmla="*/ 61 w 146"/>
                <a:gd name="T7" fmla="*/ 66 h 119"/>
                <a:gd name="T8" fmla="*/ 38 w 146"/>
                <a:gd name="T9" fmla="*/ 83 h 119"/>
                <a:gd name="T10" fmla="*/ 36 w 146"/>
                <a:gd name="T11" fmla="*/ 80 h 119"/>
                <a:gd name="T12" fmla="*/ 32 w 146"/>
                <a:gd name="T13" fmla="*/ 18 h 119"/>
                <a:gd name="T14" fmla="*/ 28 w 146"/>
                <a:gd name="T15" fmla="*/ 28 h 119"/>
                <a:gd name="T16" fmla="*/ 0 w 146"/>
                <a:gd name="T17" fmla="*/ 92 h 119"/>
                <a:gd name="T18" fmla="*/ 22 w 146"/>
                <a:gd name="T19" fmla="*/ 119 h 119"/>
                <a:gd name="T20" fmla="*/ 82 w 146"/>
                <a:gd name="T21" fmla="*/ 88 h 119"/>
                <a:gd name="T22" fmla="*/ 111 w 146"/>
                <a:gd name="T23" fmla="*/ 57 h 119"/>
                <a:gd name="T24" fmla="*/ 141 w 146"/>
                <a:gd name="T25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19">
                  <a:moveTo>
                    <a:pt x="141" y="10"/>
                  </a:moveTo>
                  <a:cubicBezTo>
                    <a:pt x="141" y="10"/>
                    <a:pt x="146" y="0"/>
                    <a:pt x="135" y="3"/>
                  </a:cubicBezTo>
                  <a:cubicBezTo>
                    <a:pt x="135" y="3"/>
                    <a:pt x="112" y="32"/>
                    <a:pt x="96" y="35"/>
                  </a:cubicBezTo>
                  <a:cubicBezTo>
                    <a:pt x="96" y="35"/>
                    <a:pt x="71" y="61"/>
                    <a:pt x="61" y="66"/>
                  </a:cubicBezTo>
                  <a:cubicBezTo>
                    <a:pt x="61" y="66"/>
                    <a:pt x="41" y="78"/>
                    <a:pt x="38" y="83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8" y="28"/>
                    <a:pt x="32" y="18"/>
                  </a:cubicBezTo>
                  <a:cubicBezTo>
                    <a:pt x="32" y="18"/>
                    <a:pt x="27" y="20"/>
                    <a:pt x="28" y="28"/>
                  </a:cubicBezTo>
                  <a:cubicBezTo>
                    <a:pt x="28" y="28"/>
                    <a:pt x="12" y="85"/>
                    <a:pt x="0" y="92"/>
                  </a:cubicBezTo>
                  <a:cubicBezTo>
                    <a:pt x="0" y="92"/>
                    <a:pt x="10" y="109"/>
                    <a:pt x="22" y="119"/>
                  </a:cubicBezTo>
                  <a:cubicBezTo>
                    <a:pt x="22" y="119"/>
                    <a:pt x="68" y="98"/>
                    <a:pt x="82" y="88"/>
                  </a:cubicBezTo>
                  <a:cubicBezTo>
                    <a:pt x="82" y="88"/>
                    <a:pt x="105" y="66"/>
                    <a:pt x="111" y="57"/>
                  </a:cubicBezTo>
                  <a:cubicBezTo>
                    <a:pt x="111" y="57"/>
                    <a:pt x="134" y="26"/>
                    <a:pt x="1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7410450" y="2632075"/>
              <a:ext cx="890588" cy="1108075"/>
            </a:xfrm>
            <a:custGeom>
              <a:avLst/>
              <a:gdLst>
                <a:gd name="T0" fmla="*/ 196 w 210"/>
                <a:gd name="T1" fmla="*/ 11 h 260"/>
                <a:gd name="T2" fmla="*/ 184 w 210"/>
                <a:gd name="T3" fmla="*/ 19 h 260"/>
                <a:gd name="T4" fmla="*/ 164 w 210"/>
                <a:gd name="T5" fmla="*/ 30 h 260"/>
                <a:gd name="T6" fmla="*/ 140 w 210"/>
                <a:gd name="T7" fmla="*/ 6 h 260"/>
                <a:gd name="T8" fmla="*/ 126 w 210"/>
                <a:gd name="T9" fmla="*/ 7 h 260"/>
                <a:gd name="T10" fmla="*/ 132 w 210"/>
                <a:gd name="T11" fmla="*/ 35 h 260"/>
                <a:gd name="T12" fmla="*/ 133 w 210"/>
                <a:gd name="T13" fmla="*/ 48 h 260"/>
                <a:gd name="T14" fmla="*/ 90 w 210"/>
                <a:gd name="T15" fmla="*/ 80 h 260"/>
                <a:gd name="T16" fmla="*/ 89 w 210"/>
                <a:gd name="T17" fmla="*/ 54 h 260"/>
                <a:gd name="T18" fmla="*/ 78 w 210"/>
                <a:gd name="T19" fmla="*/ 56 h 260"/>
                <a:gd name="T20" fmla="*/ 79 w 210"/>
                <a:gd name="T21" fmla="*/ 105 h 260"/>
                <a:gd name="T22" fmla="*/ 112 w 210"/>
                <a:gd name="T23" fmla="*/ 109 h 260"/>
                <a:gd name="T24" fmla="*/ 89 w 210"/>
                <a:gd name="T25" fmla="*/ 149 h 260"/>
                <a:gd name="T26" fmla="*/ 14 w 210"/>
                <a:gd name="T27" fmla="*/ 244 h 260"/>
                <a:gd name="T28" fmla="*/ 23 w 210"/>
                <a:gd name="T29" fmla="*/ 252 h 260"/>
                <a:gd name="T30" fmla="*/ 98 w 210"/>
                <a:gd name="T31" fmla="*/ 182 h 260"/>
                <a:gd name="T32" fmla="*/ 170 w 210"/>
                <a:gd name="T33" fmla="*/ 55 h 260"/>
                <a:gd name="T34" fmla="*/ 210 w 210"/>
                <a:gd name="T35" fmla="*/ 27 h 260"/>
                <a:gd name="T36" fmla="*/ 196 w 210"/>
                <a:gd name="T37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60">
                  <a:moveTo>
                    <a:pt x="196" y="11"/>
                  </a:moveTo>
                  <a:cubicBezTo>
                    <a:pt x="189" y="9"/>
                    <a:pt x="184" y="19"/>
                    <a:pt x="184" y="19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6" y="23"/>
                    <a:pt x="140" y="6"/>
                    <a:pt x="140" y="6"/>
                  </a:cubicBezTo>
                  <a:cubicBezTo>
                    <a:pt x="128" y="0"/>
                    <a:pt x="126" y="7"/>
                    <a:pt x="126" y="7"/>
                  </a:cubicBezTo>
                  <a:cubicBezTo>
                    <a:pt x="122" y="16"/>
                    <a:pt x="132" y="35"/>
                    <a:pt x="132" y="35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75" y="73"/>
                    <a:pt x="89" y="54"/>
                    <a:pt x="89" y="54"/>
                  </a:cubicBezTo>
                  <a:cubicBezTo>
                    <a:pt x="87" y="39"/>
                    <a:pt x="78" y="56"/>
                    <a:pt x="78" y="56"/>
                  </a:cubicBezTo>
                  <a:cubicBezTo>
                    <a:pt x="67" y="81"/>
                    <a:pt x="79" y="105"/>
                    <a:pt x="79" y="105"/>
                  </a:cubicBezTo>
                  <a:cubicBezTo>
                    <a:pt x="90" y="123"/>
                    <a:pt x="108" y="112"/>
                    <a:pt x="112" y="109"/>
                  </a:cubicBezTo>
                  <a:cubicBezTo>
                    <a:pt x="106" y="115"/>
                    <a:pt x="89" y="149"/>
                    <a:pt x="89" y="149"/>
                  </a:cubicBezTo>
                  <a:cubicBezTo>
                    <a:pt x="68" y="204"/>
                    <a:pt x="14" y="244"/>
                    <a:pt x="14" y="244"/>
                  </a:cubicBezTo>
                  <a:cubicBezTo>
                    <a:pt x="0" y="260"/>
                    <a:pt x="23" y="252"/>
                    <a:pt x="23" y="252"/>
                  </a:cubicBezTo>
                  <a:cubicBezTo>
                    <a:pt x="44" y="243"/>
                    <a:pt x="98" y="182"/>
                    <a:pt x="98" y="182"/>
                  </a:cubicBezTo>
                  <a:cubicBezTo>
                    <a:pt x="175" y="91"/>
                    <a:pt x="170" y="55"/>
                    <a:pt x="170" y="55"/>
                  </a:cubicBezTo>
                  <a:cubicBezTo>
                    <a:pt x="188" y="47"/>
                    <a:pt x="210" y="27"/>
                    <a:pt x="210" y="27"/>
                  </a:cubicBezTo>
                  <a:lnTo>
                    <a:pt x="19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8166100" y="3233738"/>
              <a:ext cx="246063" cy="428625"/>
            </a:xfrm>
            <a:custGeom>
              <a:avLst/>
              <a:gdLst>
                <a:gd name="T0" fmla="*/ 9 w 58"/>
                <a:gd name="T1" fmla="*/ 23 h 101"/>
                <a:gd name="T2" fmla="*/ 9 w 58"/>
                <a:gd name="T3" fmla="*/ 86 h 101"/>
                <a:gd name="T4" fmla="*/ 14 w 58"/>
                <a:gd name="T5" fmla="*/ 96 h 101"/>
                <a:gd name="T6" fmla="*/ 51 w 58"/>
                <a:gd name="T7" fmla="*/ 50 h 101"/>
                <a:gd name="T8" fmla="*/ 21 w 58"/>
                <a:gd name="T9" fmla="*/ 11 h 101"/>
                <a:gd name="T10" fmla="*/ 9 w 58"/>
                <a:gd name="T11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9" y="23"/>
                  </a:moveTo>
                  <a:cubicBezTo>
                    <a:pt x="9" y="23"/>
                    <a:pt x="23" y="73"/>
                    <a:pt x="9" y="86"/>
                  </a:cubicBezTo>
                  <a:cubicBezTo>
                    <a:pt x="9" y="86"/>
                    <a:pt x="0" y="101"/>
                    <a:pt x="14" y="96"/>
                  </a:cubicBezTo>
                  <a:cubicBezTo>
                    <a:pt x="14" y="96"/>
                    <a:pt x="35" y="62"/>
                    <a:pt x="51" y="50"/>
                  </a:cubicBezTo>
                  <a:cubicBezTo>
                    <a:pt x="51" y="50"/>
                    <a:pt x="58" y="24"/>
                    <a:pt x="21" y="11"/>
                  </a:cubicBezTo>
                  <a:cubicBezTo>
                    <a:pt x="21" y="11"/>
                    <a:pt x="1" y="0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8755063" y="2305050"/>
              <a:ext cx="923925" cy="1587500"/>
            </a:xfrm>
            <a:custGeom>
              <a:avLst/>
              <a:gdLst>
                <a:gd name="T0" fmla="*/ 140 w 218"/>
                <a:gd name="T1" fmla="*/ 7 h 373"/>
                <a:gd name="T2" fmla="*/ 135 w 218"/>
                <a:gd name="T3" fmla="*/ 15 h 373"/>
                <a:gd name="T4" fmla="*/ 112 w 218"/>
                <a:gd name="T5" fmla="*/ 34 h 373"/>
                <a:gd name="T6" fmla="*/ 88 w 218"/>
                <a:gd name="T7" fmla="*/ 44 h 373"/>
                <a:gd name="T8" fmla="*/ 78 w 218"/>
                <a:gd name="T9" fmla="*/ 59 h 373"/>
                <a:gd name="T10" fmla="*/ 39 w 218"/>
                <a:gd name="T11" fmla="*/ 96 h 373"/>
                <a:gd name="T12" fmla="*/ 22 w 218"/>
                <a:gd name="T13" fmla="*/ 82 h 373"/>
                <a:gd name="T14" fmla="*/ 11 w 218"/>
                <a:gd name="T15" fmla="*/ 90 h 373"/>
                <a:gd name="T16" fmla="*/ 17 w 218"/>
                <a:gd name="T17" fmla="*/ 125 h 373"/>
                <a:gd name="T18" fmla="*/ 43 w 218"/>
                <a:gd name="T19" fmla="*/ 111 h 373"/>
                <a:gd name="T20" fmla="*/ 83 w 218"/>
                <a:gd name="T21" fmla="*/ 70 h 373"/>
                <a:gd name="T22" fmla="*/ 112 w 218"/>
                <a:gd name="T23" fmla="*/ 78 h 373"/>
                <a:gd name="T24" fmla="*/ 103 w 218"/>
                <a:gd name="T25" fmla="*/ 99 h 373"/>
                <a:gd name="T26" fmla="*/ 28 w 218"/>
                <a:gd name="T27" fmla="*/ 189 h 373"/>
                <a:gd name="T28" fmla="*/ 27 w 218"/>
                <a:gd name="T29" fmla="*/ 220 h 373"/>
                <a:gd name="T30" fmla="*/ 51 w 218"/>
                <a:gd name="T31" fmla="*/ 220 h 373"/>
                <a:gd name="T32" fmla="*/ 76 w 218"/>
                <a:gd name="T33" fmla="*/ 194 h 373"/>
                <a:gd name="T34" fmla="*/ 67 w 218"/>
                <a:gd name="T35" fmla="*/ 231 h 373"/>
                <a:gd name="T36" fmla="*/ 90 w 218"/>
                <a:gd name="T37" fmla="*/ 244 h 373"/>
                <a:gd name="T38" fmla="*/ 125 w 218"/>
                <a:gd name="T39" fmla="*/ 255 h 373"/>
                <a:gd name="T40" fmla="*/ 3 w 218"/>
                <a:gd name="T41" fmla="*/ 309 h 373"/>
                <a:gd name="T42" fmla="*/ 102 w 218"/>
                <a:gd name="T43" fmla="*/ 361 h 373"/>
                <a:gd name="T44" fmla="*/ 148 w 218"/>
                <a:gd name="T45" fmla="*/ 325 h 373"/>
                <a:gd name="T46" fmla="*/ 149 w 218"/>
                <a:gd name="T47" fmla="*/ 288 h 373"/>
                <a:gd name="T48" fmla="*/ 154 w 218"/>
                <a:gd name="T49" fmla="*/ 280 h 373"/>
                <a:gd name="T50" fmla="*/ 179 w 218"/>
                <a:gd name="T51" fmla="*/ 286 h 373"/>
                <a:gd name="T52" fmla="*/ 193 w 218"/>
                <a:gd name="T53" fmla="*/ 286 h 373"/>
                <a:gd name="T54" fmla="*/ 188 w 218"/>
                <a:gd name="T55" fmla="*/ 262 h 373"/>
                <a:gd name="T56" fmla="*/ 142 w 218"/>
                <a:gd name="T57" fmla="*/ 256 h 373"/>
                <a:gd name="T58" fmla="*/ 99 w 218"/>
                <a:gd name="T59" fmla="*/ 224 h 373"/>
                <a:gd name="T60" fmla="*/ 114 w 218"/>
                <a:gd name="T61" fmla="*/ 162 h 373"/>
                <a:gd name="T62" fmla="*/ 75 w 218"/>
                <a:gd name="T63" fmla="*/ 168 h 373"/>
                <a:gd name="T64" fmla="*/ 111 w 218"/>
                <a:gd name="T65" fmla="*/ 129 h 373"/>
                <a:gd name="T66" fmla="*/ 120 w 218"/>
                <a:gd name="T67" fmla="*/ 111 h 373"/>
                <a:gd name="T68" fmla="*/ 141 w 218"/>
                <a:gd name="T69" fmla="*/ 80 h 373"/>
                <a:gd name="T70" fmla="*/ 172 w 218"/>
                <a:gd name="T71" fmla="*/ 13 h 373"/>
                <a:gd name="T72" fmla="*/ 140 w 218"/>
                <a:gd name="T73" fmla="*/ 7 h 373"/>
                <a:gd name="T74" fmla="*/ 129 w 218"/>
                <a:gd name="T75" fmla="*/ 314 h 373"/>
                <a:gd name="T76" fmla="*/ 63 w 218"/>
                <a:gd name="T77" fmla="*/ 330 h 373"/>
                <a:gd name="T78" fmla="*/ 79 w 218"/>
                <a:gd name="T79" fmla="*/ 301 h 373"/>
                <a:gd name="T80" fmla="*/ 114 w 218"/>
                <a:gd name="T81" fmla="*/ 283 h 373"/>
                <a:gd name="T82" fmla="*/ 129 w 218"/>
                <a:gd name="T83" fmla="*/ 314 h 373"/>
                <a:gd name="T84" fmla="*/ 119 w 218"/>
                <a:gd name="T85" fmla="*/ 50 h 373"/>
                <a:gd name="T86" fmla="*/ 123 w 218"/>
                <a:gd name="T87" fmla="*/ 42 h 373"/>
                <a:gd name="T88" fmla="*/ 136 w 218"/>
                <a:gd name="T89" fmla="*/ 33 h 373"/>
                <a:gd name="T90" fmla="*/ 119 w 218"/>
                <a:gd name="T91" fmla="*/ 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373">
                  <a:moveTo>
                    <a:pt x="140" y="7"/>
                  </a:moveTo>
                  <a:cubicBezTo>
                    <a:pt x="135" y="15"/>
                    <a:pt x="135" y="15"/>
                    <a:pt x="135" y="15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3" y="52"/>
                    <a:pt x="88" y="44"/>
                  </a:cubicBezTo>
                  <a:cubicBezTo>
                    <a:pt x="88" y="44"/>
                    <a:pt x="79" y="44"/>
                    <a:pt x="78" y="5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26" y="107"/>
                    <a:pt x="22" y="82"/>
                  </a:cubicBezTo>
                  <a:cubicBezTo>
                    <a:pt x="22" y="82"/>
                    <a:pt x="18" y="63"/>
                    <a:pt x="11" y="90"/>
                  </a:cubicBezTo>
                  <a:cubicBezTo>
                    <a:pt x="11" y="90"/>
                    <a:pt x="10" y="120"/>
                    <a:pt x="17" y="125"/>
                  </a:cubicBezTo>
                  <a:cubicBezTo>
                    <a:pt x="17" y="125"/>
                    <a:pt x="41" y="132"/>
                    <a:pt x="43" y="111"/>
                  </a:cubicBezTo>
                  <a:cubicBezTo>
                    <a:pt x="43" y="111"/>
                    <a:pt x="78" y="76"/>
                    <a:pt x="83" y="70"/>
                  </a:cubicBezTo>
                  <a:cubicBezTo>
                    <a:pt x="83" y="70"/>
                    <a:pt x="104" y="82"/>
                    <a:pt x="112" y="78"/>
                  </a:cubicBezTo>
                  <a:cubicBezTo>
                    <a:pt x="112" y="78"/>
                    <a:pt x="120" y="81"/>
                    <a:pt x="103" y="99"/>
                  </a:cubicBezTo>
                  <a:cubicBezTo>
                    <a:pt x="103" y="99"/>
                    <a:pt x="44" y="188"/>
                    <a:pt x="28" y="189"/>
                  </a:cubicBezTo>
                  <a:cubicBezTo>
                    <a:pt x="28" y="189"/>
                    <a:pt x="21" y="209"/>
                    <a:pt x="27" y="220"/>
                  </a:cubicBezTo>
                  <a:cubicBezTo>
                    <a:pt x="27" y="220"/>
                    <a:pt x="47" y="225"/>
                    <a:pt x="51" y="220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6" y="194"/>
                    <a:pt x="80" y="207"/>
                    <a:pt x="67" y="231"/>
                  </a:cubicBezTo>
                  <a:cubicBezTo>
                    <a:pt x="67" y="231"/>
                    <a:pt x="66" y="257"/>
                    <a:pt x="90" y="244"/>
                  </a:cubicBezTo>
                  <a:cubicBezTo>
                    <a:pt x="90" y="244"/>
                    <a:pt x="118" y="236"/>
                    <a:pt x="125" y="255"/>
                  </a:cubicBezTo>
                  <a:cubicBezTo>
                    <a:pt x="125" y="255"/>
                    <a:pt x="77" y="246"/>
                    <a:pt x="3" y="309"/>
                  </a:cubicBezTo>
                  <a:cubicBezTo>
                    <a:pt x="3" y="309"/>
                    <a:pt x="0" y="332"/>
                    <a:pt x="102" y="361"/>
                  </a:cubicBezTo>
                  <a:cubicBezTo>
                    <a:pt x="102" y="361"/>
                    <a:pt x="143" y="373"/>
                    <a:pt x="148" y="32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9" y="288"/>
                    <a:pt x="143" y="283"/>
                    <a:pt x="154" y="280"/>
                  </a:cubicBezTo>
                  <a:cubicBezTo>
                    <a:pt x="179" y="286"/>
                    <a:pt x="179" y="286"/>
                    <a:pt x="179" y="286"/>
                  </a:cubicBezTo>
                  <a:cubicBezTo>
                    <a:pt x="179" y="286"/>
                    <a:pt x="186" y="300"/>
                    <a:pt x="193" y="286"/>
                  </a:cubicBezTo>
                  <a:cubicBezTo>
                    <a:pt x="193" y="286"/>
                    <a:pt x="218" y="277"/>
                    <a:pt x="188" y="262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51" y="228"/>
                    <a:pt x="99" y="224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2"/>
                    <a:pt x="102" y="141"/>
                    <a:pt x="75" y="168"/>
                  </a:cubicBezTo>
                  <a:cubicBezTo>
                    <a:pt x="75" y="168"/>
                    <a:pt x="98" y="137"/>
                    <a:pt x="111" y="129"/>
                  </a:cubicBezTo>
                  <a:cubicBezTo>
                    <a:pt x="111" y="129"/>
                    <a:pt x="118" y="129"/>
                    <a:pt x="120" y="111"/>
                  </a:cubicBezTo>
                  <a:cubicBezTo>
                    <a:pt x="120" y="111"/>
                    <a:pt x="130" y="109"/>
                    <a:pt x="141" y="80"/>
                  </a:cubicBezTo>
                  <a:cubicBezTo>
                    <a:pt x="141" y="80"/>
                    <a:pt x="157" y="80"/>
                    <a:pt x="172" y="13"/>
                  </a:cubicBezTo>
                  <a:cubicBezTo>
                    <a:pt x="172" y="13"/>
                    <a:pt x="152" y="0"/>
                    <a:pt x="140" y="7"/>
                  </a:cubicBezTo>
                  <a:close/>
                  <a:moveTo>
                    <a:pt x="129" y="314"/>
                  </a:moveTo>
                  <a:cubicBezTo>
                    <a:pt x="123" y="356"/>
                    <a:pt x="63" y="330"/>
                    <a:pt x="63" y="330"/>
                  </a:cubicBezTo>
                  <a:cubicBezTo>
                    <a:pt x="32" y="324"/>
                    <a:pt x="79" y="301"/>
                    <a:pt x="79" y="301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45" y="270"/>
                    <a:pt x="129" y="314"/>
                    <a:pt x="129" y="314"/>
                  </a:cubicBezTo>
                  <a:close/>
                  <a:moveTo>
                    <a:pt x="119" y="50"/>
                  </a:moveTo>
                  <a:cubicBezTo>
                    <a:pt x="119" y="50"/>
                    <a:pt x="118" y="45"/>
                    <a:pt x="123" y="4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28" y="63"/>
                    <a:pt x="11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6375400" y="2355850"/>
              <a:ext cx="836613" cy="1490663"/>
            </a:xfrm>
            <a:custGeom>
              <a:avLst/>
              <a:gdLst>
                <a:gd name="T0" fmla="*/ 115 w 197"/>
                <a:gd name="T1" fmla="*/ 250 h 350"/>
                <a:gd name="T2" fmla="*/ 144 w 197"/>
                <a:gd name="T3" fmla="*/ 194 h 350"/>
                <a:gd name="T4" fmla="*/ 141 w 197"/>
                <a:gd name="T5" fmla="*/ 178 h 350"/>
                <a:gd name="T6" fmla="*/ 145 w 197"/>
                <a:gd name="T7" fmla="*/ 168 h 350"/>
                <a:gd name="T8" fmla="*/ 137 w 197"/>
                <a:gd name="T9" fmla="*/ 162 h 350"/>
                <a:gd name="T10" fmla="*/ 119 w 197"/>
                <a:gd name="T11" fmla="*/ 145 h 350"/>
                <a:gd name="T12" fmla="*/ 129 w 197"/>
                <a:gd name="T13" fmla="*/ 132 h 350"/>
                <a:gd name="T14" fmla="*/ 171 w 197"/>
                <a:gd name="T15" fmla="*/ 107 h 350"/>
                <a:gd name="T16" fmla="*/ 191 w 197"/>
                <a:gd name="T17" fmla="*/ 60 h 350"/>
                <a:gd name="T18" fmla="*/ 181 w 197"/>
                <a:gd name="T19" fmla="*/ 46 h 350"/>
                <a:gd name="T20" fmla="*/ 168 w 197"/>
                <a:gd name="T21" fmla="*/ 62 h 350"/>
                <a:gd name="T22" fmla="*/ 133 w 197"/>
                <a:gd name="T23" fmla="*/ 90 h 350"/>
                <a:gd name="T24" fmla="*/ 151 w 197"/>
                <a:gd name="T25" fmla="*/ 35 h 350"/>
                <a:gd name="T26" fmla="*/ 149 w 197"/>
                <a:gd name="T27" fmla="*/ 15 h 350"/>
                <a:gd name="T28" fmla="*/ 137 w 197"/>
                <a:gd name="T29" fmla="*/ 30 h 350"/>
                <a:gd name="T30" fmla="*/ 90 w 197"/>
                <a:gd name="T31" fmla="*/ 123 h 350"/>
                <a:gd name="T32" fmla="*/ 60 w 197"/>
                <a:gd name="T33" fmla="*/ 138 h 350"/>
                <a:gd name="T34" fmla="*/ 45 w 197"/>
                <a:gd name="T35" fmla="*/ 154 h 350"/>
                <a:gd name="T36" fmla="*/ 69 w 197"/>
                <a:gd name="T37" fmla="*/ 173 h 350"/>
                <a:gd name="T38" fmla="*/ 41 w 197"/>
                <a:gd name="T39" fmla="*/ 234 h 350"/>
                <a:gd name="T40" fmla="*/ 32 w 197"/>
                <a:gd name="T41" fmla="*/ 251 h 350"/>
                <a:gd name="T42" fmla="*/ 52 w 197"/>
                <a:gd name="T43" fmla="*/ 265 h 350"/>
                <a:gd name="T44" fmla="*/ 85 w 197"/>
                <a:gd name="T45" fmla="*/ 246 h 350"/>
                <a:gd name="T46" fmla="*/ 88 w 197"/>
                <a:gd name="T47" fmla="*/ 253 h 350"/>
                <a:gd name="T48" fmla="*/ 78 w 197"/>
                <a:gd name="T49" fmla="*/ 281 h 350"/>
                <a:gd name="T50" fmla="*/ 48 w 197"/>
                <a:gd name="T51" fmla="*/ 302 h 350"/>
                <a:gd name="T52" fmla="*/ 34 w 197"/>
                <a:gd name="T53" fmla="*/ 306 h 350"/>
                <a:gd name="T54" fmla="*/ 31 w 197"/>
                <a:gd name="T55" fmla="*/ 339 h 350"/>
                <a:gd name="T56" fmla="*/ 51 w 197"/>
                <a:gd name="T57" fmla="*/ 332 h 350"/>
                <a:gd name="T58" fmla="*/ 65 w 197"/>
                <a:gd name="T59" fmla="*/ 309 h 350"/>
                <a:gd name="T60" fmla="*/ 108 w 197"/>
                <a:gd name="T61" fmla="*/ 342 h 350"/>
                <a:gd name="T62" fmla="*/ 115 w 197"/>
                <a:gd name="T63" fmla="*/ 309 h 350"/>
                <a:gd name="T64" fmla="*/ 115 w 197"/>
                <a:gd name="T65" fmla="*/ 250 h 350"/>
                <a:gd name="T66" fmla="*/ 85 w 197"/>
                <a:gd name="T67" fmla="*/ 220 h 350"/>
                <a:gd name="T68" fmla="*/ 66 w 197"/>
                <a:gd name="T69" fmla="*/ 232 h 350"/>
                <a:gd name="T70" fmla="*/ 82 w 197"/>
                <a:gd name="T71" fmla="*/ 178 h 350"/>
                <a:gd name="T72" fmla="*/ 106 w 197"/>
                <a:gd name="T73" fmla="*/ 154 h 350"/>
                <a:gd name="T74" fmla="*/ 95 w 197"/>
                <a:gd name="T75" fmla="*/ 197 h 350"/>
                <a:gd name="T76" fmla="*/ 85 w 197"/>
                <a:gd name="T77" fmla="*/ 2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350">
                  <a:moveTo>
                    <a:pt x="115" y="250"/>
                  </a:moveTo>
                  <a:cubicBezTo>
                    <a:pt x="115" y="250"/>
                    <a:pt x="109" y="233"/>
                    <a:pt x="144" y="194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7" y="162"/>
                    <a:pt x="136" y="145"/>
                    <a:pt x="119" y="145"/>
                  </a:cubicBezTo>
                  <a:cubicBezTo>
                    <a:pt x="119" y="145"/>
                    <a:pt x="110" y="143"/>
                    <a:pt x="129" y="132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7" y="52"/>
                    <a:pt x="181" y="46"/>
                  </a:cubicBezTo>
                  <a:cubicBezTo>
                    <a:pt x="181" y="46"/>
                    <a:pt x="179" y="56"/>
                    <a:pt x="168" y="62"/>
                  </a:cubicBezTo>
                  <a:cubicBezTo>
                    <a:pt x="157" y="67"/>
                    <a:pt x="141" y="81"/>
                    <a:pt x="133" y="90"/>
                  </a:cubicBezTo>
                  <a:cubicBezTo>
                    <a:pt x="133" y="90"/>
                    <a:pt x="150" y="45"/>
                    <a:pt x="151" y="3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5"/>
                    <a:pt x="138" y="0"/>
                    <a:pt x="137" y="30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0" y="138"/>
                    <a:pt x="60" y="138"/>
                    <a:pt x="60" y="138"/>
                  </a:cubicBezTo>
                  <a:cubicBezTo>
                    <a:pt x="60" y="138"/>
                    <a:pt x="32" y="132"/>
                    <a:pt x="45" y="154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85" y="246"/>
                    <a:pt x="89" y="246"/>
                    <a:pt x="88" y="253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8" y="281"/>
                    <a:pt x="56" y="303"/>
                    <a:pt x="48" y="302"/>
                  </a:cubicBezTo>
                  <a:cubicBezTo>
                    <a:pt x="48" y="302"/>
                    <a:pt x="45" y="302"/>
                    <a:pt x="34" y="306"/>
                  </a:cubicBezTo>
                  <a:cubicBezTo>
                    <a:pt x="34" y="306"/>
                    <a:pt x="0" y="323"/>
                    <a:pt x="31" y="339"/>
                  </a:cubicBezTo>
                  <a:cubicBezTo>
                    <a:pt x="31" y="339"/>
                    <a:pt x="41" y="350"/>
                    <a:pt x="51" y="332"/>
                  </a:cubicBezTo>
                  <a:cubicBezTo>
                    <a:pt x="65" y="309"/>
                    <a:pt x="65" y="309"/>
                    <a:pt x="65" y="309"/>
                  </a:cubicBezTo>
                  <a:cubicBezTo>
                    <a:pt x="108" y="342"/>
                    <a:pt x="108" y="342"/>
                    <a:pt x="108" y="342"/>
                  </a:cubicBezTo>
                  <a:cubicBezTo>
                    <a:pt x="108" y="342"/>
                    <a:pt x="117" y="330"/>
                    <a:pt x="115" y="309"/>
                  </a:cubicBezTo>
                  <a:lnTo>
                    <a:pt x="115" y="250"/>
                  </a:lnTo>
                  <a:close/>
                  <a:moveTo>
                    <a:pt x="85" y="220"/>
                  </a:moveTo>
                  <a:cubicBezTo>
                    <a:pt x="66" y="232"/>
                    <a:pt x="66" y="232"/>
                    <a:pt x="66" y="232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7" y="161"/>
                    <a:pt x="106" y="154"/>
                    <a:pt x="106" y="154"/>
                  </a:cubicBezTo>
                  <a:cubicBezTo>
                    <a:pt x="105" y="170"/>
                    <a:pt x="95" y="197"/>
                    <a:pt x="95" y="197"/>
                  </a:cubicBezTo>
                  <a:cubicBezTo>
                    <a:pt x="90" y="212"/>
                    <a:pt x="85" y="220"/>
                    <a:pt x="8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6842125" y="3475038"/>
              <a:ext cx="296863" cy="265113"/>
            </a:xfrm>
            <a:custGeom>
              <a:avLst/>
              <a:gdLst>
                <a:gd name="T0" fmla="*/ 51 w 70"/>
                <a:gd name="T1" fmla="*/ 9 h 62"/>
                <a:gd name="T2" fmla="*/ 22 w 70"/>
                <a:gd name="T3" fmla="*/ 0 h 62"/>
                <a:gd name="T4" fmla="*/ 18 w 70"/>
                <a:gd name="T5" fmla="*/ 12 h 62"/>
                <a:gd name="T6" fmla="*/ 37 w 70"/>
                <a:gd name="T7" fmla="*/ 39 h 62"/>
                <a:gd name="T8" fmla="*/ 57 w 70"/>
                <a:gd name="T9" fmla="*/ 44 h 62"/>
                <a:gd name="T10" fmla="*/ 64 w 70"/>
                <a:gd name="T11" fmla="*/ 30 h 62"/>
                <a:gd name="T12" fmla="*/ 51 w 70"/>
                <a:gd name="T13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2">
                  <a:moveTo>
                    <a:pt x="51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0" y="1"/>
                    <a:pt x="18" y="12"/>
                  </a:cubicBezTo>
                  <a:cubicBezTo>
                    <a:pt x="18" y="12"/>
                    <a:pt x="32" y="27"/>
                    <a:pt x="37" y="39"/>
                  </a:cubicBezTo>
                  <a:cubicBezTo>
                    <a:pt x="37" y="39"/>
                    <a:pt x="42" y="62"/>
                    <a:pt x="57" y="44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70" y="17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519271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0 w 39"/>
                <a:gd name="T11" fmla="*/ 50 h 50"/>
                <a:gd name="T12" fmla="*/ 7 w 39"/>
                <a:gd name="T13" fmla="*/ 48 h 50"/>
                <a:gd name="T14" fmla="*/ 4 w 39"/>
                <a:gd name="T15" fmla="*/ 50 h 50"/>
                <a:gd name="T16" fmla="*/ 2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2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0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2" y="20"/>
                    <a:pt x="2" y="13"/>
                  </a:cubicBezTo>
                  <a:cubicBezTo>
                    <a:pt x="2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5387975" y="4046538"/>
              <a:ext cx="249238" cy="204788"/>
            </a:xfrm>
            <a:custGeom>
              <a:avLst/>
              <a:gdLst>
                <a:gd name="T0" fmla="*/ 0 w 59"/>
                <a:gd name="T1" fmla="*/ 47 h 48"/>
                <a:gd name="T2" fmla="*/ 8 w 59"/>
                <a:gd name="T3" fmla="*/ 40 h 48"/>
                <a:gd name="T4" fmla="*/ 8 w 59"/>
                <a:gd name="T5" fmla="*/ 8 h 48"/>
                <a:gd name="T6" fmla="*/ 0 w 59"/>
                <a:gd name="T7" fmla="*/ 2 h 48"/>
                <a:gd name="T8" fmla="*/ 0 w 59"/>
                <a:gd name="T9" fmla="*/ 0 h 48"/>
                <a:gd name="T10" fmla="*/ 24 w 59"/>
                <a:gd name="T11" fmla="*/ 0 h 48"/>
                <a:gd name="T12" fmla="*/ 24 w 59"/>
                <a:gd name="T13" fmla="*/ 2 h 48"/>
                <a:gd name="T14" fmla="*/ 17 w 59"/>
                <a:gd name="T15" fmla="*/ 8 h 48"/>
                <a:gd name="T16" fmla="*/ 17 w 59"/>
                <a:gd name="T17" fmla="*/ 22 h 48"/>
                <a:gd name="T18" fmla="*/ 43 w 59"/>
                <a:gd name="T19" fmla="*/ 22 h 48"/>
                <a:gd name="T20" fmla="*/ 43 w 59"/>
                <a:gd name="T21" fmla="*/ 8 h 48"/>
                <a:gd name="T22" fmla="*/ 35 w 59"/>
                <a:gd name="T23" fmla="*/ 2 h 48"/>
                <a:gd name="T24" fmla="*/ 35 w 59"/>
                <a:gd name="T25" fmla="*/ 0 h 48"/>
                <a:gd name="T26" fmla="*/ 59 w 59"/>
                <a:gd name="T27" fmla="*/ 0 h 48"/>
                <a:gd name="T28" fmla="*/ 59 w 59"/>
                <a:gd name="T29" fmla="*/ 2 h 48"/>
                <a:gd name="T30" fmla="*/ 52 w 59"/>
                <a:gd name="T31" fmla="*/ 8 h 48"/>
                <a:gd name="T32" fmla="*/ 52 w 59"/>
                <a:gd name="T33" fmla="*/ 41 h 48"/>
                <a:gd name="T34" fmla="*/ 59 w 59"/>
                <a:gd name="T35" fmla="*/ 47 h 48"/>
                <a:gd name="T36" fmla="*/ 59 w 59"/>
                <a:gd name="T37" fmla="*/ 48 h 48"/>
                <a:gd name="T38" fmla="*/ 35 w 59"/>
                <a:gd name="T39" fmla="*/ 48 h 48"/>
                <a:gd name="T40" fmla="*/ 35 w 59"/>
                <a:gd name="T41" fmla="*/ 47 h 48"/>
                <a:gd name="T42" fmla="*/ 43 w 59"/>
                <a:gd name="T43" fmla="*/ 40 h 48"/>
                <a:gd name="T44" fmla="*/ 43 w 59"/>
                <a:gd name="T45" fmla="*/ 26 h 48"/>
                <a:gd name="T46" fmla="*/ 17 w 59"/>
                <a:gd name="T47" fmla="*/ 26 h 48"/>
                <a:gd name="T48" fmla="*/ 17 w 59"/>
                <a:gd name="T49" fmla="*/ 41 h 48"/>
                <a:gd name="T50" fmla="*/ 24 w 59"/>
                <a:gd name="T51" fmla="*/ 47 h 48"/>
                <a:gd name="T52" fmla="*/ 24 w 59"/>
                <a:gd name="T53" fmla="*/ 48 h 48"/>
                <a:gd name="T54" fmla="*/ 0 w 59"/>
                <a:gd name="T55" fmla="*/ 48 h 48"/>
                <a:gd name="T56" fmla="*/ 0 w 59"/>
                <a:gd name="T5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8">
                  <a:moveTo>
                    <a:pt x="0" y="47"/>
                  </a:moveTo>
                  <a:cubicBezTo>
                    <a:pt x="7" y="47"/>
                    <a:pt x="8" y="45"/>
                    <a:pt x="8" y="4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2" y="2"/>
                    <a:pt x="35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3" y="2"/>
                    <a:pt x="52" y="3"/>
                    <a:pt x="52" y="8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5"/>
                    <a:pt x="53" y="47"/>
                    <a:pt x="59" y="47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3" y="47"/>
                    <a:pt x="43" y="45"/>
                    <a:pt x="43" y="4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5"/>
                    <a:pt x="17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649913" y="4046538"/>
              <a:ext cx="258763" cy="204788"/>
            </a:xfrm>
            <a:custGeom>
              <a:avLst/>
              <a:gdLst>
                <a:gd name="T0" fmla="*/ 18 w 61"/>
                <a:gd name="T1" fmla="*/ 30 h 48"/>
                <a:gd name="T2" fmla="*/ 28 w 61"/>
                <a:gd name="T3" fmla="*/ 10 h 48"/>
                <a:gd name="T4" fmla="*/ 38 w 61"/>
                <a:gd name="T5" fmla="*/ 30 h 48"/>
                <a:gd name="T6" fmla="*/ 18 w 61"/>
                <a:gd name="T7" fmla="*/ 30 h 48"/>
                <a:gd name="T8" fmla="*/ 61 w 61"/>
                <a:gd name="T9" fmla="*/ 47 h 48"/>
                <a:gd name="T10" fmla="*/ 53 w 61"/>
                <a:gd name="T11" fmla="*/ 41 h 48"/>
                <a:gd name="T12" fmla="*/ 31 w 61"/>
                <a:gd name="T13" fmla="*/ 0 h 48"/>
                <a:gd name="T14" fmla="*/ 29 w 61"/>
                <a:gd name="T15" fmla="*/ 0 h 48"/>
                <a:gd name="T16" fmla="*/ 11 w 61"/>
                <a:gd name="T17" fmla="*/ 35 h 48"/>
                <a:gd name="T18" fmla="*/ 5 w 61"/>
                <a:gd name="T19" fmla="*/ 45 h 48"/>
                <a:gd name="T20" fmla="*/ 0 w 61"/>
                <a:gd name="T21" fmla="*/ 47 h 48"/>
                <a:gd name="T22" fmla="*/ 0 w 61"/>
                <a:gd name="T23" fmla="*/ 48 h 48"/>
                <a:gd name="T24" fmla="*/ 18 w 61"/>
                <a:gd name="T25" fmla="*/ 48 h 48"/>
                <a:gd name="T26" fmla="*/ 18 w 61"/>
                <a:gd name="T27" fmla="*/ 47 h 48"/>
                <a:gd name="T28" fmla="*/ 12 w 61"/>
                <a:gd name="T29" fmla="*/ 44 h 48"/>
                <a:gd name="T30" fmla="*/ 12 w 61"/>
                <a:gd name="T31" fmla="*/ 41 h 48"/>
                <a:gd name="T32" fmla="*/ 16 w 61"/>
                <a:gd name="T33" fmla="*/ 33 h 48"/>
                <a:gd name="T34" fmla="*/ 39 w 61"/>
                <a:gd name="T35" fmla="*/ 33 h 48"/>
                <a:gd name="T36" fmla="*/ 43 w 61"/>
                <a:gd name="T37" fmla="*/ 40 h 48"/>
                <a:gd name="T38" fmla="*/ 44 w 61"/>
                <a:gd name="T39" fmla="*/ 44 h 48"/>
                <a:gd name="T40" fmla="*/ 38 w 61"/>
                <a:gd name="T41" fmla="*/ 47 h 48"/>
                <a:gd name="T42" fmla="*/ 38 w 61"/>
                <a:gd name="T43" fmla="*/ 48 h 48"/>
                <a:gd name="T44" fmla="*/ 61 w 61"/>
                <a:gd name="T45" fmla="*/ 48 h 48"/>
                <a:gd name="T46" fmla="*/ 61 w 61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8">
                  <a:moveTo>
                    <a:pt x="18" y="3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18" y="30"/>
                  </a:lnTo>
                  <a:close/>
                  <a:moveTo>
                    <a:pt x="61" y="47"/>
                  </a:moveTo>
                  <a:cubicBezTo>
                    <a:pt x="57" y="47"/>
                    <a:pt x="55" y="46"/>
                    <a:pt x="53" y="4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8"/>
                    <a:pt x="7" y="44"/>
                    <a:pt x="5" y="45"/>
                  </a:cubicBezTo>
                  <a:cubicBezTo>
                    <a:pt x="3" y="47"/>
                    <a:pt x="2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2" y="47"/>
                    <a:pt x="12" y="44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4" y="43"/>
                    <a:pt x="44" y="44"/>
                  </a:cubicBezTo>
                  <a:cubicBezTo>
                    <a:pt x="44" y="47"/>
                    <a:pt x="42" y="47"/>
                    <a:pt x="38" y="4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61" y="48"/>
                    <a:pt x="61" y="48"/>
                    <a:pt x="61" y="48"/>
                  </a:cubicBezTo>
                  <a:lnTo>
                    <a:pt x="6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5918200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6184900" y="4046538"/>
              <a:ext cx="246063" cy="204788"/>
            </a:xfrm>
            <a:custGeom>
              <a:avLst/>
              <a:gdLst>
                <a:gd name="T0" fmla="*/ 17 w 58"/>
                <a:gd name="T1" fmla="*/ 6 h 48"/>
                <a:gd name="T2" fmla="*/ 21 w 58"/>
                <a:gd name="T3" fmla="*/ 3 h 48"/>
                <a:gd name="T4" fmla="*/ 41 w 58"/>
                <a:gd name="T5" fmla="*/ 8 h 48"/>
                <a:gd name="T6" fmla="*/ 49 w 58"/>
                <a:gd name="T7" fmla="*/ 25 h 48"/>
                <a:gd name="T8" fmla="*/ 22 w 58"/>
                <a:gd name="T9" fmla="*/ 46 h 48"/>
                <a:gd name="T10" fmla="*/ 17 w 58"/>
                <a:gd name="T11" fmla="*/ 43 h 48"/>
                <a:gd name="T12" fmla="*/ 17 w 58"/>
                <a:gd name="T13" fmla="*/ 6 h 48"/>
                <a:gd name="T14" fmla="*/ 0 w 58"/>
                <a:gd name="T15" fmla="*/ 48 h 48"/>
                <a:gd name="T16" fmla="*/ 25 w 58"/>
                <a:gd name="T17" fmla="*/ 48 h 48"/>
                <a:gd name="T18" fmla="*/ 58 w 58"/>
                <a:gd name="T19" fmla="*/ 25 h 48"/>
                <a:gd name="T20" fmla="*/ 23 w 58"/>
                <a:gd name="T21" fmla="*/ 0 h 48"/>
                <a:gd name="T22" fmla="*/ 0 w 58"/>
                <a:gd name="T23" fmla="*/ 0 h 48"/>
                <a:gd name="T24" fmla="*/ 0 w 58"/>
                <a:gd name="T25" fmla="*/ 2 h 48"/>
                <a:gd name="T26" fmla="*/ 8 w 58"/>
                <a:gd name="T27" fmla="*/ 8 h 48"/>
                <a:gd name="T28" fmla="*/ 8 w 58"/>
                <a:gd name="T29" fmla="*/ 41 h 48"/>
                <a:gd name="T30" fmla="*/ 0 w 58"/>
                <a:gd name="T31" fmla="*/ 47 h 48"/>
                <a:gd name="T32" fmla="*/ 0 w 5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48">
                  <a:moveTo>
                    <a:pt x="17" y="6"/>
                  </a:moveTo>
                  <a:cubicBezTo>
                    <a:pt x="17" y="5"/>
                    <a:pt x="17" y="3"/>
                    <a:pt x="21" y="3"/>
                  </a:cubicBezTo>
                  <a:cubicBezTo>
                    <a:pt x="32" y="3"/>
                    <a:pt x="36" y="5"/>
                    <a:pt x="41" y="8"/>
                  </a:cubicBezTo>
                  <a:cubicBezTo>
                    <a:pt x="47" y="13"/>
                    <a:pt x="49" y="19"/>
                    <a:pt x="49" y="25"/>
                  </a:cubicBezTo>
                  <a:cubicBezTo>
                    <a:pt x="49" y="46"/>
                    <a:pt x="27" y="46"/>
                    <a:pt x="22" y="46"/>
                  </a:cubicBezTo>
                  <a:cubicBezTo>
                    <a:pt x="18" y="46"/>
                    <a:pt x="17" y="45"/>
                    <a:pt x="17" y="43"/>
                  </a:cubicBezTo>
                  <a:lnTo>
                    <a:pt x="17" y="6"/>
                  </a:lnTo>
                  <a:close/>
                  <a:moveTo>
                    <a:pt x="0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51" y="48"/>
                    <a:pt x="58" y="34"/>
                    <a:pt x="58" y="25"/>
                  </a:cubicBezTo>
                  <a:cubicBezTo>
                    <a:pt x="58" y="8"/>
                    <a:pt x="44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8" y="3"/>
                    <a:pt x="8" y="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6"/>
                    <a:pt x="7" y="47"/>
                    <a:pt x="0" y="47"/>
                  </a:cubicBez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6456363" y="4041775"/>
              <a:ext cx="241300" cy="212725"/>
            </a:xfrm>
            <a:custGeom>
              <a:avLst/>
              <a:gdLst>
                <a:gd name="T0" fmla="*/ 29 w 57"/>
                <a:gd name="T1" fmla="*/ 48 h 50"/>
                <a:gd name="T2" fmla="*/ 10 w 57"/>
                <a:gd name="T3" fmla="*/ 25 h 50"/>
                <a:gd name="T4" fmla="*/ 29 w 57"/>
                <a:gd name="T5" fmla="*/ 3 h 50"/>
                <a:gd name="T6" fmla="*/ 47 w 57"/>
                <a:gd name="T7" fmla="*/ 25 h 50"/>
                <a:gd name="T8" fmla="*/ 29 w 57"/>
                <a:gd name="T9" fmla="*/ 48 h 50"/>
                <a:gd name="T10" fmla="*/ 29 w 57"/>
                <a:gd name="T11" fmla="*/ 50 h 50"/>
                <a:gd name="T12" fmla="*/ 57 w 57"/>
                <a:gd name="T13" fmla="*/ 26 h 50"/>
                <a:gd name="T14" fmla="*/ 29 w 57"/>
                <a:gd name="T15" fmla="*/ 0 h 50"/>
                <a:gd name="T16" fmla="*/ 0 w 57"/>
                <a:gd name="T17" fmla="*/ 26 h 50"/>
                <a:gd name="T18" fmla="*/ 29 w 57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29" y="48"/>
                  </a:moveTo>
                  <a:cubicBezTo>
                    <a:pt x="19" y="48"/>
                    <a:pt x="10" y="41"/>
                    <a:pt x="10" y="25"/>
                  </a:cubicBezTo>
                  <a:cubicBezTo>
                    <a:pt x="10" y="9"/>
                    <a:pt x="20" y="3"/>
                    <a:pt x="29" y="3"/>
                  </a:cubicBezTo>
                  <a:cubicBezTo>
                    <a:pt x="38" y="3"/>
                    <a:pt x="47" y="9"/>
                    <a:pt x="47" y="25"/>
                  </a:cubicBezTo>
                  <a:cubicBezTo>
                    <a:pt x="47" y="41"/>
                    <a:pt x="38" y="48"/>
                    <a:pt x="29" y="48"/>
                  </a:cubicBezTo>
                  <a:close/>
                  <a:moveTo>
                    <a:pt x="29" y="50"/>
                  </a:moveTo>
                  <a:cubicBezTo>
                    <a:pt x="44" y="50"/>
                    <a:pt x="57" y="41"/>
                    <a:pt x="57" y="26"/>
                  </a:cubicBezTo>
                  <a:cubicBezTo>
                    <a:pt x="57" y="9"/>
                    <a:pt x="43" y="0"/>
                    <a:pt x="29" y="0"/>
                  </a:cubicBezTo>
                  <a:cubicBezTo>
                    <a:pt x="14" y="0"/>
                    <a:pt x="0" y="9"/>
                    <a:pt x="0" y="26"/>
                  </a:cubicBezTo>
                  <a:cubicBezTo>
                    <a:pt x="0" y="41"/>
                    <a:pt x="13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6715125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3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1 w 60"/>
                <a:gd name="T15" fmla="*/ 47 h 49"/>
                <a:gd name="T16" fmla="*/ 21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9 w 60"/>
                <a:gd name="T23" fmla="*/ 38 h 49"/>
                <a:gd name="T24" fmla="*/ 9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9" y="46"/>
                    <a:pt x="9" y="3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6991350" y="4041775"/>
              <a:ext cx="246063" cy="212725"/>
            </a:xfrm>
            <a:custGeom>
              <a:avLst/>
              <a:gdLst>
                <a:gd name="T0" fmla="*/ 58 w 58"/>
                <a:gd name="T1" fmla="*/ 25 h 50"/>
                <a:gd name="T2" fmla="*/ 52 w 58"/>
                <a:gd name="T3" fmla="*/ 31 h 50"/>
                <a:gd name="T4" fmla="*/ 52 w 58"/>
                <a:gd name="T5" fmla="*/ 45 h 50"/>
                <a:gd name="T6" fmla="*/ 31 w 58"/>
                <a:gd name="T7" fmla="*/ 50 h 50"/>
                <a:gd name="T8" fmla="*/ 7 w 58"/>
                <a:gd name="T9" fmla="*/ 43 h 50"/>
                <a:gd name="T10" fmla="*/ 0 w 58"/>
                <a:gd name="T11" fmla="*/ 25 h 50"/>
                <a:gd name="T12" fmla="*/ 29 w 58"/>
                <a:gd name="T13" fmla="*/ 0 h 50"/>
                <a:gd name="T14" fmla="*/ 45 w 58"/>
                <a:gd name="T15" fmla="*/ 3 h 50"/>
                <a:gd name="T16" fmla="*/ 49 w 58"/>
                <a:gd name="T17" fmla="*/ 0 h 50"/>
                <a:gd name="T18" fmla="*/ 51 w 58"/>
                <a:gd name="T19" fmla="*/ 0 h 50"/>
                <a:gd name="T20" fmla="*/ 52 w 58"/>
                <a:gd name="T21" fmla="*/ 16 h 50"/>
                <a:gd name="T22" fmla="*/ 50 w 58"/>
                <a:gd name="T23" fmla="*/ 16 h 50"/>
                <a:gd name="T24" fmla="*/ 31 w 58"/>
                <a:gd name="T25" fmla="*/ 3 h 50"/>
                <a:gd name="T26" fmla="*/ 9 w 58"/>
                <a:gd name="T27" fmla="*/ 26 h 50"/>
                <a:gd name="T28" fmla="*/ 32 w 58"/>
                <a:gd name="T29" fmla="*/ 48 h 50"/>
                <a:gd name="T30" fmla="*/ 44 w 58"/>
                <a:gd name="T31" fmla="*/ 43 h 50"/>
                <a:gd name="T32" fmla="*/ 44 w 58"/>
                <a:gd name="T33" fmla="*/ 32 h 50"/>
                <a:gd name="T34" fmla="*/ 36 w 58"/>
                <a:gd name="T35" fmla="*/ 25 h 50"/>
                <a:gd name="T36" fmla="*/ 36 w 58"/>
                <a:gd name="T37" fmla="*/ 24 h 50"/>
                <a:gd name="T38" fmla="*/ 58 w 58"/>
                <a:gd name="T39" fmla="*/ 24 h 50"/>
                <a:gd name="T40" fmla="*/ 58 w 58"/>
                <a:gd name="T4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0">
                  <a:moveTo>
                    <a:pt x="58" y="25"/>
                  </a:moveTo>
                  <a:cubicBezTo>
                    <a:pt x="55" y="25"/>
                    <a:pt x="52" y="26"/>
                    <a:pt x="52" y="3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6"/>
                    <a:pt x="41" y="50"/>
                    <a:pt x="31" y="50"/>
                  </a:cubicBezTo>
                  <a:cubicBezTo>
                    <a:pt x="23" y="50"/>
                    <a:pt x="13" y="48"/>
                    <a:pt x="7" y="43"/>
                  </a:cubicBezTo>
                  <a:cubicBezTo>
                    <a:pt x="2" y="38"/>
                    <a:pt x="0" y="34"/>
                    <a:pt x="0" y="25"/>
                  </a:cubicBezTo>
                  <a:cubicBezTo>
                    <a:pt x="0" y="13"/>
                    <a:pt x="11" y="0"/>
                    <a:pt x="29" y="0"/>
                  </a:cubicBezTo>
                  <a:cubicBezTo>
                    <a:pt x="38" y="0"/>
                    <a:pt x="42" y="3"/>
                    <a:pt x="45" y="3"/>
                  </a:cubicBezTo>
                  <a:cubicBezTo>
                    <a:pt x="46" y="3"/>
                    <a:pt x="48" y="2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1"/>
                    <a:pt x="43" y="3"/>
                    <a:pt x="31" y="3"/>
                  </a:cubicBezTo>
                  <a:cubicBezTo>
                    <a:pt x="22" y="3"/>
                    <a:pt x="9" y="8"/>
                    <a:pt x="9" y="26"/>
                  </a:cubicBezTo>
                  <a:cubicBezTo>
                    <a:pt x="9" y="39"/>
                    <a:pt x="19" y="48"/>
                    <a:pt x="32" y="48"/>
                  </a:cubicBezTo>
                  <a:cubicBezTo>
                    <a:pt x="38" y="48"/>
                    <a:pt x="44" y="46"/>
                    <a:pt x="44" y="4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6"/>
                    <a:pt x="42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73390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30 h 49"/>
                <a:gd name="T6" fmla="*/ 30 w 60"/>
                <a:gd name="T7" fmla="*/ 49 h 49"/>
                <a:gd name="T8" fmla="*/ 8 w 60"/>
                <a:gd name="T9" fmla="*/ 31 h 49"/>
                <a:gd name="T10" fmla="*/ 8 w 60"/>
                <a:gd name="T11" fmla="*/ 8 h 49"/>
                <a:gd name="T12" fmla="*/ 0 w 60"/>
                <a:gd name="T13" fmla="*/ 2 h 49"/>
                <a:gd name="T14" fmla="*/ 0 w 60"/>
                <a:gd name="T15" fmla="*/ 0 h 49"/>
                <a:gd name="T16" fmla="*/ 25 w 60"/>
                <a:gd name="T17" fmla="*/ 0 h 49"/>
                <a:gd name="T18" fmla="*/ 25 w 60"/>
                <a:gd name="T19" fmla="*/ 2 h 49"/>
                <a:gd name="T20" fmla="*/ 17 w 60"/>
                <a:gd name="T21" fmla="*/ 8 h 49"/>
                <a:gd name="T22" fmla="*/ 17 w 60"/>
                <a:gd name="T23" fmla="*/ 32 h 49"/>
                <a:gd name="T24" fmla="*/ 32 w 60"/>
                <a:gd name="T25" fmla="*/ 46 h 49"/>
                <a:gd name="T26" fmla="*/ 46 w 60"/>
                <a:gd name="T27" fmla="*/ 41 h 49"/>
                <a:gd name="T28" fmla="*/ 48 w 60"/>
                <a:gd name="T29" fmla="*/ 31 h 49"/>
                <a:gd name="T30" fmla="*/ 48 w 60"/>
                <a:gd name="T31" fmla="*/ 11 h 49"/>
                <a:gd name="T32" fmla="*/ 40 w 60"/>
                <a:gd name="T33" fmla="*/ 2 h 49"/>
                <a:gd name="T34" fmla="*/ 40 w 60"/>
                <a:gd name="T35" fmla="*/ 0 h 49"/>
                <a:gd name="T36" fmla="*/ 60 w 60"/>
                <a:gd name="T37" fmla="*/ 0 h 49"/>
                <a:gd name="T38" fmla="*/ 60 w 60"/>
                <a:gd name="T3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4" y="2"/>
                    <a:pt x="52" y="4"/>
                    <a:pt x="52" y="1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6"/>
                    <a:pt x="52" y="49"/>
                    <a:pt x="30" y="49"/>
                  </a:cubicBezTo>
                  <a:cubicBezTo>
                    <a:pt x="8" y="49"/>
                    <a:pt x="8" y="35"/>
                    <a:pt x="8" y="3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46"/>
                    <a:pt x="32" y="46"/>
                  </a:cubicBezTo>
                  <a:cubicBezTo>
                    <a:pt x="39" y="46"/>
                    <a:pt x="44" y="44"/>
                    <a:pt x="46" y="41"/>
                  </a:cubicBezTo>
                  <a:cubicBezTo>
                    <a:pt x="48" y="39"/>
                    <a:pt x="48" y="37"/>
                    <a:pt x="48" y="3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76057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7872413" y="4046538"/>
              <a:ext cx="111125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7996238" y="4046538"/>
              <a:ext cx="249238" cy="207963"/>
            </a:xfrm>
            <a:custGeom>
              <a:avLst/>
              <a:gdLst>
                <a:gd name="T0" fmla="*/ 59 w 59"/>
                <a:gd name="T1" fmla="*/ 2 h 49"/>
                <a:gd name="T2" fmla="*/ 51 w 59"/>
                <a:gd name="T3" fmla="*/ 9 h 49"/>
                <a:gd name="T4" fmla="*/ 32 w 59"/>
                <a:gd name="T5" fmla="*/ 49 h 49"/>
                <a:gd name="T6" fmla="*/ 31 w 59"/>
                <a:gd name="T7" fmla="*/ 49 h 49"/>
                <a:gd name="T8" fmla="*/ 9 w 59"/>
                <a:gd name="T9" fmla="*/ 9 h 49"/>
                <a:gd name="T10" fmla="*/ 0 w 59"/>
                <a:gd name="T11" fmla="*/ 2 h 49"/>
                <a:gd name="T12" fmla="*/ 0 w 59"/>
                <a:gd name="T13" fmla="*/ 0 h 49"/>
                <a:gd name="T14" fmla="*/ 23 w 59"/>
                <a:gd name="T15" fmla="*/ 0 h 49"/>
                <a:gd name="T16" fmla="*/ 23 w 59"/>
                <a:gd name="T17" fmla="*/ 2 h 49"/>
                <a:gd name="T18" fmla="*/ 17 w 59"/>
                <a:gd name="T19" fmla="*/ 5 h 49"/>
                <a:gd name="T20" fmla="*/ 20 w 59"/>
                <a:gd name="T21" fmla="*/ 12 h 49"/>
                <a:gd name="T22" fmla="*/ 33 w 59"/>
                <a:gd name="T23" fmla="*/ 37 h 49"/>
                <a:gd name="T24" fmla="*/ 46 w 59"/>
                <a:gd name="T25" fmla="*/ 10 h 49"/>
                <a:gd name="T26" fmla="*/ 48 w 59"/>
                <a:gd name="T27" fmla="*/ 5 h 49"/>
                <a:gd name="T28" fmla="*/ 41 w 59"/>
                <a:gd name="T29" fmla="*/ 2 h 49"/>
                <a:gd name="T30" fmla="*/ 41 w 59"/>
                <a:gd name="T31" fmla="*/ 0 h 49"/>
                <a:gd name="T32" fmla="*/ 59 w 59"/>
                <a:gd name="T33" fmla="*/ 0 h 49"/>
                <a:gd name="T34" fmla="*/ 59 w 59"/>
                <a:gd name="T3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9">
                  <a:moveTo>
                    <a:pt x="59" y="2"/>
                  </a:moveTo>
                  <a:cubicBezTo>
                    <a:pt x="55" y="2"/>
                    <a:pt x="54" y="3"/>
                    <a:pt x="51" y="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3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2"/>
                    <a:pt x="17" y="2"/>
                    <a:pt x="17" y="5"/>
                  </a:cubicBezTo>
                  <a:cubicBezTo>
                    <a:pt x="17" y="6"/>
                    <a:pt x="18" y="9"/>
                    <a:pt x="20" y="1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8" y="7"/>
                    <a:pt x="48" y="5"/>
                  </a:cubicBezTo>
                  <a:cubicBezTo>
                    <a:pt x="48" y="2"/>
                    <a:pt x="45" y="2"/>
                    <a:pt x="41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8258175" y="4046538"/>
              <a:ext cx="217488" cy="204788"/>
            </a:xfrm>
            <a:custGeom>
              <a:avLst/>
              <a:gdLst>
                <a:gd name="T0" fmla="*/ 47 w 51"/>
                <a:gd name="T1" fmla="*/ 48 h 48"/>
                <a:gd name="T2" fmla="*/ 0 w 51"/>
                <a:gd name="T3" fmla="*/ 48 h 48"/>
                <a:gd name="T4" fmla="*/ 0 w 51"/>
                <a:gd name="T5" fmla="*/ 47 h 48"/>
                <a:gd name="T6" fmla="*/ 8 w 51"/>
                <a:gd name="T7" fmla="*/ 41 h 48"/>
                <a:gd name="T8" fmla="*/ 8 w 51"/>
                <a:gd name="T9" fmla="*/ 8 h 48"/>
                <a:gd name="T10" fmla="*/ 0 w 51"/>
                <a:gd name="T11" fmla="*/ 2 h 48"/>
                <a:gd name="T12" fmla="*/ 0 w 51"/>
                <a:gd name="T13" fmla="*/ 0 h 48"/>
                <a:gd name="T14" fmla="*/ 47 w 51"/>
                <a:gd name="T15" fmla="*/ 0 h 48"/>
                <a:gd name="T16" fmla="*/ 47 w 51"/>
                <a:gd name="T17" fmla="*/ 11 h 48"/>
                <a:gd name="T18" fmla="*/ 45 w 51"/>
                <a:gd name="T19" fmla="*/ 11 h 48"/>
                <a:gd name="T20" fmla="*/ 31 w 51"/>
                <a:gd name="T21" fmla="*/ 3 h 48"/>
                <a:gd name="T22" fmla="*/ 20 w 51"/>
                <a:gd name="T23" fmla="*/ 3 h 48"/>
                <a:gd name="T24" fmla="*/ 17 w 51"/>
                <a:gd name="T25" fmla="*/ 6 h 48"/>
                <a:gd name="T26" fmla="*/ 17 w 51"/>
                <a:gd name="T27" fmla="*/ 22 h 48"/>
                <a:gd name="T28" fmla="*/ 30 w 51"/>
                <a:gd name="T29" fmla="*/ 22 h 48"/>
                <a:gd name="T30" fmla="*/ 40 w 51"/>
                <a:gd name="T31" fmla="*/ 15 h 48"/>
                <a:gd name="T32" fmla="*/ 42 w 51"/>
                <a:gd name="T33" fmla="*/ 15 h 48"/>
                <a:gd name="T34" fmla="*/ 42 w 51"/>
                <a:gd name="T35" fmla="*/ 32 h 48"/>
                <a:gd name="T36" fmla="*/ 40 w 51"/>
                <a:gd name="T37" fmla="*/ 32 h 48"/>
                <a:gd name="T38" fmla="*/ 30 w 51"/>
                <a:gd name="T39" fmla="*/ 25 h 48"/>
                <a:gd name="T40" fmla="*/ 17 w 51"/>
                <a:gd name="T41" fmla="*/ 25 h 48"/>
                <a:gd name="T42" fmla="*/ 17 w 51"/>
                <a:gd name="T43" fmla="*/ 43 h 48"/>
                <a:gd name="T44" fmla="*/ 30 w 51"/>
                <a:gd name="T45" fmla="*/ 46 h 48"/>
                <a:gd name="T46" fmla="*/ 49 w 51"/>
                <a:gd name="T47" fmla="*/ 36 h 48"/>
                <a:gd name="T48" fmla="*/ 51 w 51"/>
                <a:gd name="T49" fmla="*/ 36 h 48"/>
                <a:gd name="T50" fmla="*/ 47 w 51"/>
                <a:gd name="T5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47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8" y="46"/>
                    <a:pt x="8" y="4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6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4"/>
                    <a:pt x="41" y="3"/>
                    <a:pt x="3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7" y="3"/>
                    <a:pt x="17" y="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8" y="22"/>
                    <a:pt x="39" y="20"/>
                    <a:pt x="40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26"/>
                    <a:pt x="37" y="25"/>
                    <a:pt x="30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6"/>
                    <a:pt x="17" y="46"/>
                    <a:pt x="30" y="46"/>
                  </a:cubicBezTo>
                  <a:cubicBezTo>
                    <a:pt x="41" y="46"/>
                    <a:pt x="45" y="43"/>
                    <a:pt x="49" y="36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4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6"/>
            <p:cNvSpPr>
              <a:spLocks noEditPoints="1"/>
            </p:cNvSpPr>
            <p:nvPr/>
          </p:nvSpPr>
          <p:spPr bwMode="auto">
            <a:xfrm>
              <a:off x="8488363" y="4046538"/>
              <a:ext cx="236538" cy="204788"/>
            </a:xfrm>
            <a:custGeom>
              <a:avLst/>
              <a:gdLst>
                <a:gd name="T0" fmla="*/ 16 w 56"/>
                <a:gd name="T1" fmla="*/ 6 h 48"/>
                <a:gd name="T2" fmla="*/ 22 w 56"/>
                <a:gd name="T3" fmla="*/ 3 h 48"/>
                <a:gd name="T4" fmla="*/ 36 w 56"/>
                <a:gd name="T5" fmla="*/ 13 h 48"/>
                <a:gd name="T6" fmla="*/ 16 w 56"/>
                <a:gd name="T7" fmla="*/ 24 h 48"/>
                <a:gd name="T8" fmla="*/ 16 w 56"/>
                <a:gd name="T9" fmla="*/ 6 h 48"/>
                <a:gd name="T10" fmla="*/ 56 w 56"/>
                <a:gd name="T11" fmla="*/ 47 h 48"/>
                <a:gd name="T12" fmla="*/ 48 w 56"/>
                <a:gd name="T13" fmla="*/ 44 h 48"/>
                <a:gd name="T14" fmla="*/ 30 w 56"/>
                <a:gd name="T15" fmla="*/ 25 h 48"/>
                <a:gd name="T16" fmla="*/ 46 w 56"/>
                <a:gd name="T17" fmla="*/ 13 h 48"/>
                <a:gd name="T18" fmla="*/ 24 w 56"/>
                <a:gd name="T19" fmla="*/ 0 h 48"/>
                <a:gd name="T20" fmla="*/ 0 w 56"/>
                <a:gd name="T21" fmla="*/ 0 h 48"/>
                <a:gd name="T22" fmla="*/ 0 w 56"/>
                <a:gd name="T23" fmla="*/ 2 h 48"/>
                <a:gd name="T24" fmla="*/ 7 w 56"/>
                <a:gd name="T25" fmla="*/ 8 h 48"/>
                <a:gd name="T26" fmla="*/ 7 w 56"/>
                <a:gd name="T27" fmla="*/ 40 h 48"/>
                <a:gd name="T28" fmla="*/ 0 w 56"/>
                <a:gd name="T29" fmla="*/ 47 h 48"/>
                <a:gd name="T30" fmla="*/ 0 w 56"/>
                <a:gd name="T31" fmla="*/ 48 h 48"/>
                <a:gd name="T32" fmla="*/ 24 w 56"/>
                <a:gd name="T33" fmla="*/ 48 h 48"/>
                <a:gd name="T34" fmla="*/ 24 w 56"/>
                <a:gd name="T35" fmla="*/ 47 h 48"/>
                <a:gd name="T36" fmla="*/ 16 w 56"/>
                <a:gd name="T37" fmla="*/ 41 h 48"/>
                <a:gd name="T38" fmla="*/ 16 w 56"/>
                <a:gd name="T39" fmla="*/ 26 h 48"/>
                <a:gd name="T40" fmla="*/ 21 w 56"/>
                <a:gd name="T41" fmla="*/ 26 h 48"/>
                <a:gd name="T42" fmla="*/ 42 w 56"/>
                <a:gd name="T43" fmla="*/ 48 h 48"/>
                <a:gd name="T44" fmla="*/ 56 w 56"/>
                <a:gd name="T45" fmla="*/ 48 h 48"/>
                <a:gd name="T46" fmla="*/ 56 w 56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48">
                  <a:moveTo>
                    <a:pt x="16" y="6"/>
                  </a:moveTo>
                  <a:cubicBezTo>
                    <a:pt x="16" y="4"/>
                    <a:pt x="17" y="3"/>
                    <a:pt x="22" y="3"/>
                  </a:cubicBezTo>
                  <a:cubicBezTo>
                    <a:pt x="25" y="3"/>
                    <a:pt x="36" y="3"/>
                    <a:pt x="36" y="13"/>
                  </a:cubicBezTo>
                  <a:cubicBezTo>
                    <a:pt x="36" y="23"/>
                    <a:pt x="23" y="24"/>
                    <a:pt x="16" y="24"/>
                  </a:cubicBezTo>
                  <a:lnTo>
                    <a:pt x="16" y="6"/>
                  </a:lnTo>
                  <a:close/>
                  <a:moveTo>
                    <a:pt x="56" y="47"/>
                  </a:moveTo>
                  <a:cubicBezTo>
                    <a:pt x="52" y="47"/>
                    <a:pt x="50" y="46"/>
                    <a:pt x="48" y="4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5" y="25"/>
                    <a:pt x="46" y="23"/>
                    <a:pt x="46" y="13"/>
                  </a:cubicBezTo>
                  <a:cubicBezTo>
                    <a:pt x="46" y="2"/>
                    <a:pt x="32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7" y="3"/>
                    <a:pt x="7" y="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5"/>
                    <a:pt x="7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7" y="47"/>
                    <a:pt x="16" y="45"/>
                    <a:pt x="16" y="4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7"/>
            <p:cNvSpPr/>
            <p:nvPr/>
          </p:nvSpPr>
          <p:spPr bwMode="auto">
            <a:xfrm>
              <a:off x="874236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1 w 39"/>
                <a:gd name="T11" fmla="*/ 50 h 50"/>
                <a:gd name="T12" fmla="*/ 7 w 39"/>
                <a:gd name="T13" fmla="*/ 48 h 50"/>
                <a:gd name="T14" fmla="*/ 5 w 39"/>
                <a:gd name="T15" fmla="*/ 50 h 50"/>
                <a:gd name="T16" fmla="*/ 3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3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1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5" y="49"/>
                    <a:pt x="5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3" y="20"/>
                    <a:pt x="3" y="13"/>
                  </a:cubicBezTo>
                  <a:cubicBezTo>
                    <a:pt x="3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28"/>
            <p:cNvSpPr/>
            <p:nvPr/>
          </p:nvSpPr>
          <p:spPr bwMode="auto">
            <a:xfrm>
              <a:off x="8937625" y="4046538"/>
              <a:ext cx="109538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29"/>
            <p:cNvSpPr/>
            <p:nvPr/>
          </p:nvSpPr>
          <p:spPr bwMode="auto">
            <a:xfrm>
              <a:off x="9059863" y="4046538"/>
              <a:ext cx="212725" cy="204788"/>
            </a:xfrm>
            <a:custGeom>
              <a:avLst/>
              <a:gdLst>
                <a:gd name="T0" fmla="*/ 38 w 50"/>
                <a:gd name="T1" fmla="*/ 48 h 48"/>
                <a:gd name="T2" fmla="*/ 13 w 50"/>
                <a:gd name="T3" fmla="*/ 48 h 48"/>
                <a:gd name="T4" fmla="*/ 13 w 50"/>
                <a:gd name="T5" fmla="*/ 47 h 48"/>
                <a:gd name="T6" fmla="*/ 21 w 50"/>
                <a:gd name="T7" fmla="*/ 40 h 48"/>
                <a:gd name="T8" fmla="*/ 21 w 50"/>
                <a:gd name="T9" fmla="*/ 4 h 48"/>
                <a:gd name="T10" fmla="*/ 16 w 50"/>
                <a:gd name="T11" fmla="*/ 4 h 48"/>
                <a:gd name="T12" fmla="*/ 2 w 50"/>
                <a:gd name="T13" fmla="*/ 13 h 48"/>
                <a:gd name="T14" fmla="*/ 0 w 50"/>
                <a:gd name="T15" fmla="*/ 13 h 48"/>
                <a:gd name="T16" fmla="*/ 1 w 50"/>
                <a:gd name="T17" fmla="*/ 0 h 48"/>
                <a:gd name="T18" fmla="*/ 50 w 50"/>
                <a:gd name="T19" fmla="*/ 0 h 48"/>
                <a:gd name="T20" fmla="*/ 50 w 50"/>
                <a:gd name="T21" fmla="*/ 13 h 48"/>
                <a:gd name="T22" fmla="*/ 48 w 50"/>
                <a:gd name="T23" fmla="*/ 13 h 48"/>
                <a:gd name="T24" fmla="*/ 34 w 50"/>
                <a:gd name="T25" fmla="*/ 4 h 48"/>
                <a:gd name="T26" fmla="*/ 30 w 50"/>
                <a:gd name="T27" fmla="*/ 4 h 48"/>
                <a:gd name="T28" fmla="*/ 30 w 50"/>
                <a:gd name="T29" fmla="*/ 41 h 48"/>
                <a:gd name="T30" fmla="*/ 38 w 50"/>
                <a:gd name="T31" fmla="*/ 47 h 48"/>
                <a:gd name="T32" fmla="*/ 38 w 50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8">
                  <a:moveTo>
                    <a:pt x="38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0" y="47"/>
                    <a:pt x="21" y="45"/>
                    <a:pt x="21" y="4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4"/>
                    <a:pt x="4" y="5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5"/>
                    <a:pt x="44" y="4"/>
                    <a:pt x="34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5"/>
                    <a:pt x="31" y="47"/>
                    <a:pt x="38" y="47"/>
                  </a:cubicBezTo>
                  <a:lnTo>
                    <a:pt x="3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30"/>
            <p:cNvSpPr/>
            <p:nvPr/>
          </p:nvSpPr>
          <p:spPr bwMode="auto">
            <a:xfrm>
              <a:off x="9290050" y="4046538"/>
              <a:ext cx="249238" cy="204788"/>
            </a:xfrm>
            <a:custGeom>
              <a:avLst/>
              <a:gdLst>
                <a:gd name="T0" fmla="*/ 59 w 59"/>
                <a:gd name="T1" fmla="*/ 2 h 48"/>
                <a:gd name="T2" fmla="*/ 47 w 59"/>
                <a:gd name="T3" fmla="*/ 10 h 48"/>
                <a:gd name="T4" fmla="*/ 34 w 59"/>
                <a:gd name="T5" fmla="*/ 26 h 48"/>
                <a:gd name="T6" fmla="*/ 34 w 59"/>
                <a:gd name="T7" fmla="*/ 41 h 48"/>
                <a:gd name="T8" fmla="*/ 43 w 59"/>
                <a:gd name="T9" fmla="*/ 47 h 48"/>
                <a:gd name="T10" fmla="*/ 43 w 59"/>
                <a:gd name="T11" fmla="*/ 48 h 48"/>
                <a:gd name="T12" fmla="*/ 16 w 59"/>
                <a:gd name="T13" fmla="*/ 48 h 48"/>
                <a:gd name="T14" fmla="*/ 16 w 59"/>
                <a:gd name="T15" fmla="*/ 47 h 48"/>
                <a:gd name="T16" fmla="*/ 25 w 59"/>
                <a:gd name="T17" fmla="*/ 40 h 48"/>
                <a:gd name="T18" fmla="*/ 25 w 59"/>
                <a:gd name="T19" fmla="*/ 27 h 48"/>
                <a:gd name="T20" fmla="*/ 14 w 59"/>
                <a:gd name="T21" fmla="*/ 13 h 48"/>
                <a:gd name="T22" fmla="*/ 0 w 59"/>
                <a:gd name="T23" fmla="*/ 2 h 48"/>
                <a:gd name="T24" fmla="*/ 0 w 59"/>
                <a:gd name="T25" fmla="*/ 0 h 48"/>
                <a:gd name="T26" fmla="*/ 24 w 59"/>
                <a:gd name="T27" fmla="*/ 0 h 48"/>
                <a:gd name="T28" fmla="*/ 24 w 59"/>
                <a:gd name="T29" fmla="*/ 2 h 48"/>
                <a:gd name="T30" fmla="*/ 18 w 59"/>
                <a:gd name="T31" fmla="*/ 4 h 48"/>
                <a:gd name="T32" fmla="*/ 19 w 59"/>
                <a:gd name="T33" fmla="*/ 7 h 48"/>
                <a:gd name="T34" fmla="*/ 32 w 59"/>
                <a:gd name="T35" fmla="*/ 23 h 48"/>
                <a:gd name="T36" fmla="*/ 45 w 59"/>
                <a:gd name="T37" fmla="*/ 7 h 48"/>
                <a:gd name="T38" fmla="*/ 46 w 59"/>
                <a:gd name="T39" fmla="*/ 4 h 48"/>
                <a:gd name="T40" fmla="*/ 40 w 59"/>
                <a:gd name="T41" fmla="*/ 2 h 48"/>
                <a:gd name="T42" fmla="*/ 40 w 59"/>
                <a:gd name="T43" fmla="*/ 0 h 48"/>
                <a:gd name="T44" fmla="*/ 59 w 59"/>
                <a:gd name="T45" fmla="*/ 0 h 48"/>
                <a:gd name="T46" fmla="*/ 59 w 59"/>
                <a:gd name="T4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48">
                  <a:moveTo>
                    <a:pt x="59" y="2"/>
                  </a:moveTo>
                  <a:cubicBezTo>
                    <a:pt x="56" y="2"/>
                    <a:pt x="53" y="2"/>
                    <a:pt x="47" y="1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6"/>
                    <a:pt x="35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5" y="47"/>
                    <a:pt x="25" y="45"/>
                    <a:pt x="25" y="4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8" y="2"/>
                    <a:pt x="18" y="4"/>
                  </a:cubicBezTo>
                  <a:cubicBezTo>
                    <a:pt x="18" y="5"/>
                    <a:pt x="18" y="6"/>
                    <a:pt x="19" y="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6" y="2"/>
                    <a:pt x="42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571750" y="2347913"/>
              <a:ext cx="2154238" cy="2184400"/>
            </a:xfrm>
            <a:custGeom>
              <a:avLst/>
              <a:gdLst>
                <a:gd name="T0" fmla="*/ 254 w 508"/>
                <a:gd name="T1" fmla="*/ 0 h 513"/>
                <a:gd name="T2" fmla="*/ 0 w 508"/>
                <a:gd name="T3" fmla="*/ 256 h 513"/>
                <a:gd name="T4" fmla="*/ 254 w 508"/>
                <a:gd name="T5" fmla="*/ 513 h 513"/>
                <a:gd name="T6" fmla="*/ 508 w 508"/>
                <a:gd name="T7" fmla="*/ 256 h 513"/>
                <a:gd name="T8" fmla="*/ 254 w 508"/>
                <a:gd name="T9" fmla="*/ 0 h 513"/>
                <a:gd name="T10" fmla="*/ 254 w 508"/>
                <a:gd name="T11" fmla="*/ 504 h 513"/>
                <a:gd name="T12" fmla="*/ 9 w 508"/>
                <a:gd name="T13" fmla="*/ 256 h 513"/>
                <a:gd name="T14" fmla="*/ 254 w 508"/>
                <a:gd name="T15" fmla="*/ 9 h 513"/>
                <a:gd name="T16" fmla="*/ 499 w 508"/>
                <a:gd name="T17" fmla="*/ 256 h 513"/>
                <a:gd name="T18" fmla="*/ 254 w 508"/>
                <a:gd name="T19" fmla="*/ 5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513">
                  <a:moveTo>
                    <a:pt x="254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8"/>
                    <a:pt x="114" y="513"/>
                    <a:pt x="254" y="513"/>
                  </a:cubicBezTo>
                  <a:cubicBezTo>
                    <a:pt x="394" y="513"/>
                    <a:pt x="508" y="398"/>
                    <a:pt x="508" y="256"/>
                  </a:cubicBezTo>
                  <a:cubicBezTo>
                    <a:pt x="508" y="115"/>
                    <a:pt x="394" y="0"/>
                    <a:pt x="254" y="0"/>
                  </a:cubicBezTo>
                  <a:close/>
                  <a:moveTo>
                    <a:pt x="254" y="504"/>
                  </a:moveTo>
                  <a:cubicBezTo>
                    <a:pt x="119" y="504"/>
                    <a:pt x="9" y="393"/>
                    <a:pt x="9" y="256"/>
                  </a:cubicBezTo>
                  <a:cubicBezTo>
                    <a:pt x="9" y="119"/>
                    <a:pt x="119" y="9"/>
                    <a:pt x="254" y="9"/>
                  </a:cubicBezTo>
                  <a:cubicBezTo>
                    <a:pt x="389" y="9"/>
                    <a:pt x="499" y="119"/>
                    <a:pt x="499" y="256"/>
                  </a:cubicBezTo>
                  <a:cubicBezTo>
                    <a:pt x="499" y="393"/>
                    <a:pt x="389" y="504"/>
                    <a:pt x="254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2"/>
            <p:cNvSpPr/>
            <p:nvPr/>
          </p:nvSpPr>
          <p:spPr bwMode="auto">
            <a:xfrm>
              <a:off x="3449638" y="4246563"/>
              <a:ext cx="134938" cy="149225"/>
            </a:xfrm>
            <a:custGeom>
              <a:avLst/>
              <a:gdLst>
                <a:gd name="T0" fmla="*/ 16 w 32"/>
                <a:gd name="T1" fmla="*/ 22 h 35"/>
                <a:gd name="T2" fmla="*/ 17 w 32"/>
                <a:gd name="T3" fmla="*/ 16 h 35"/>
                <a:gd name="T4" fmla="*/ 31 w 32"/>
                <a:gd name="T5" fmla="*/ 18 h 35"/>
                <a:gd name="T6" fmla="*/ 29 w 32"/>
                <a:gd name="T7" fmla="*/ 31 h 35"/>
                <a:gd name="T8" fmla="*/ 23 w 32"/>
                <a:gd name="T9" fmla="*/ 34 h 35"/>
                <a:gd name="T10" fmla="*/ 15 w 32"/>
                <a:gd name="T11" fmla="*/ 34 h 35"/>
                <a:gd name="T12" fmla="*/ 6 w 32"/>
                <a:gd name="T13" fmla="*/ 31 h 35"/>
                <a:gd name="T14" fmla="*/ 1 w 32"/>
                <a:gd name="T15" fmla="*/ 24 h 35"/>
                <a:gd name="T16" fmla="*/ 1 w 32"/>
                <a:gd name="T17" fmla="*/ 15 h 35"/>
                <a:gd name="T18" fmla="*/ 4 w 32"/>
                <a:gd name="T19" fmla="*/ 6 h 35"/>
                <a:gd name="T20" fmla="*/ 11 w 32"/>
                <a:gd name="T21" fmla="*/ 1 h 35"/>
                <a:gd name="T22" fmla="*/ 19 w 32"/>
                <a:gd name="T23" fmla="*/ 1 h 35"/>
                <a:gd name="T24" fmla="*/ 28 w 32"/>
                <a:gd name="T25" fmla="*/ 5 h 35"/>
                <a:gd name="T26" fmla="*/ 32 w 32"/>
                <a:gd name="T27" fmla="*/ 12 h 35"/>
                <a:gd name="T28" fmla="*/ 25 w 32"/>
                <a:gd name="T29" fmla="*/ 12 h 35"/>
                <a:gd name="T30" fmla="*/ 23 w 32"/>
                <a:gd name="T31" fmla="*/ 8 h 35"/>
                <a:gd name="T32" fmla="*/ 18 w 32"/>
                <a:gd name="T33" fmla="*/ 6 h 35"/>
                <a:gd name="T34" fmla="*/ 11 w 32"/>
                <a:gd name="T35" fmla="*/ 8 h 35"/>
                <a:gd name="T36" fmla="*/ 7 w 32"/>
                <a:gd name="T37" fmla="*/ 16 h 35"/>
                <a:gd name="T38" fmla="*/ 9 w 32"/>
                <a:gd name="T39" fmla="*/ 25 h 35"/>
                <a:gd name="T40" fmla="*/ 15 w 32"/>
                <a:gd name="T41" fmla="*/ 29 h 35"/>
                <a:gd name="T42" fmla="*/ 19 w 32"/>
                <a:gd name="T43" fmla="*/ 28 h 35"/>
                <a:gd name="T44" fmla="*/ 23 w 32"/>
                <a:gd name="T45" fmla="*/ 27 h 35"/>
                <a:gd name="T46" fmla="*/ 24 w 32"/>
                <a:gd name="T47" fmla="*/ 23 h 35"/>
                <a:gd name="T48" fmla="*/ 16 w 32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5">
                  <a:moveTo>
                    <a:pt x="16" y="2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6" y="33"/>
                    <a:pt x="23" y="34"/>
                  </a:cubicBezTo>
                  <a:cubicBezTo>
                    <a:pt x="20" y="34"/>
                    <a:pt x="17" y="35"/>
                    <a:pt x="15" y="34"/>
                  </a:cubicBezTo>
                  <a:cubicBezTo>
                    <a:pt x="11" y="34"/>
                    <a:pt x="8" y="33"/>
                    <a:pt x="6" y="31"/>
                  </a:cubicBezTo>
                  <a:cubicBezTo>
                    <a:pt x="4" y="29"/>
                    <a:pt x="2" y="27"/>
                    <a:pt x="1" y="24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11"/>
                    <a:pt x="2" y="9"/>
                    <a:pt x="4" y="6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3" y="1"/>
                    <a:pt x="26" y="2"/>
                    <a:pt x="28" y="5"/>
                  </a:cubicBezTo>
                  <a:cubicBezTo>
                    <a:pt x="31" y="7"/>
                    <a:pt x="32" y="9"/>
                    <a:pt x="32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2" y="7"/>
                    <a:pt x="20" y="6"/>
                    <a:pt x="18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9" y="9"/>
                    <a:pt x="8" y="12"/>
                    <a:pt x="7" y="16"/>
                  </a:cubicBezTo>
                  <a:cubicBezTo>
                    <a:pt x="7" y="19"/>
                    <a:pt x="7" y="22"/>
                    <a:pt x="9" y="25"/>
                  </a:cubicBezTo>
                  <a:cubicBezTo>
                    <a:pt x="10" y="27"/>
                    <a:pt x="12" y="28"/>
                    <a:pt x="15" y="29"/>
                  </a:cubicBezTo>
                  <a:cubicBezTo>
                    <a:pt x="16" y="29"/>
                    <a:pt x="18" y="29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3"/>
                    <a:pt x="24" y="23"/>
                    <a:pt x="24" y="23"/>
                  </a:cubicBez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33"/>
            <p:cNvSpPr/>
            <p:nvPr/>
          </p:nvSpPr>
          <p:spPr bwMode="auto">
            <a:xfrm>
              <a:off x="3287713" y="4198938"/>
              <a:ext cx="153988" cy="166688"/>
            </a:xfrm>
            <a:custGeom>
              <a:avLst/>
              <a:gdLst>
                <a:gd name="T0" fmla="*/ 0 w 97"/>
                <a:gd name="T1" fmla="*/ 84 h 105"/>
                <a:gd name="T2" fmla="*/ 30 w 97"/>
                <a:gd name="T3" fmla="*/ 0 h 105"/>
                <a:gd name="T4" fmla="*/ 46 w 97"/>
                <a:gd name="T5" fmla="*/ 6 h 105"/>
                <a:gd name="T6" fmla="*/ 62 w 97"/>
                <a:gd name="T7" fmla="*/ 73 h 105"/>
                <a:gd name="T8" fmla="*/ 81 w 97"/>
                <a:gd name="T9" fmla="*/ 17 h 105"/>
                <a:gd name="T10" fmla="*/ 97 w 97"/>
                <a:gd name="T11" fmla="*/ 22 h 105"/>
                <a:gd name="T12" fmla="*/ 67 w 97"/>
                <a:gd name="T13" fmla="*/ 105 h 105"/>
                <a:gd name="T14" fmla="*/ 49 w 97"/>
                <a:gd name="T15" fmla="*/ 100 h 105"/>
                <a:gd name="T16" fmla="*/ 35 w 97"/>
                <a:gd name="T17" fmla="*/ 35 h 105"/>
                <a:gd name="T18" fmla="*/ 17 w 97"/>
                <a:gd name="T19" fmla="*/ 89 h 105"/>
                <a:gd name="T20" fmla="*/ 0 w 97"/>
                <a:gd name="T21" fmla="*/ 8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5">
                  <a:moveTo>
                    <a:pt x="0" y="84"/>
                  </a:moveTo>
                  <a:lnTo>
                    <a:pt x="30" y="0"/>
                  </a:lnTo>
                  <a:lnTo>
                    <a:pt x="46" y="6"/>
                  </a:lnTo>
                  <a:lnTo>
                    <a:pt x="62" y="73"/>
                  </a:lnTo>
                  <a:lnTo>
                    <a:pt x="81" y="17"/>
                  </a:lnTo>
                  <a:lnTo>
                    <a:pt x="97" y="22"/>
                  </a:lnTo>
                  <a:lnTo>
                    <a:pt x="67" y="105"/>
                  </a:lnTo>
                  <a:lnTo>
                    <a:pt x="49" y="100"/>
                  </a:lnTo>
                  <a:lnTo>
                    <a:pt x="35" y="35"/>
                  </a:lnTo>
                  <a:lnTo>
                    <a:pt x="17" y="89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34"/>
            <p:cNvSpPr/>
            <p:nvPr/>
          </p:nvSpPr>
          <p:spPr bwMode="auto">
            <a:xfrm>
              <a:off x="2889250" y="3935413"/>
              <a:ext cx="182563" cy="174625"/>
            </a:xfrm>
            <a:custGeom>
              <a:avLst/>
              <a:gdLst>
                <a:gd name="T0" fmla="*/ 0 w 115"/>
                <a:gd name="T1" fmla="*/ 56 h 110"/>
                <a:gd name="T2" fmla="*/ 67 w 115"/>
                <a:gd name="T3" fmla="*/ 0 h 110"/>
                <a:gd name="T4" fmla="*/ 81 w 115"/>
                <a:gd name="T5" fmla="*/ 14 h 110"/>
                <a:gd name="T6" fmla="*/ 59 w 115"/>
                <a:gd name="T7" fmla="*/ 78 h 110"/>
                <a:gd name="T8" fmla="*/ 105 w 115"/>
                <a:gd name="T9" fmla="*/ 40 h 110"/>
                <a:gd name="T10" fmla="*/ 115 w 115"/>
                <a:gd name="T11" fmla="*/ 54 h 110"/>
                <a:gd name="T12" fmla="*/ 46 w 115"/>
                <a:gd name="T13" fmla="*/ 110 h 110"/>
                <a:gd name="T14" fmla="*/ 35 w 115"/>
                <a:gd name="T15" fmla="*/ 97 h 110"/>
                <a:gd name="T16" fmla="*/ 56 w 115"/>
                <a:gd name="T17" fmla="*/ 32 h 110"/>
                <a:gd name="T18" fmla="*/ 11 w 115"/>
                <a:gd name="T19" fmla="*/ 70 h 110"/>
                <a:gd name="T20" fmla="*/ 0 w 115"/>
                <a:gd name="T21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0">
                  <a:moveTo>
                    <a:pt x="0" y="56"/>
                  </a:moveTo>
                  <a:lnTo>
                    <a:pt x="67" y="0"/>
                  </a:lnTo>
                  <a:lnTo>
                    <a:pt x="81" y="14"/>
                  </a:lnTo>
                  <a:lnTo>
                    <a:pt x="59" y="78"/>
                  </a:lnTo>
                  <a:lnTo>
                    <a:pt x="105" y="40"/>
                  </a:lnTo>
                  <a:lnTo>
                    <a:pt x="115" y="54"/>
                  </a:lnTo>
                  <a:lnTo>
                    <a:pt x="46" y="110"/>
                  </a:lnTo>
                  <a:lnTo>
                    <a:pt x="35" y="97"/>
                  </a:lnTo>
                  <a:lnTo>
                    <a:pt x="56" y="32"/>
                  </a:lnTo>
                  <a:lnTo>
                    <a:pt x="11" y="7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35"/>
            <p:cNvSpPr>
              <a:spLocks noEditPoints="1"/>
            </p:cNvSpPr>
            <p:nvPr/>
          </p:nvSpPr>
          <p:spPr bwMode="auto">
            <a:xfrm>
              <a:off x="3144838" y="4144963"/>
              <a:ext cx="147638" cy="147638"/>
            </a:xfrm>
            <a:custGeom>
              <a:avLst/>
              <a:gdLst>
                <a:gd name="T0" fmla="*/ 17 w 35"/>
                <a:gd name="T1" fmla="*/ 7 h 35"/>
                <a:gd name="T2" fmla="*/ 24 w 35"/>
                <a:gd name="T3" fmla="*/ 8 h 35"/>
                <a:gd name="T4" fmla="*/ 28 w 35"/>
                <a:gd name="T5" fmla="*/ 14 h 35"/>
                <a:gd name="T6" fmla="*/ 26 w 35"/>
                <a:gd name="T7" fmla="*/ 22 h 35"/>
                <a:gd name="T8" fmla="*/ 19 w 35"/>
                <a:gd name="T9" fmla="*/ 28 h 35"/>
                <a:gd name="T10" fmla="*/ 12 w 35"/>
                <a:gd name="T11" fmla="*/ 27 h 35"/>
                <a:gd name="T12" fmla="*/ 8 w 35"/>
                <a:gd name="T13" fmla="*/ 21 h 35"/>
                <a:gd name="T14" fmla="*/ 10 w 35"/>
                <a:gd name="T15" fmla="*/ 13 h 35"/>
                <a:gd name="T16" fmla="*/ 17 w 35"/>
                <a:gd name="T17" fmla="*/ 7 h 35"/>
                <a:gd name="T18" fmla="*/ 1 w 35"/>
                <a:gd name="T19" fmla="*/ 22 h 35"/>
                <a:gd name="T20" fmla="*/ 9 w 35"/>
                <a:gd name="T21" fmla="*/ 32 h 35"/>
                <a:gd name="T22" fmla="*/ 21 w 35"/>
                <a:gd name="T23" fmla="*/ 34 h 35"/>
                <a:gd name="T24" fmla="*/ 32 w 35"/>
                <a:gd name="T25" fmla="*/ 26 h 35"/>
                <a:gd name="T26" fmla="*/ 35 w 35"/>
                <a:gd name="T27" fmla="*/ 13 h 35"/>
                <a:gd name="T28" fmla="*/ 27 w 35"/>
                <a:gd name="T29" fmla="*/ 3 h 35"/>
                <a:gd name="T30" fmla="*/ 20 w 35"/>
                <a:gd name="T31" fmla="*/ 0 h 35"/>
                <a:gd name="T32" fmla="*/ 15 w 35"/>
                <a:gd name="T33" fmla="*/ 1 h 35"/>
                <a:gd name="T34" fmla="*/ 10 w 35"/>
                <a:gd name="T35" fmla="*/ 3 h 35"/>
                <a:gd name="T36" fmla="*/ 4 w 35"/>
                <a:gd name="T37" fmla="*/ 9 h 35"/>
                <a:gd name="T38" fmla="*/ 1 w 35"/>
                <a:gd name="T3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5">
                  <a:moveTo>
                    <a:pt x="17" y="7"/>
                  </a:moveTo>
                  <a:cubicBezTo>
                    <a:pt x="19" y="6"/>
                    <a:pt x="22" y="6"/>
                    <a:pt x="24" y="8"/>
                  </a:cubicBezTo>
                  <a:cubicBezTo>
                    <a:pt x="26" y="9"/>
                    <a:pt x="28" y="11"/>
                    <a:pt x="28" y="14"/>
                  </a:cubicBezTo>
                  <a:cubicBezTo>
                    <a:pt x="29" y="16"/>
                    <a:pt x="28" y="19"/>
                    <a:pt x="26" y="22"/>
                  </a:cubicBezTo>
                  <a:cubicBezTo>
                    <a:pt x="24" y="25"/>
                    <a:pt x="22" y="27"/>
                    <a:pt x="19" y="28"/>
                  </a:cubicBezTo>
                  <a:cubicBezTo>
                    <a:pt x="17" y="29"/>
                    <a:pt x="14" y="29"/>
                    <a:pt x="12" y="27"/>
                  </a:cubicBezTo>
                  <a:cubicBezTo>
                    <a:pt x="10" y="26"/>
                    <a:pt x="8" y="24"/>
                    <a:pt x="8" y="21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2" y="10"/>
                    <a:pt x="14" y="8"/>
                    <a:pt x="17" y="7"/>
                  </a:cubicBezTo>
                  <a:close/>
                  <a:moveTo>
                    <a:pt x="1" y="22"/>
                  </a:moveTo>
                  <a:cubicBezTo>
                    <a:pt x="2" y="26"/>
                    <a:pt x="5" y="30"/>
                    <a:pt x="9" y="32"/>
                  </a:cubicBezTo>
                  <a:cubicBezTo>
                    <a:pt x="13" y="35"/>
                    <a:pt x="17" y="35"/>
                    <a:pt x="21" y="34"/>
                  </a:cubicBezTo>
                  <a:cubicBezTo>
                    <a:pt x="26" y="33"/>
                    <a:pt x="29" y="30"/>
                    <a:pt x="32" y="26"/>
                  </a:cubicBezTo>
                  <a:cubicBezTo>
                    <a:pt x="35" y="21"/>
                    <a:pt x="35" y="17"/>
                    <a:pt x="35" y="13"/>
                  </a:cubicBezTo>
                  <a:cubicBezTo>
                    <a:pt x="34" y="9"/>
                    <a:pt x="31" y="5"/>
                    <a:pt x="27" y="3"/>
                  </a:cubicBezTo>
                  <a:cubicBezTo>
                    <a:pt x="24" y="2"/>
                    <a:pt x="22" y="1"/>
                    <a:pt x="20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1"/>
                    <a:pt x="11" y="2"/>
                    <a:pt x="10" y="3"/>
                  </a:cubicBezTo>
                  <a:cubicBezTo>
                    <a:pt x="8" y="4"/>
                    <a:pt x="6" y="7"/>
                    <a:pt x="4" y="9"/>
                  </a:cubicBezTo>
                  <a:cubicBezTo>
                    <a:pt x="1" y="14"/>
                    <a:pt x="0" y="18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36"/>
            <p:cNvSpPr>
              <a:spLocks noEditPoints="1"/>
            </p:cNvSpPr>
            <p:nvPr/>
          </p:nvSpPr>
          <p:spPr bwMode="auto">
            <a:xfrm>
              <a:off x="3000375" y="4038600"/>
              <a:ext cx="157163" cy="160338"/>
            </a:xfrm>
            <a:custGeom>
              <a:avLst/>
              <a:gdLst>
                <a:gd name="T0" fmla="*/ 25 w 37"/>
                <a:gd name="T1" fmla="*/ 11 h 38"/>
                <a:gd name="T2" fmla="*/ 29 w 37"/>
                <a:gd name="T3" fmla="*/ 15 h 38"/>
                <a:gd name="T4" fmla="*/ 31 w 37"/>
                <a:gd name="T5" fmla="*/ 18 h 38"/>
                <a:gd name="T6" fmla="*/ 30 w 37"/>
                <a:gd name="T7" fmla="*/ 21 h 38"/>
                <a:gd name="T8" fmla="*/ 27 w 37"/>
                <a:gd name="T9" fmla="*/ 26 h 38"/>
                <a:gd name="T10" fmla="*/ 22 w 37"/>
                <a:gd name="T11" fmla="*/ 30 h 38"/>
                <a:gd name="T12" fmla="*/ 19 w 37"/>
                <a:gd name="T13" fmla="*/ 32 h 38"/>
                <a:gd name="T14" fmla="*/ 16 w 37"/>
                <a:gd name="T15" fmla="*/ 31 h 38"/>
                <a:gd name="T16" fmla="*/ 13 w 37"/>
                <a:gd name="T17" fmla="*/ 29 h 38"/>
                <a:gd name="T18" fmla="*/ 9 w 37"/>
                <a:gd name="T19" fmla="*/ 25 h 38"/>
                <a:gd name="T20" fmla="*/ 23 w 37"/>
                <a:gd name="T21" fmla="*/ 9 h 38"/>
                <a:gd name="T22" fmla="*/ 25 w 37"/>
                <a:gd name="T23" fmla="*/ 11 h 38"/>
                <a:gd name="T24" fmla="*/ 0 w 37"/>
                <a:gd name="T25" fmla="*/ 25 h 38"/>
                <a:gd name="T26" fmla="*/ 10 w 37"/>
                <a:gd name="T27" fmla="*/ 33 h 38"/>
                <a:gd name="T28" fmla="*/ 15 w 37"/>
                <a:gd name="T29" fmla="*/ 37 h 38"/>
                <a:gd name="T30" fmla="*/ 20 w 37"/>
                <a:gd name="T31" fmla="*/ 38 h 38"/>
                <a:gd name="T32" fmla="*/ 27 w 37"/>
                <a:gd name="T33" fmla="*/ 36 h 38"/>
                <a:gd name="T34" fmla="*/ 32 w 37"/>
                <a:gd name="T35" fmla="*/ 31 h 38"/>
                <a:gd name="T36" fmla="*/ 36 w 37"/>
                <a:gd name="T37" fmla="*/ 24 h 38"/>
                <a:gd name="T38" fmla="*/ 37 w 37"/>
                <a:gd name="T39" fmla="*/ 18 h 38"/>
                <a:gd name="T40" fmla="*/ 35 w 37"/>
                <a:gd name="T41" fmla="*/ 13 h 38"/>
                <a:gd name="T42" fmla="*/ 31 w 37"/>
                <a:gd name="T43" fmla="*/ 8 h 38"/>
                <a:gd name="T44" fmla="*/ 22 w 37"/>
                <a:gd name="T45" fmla="*/ 0 h 38"/>
                <a:gd name="T46" fmla="*/ 0 w 37"/>
                <a:gd name="T4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8">
                  <a:moveTo>
                    <a:pt x="25" y="11"/>
                  </a:moveTo>
                  <a:cubicBezTo>
                    <a:pt x="28" y="13"/>
                    <a:pt x="29" y="14"/>
                    <a:pt x="29" y="15"/>
                  </a:cubicBezTo>
                  <a:cubicBezTo>
                    <a:pt x="30" y="16"/>
                    <a:pt x="31" y="17"/>
                    <a:pt x="31" y="18"/>
                  </a:cubicBezTo>
                  <a:cubicBezTo>
                    <a:pt x="31" y="19"/>
                    <a:pt x="31" y="20"/>
                    <a:pt x="30" y="21"/>
                  </a:cubicBezTo>
                  <a:cubicBezTo>
                    <a:pt x="30" y="23"/>
                    <a:pt x="28" y="24"/>
                    <a:pt x="27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21" y="31"/>
                    <a:pt x="20" y="32"/>
                    <a:pt x="19" y="32"/>
                  </a:cubicBezTo>
                  <a:cubicBezTo>
                    <a:pt x="18" y="32"/>
                    <a:pt x="17" y="31"/>
                    <a:pt x="16" y="31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25" y="11"/>
                  </a:lnTo>
                  <a:close/>
                  <a:moveTo>
                    <a:pt x="0" y="2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7" y="37"/>
                    <a:pt x="18" y="38"/>
                    <a:pt x="20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8" y="34"/>
                    <a:pt x="30" y="33"/>
                    <a:pt x="32" y="31"/>
                  </a:cubicBezTo>
                  <a:cubicBezTo>
                    <a:pt x="34" y="28"/>
                    <a:pt x="35" y="26"/>
                    <a:pt x="36" y="24"/>
                  </a:cubicBezTo>
                  <a:cubicBezTo>
                    <a:pt x="37" y="22"/>
                    <a:pt x="37" y="20"/>
                    <a:pt x="37" y="18"/>
                  </a:cubicBezTo>
                  <a:cubicBezTo>
                    <a:pt x="37" y="16"/>
                    <a:pt x="36" y="14"/>
                    <a:pt x="35" y="13"/>
                  </a:cubicBezTo>
                  <a:cubicBezTo>
                    <a:pt x="35" y="11"/>
                    <a:pt x="33" y="10"/>
                    <a:pt x="31" y="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37"/>
            <p:cNvSpPr>
              <a:spLocks noEditPoints="1"/>
            </p:cNvSpPr>
            <p:nvPr/>
          </p:nvSpPr>
          <p:spPr bwMode="auto">
            <a:xfrm>
              <a:off x="2800350" y="3851275"/>
              <a:ext cx="161925" cy="144463"/>
            </a:xfrm>
            <a:custGeom>
              <a:avLst/>
              <a:gdLst>
                <a:gd name="T0" fmla="*/ 46 w 102"/>
                <a:gd name="T1" fmla="*/ 24 h 91"/>
                <a:gd name="T2" fmla="*/ 80 w 102"/>
                <a:gd name="T3" fmla="*/ 18 h 91"/>
                <a:gd name="T4" fmla="*/ 56 w 102"/>
                <a:gd name="T5" fmla="*/ 45 h 91"/>
                <a:gd name="T6" fmla="*/ 46 w 102"/>
                <a:gd name="T7" fmla="*/ 24 h 91"/>
                <a:gd name="T8" fmla="*/ 102 w 102"/>
                <a:gd name="T9" fmla="*/ 16 h 91"/>
                <a:gd name="T10" fmla="*/ 94 w 102"/>
                <a:gd name="T11" fmla="*/ 0 h 91"/>
                <a:gd name="T12" fmla="*/ 0 w 102"/>
                <a:gd name="T13" fmla="*/ 13 h 91"/>
                <a:gd name="T14" fmla="*/ 8 w 102"/>
                <a:gd name="T15" fmla="*/ 29 h 91"/>
                <a:gd name="T16" fmla="*/ 30 w 102"/>
                <a:gd name="T17" fmla="*/ 26 h 91"/>
                <a:gd name="T18" fmla="*/ 48 w 102"/>
                <a:gd name="T19" fmla="*/ 56 h 91"/>
                <a:gd name="T20" fmla="*/ 32 w 102"/>
                <a:gd name="T21" fmla="*/ 75 h 91"/>
                <a:gd name="T22" fmla="*/ 43 w 102"/>
                <a:gd name="T23" fmla="*/ 91 h 91"/>
                <a:gd name="T24" fmla="*/ 102 w 102"/>
                <a:gd name="T25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91">
                  <a:moveTo>
                    <a:pt x="46" y="24"/>
                  </a:moveTo>
                  <a:lnTo>
                    <a:pt x="80" y="18"/>
                  </a:lnTo>
                  <a:lnTo>
                    <a:pt x="56" y="45"/>
                  </a:lnTo>
                  <a:lnTo>
                    <a:pt x="46" y="24"/>
                  </a:lnTo>
                  <a:close/>
                  <a:moveTo>
                    <a:pt x="102" y="16"/>
                  </a:moveTo>
                  <a:lnTo>
                    <a:pt x="94" y="0"/>
                  </a:lnTo>
                  <a:lnTo>
                    <a:pt x="0" y="13"/>
                  </a:lnTo>
                  <a:lnTo>
                    <a:pt x="8" y="29"/>
                  </a:lnTo>
                  <a:lnTo>
                    <a:pt x="30" y="26"/>
                  </a:lnTo>
                  <a:lnTo>
                    <a:pt x="48" y="56"/>
                  </a:lnTo>
                  <a:lnTo>
                    <a:pt x="32" y="75"/>
                  </a:lnTo>
                  <a:lnTo>
                    <a:pt x="43" y="91"/>
                  </a:lnTo>
                  <a:lnTo>
                    <a:pt x="10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2746375" y="3684588"/>
              <a:ext cx="168275" cy="152400"/>
            </a:xfrm>
            <a:custGeom>
              <a:avLst/>
              <a:gdLst>
                <a:gd name="T0" fmla="*/ 0 w 106"/>
                <a:gd name="T1" fmla="*/ 29 h 96"/>
                <a:gd name="T2" fmla="*/ 82 w 106"/>
                <a:gd name="T3" fmla="*/ 0 h 96"/>
                <a:gd name="T4" fmla="*/ 88 w 106"/>
                <a:gd name="T5" fmla="*/ 19 h 96"/>
                <a:gd name="T6" fmla="*/ 56 w 106"/>
                <a:gd name="T7" fmla="*/ 29 h 96"/>
                <a:gd name="T8" fmla="*/ 66 w 106"/>
                <a:gd name="T9" fmla="*/ 62 h 96"/>
                <a:gd name="T10" fmla="*/ 101 w 106"/>
                <a:gd name="T11" fmla="*/ 51 h 96"/>
                <a:gd name="T12" fmla="*/ 106 w 106"/>
                <a:gd name="T13" fmla="*/ 67 h 96"/>
                <a:gd name="T14" fmla="*/ 24 w 106"/>
                <a:gd name="T15" fmla="*/ 96 h 96"/>
                <a:gd name="T16" fmla="*/ 16 w 106"/>
                <a:gd name="T17" fmla="*/ 80 h 96"/>
                <a:gd name="T18" fmla="*/ 53 w 106"/>
                <a:gd name="T19" fmla="*/ 67 h 96"/>
                <a:gd name="T20" fmla="*/ 42 w 106"/>
                <a:gd name="T21" fmla="*/ 35 h 96"/>
                <a:gd name="T22" fmla="*/ 5 w 106"/>
                <a:gd name="T23" fmla="*/ 48 h 96"/>
                <a:gd name="T24" fmla="*/ 0 w 106"/>
                <a:gd name="T2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96">
                  <a:moveTo>
                    <a:pt x="0" y="29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56" y="29"/>
                  </a:lnTo>
                  <a:lnTo>
                    <a:pt x="66" y="62"/>
                  </a:lnTo>
                  <a:lnTo>
                    <a:pt x="101" y="51"/>
                  </a:lnTo>
                  <a:lnTo>
                    <a:pt x="106" y="67"/>
                  </a:lnTo>
                  <a:lnTo>
                    <a:pt x="24" y="96"/>
                  </a:lnTo>
                  <a:lnTo>
                    <a:pt x="16" y="80"/>
                  </a:lnTo>
                  <a:lnTo>
                    <a:pt x="53" y="67"/>
                  </a:lnTo>
                  <a:lnTo>
                    <a:pt x="42" y="35"/>
                  </a:lnTo>
                  <a:lnTo>
                    <a:pt x="5" y="4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2716213" y="3560763"/>
              <a:ext cx="147638" cy="119063"/>
            </a:xfrm>
            <a:custGeom>
              <a:avLst/>
              <a:gdLst>
                <a:gd name="T0" fmla="*/ 9 w 35"/>
                <a:gd name="T1" fmla="*/ 1 h 28"/>
                <a:gd name="T2" fmla="*/ 11 w 35"/>
                <a:gd name="T3" fmla="*/ 8 h 28"/>
                <a:gd name="T4" fmla="*/ 7 w 35"/>
                <a:gd name="T5" fmla="*/ 11 h 28"/>
                <a:gd name="T6" fmla="*/ 6 w 35"/>
                <a:gd name="T7" fmla="*/ 16 h 28"/>
                <a:gd name="T8" fmla="*/ 8 w 35"/>
                <a:gd name="T9" fmla="*/ 20 h 28"/>
                <a:gd name="T10" fmla="*/ 12 w 35"/>
                <a:gd name="T11" fmla="*/ 21 h 28"/>
                <a:gd name="T12" fmla="*/ 14 w 35"/>
                <a:gd name="T13" fmla="*/ 20 h 28"/>
                <a:gd name="T14" fmla="*/ 15 w 35"/>
                <a:gd name="T15" fmla="*/ 18 h 28"/>
                <a:gd name="T16" fmla="*/ 15 w 35"/>
                <a:gd name="T17" fmla="*/ 12 h 28"/>
                <a:gd name="T18" fmla="*/ 17 w 35"/>
                <a:gd name="T19" fmla="*/ 4 h 28"/>
                <a:gd name="T20" fmla="*/ 23 w 35"/>
                <a:gd name="T21" fmla="*/ 0 h 28"/>
                <a:gd name="T22" fmla="*/ 28 w 35"/>
                <a:gd name="T23" fmla="*/ 1 h 28"/>
                <a:gd name="T24" fmla="*/ 32 w 35"/>
                <a:gd name="T25" fmla="*/ 4 h 28"/>
                <a:gd name="T26" fmla="*/ 34 w 35"/>
                <a:gd name="T27" fmla="*/ 10 h 28"/>
                <a:gd name="T28" fmla="*/ 33 w 35"/>
                <a:gd name="T29" fmla="*/ 20 h 28"/>
                <a:gd name="T30" fmla="*/ 27 w 35"/>
                <a:gd name="T31" fmla="*/ 24 h 28"/>
                <a:gd name="T32" fmla="*/ 25 w 35"/>
                <a:gd name="T33" fmla="*/ 18 h 28"/>
                <a:gd name="T34" fmla="*/ 28 w 35"/>
                <a:gd name="T35" fmla="*/ 16 h 28"/>
                <a:gd name="T36" fmla="*/ 29 w 35"/>
                <a:gd name="T37" fmla="*/ 11 h 28"/>
                <a:gd name="T38" fmla="*/ 27 w 35"/>
                <a:gd name="T39" fmla="*/ 7 h 28"/>
                <a:gd name="T40" fmla="*/ 25 w 35"/>
                <a:gd name="T41" fmla="*/ 6 h 28"/>
                <a:gd name="T42" fmla="*/ 23 w 35"/>
                <a:gd name="T43" fmla="*/ 8 h 28"/>
                <a:gd name="T44" fmla="*/ 22 w 35"/>
                <a:gd name="T45" fmla="*/ 14 h 28"/>
                <a:gd name="T46" fmla="*/ 21 w 35"/>
                <a:gd name="T47" fmla="*/ 22 h 28"/>
                <a:gd name="T48" fmla="*/ 18 w 35"/>
                <a:gd name="T49" fmla="*/ 26 h 28"/>
                <a:gd name="T50" fmla="*/ 13 w 35"/>
                <a:gd name="T51" fmla="*/ 28 h 28"/>
                <a:gd name="T52" fmla="*/ 7 w 35"/>
                <a:gd name="T53" fmla="*/ 27 h 28"/>
                <a:gd name="T54" fmla="*/ 3 w 35"/>
                <a:gd name="T55" fmla="*/ 24 h 28"/>
                <a:gd name="T56" fmla="*/ 0 w 35"/>
                <a:gd name="T57" fmla="*/ 17 h 28"/>
                <a:gd name="T58" fmla="*/ 2 w 35"/>
                <a:gd name="T59" fmla="*/ 7 h 28"/>
                <a:gd name="T60" fmla="*/ 9 w 35"/>
                <a:gd name="T6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8">
                  <a:moveTo>
                    <a:pt x="9" y="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10"/>
                    <a:pt x="7" y="11"/>
                  </a:cubicBezTo>
                  <a:cubicBezTo>
                    <a:pt x="6" y="12"/>
                    <a:pt x="6" y="14"/>
                    <a:pt x="6" y="16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9" y="21"/>
                    <a:pt x="10" y="22"/>
                    <a:pt x="12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9"/>
                    <a:pt x="16" y="6"/>
                    <a:pt x="17" y="4"/>
                  </a:cubicBezTo>
                  <a:cubicBezTo>
                    <a:pt x="18" y="2"/>
                    <a:pt x="20" y="1"/>
                    <a:pt x="23" y="0"/>
                  </a:cubicBezTo>
                  <a:cubicBezTo>
                    <a:pt x="25" y="0"/>
                    <a:pt x="26" y="0"/>
                    <a:pt x="28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6"/>
                    <a:pt x="34" y="8"/>
                    <a:pt x="34" y="10"/>
                  </a:cubicBezTo>
                  <a:cubicBezTo>
                    <a:pt x="35" y="14"/>
                    <a:pt x="35" y="18"/>
                    <a:pt x="33" y="20"/>
                  </a:cubicBezTo>
                  <a:cubicBezTo>
                    <a:pt x="32" y="22"/>
                    <a:pt x="30" y="24"/>
                    <a:pt x="27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9" y="15"/>
                    <a:pt x="29" y="13"/>
                    <a:pt x="29" y="11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6" y="7"/>
                    <a:pt x="25" y="6"/>
                    <a:pt x="25" y="6"/>
                  </a:cubicBezTo>
                  <a:cubicBezTo>
                    <a:pt x="24" y="7"/>
                    <a:pt x="23" y="7"/>
                    <a:pt x="23" y="8"/>
                  </a:cubicBezTo>
                  <a:cubicBezTo>
                    <a:pt x="22" y="9"/>
                    <a:pt x="22" y="11"/>
                    <a:pt x="22" y="14"/>
                  </a:cubicBezTo>
                  <a:cubicBezTo>
                    <a:pt x="21" y="17"/>
                    <a:pt x="21" y="20"/>
                    <a:pt x="21" y="22"/>
                  </a:cubicBezTo>
                  <a:cubicBezTo>
                    <a:pt x="20" y="23"/>
                    <a:pt x="19" y="25"/>
                    <a:pt x="18" y="26"/>
                  </a:cubicBezTo>
                  <a:cubicBezTo>
                    <a:pt x="17" y="27"/>
                    <a:pt x="15" y="28"/>
                    <a:pt x="13" y="28"/>
                  </a:cubicBezTo>
                  <a:cubicBezTo>
                    <a:pt x="11" y="28"/>
                    <a:pt x="9" y="28"/>
                    <a:pt x="7" y="27"/>
                  </a:cubicBezTo>
                  <a:cubicBezTo>
                    <a:pt x="6" y="27"/>
                    <a:pt x="4" y="25"/>
                    <a:pt x="3" y="24"/>
                  </a:cubicBezTo>
                  <a:cubicBezTo>
                    <a:pt x="2" y="22"/>
                    <a:pt x="1" y="20"/>
                    <a:pt x="0" y="17"/>
                  </a:cubicBezTo>
                  <a:cubicBezTo>
                    <a:pt x="0" y="13"/>
                    <a:pt x="0" y="9"/>
                    <a:pt x="2" y="7"/>
                  </a:cubicBezTo>
                  <a:cubicBezTo>
                    <a:pt x="3" y="4"/>
                    <a:pt x="6" y="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3675063" y="4251325"/>
              <a:ext cx="122238" cy="149225"/>
            </a:xfrm>
            <a:custGeom>
              <a:avLst/>
              <a:gdLst>
                <a:gd name="T0" fmla="*/ 0 w 29"/>
                <a:gd name="T1" fmla="*/ 3 h 35"/>
                <a:gd name="T2" fmla="*/ 7 w 29"/>
                <a:gd name="T3" fmla="*/ 2 h 35"/>
                <a:gd name="T4" fmla="*/ 9 w 29"/>
                <a:gd name="T5" fmla="*/ 20 h 35"/>
                <a:gd name="T6" fmla="*/ 9 w 29"/>
                <a:gd name="T7" fmla="*/ 25 h 35"/>
                <a:gd name="T8" fmla="*/ 12 w 29"/>
                <a:gd name="T9" fmla="*/ 28 h 35"/>
                <a:gd name="T10" fmla="*/ 16 w 29"/>
                <a:gd name="T11" fmla="*/ 29 h 35"/>
                <a:gd name="T12" fmla="*/ 20 w 29"/>
                <a:gd name="T13" fmla="*/ 28 h 35"/>
                <a:gd name="T14" fmla="*/ 22 w 29"/>
                <a:gd name="T15" fmla="*/ 25 h 35"/>
                <a:gd name="T16" fmla="*/ 22 w 29"/>
                <a:gd name="T17" fmla="*/ 19 h 35"/>
                <a:gd name="T18" fmla="*/ 20 w 29"/>
                <a:gd name="T19" fmla="*/ 1 h 35"/>
                <a:gd name="T20" fmla="*/ 27 w 29"/>
                <a:gd name="T21" fmla="*/ 0 h 35"/>
                <a:gd name="T22" fmla="*/ 28 w 29"/>
                <a:gd name="T23" fmla="*/ 18 h 35"/>
                <a:gd name="T24" fmla="*/ 28 w 29"/>
                <a:gd name="T25" fmla="*/ 26 h 35"/>
                <a:gd name="T26" fmla="*/ 27 w 29"/>
                <a:gd name="T27" fmla="*/ 30 h 35"/>
                <a:gd name="T28" fmla="*/ 23 w 29"/>
                <a:gd name="T29" fmla="*/ 33 h 35"/>
                <a:gd name="T30" fmla="*/ 17 w 29"/>
                <a:gd name="T31" fmla="*/ 35 h 35"/>
                <a:gd name="T32" fmla="*/ 10 w 29"/>
                <a:gd name="T33" fmla="*/ 34 h 35"/>
                <a:gd name="T34" fmla="*/ 6 w 29"/>
                <a:gd name="T35" fmla="*/ 32 h 35"/>
                <a:gd name="T36" fmla="*/ 3 w 29"/>
                <a:gd name="T37" fmla="*/ 28 h 35"/>
                <a:gd name="T38" fmla="*/ 2 w 29"/>
                <a:gd name="T39" fmla="*/ 20 h 35"/>
                <a:gd name="T40" fmla="*/ 0 w 29"/>
                <a:gd name="T4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5">
                  <a:moveTo>
                    <a:pt x="0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10" y="27"/>
                    <a:pt x="11" y="28"/>
                    <a:pt x="12" y="28"/>
                  </a:cubicBezTo>
                  <a:cubicBezTo>
                    <a:pt x="13" y="29"/>
                    <a:pt x="14" y="29"/>
                    <a:pt x="16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22"/>
                    <a:pt x="29" y="24"/>
                    <a:pt x="28" y="26"/>
                  </a:cubicBezTo>
                  <a:cubicBezTo>
                    <a:pt x="28" y="28"/>
                    <a:pt x="28" y="29"/>
                    <a:pt x="27" y="30"/>
                  </a:cubicBezTo>
                  <a:cubicBezTo>
                    <a:pt x="26" y="32"/>
                    <a:pt x="25" y="33"/>
                    <a:pt x="23" y="33"/>
                  </a:cubicBezTo>
                  <a:cubicBezTo>
                    <a:pt x="22" y="34"/>
                    <a:pt x="20" y="35"/>
                    <a:pt x="17" y="35"/>
                  </a:cubicBezTo>
                  <a:cubicBezTo>
                    <a:pt x="14" y="35"/>
                    <a:pt x="11" y="35"/>
                    <a:pt x="10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5" y="31"/>
                    <a:pt x="4" y="30"/>
                    <a:pt x="3" y="28"/>
                  </a:cubicBezTo>
                  <a:cubicBezTo>
                    <a:pt x="3" y="27"/>
                    <a:pt x="2" y="24"/>
                    <a:pt x="2" y="2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3814763" y="4216400"/>
              <a:ext cx="147638" cy="166688"/>
            </a:xfrm>
            <a:custGeom>
              <a:avLst/>
              <a:gdLst>
                <a:gd name="T0" fmla="*/ 24 w 93"/>
                <a:gd name="T1" fmla="*/ 105 h 105"/>
                <a:gd name="T2" fmla="*/ 0 w 93"/>
                <a:gd name="T3" fmla="*/ 19 h 105"/>
                <a:gd name="T4" fmla="*/ 18 w 93"/>
                <a:gd name="T5" fmla="*/ 16 h 105"/>
                <a:gd name="T6" fmla="*/ 69 w 93"/>
                <a:gd name="T7" fmla="*/ 62 h 105"/>
                <a:gd name="T8" fmla="*/ 53 w 93"/>
                <a:gd name="T9" fmla="*/ 6 h 105"/>
                <a:gd name="T10" fmla="*/ 69 w 93"/>
                <a:gd name="T11" fmla="*/ 0 h 105"/>
                <a:gd name="T12" fmla="*/ 93 w 93"/>
                <a:gd name="T13" fmla="*/ 86 h 105"/>
                <a:gd name="T14" fmla="*/ 75 w 93"/>
                <a:gd name="T15" fmla="*/ 91 h 105"/>
                <a:gd name="T16" fmla="*/ 24 w 93"/>
                <a:gd name="T17" fmla="*/ 43 h 105"/>
                <a:gd name="T18" fmla="*/ 40 w 93"/>
                <a:gd name="T19" fmla="*/ 99 h 105"/>
                <a:gd name="T20" fmla="*/ 24 w 93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05">
                  <a:moveTo>
                    <a:pt x="24" y="105"/>
                  </a:moveTo>
                  <a:lnTo>
                    <a:pt x="0" y="19"/>
                  </a:lnTo>
                  <a:lnTo>
                    <a:pt x="18" y="16"/>
                  </a:lnTo>
                  <a:lnTo>
                    <a:pt x="69" y="62"/>
                  </a:lnTo>
                  <a:lnTo>
                    <a:pt x="53" y="6"/>
                  </a:lnTo>
                  <a:lnTo>
                    <a:pt x="69" y="0"/>
                  </a:lnTo>
                  <a:lnTo>
                    <a:pt x="93" y="86"/>
                  </a:lnTo>
                  <a:lnTo>
                    <a:pt x="75" y="91"/>
                  </a:lnTo>
                  <a:lnTo>
                    <a:pt x="24" y="43"/>
                  </a:lnTo>
                  <a:lnTo>
                    <a:pt x="40" y="99"/>
                  </a:lnTo>
                  <a:lnTo>
                    <a:pt x="24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3949700" y="4195763"/>
              <a:ext cx="80963" cy="139700"/>
            </a:xfrm>
            <a:custGeom>
              <a:avLst/>
              <a:gdLst>
                <a:gd name="T0" fmla="*/ 35 w 51"/>
                <a:gd name="T1" fmla="*/ 88 h 88"/>
                <a:gd name="T2" fmla="*/ 0 w 51"/>
                <a:gd name="T3" fmla="*/ 5 h 88"/>
                <a:gd name="T4" fmla="*/ 16 w 51"/>
                <a:gd name="T5" fmla="*/ 0 h 88"/>
                <a:gd name="T6" fmla="*/ 51 w 51"/>
                <a:gd name="T7" fmla="*/ 80 h 88"/>
                <a:gd name="T8" fmla="*/ 35 w 5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8">
                  <a:moveTo>
                    <a:pt x="35" y="8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51" y="80"/>
                  </a:ln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43"/>
            <p:cNvSpPr/>
            <p:nvPr/>
          </p:nvSpPr>
          <p:spPr bwMode="auto">
            <a:xfrm>
              <a:off x="3987800" y="4127500"/>
              <a:ext cx="139700" cy="161925"/>
            </a:xfrm>
            <a:custGeom>
              <a:avLst/>
              <a:gdLst>
                <a:gd name="T0" fmla="*/ 72 w 88"/>
                <a:gd name="T1" fmla="*/ 102 h 102"/>
                <a:gd name="T2" fmla="*/ 0 w 88"/>
                <a:gd name="T3" fmla="*/ 40 h 102"/>
                <a:gd name="T4" fmla="*/ 19 w 88"/>
                <a:gd name="T5" fmla="*/ 32 h 102"/>
                <a:gd name="T6" fmla="*/ 70 w 88"/>
                <a:gd name="T7" fmla="*/ 78 h 102"/>
                <a:gd name="T8" fmla="*/ 56 w 88"/>
                <a:gd name="T9" fmla="*/ 11 h 102"/>
                <a:gd name="T10" fmla="*/ 72 w 88"/>
                <a:gd name="T11" fmla="*/ 0 h 102"/>
                <a:gd name="T12" fmla="*/ 88 w 88"/>
                <a:gd name="T13" fmla="*/ 94 h 102"/>
                <a:gd name="T14" fmla="*/ 72 w 88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02">
                  <a:moveTo>
                    <a:pt x="72" y="102"/>
                  </a:moveTo>
                  <a:lnTo>
                    <a:pt x="0" y="40"/>
                  </a:lnTo>
                  <a:lnTo>
                    <a:pt x="19" y="32"/>
                  </a:lnTo>
                  <a:lnTo>
                    <a:pt x="70" y="78"/>
                  </a:lnTo>
                  <a:lnTo>
                    <a:pt x="56" y="11"/>
                  </a:lnTo>
                  <a:lnTo>
                    <a:pt x="72" y="0"/>
                  </a:lnTo>
                  <a:lnTo>
                    <a:pt x="88" y="94"/>
                  </a:lnTo>
                  <a:lnTo>
                    <a:pt x="72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44"/>
            <p:cNvSpPr/>
            <p:nvPr/>
          </p:nvSpPr>
          <p:spPr bwMode="auto">
            <a:xfrm>
              <a:off x="4114800" y="4054475"/>
              <a:ext cx="169863" cy="174625"/>
            </a:xfrm>
            <a:custGeom>
              <a:avLst/>
              <a:gdLst>
                <a:gd name="T0" fmla="*/ 57 w 107"/>
                <a:gd name="T1" fmla="*/ 110 h 110"/>
                <a:gd name="T2" fmla="*/ 0 w 107"/>
                <a:gd name="T3" fmla="*/ 40 h 110"/>
                <a:gd name="T4" fmla="*/ 51 w 107"/>
                <a:gd name="T5" fmla="*/ 0 h 110"/>
                <a:gd name="T6" fmla="*/ 62 w 107"/>
                <a:gd name="T7" fmla="*/ 11 h 110"/>
                <a:gd name="T8" fmla="*/ 24 w 107"/>
                <a:gd name="T9" fmla="*/ 40 h 110"/>
                <a:gd name="T10" fmla="*/ 35 w 107"/>
                <a:gd name="T11" fmla="*/ 57 h 110"/>
                <a:gd name="T12" fmla="*/ 70 w 107"/>
                <a:gd name="T13" fmla="*/ 30 h 110"/>
                <a:gd name="T14" fmla="*/ 81 w 107"/>
                <a:gd name="T15" fmla="*/ 40 h 110"/>
                <a:gd name="T16" fmla="*/ 46 w 107"/>
                <a:gd name="T17" fmla="*/ 67 h 110"/>
                <a:gd name="T18" fmla="*/ 59 w 107"/>
                <a:gd name="T19" fmla="*/ 86 h 110"/>
                <a:gd name="T20" fmla="*/ 99 w 107"/>
                <a:gd name="T21" fmla="*/ 57 h 110"/>
                <a:gd name="T22" fmla="*/ 107 w 107"/>
                <a:gd name="T23" fmla="*/ 67 h 110"/>
                <a:gd name="T24" fmla="*/ 57 w 10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10">
                  <a:moveTo>
                    <a:pt x="57" y="110"/>
                  </a:moveTo>
                  <a:lnTo>
                    <a:pt x="0" y="40"/>
                  </a:lnTo>
                  <a:lnTo>
                    <a:pt x="51" y="0"/>
                  </a:lnTo>
                  <a:lnTo>
                    <a:pt x="62" y="11"/>
                  </a:lnTo>
                  <a:lnTo>
                    <a:pt x="24" y="40"/>
                  </a:lnTo>
                  <a:lnTo>
                    <a:pt x="35" y="57"/>
                  </a:lnTo>
                  <a:lnTo>
                    <a:pt x="70" y="30"/>
                  </a:lnTo>
                  <a:lnTo>
                    <a:pt x="81" y="40"/>
                  </a:lnTo>
                  <a:lnTo>
                    <a:pt x="46" y="67"/>
                  </a:lnTo>
                  <a:lnTo>
                    <a:pt x="59" y="86"/>
                  </a:lnTo>
                  <a:lnTo>
                    <a:pt x="99" y="57"/>
                  </a:lnTo>
                  <a:lnTo>
                    <a:pt x="107" y="67"/>
                  </a:lnTo>
                  <a:lnTo>
                    <a:pt x="57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45"/>
            <p:cNvSpPr>
              <a:spLocks noEditPoints="1"/>
            </p:cNvSpPr>
            <p:nvPr/>
          </p:nvSpPr>
          <p:spPr bwMode="auto">
            <a:xfrm>
              <a:off x="4217988" y="3965575"/>
              <a:ext cx="185738" cy="166688"/>
            </a:xfrm>
            <a:custGeom>
              <a:avLst/>
              <a:gdLst>
                <a:gd name="T0" fmla="*/ 8 w 44"/>
                <a:gd name="T1" fmla="*/ 16 h 39"/>
                <a:gd name="T2" fmla="*/ 12 w 44"/>
                <a:gd name="T3" fmla="*/ 12 h 39"/>
                <a:gd name="T4" fmla="*/ 15 w 44"/>
                <a:gd name="T5" fmla="*/ 8 h 39"/>
                <a:gd name="T6" fmla="*/ 18 w 44"/>
                <a:gd name="T7" fmla="*/ 7 h 39"/>
                <a:gd name="T8" fmla="*/ 21 w 44"/>
                <a:gd name="T9" fmla="*/ 9 h 39"/>
                <a:gd name="T10" fmla="*/ 22 w 44"/>
                <a:gd name="T11" fmla="*/ 11 h 39"/>
                <a:gd name="T12" fmla="*/ 22 w 44"/>
                <a:gd name="T13" fmla="*/ 13 h 39"/>
                <a:gd name="T14" fmla="*/ 18 w 44"/>
                <a:gd name="T15" fmla="*/ 18 h 39"/>
                <a:gd name="T16" fmla="*/ 15 w 44"/>
                <a:gd name="T17" fmla="*/ 21 h 39"/>
                <a:gd name="T18" fmla="*/ 8 w 44"/>
                <a:gd name="T19" fmla="*/ 16 h 39"/>
                <a:gd name="T20" fmla="*/ 29 w 44"/>
                <a:gd name="T21" fmla="*/ 34 h 39"/>
                <a:gd name="T22" fmla="*/ 19 w 44"/>
                <a:gd name="T23" fmla="*/ 25 h 39"/>
                <a:gd name="T24" fmla="*/ 19 w 44"/>
                <a:gd name="T25" fmla="*/ 24 h 39"/>
                <a:gd name="T26" fmla="*/ 22 w 44"/>
                <a:gd name="T27" fmla="*/ 22 h 39"/>
                <a:gd name="T28" fmla="*/ 24 w 44"/>
                <a:gd name="T29" fmla="*/ 21 h 39"/>
                <a:gd name="T30" fmla="*/ 30 w 44"/>
                <a:gd name="T31" fmla="*/ 22 h 39"/>
                <a:gd name="T32" fmla="*/ 39 w 44"/>
                <a:gd name="T33" fmla="*/ 23 h 39"/>
                <a:gd name="T34" fmla="*/ 44 w 44"/>
                <a:gd name="T35" fmla="*/ 17 h 39"/>
                <a:gd name="T36" fmla="*/ 37 w 44"/>
                <a:gd name="T37" fmla="*/ 16 h 39"/>
                <a:gd name="T38" fmla="*/ 30 w 44"/>
                <a:gd name="T39" fmla="*/ 15 h 39"/>
                <a:gd name="T40" fmla="*/ 26 w 44"/>
                <a:gd name="T41" fmla="*/ 16 h 39"/>
                <a:gd name="T42" fmla="*/ 28 w 44"/>
                <a:gd name="T43" fmla="*/ 9 h 39"/>
                <a:gd name="T44" fmla="*/ 25 w 44"/>
                <a:gd name="T45" fmla="*/ 3 h 39"/>
                <a:gd name="T46" fmla="*/ 20 w 44"/>
                <a:gd name="T47" fmla="*/ 1 h 39"/>
                <a:gd name="T48" fmla="*/ 15 w 44"/>
                <a:gd name="T49" fmla="*/ 1 h 39"/>
                <a:gd name="T50" fmla="*/ 9 w 44"/>
                <a:gd name="T51" fmla="*/ 6 h 39"/>
                <a:gd name="T52" fmla="*/ 0 w 44"/>
                <a:gd name="T53" fmla="*/ 17 h 39"/>
                <a:gd name="T54" fmla="*/ 24 w 44"/>
                <a:gd name="T55" fmla="*/ 39 h 39"/>
                <a:gd name="T56" fmla="*/ 29 w 44"/>
                <a:gd name="T5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9">
                  <a:moveTo>
                    <a:pt x="8" y="16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0" y="8"/>
                    <a:pt x="21" y="9"/>
                  </a:cubicBezTo>
                  <a:cubicBezTo>
                    <a:pt x="21" y="9"/>
                    <a:pt x="22" y="10"/>
                    <a:pt x="22" y="11"/>
                  </a:cubicBezTo>
                  <a:cubicBezTo>
                    <a:pt x="22" y="11"/>
                    <a:pt x="22" y="12"/>
                    <a:pt x="22" y="13"/>
                  </a:cubicBezTo>
                  <a:cubicBezTo>
                    <a:pt x="21" y="14"/>
                    <a:pt x="20" y="15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8" y="16"/>
                  </a:lnTo>
                  <a:close/>
                  <a:moveTo>
                    <a:pt x="29" y="34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3" y="21"/>
                    <a:pt x="24" y="21"/>
                  </a:cubicBezTo>
                  <a:cubicBezTo>
                    <a:pt x="25" y="21"/>
                    <a:pt x="27" y="21"/>
                    <a:pt x="3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7" y="15"/>
                    <a:pt x="26" y="16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8" y="7"/>
                    <a:pt x="27" y="5"/>
                    <a:pt x="25" y="3"/>
                  </a:cubicBezTo>
                  <a:cubicBezTo>
                    <a:pt x="23" y="2"/>
                    <a:pt x="22" y="1"/>
                    <a:pt x="20" y="1"/>
                  </a:cubicBezTo>
                  <a:cubicBezTo>
                    <a:pt x="18" y="0"/>
                    <a:pt x="17" y="1"/>
                    <a:pt x="15" y="1"/>
                  </a:cubicBezTo>
                  <a:cubicBezTo>
                    <a:pt x="14" y="2"/>
                    <a:pt x="12" y="4"/>
                    <a:pt x="9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4" y="39"/>
                    <a:pt x="24" y="39"/>
                    <a:pt x="24" y="39"/>
                  </a:cubicBezTo>
                  <a:lnTo>
                    <a:pt x="2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46"/>
            <p:cNvSpPr/>
            <p:nvPr/>
          </p:nvSpPr>
          <p:spPr bwMode="auto">
            <a:xfrm>
              <a:off x="4319588" y="3859213"/>
              <a:ext cx="152400" cy="136525"/>
            </a:xfrm>
            <a:custGeom>
              <a:avLst/>
              <a:gdLst>
                <a:gd name="T0" fmla="*/ 15 w 36"/>
                <a:gd name="T1" fmla="*/ 30 h 32"/>
                <a:gd name="T2" fmla="*/ 18 w 36"/>
                <a:gd name="T3" fmla="*/ 25 h 32"/>
                <a:gd name="T4" fmla="*/ 24 w 36"/>
                <a:gd name="T5" fmla="*/ 25 h 32"/>
                <a:gd name="T6" fmla="*/ 28 w 36"/>
                <a:gd name="T7" fmla="*/ 22 h 32"/>
                <a:gd name="T8" fmla="*/ 29 w 36"/>
                <a:gd name="T9" fmla="*/ 17 h 32"/>
                <a:gd name="T10" fmla="*/ 27 w 36"/>
                <a:gd name="T11" fmla="*/ 14 h 32"/>
                <a:gd name="T12" fmla="*/ 25 w 36"/>
                <a:gd name="T13" fmla="*/ 14 h 32"/>
                <a:gd name="T14" fmla="*/ 23 w 36"/>
                <a:gd name="T15" fmla="*/ 15 h 32"/>
                <a:gd name="T16" fmla="*/ 19 w 36"/>
                <a:gd name="T17" fmla="*/ 19 h 32"/>
                <a:gd name="T18" fmla="*/ 12 w 36"/>
                <a:gd name="T19" fmla="*/ 23 h 32"/>
                <a:gd name="T20" fmla="*/ 4 w 36"/>
                <a:gd name="T21" fmla="*/ 22 h 32"/>
                <a:gd name="T22" fmla="*/ 1 w 36"/>
                <a:gd name="T23" fmla="*/ 18 h 32"/>
                <a:gd name="T24" fmla="*/ 1 w 36"/>
                <a:gd name="T25" fmla="*/ 13 h 32"/>
                <a:gd name="T26" fmla="*/ 3 w 36"/>
                <a:gd name="T27" fmla="*/ 7 h 32"/>
                <a:gd name="T28" fmla="*/ 11 w 36"/>
                <a:gd name="T29" fmla="*/ 1 h 32"/>
                <a:gd name="T30" fmla="*/ 19 w 36"/>
                <a:gd name="T31" fmla="*/ 2 h 32"/>
                <a:gd name="T32" fmla="*/ 15 w 36"/>
                <a:gd name="T33" fmla="*/ 8 h 32"/>
                <a:gd name="T34" fmla="*/ 11 w 36"/>
                <a:gd name="T35" fmla="*/ 7 h 32"/>
                <a:gd name="T36" fmla="*/ 8 w 36"/>
                <a:gd name="T37" fmla="*/ 10 h 32"/>
                <a:gd name="T38" fmla="*/ 7 w 36"/>
                <a:gd name="T39" fmla="*/ 14 h 32"/>
                <a:gd name="T40" fmla="*/ 8 w 36"/>
                <a:gd name="T41" fmla="*/ 16 h 32"/>
                <a:gd name="T42" fmla="*/ 10 w 36"/>
                <a:gd name="T43" fmla="*/ 17 h 32"/>
                <a:gd name="T44" fmla="*/ 15 w 36"/>
                <a:gd name="T45" fmla="*/ 13 h 32"/>
                <a:gd name="T46" fmla="*/ 21 w 36"/>
                <a:gd name="T47" fmla="*/ 8 h 32"/>
                <a:gd name="T48" fmla="*/ 26 w 36"/>
                <a:gd name="T49" fmla="*/ 7 h 32"/>
                <a:gd name="T50" fmla="*/ 31 w 36"/>
                <a:gd name="T51" fmla="*/ 9 h 32"/>
                <a:gd name="T52" fmla="*/ 35 w 36"/>
                <a:gd name="T53" fmla="*/ 13 h 32"/>
                <a:gd name="T54" fmla="*/ 35 w 36"/>
                <a:gd name="T55" fmla="*/ 19 h 32"/>
                <a:gd name="T56" fmla="*/ 32 w 36"/>
                <a:gd name="T57" fmla="*/ 25 h 32"/>
                <a:gd name="T58" fmla="*/ 25 w 36"/>
                <a:gd name="T59" fmla="*/ 32 h 32"/>
                <a:gd name="T60" fmla="*/ 15 w 36"/>
                <a:gd name="T6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2">
                  <a:moveTo>
                    <a:pt x="15" y="3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6"/>
                    <a:pt x="22" y="26"/>
                    <a:pt x="24" y="25"/>
                  </a:cubicBezTo>
                  <a:cubicBezTo>
                    <a:pt x="25" y="25"/>
                    <a:pt x="26" y="24"/>
                    <a:pt x="28" y="22"/>
                  </a:cubicBezTo>
                  <a:cubicBezTo>
                    <a:pt x="29" y="20"/>
                    <a:pt x="29" y="19"/>
                    <a:pt x="29" y="17"/>
                  </a:cubicBezTo>
                  <a:cubicBezTo>
                    <a:pt x="29" y="16"/>
                    <a:pt x="28" y="15"/>
                    <a:pt x="27" y="14"/>
                  </a:cubicBezTo>
                  <a:cubicBezTo>
                    <a:pt x="27" y="14"/>
                    <a:pt x="26" y="14"/>
                    <a:pt x="25" y="14"/>
                  </a:cubicBezTo>
                  <a:cubicBezTo>
                    <a:pt x="25" y="14"/>
                    <a:pt x="24" y="14"/>
                    <a:pt x="23" y="15"/>
                  </a:cubicBezTo>
                  <a:cubicBezTo>
                    <a:pt x="22" y="15"/>
                    <a:pt x="21" y="17"/>
                    <a:pt x="19" y="19"/>
                  </a:cubicBezTo>
                  <a:cubicBezTo>
                    <a:pt x="16" y="21"/>
                    <a:pt x="14" y="22"/>
                    <a:pt x="12" y="23"/>
                  </a:cubicBezTo>
                  <a:cubicBezTo>
                    <a:pt x="9" y="24"/>
                    <a:pt x="7" y="23"/>
                    <a:pt x="4" y="22"/>
                  </a:cubicBezTo>
                  <a:cubicBezTo>
                    <a:pt x="3" y="21"/>
                    <a:pt x="2" y="20"/>
                    <a:pt x="1" y="18"/>
                  </a:cubicBezTo>
                  <a:cubicBezTo>
                    <a:pt x="1" y="16"/>
                    <a:pt x="0" y="15"/>
                    <a:pt x="1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6" y="3"/>
                    <a:pt x="8" y="1"/>
                    <a:pt x="11" y="1"/>
                  </a:cubicBezTo>
                  <a:cubicBezTo>
                    <a:pt x="14" y="0"/>
                    <a:pt x="16" y="0"/>
                    <a:pt x="19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2" y="7"/>
                    <a:pt x="11" y="7"/>
                  </a:cubicBezTo>
                  <a:cubicBezTo>
                    <a:pt x="10" y="7"/>
                    <a:pt x="9" y="8"/>
                    <a:pt x="8" y="10"/>
                  </a:cubicBezTo>
                  <a:cubicBezTo>
                    <a:pt x="7" y="11"/>
                    <a:pt x="6" y="13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6"/>
                    <a:pt x="13" y="15"/>
                    <a:pt x="15" y="13"/>
                  </a:cubicBezTo>
                  <a:cubicBezTo>
                    <a:pt x="18" y="10"/>
                    <a:pt x="20" y="9"/>
                    <a:pt x="21" y="8"/>
                  </a:cubicBezTo>
                  <a:cubicBezTo>
                    <a:pt x="23" y="7"/>
                    <a:pt x="24" y="7"/>
                    <a:pt x="26" y="7"/>
                  </a:cubicBezTo>
                  <a:cubicBezTo>
                    <a:pt x="28" y="7"/>
                    <a:pt x="29" y="8"/>
                    <a:pt x="31" y="9"/>
                  </a:cubicBezTo>
                  <a:cubicBezTo>
                    <a:pt x="33" y="10"/>
                    <a:pt x="34" y="11"/>
                    <a:pt x="35" y="13"/>
                  </a:cubicBezTo>
                  <a:cubicBezTo>
                    <a:pt x="35" y="15"/>
                    <a:pt x="36" y="17"/>
                    <a:pt x="35" y="19"/>
                  </a:cubicBezTo>
                  <a:cubicBezTo>
                    <a:pt x="35" y="21"/>
                    <a:pt x="34" y="23"/>
                    <a:pt x="32" y="25"/>
                  </a:cubicBezTo>
                  <a:cubicBezTo>
                    <a:pt x="30" y="29"/>
                    <a:pt x="27" y="31"/>
                    <a:pt x="25" y="32"/>
                  </a:cubicBezTo>
                  <a:cubicBezTo>
                    <a:pt x="22" y="32"/>
                    <a:pt x="19" y="32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47"/>
            <p:cNvSpPr/>
            <p:nvPr/>
          </p:nvSpPr>
          <p:spPr bwMode="auto">
            <a:xfrm>
              <a:off x="4373563" y="3795713"/>
              <a:ext cx="141288" cy="84138"/>
            </a:xfrm>
            <a:custGeom>
              <a:avLst/>
              <a:gdLst>
                <a:gd name="T0" fmla="*/ 81 w 89"/>
                <a:gd name="T1" fmla="*/ 53 h 53"/>
                <a:gd name="T2" fmla="*/ 0 w 89"/>
                <a:gd name="T3" fmla="*/ 16 h 53"/>
                <a:gd name="T4" fmla="*/ 8 w 89"/>
                <a:gd name="T5" fmla="*/ 0 h 53"/>
                <a:gd name="T6" fmla="*/ 89 w 89"/>
                <a:gd name="T7" fmla="*/ 37 h 53"/>
                <a:gd name="T8" fmla="*/ 81 w 8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3">
                  <a:moveTo>
                    <a:pt x="81" y="53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9" y="37"/>
                  </a:lnTo>
                  <a:lnTo>
                    <a:pt x="8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48"/>
            <p:cNvSpPr/>
            <p:nvPr/>
          </p:nvSpPr>
          <p:spPr bwMode="auto">
            <a:xfrm>
              <a:off x="4395788" y="3676650"/>
              <a:ext cx="157163" cy="109538"/>
            </a:xfrm>
            <a:custGeom>
              <a:avLst/>
              <a:gdLst>
                <a:gd name="T0" fmla="*/ 93 w 99"/>
                <a:gd name="T1" fmla="*/ 69 h 69"/>
                <a:gd name="T2" fmla="*/ 24 w 99"/>
                <a:gd name="T3" fmla="*/ 45 h 69"/>
                <a:gd name="T4" fmla="*/ 16 w 99"/>
                <a:gd name="T5" fmla="*/ 69 h 69"/>
                <a:gd name="T6" fmla="*/ 0 w 99"/>
                <a:gd name="T7" fmla="*/ 64 h 69"/>
                <a:gd name="T8" fmla="*/ 24 w 99"/>
                <a:gd name="T9" fmla="*/ 0 h 69"/>
                <a:gd name="T10" fmla="*/ 37 w 99"/>
                <a:gd name="T11" fmla="*/ 5 h 69"/>
                <a:gd name="T12" fmla="*/ 29 w 99"/>
                <a:gd name="T13" fmla="*/ 29 h 69"/>
                <a:gd name="T14" fmla="*/ 99 w 99"/>
                <a:gd name="T15" fmla="*/ 53 h 69"/>
                <a:gd name="T16" fmla="*/ 93 w 99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69">
                  <a:moveTo>
                    <a:pt x="93" y="69"/>
                  </a:moveTo>
                  <a:lnTo>
                    <a:pt x="24" y="45"/>
                  </a:lnTo>
                  <a:lnTo>
                    <a:pt x="16" y="69"/>
                  </a:lnTo>
                  <a:lnTo>
                    <a:pt x="0" y="64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29" y="29"/>
                  </a:lnTo>
                  <a:lnTo>
                    <a:pt x="99" y="53"/>
                  </a:lnTo>
                  <a:lnTo>
                    <a:pt x="9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49"/>
            <p:cNvSpPr/>
            <p:nvPr/>
          </p:nvSpPr>
          <p:spPr bwMode="auto">
            <a:xfrm>
              <a:off x="4437063" y="3543300"/>
              <a:ext cx="153988" cy="128588"/>
            </a:xfrm>
            <a:custGeom>
              <a:avLst/>
              <a:gdLst>
                <a:gd name="T0" fmla="*/ 91 w 97"/>
                <a:gd name="T1" fmla="*/ 65 h 81"/>
                <a:gd name="T2" fmla="*/ 57 w 97"/>
                <a:gd name="T3" fmla="*/ 59 h 81"/>
                <a:gd name="T4" fmla="*/ 0 w 97"/>
                <a:gd name="T5" fmla="*/ 81 h 81"/>
                <a:gd name="T6" fmla="*/ 3 w 97"/>
                <a:gd name="T7" fmla="*/ 59 h 81"/>
                <a:gd name="T8" fmla="*/ 41 w 97"/>
                <a:gd name="T9" fmla="*/ 46 h 81"/>
                <a:gd name="T10" fmla="*/ 11 w 97"/>
                <a:gd name="T11" fmla="*/ 19 h 81"/>
                <a:gd name="T12" fmla="*/ 14 w 97"/>
                <a:gd name="T13" fmla="*/ 0 h 81"/>
                <a:gd name="T14" fmla="*/ 59 w 97"/>
                <a:gd name="T15" fmla="*/ 41 h 81"/>
                <a:gd name="T16" fmla="*/ 97 w 97"/>
                <a:gd name="T17" fmla="*/ 49 h 81"/>
                <a:gd name="T18" fmla="*/ 91 w 97"/>
                <a:gd name="T19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81">
                  <a:moveTo>
                    <a:pt x="91" y="65"/>
                  </a:moveTo>
                  <a:lnTo>
                    <a:pt x="57" y="59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41" y="46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59" y="41"/>
                  </a:lnTo>
                  <a:lnTo>
                    <a:pt x="97" y="49"/>
                  </a:lnTo>
                  <a:lnTo>
                    <a:pt x="9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50"/>
            <p:cNvSpPr>
              <a:spLocks noEditPoints="1"/>
            </p:cNvSpPr>
            <p:nvPr/>
          </p:nvSpPr>
          <p:spPr bwMode="auto">
            <a:xfrm>
              <a:off x="2901950" y="2687638"/>
              <a:ext cx="1484313" cy="1490663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175 w 350"/>
                <a:gd name="T11" fmla="*/ 7 h 350"/>
                <a:gd name="T12" fmla="*/ 343 w 350"/>
                <a:gd name="T13" fmla="*/ 175 h 350"/>
                <a:gd name="T14" fmla="*/ 325 w 350"/>
                <a:gd name="T15" fmla="*/ 250 h 350"/>
                <a:gd name="T16" fmla="*/ 25 w 350"/>
                <a:gd name="T17" fmla="*/ 250 h 350"/>
                <a:gd name="T18" fmla="*/ 25 w 350"/>
                <a:gd name="T19" fmla="*/ 250 h 350"/>
                <a:gd name="T20" fmla="*/ 7 w 350"/>
                <a:gd name="T21" fmla="*/ 175 h 350"/>
                <a:gd name="T22" fmla="*/ 175 w 350"/>
                <a:gd name="T23" fmla="*/ 7 h 350"/>
                <a:gd name="T24" fmla="*/ 175 w 350"/>
                <a:gd name="T25" fmla="*/ 343 h 350"/>
                <a:gd name="T26" fmla="*/ 29 w 350"/>
                <a:gd name="T27" fmla="*/ 259 h 350"/>
                <a:gd name="T28" fmla="*/ 321 w 350"/>
                <a:gd name="T29" fmla="*/ 259 h 350"/>
                <a:gd name="T30" fmla="*/ 175 w 350"/>
                <a:gd name="T31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1"/>
                    <a:pt x="78" y="350"/>
                    <a:pt x="175" y="350"/>
                  </a:cubicBezTo>
                  <a:cubicBezTo>
                    <a:pt x="272" y="350"/>
                    <a:pt x="350" y="271"/>
                    <a:pt x="350" y="175"/>
                  </a:cubicBezTo>
                  <a:cubicBezTo>
                    <a:pt x="350" y="78"/>
                    <a:pt x="272" y="0"/>
                    <a:pt x="175" y="0"/>
                  </a:cubicBezTo>
                  <a:close/>
                  <a:moveTo>
                    <a:pt x="175" y="7"/>
                  </a:moveTo>
                  <a:cubicBezTo>
                    <a:pt x="268" y="7"/>
                    <a:pt x="343" y="82"/>
                    <a:pt x="343" y="175"/>
                  </a:cubicBezTo>
                  <a:cubicBezTo>
                    <a:pt x="343" y="202"/>
                    <a:pt x="337" y="228"/>
                    <a:pt x="3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13" y="228"/>
                    <a:pt x="7" y="202"/>
                    <a:pt x="7" y="175"/>
                  </a:cubicBezTo>
                  <a:cubicBezTo>
                    <a:pt x="7" y="82"/>
                    <a:pt x="82" y="7"/>
                    <a:pt x="175" y="7"/>
                  </a:cubicBezTo>
                  <a:close/>
                  <a:moveTo>
                    <a:pt x="175" y="343"/>
                  </a:moveTo>
                  <a:cubicBezTo>
                    <a:pt x="113" y="343"/>
                    <a:pt x="58" y="309"/>
                    <a:pt x="29" y="259"/>
                  </a:cubicBezTo>
                  <a:cubicBezTo>
                    <a:pt x="321" y="259"/>
                    <a:pt x="321" y="259"/>
                    <a:pt x="321" y="259"/>
                  </a:cubicBezTo>
                  <a:cubicBezTo>
                    <a:pt x="292" y="309"/>
                    <a:pt x="237" y="343"/>
                    <a:pt x="175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3000375" y="2778125"/>
              <a:ext cx="1289050" cy="965200"/>
            </a:xfrm>
            <a:custGeom>
              <a:avLst/>
              <a:gdLst>
                <a:gd name="T0" fmla="*/ 256 w 304"/>
                <a:gd name="T1" fmla="*/ 187 h 227"/>
                <a:gd name="T2" fmla="*/ 171 w 304"/>
                <a:gd name="T3" fmla="*/ 200 h 227"/>
                <a:gd name="T4" fmla="*/ 203 w 304"/>
                <a:gd name="T5" fmla="*/ 152 h 227"/>
                <a:gd name="T6" fmla="*/ 232 w 304"/>
                <a:gd name="T7" fmla="*/ 167 h 227"/>
                <a:gd name="T8" fmla="*/ 252 w 304"/>
                <a:gd name="T9" fmla="*/ 152 h 227"/>
                <a:gd name="T10" fmla="*/ 281 w 304"/>
                <a:gd name="T11" fmla="*/ 167 h 227"/>
                <a:gd name="T12" fmla="*/ 294 w 304"/>
                <a:gd name="T13" fmla="*/ 152 h 227"/>
                <a:gd name="T14" fmla="*/ 263 w 304"/>
                <a:gd name="T15" fmla="*/ 131 h 227"/>
                <a:gd name="T16" fmla="*/ 194 w 304"/>
                <a:gd name="T17" fmla="*/ 86 h 227"/>
                <a:gd name="T18" fmla="*/ 110 w 304"/>
                <a:gd name="T19" fmla="*/ 86 h 227"/>
                <a:gd name="T20" fmla="*/ 49 w 304"/>
                <a:gd name="T21" fmla="*/ 116 h 227"/>
                <a:gd name="T22" fmla="*/ 10 w 304"/>
                <a:gd name="T23" fmla="*/ 137 h 227"/>
                <a:gd name="T24" fmla="*/ 26 w 304"/>
                <a:gd name="T25" fmla="*/ 163 h 227"/>
                <a:gd name="T26" fmla="*/ 60 w 304"/>
                <a:gd name="T27" fmla="*/ 136 h 227"/>
                <a:gd name="T28" fmla="*/ 75 w 304"/>
                <a:gd name="T29" fmla="*/ 163 h 227"/>
                <a:gd name="T30" fmla="*/ 109 w 304"/>
                <a:gd name="T31" fmla="*/ 135 h 227"/>
                <a:gd name="T32" fmla="*/ 131 w 304"/>
                <a:gd name="T33" fmla="*/ 151 h 227"/>
                <a:gd name="T34" fmla="*/ 134 w 304"/>
                <a:gd name="T35" fmla="*/ 200 h 227"/>
                <a:gd name="T36" fmla="*/ 48 w 304"/>
                <a:gd name="T37" fmla="*/ 187 h 227"/>
                <a:gd name="T38" fmla="*/ 0 w 304"/>
                <a:gd name="T39" fmla="*/ 204 h 227"/>
                <a:gd name="T40" fmla="*/ 106 w 304"/>
                <a:gd name="T41" fmla="*/ 206 h 227"/>
                <a:gd name="T42" fmla="*/ 199 w 304"/>
                <a:gd name="T43" fmla="*/ 206 h 227"/>
                <a:gd name="T44" fmla="*/ 304 w 304"/>
                <a:gd name="T45" fmla="*/ 204 h 227"/>
                <a:gd name="T46" fmla="*/ 220 w 304"/>
                <a:gd name="T47" fmla="*/ 86 h 227"/>
                <a:gd name="T48" fmla="*/ 216 w 304"/>
                <a:gd name="T49" fmla="*/ 133 h 227"/>
                <a:gd name="T50" fmla="*/ 220 w 304"/>
                <a:gd name="T51" fmla="*/ 86 h 227"/>
                <a:gd name="T52" fmla="*/ 71 w 304"/>
                <a:gd name="T53" fmla="*/ 115 h 227"/>
                <a:gd name="T54" fmla="*/ 101 w 304"/>
                <a:gd name="T55" fmla="*/ 104 h 227"/>
                <a:gd name="T56" fmla="*/ 160 w 304"/>
                <a:gd name="T57" fmla="*/ 118 h 227"/>
                <a:gd name="T58" fmla="*/ 147 w 304"/>
                <a:gd name="T59" fmla="*/ 92 h 227"/>
                <a:gd name="T60" fmla="*/ 117 w 304"/>
                <a:gd name="T61" fmla="*/ 117 h 227"/>
                <a:gd name="T62" fmla="*/ 194 w 304"/>
                <a:gd name="T63" fmla="*/ 134 h 227"/>
                <a:gd name="T64" fmla="*/ 175 w 304"/>
                <a:gd name="T65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227">
                  <a:moveTo>
                    <a:pt x="299" y="190"/>
                  </a:moveTo>
                  <a:cubicBezTo>
                    <a:pt x="275" y="209"/>
                    <a:pt x="256" y="187"/>
                    <a:pt x="256" y="187"/>
                  </a:cubicBezTo>
                  <a:cubicBezTo>
                    <a:pt x="225" y="217"/>
                    <a:pt x="199" y="189"/>
                    <a:pt x="199" y="189"/>
                  </a:cubicBezTo>
                  <a:cubicBezTo>
                    <a:pt x="180" y="203"/>
                    <a:pt x="171" y="200"/>
                    <a:pt x="171" y="200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52" y="152"/>
                    <a:pt x="252" y="152"/>
                    <a:pt x="252" y="152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81" y="167"/>
                    <a:pt x="281" y="167"/>
                    <a:pt x="281" y="167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94" y="152"/>
                    <a:pt x="294" y="152"/>
                    <a:pt x="294" y="152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63" y="131"/>
                    <a:pt x="263" y="131"/>
                    <a:pt x="263" y="131"/>
                  </a:cubicBezTo>
                  <a:cubicBezTo>
                    <a:pt x="225" y="54"/>
                    <a:pt x="225" y="54"/>
                    <a:pt x="225" y="54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3" y="202"/>
                    <a:pt x="106" y="188"/>
                    <a:pt x="106" y="188"/>
                  </a:cubicBezTo>
                  <a:cubicBezTo>
                    <a:pt x="75" y="217"/>
                    <a:pt x="48" y="187"/>
                    <a:pt x="48" y="187"/>
                  </a:cubicBezTo>
                  <a:cubicBezTo>
                    <a:pt x="28" y="209"/>
                    <a:pt x="5" y="191"/>
                    <a:pt x="5" y="19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5" y="220"/>
                    <a:pt x="48" y="205"/>
                    <a:pt x="48" y="205"/>
                  </a:cubicBezTo>
                  <a:cubicBezTo>
                    <a:pt x="81" y="226"/>
                    <a:pt x="106" y="206"/>
                    <a:pt x="106" y="206"/>
                  </a:cubicBezTo>
                  <a:cubicBezTo>
                    <a:pt x="138" y="227"/>
                    <a:pt x="152" y="207"/>
                    <a:pt x="152" y="207"/>
                  </a:cubicBezTo>
                  <a:cubicBezTo>
                    <a:pt x="173" y="226"/>
                    <a:pt x="199" y="206"/>
                    <a:pt x="199" y="206"/>
                  </a:cubicBezTo>
                  <a:cubicBezTo>
                    <a:pt x="225" y="226"/>
                    <a:pt x="255" y="205"/>
                    <a:pt x="255" y="205"/>
                  </a:cubicBezTo>
                  <a:cubicBezTo>
                    <a:pt x="281" y="221"/>
                    <a:pt x="304" y="204"/>
                    <a:pt x="304" y="204"/>
                  </a:cubicBezTo>
                  <a:lnTo>
                    <a:pt x="299" y="190"/>
                  </a:lnTo>
                  <a:close/>
                  <a:moveTo>
                    <a:pt x="220" y="86"/>
                  </a:moveTo>
                  <a:cubicBezTo>
                    <a:pt x="242" y="132"/>
                    <a:pt x="242" y="132"/>
                    <a:pt x="242" y="132"/>
                  </a:cubicBezTo>
                  <a:cubicBezTo>
                    <a:pt x="216" y="133"/>
                    <a:pt x="216" y="133"/>
                    <a:pt x="216" y="133"/>
                  </a:cubicBezTo>
                  <a:cubicBezTo>
                    <a:pt x="203" y="104"/>
                    <a:pt x="203" y="104"/>
                    <a:pt x="203" y="104"/>
                  </a:cubicBezTo>
                  <a:lnTo>
                    <a:pt x="220" y="86"/>
                  </a:lnTo>
                  <a:close/>
                  <a:moveTo>
                    <a:pt x="96" y="116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101" y="104"/>
                    <a:pt x="101" y="104"/>
                    <a:pt x="101" y="104"/>
                  </a:cubicBezTo>
                  <a:lnTo>
                    <a:pt x="96" y="116"/>
                  </a:lnTo>
                  <a:close/>
                  <a:moveTo>
                    <a:pt x="160" y="118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75" y="118"/>
                    <a:pt x="175" y="118"/>
                    <a:pt x="175" y="118"/>
                  </a:cubicBezTo>
                  <a:lnTo>
                    <a:pt x="160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52"/>
            <p:cNvSpPr/>
            <p:nvPr/>
          </p:nvSpPr>
          <p:spPr bwMode="auto">
            <a:xfrm>
              <a:off x="2749550" y="2994025"/>
              <a:ext cx="76200" cy="93663"/>
            </a:xfrm>
            <a:custGeom>
              <a:avLst/>
              <a:gdLst>
                <a:gd name="T0" fmla="*/ 15 w 18"/>
                <a:gd name="T1" fmla="*/ 21 h 22"/>
                <a:gd name="T2" fmla="*/ 17 w 18"/>
                <a:gd name="T3" fmla="*/ 20 h 22"/>
                <a:gd name="T4" fmla="*/ 16 w 18"/>
                <a:gd name="T5" fmla="*/ 14 h 22"/>
                <a:gd name="T6" fmla="*/ 9 w 18"/>
                <a:gd name="T7" fmla="*/ 2 h 22"/>
                <a:gd name="T8" fmla="*/ 1 w 18"/>
                <a:gd name="T9" fmla="*/ 0 h 22"/>
                <a:gd name="T10" fmla="*/ 0 w 18"/>
                <a:gd name="T11" fmla="*/ 2 h 22"/>
                <a:gd name="T12" fmla="*/ 6 w 18"/>
                <a:gd name="T13" fmla="*/ 7 h 22"/>
                <a:gd name="T14" fmla="*/ 13 w 18"/>
                <a:gd name="T15" fmla="*/ 16 h 22"/>
                <a:gd name="T16" fmla="*/ 15 w 18"/>
                <a:gd name="T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5" y="21"/>
                  </a:moveTo>
                  <a:cubicBezTo>
                    <a:pt x="15" y="21"/>
                    <a:pt x="17" y="22"/>
                    <a:pt x="17" y="20"/>
                  </a:cubicBezTo>
                  <a:cubicBezTo>
                    <a:pt x="17" y="20"/>
                    <a:pt x="18" y="16"/>
                    <a:pt x="16" y="14"/>
                  </a:cubicBezTo>
                  <a:cubicBezTo>
                    <a:pt x="16" y="14"/>
                    <a:pt x="10" y="6"/>
                    <a:pt x="9" y="2"/>
                  </a:cubicBezTo>
                  <a:cubicBezTo>
                    <a:pt x="9" y="2"/>
                    <a:pt x="8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3"/>
                    <a:pt x="4" y="2"/>
                    <a:pt x="6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6" y="19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53"/>
            <p:cNvSpPr/>
            <p:nvPr/>
          </p:nvSpPr>
          <p:spPr bwMode="auto">
            <a:xfrm>
              <a:off x="2863850" y="3024188"/>
              <a:ext cx="55563" cy="76200"/>
            </a:xfrm>
            <a:custGeom>
              <a:avLst/>
              <a:gdLst>
                <a:gd name="T0" fmla="*/ 11 w 13"/>
                <a:gd name="T1" fmla="*/ 1 h 18"/>
                <a:gd name="T2" fmla="*/ 3 w 13"/>
                <a:gd name="T3" fmla="*/ 0 h 18"/>
                <a:gd name="T4" fmla="*/ 3 w 13"/>
                <a:gd name="T5" fmla="*/ 3 h 18"/>
                <a:gd name="T6" fmla="*/ 5 w 13"/>
                <a:gd name="T7" fmla="*/ 16 h 18"/>
                <a:gd name="T8" fmla="*/ 8 w 13"/>
                <a:gd name="T9" fmla="*/ 15 h 18"/>
                <a:gd name="T10" fmla="*/ 12 w 13"/>
                <a:gd name="T11" fmla="*/ 4 h 18"/>
                <a:gd name="T12" fmla="*/ 11 w 13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8">
                  <a:moveTo>
                    <a:pt x="11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3" y="3"/>
                  </a:cubicBezTo>
                  <a:cubicBezTo>
                    <a:pt x="3" y="3"/>
                    <a:pt x="7" y="11"/>
                    <a:pt x="5" y="16"/>
                  </a:cubicBezTo>
                  <a:cubicBezTo>
                    <a:pt x="5" y="16"/>
                    <a:pt x="7" y="18"/>
                    <a:pt x="8" y="15"/>
                  </a:cubicBezTo>
                  <a:cubicBezTo>
                    <a:pt x="8" y="15"/>
                    <a:pt x="10" y="6"/>
                    <a:pt x="12" y="4"/>
                  </a:cubicBezTo>
                  <a:cubicBezTo>
                    <a:pt x="12" y="4"/>
                    <a:pt x="13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54"/>
            <p:cNvSpPr/>
            <p:nvPr/>
          </p:nvSpPr>
          <p:spPr bwMode="auto">
            <a:xfrm>
              <a:off x="2779713" y="3067050"/>
              <a:ext cx="80963" cy="157163"/>
            </a:xfrm>
            <a:custGeom>
              <a:avLst/>
              <a:gdLst>
                <a:gd name="T0" fmla="*/ 17 w 19"/>
                <a:gd name="T1" fmla="*/ 2 h 37"/>
                <a:gd name="T2" fmla="*/ 15 w 19"/>
                <a:gd name="T3" fmla="*/ 2 h 37"/>
                <a:gd name="T4" fmla="*/ 13 w 19"/>
                <a:gd name="T5" fmla="*/ 13 h 37"/>
                <a:gd name="T6" fmla="*/ 12 w 19"/>
                <a:gd name="T7" fmla="*/ 23 h 37"/>
                <a:gd name="T8" fmla="*/ 11 w 19"/>
                <a:gd name="T9" fmla="*/ 29 h 37"/>
                <a:gd name="T10" fmla="*/ 10 w 19"/>
                <a:gd name="T11" fmla="*/ 29 h 37"/>
                <a:gd name="T12" fmla="*/ 1 w 19"/>
                <a:gd name="T13" fmla="*/ 20 h 37"/>
                <a:gd name="T14" fmla="*/ 1 w 19"/>
                <a:gd name="T15" fmla="*/ 22 h 37"/>
                <a:gd name="T16" fmla="*/ 7 w 19"/>
                <a:gd name="T17" fmla="*/ 36 h 37"/>
                <a:gd name="T18" fmla="*/ 14 w 19"/>
                <a:gd name="T19" fmla="*/ 37 h 37"/>
                <a:gd name="T20" fmla="*/ 19 w 19"/>
                <a:gd name="T21" fmla="*/ 23 h 37"/>
                <a:gd name="T22" fmla="*/ 19 w 19"/>
                <a:gd name="T23" fmla="*/ 14 h 37"/>
                <a:gd name="T24" fmla="*/ 17 w 19"/>
                <a:gd name="T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7">
                  <a:moveTo>
                    <a:pt x="17" y="2"/>
                  </a:moveTo>
                  <a:cubicBezTo>
                    <a:pt x="17" y="2"/>
                    <a:pt x="16" y="0"/>
                    <a:pt x="15" y="2"/>
                  </a:cubicBezTo>
                  <a:cubicBezTo>
                    <a:pt x="15" y="2"/>
                    <a:pt x="15" y="10"/>
                    <a:pt x="13" y="13"/>
                  </a:cubicBezTo>
                  <a:cubicBezTo>
                    <a:pt x="13" y="13"/>
                    <a:pt x="13" y="21"/>
                    <a:pt x="12" y="23"/>
                  </a:cubicBezTo>
                  <a:cubicBezTo>
                    <a:pt x="12" y="23"/>
                    <a:pt x="11" y="28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6" y="17"/>
                    <a:pt x="1" y="20"/>
                  </a:cubicBezTo>
                  <a:cubicBezTo>
                    <a:pt x="1" y="20"/>
                    <a:pt x="0" y="21"/>
                    <a:pt x="1" y="22"/>
                  </a:cubicBezTo>
                  <a:cubicBezTo>
                    <a:pt x="1" y="22"/>
                    <a:pt x="7" y="33"/>
                    <a:pt x="7" y="36"/>
                  </a:cubicBezTo>
                  <a:cubicBezTo>
                    <a:pt x="7" y="36"/>
                    <a:pt x="11" y="37"/>
                    <a:pt x="14" y="37"/>
                  </a:cubicBezTo>
                  <a:cubicBezTo>
                    <a:pt x="14" y="37"/>
                    <a:pt x="18" y="27"/>
                    <a:pt x="19" y="23"/>
                  </a:cubicBezTo>
                  <a:cubicBezTo>
                    <a:pt x="19" y="23"/>
                    <a:pt x="19" y="16"/>
                    <a:pt x="19" y="14"/>
                  </a:cubicBezTo>
                  <a:cubicBezTo>
                    <a:pt x="19" y="14"/>
                    <a:pt x="18" y="6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55"/>
            <p:cNvSpPr/>
            <p:nvPr/>
          </p:nvSpPr>
          <p:spPr bwMode="auto">
            <a:xfrm>
              <a:off x="3817938" y="2551113"/>
              <a:ext cx="263525" cy="128588"/>
            </a:xfrm>
            <a:custGeom>
              <a:avLst/>
              <a:gdLst>
                <a:gd name="T0" fmla="*/ 62 w 62"/>
                <a:gd name="T1" fmla="*/ 10 h 30"/>
                <a:gd name="T2" fmla="*/ 59 w 62"/>
                <a:gd name="T3" fmla="*/ 10 h 30"/>
                <a:gd name="T4" fmla="*/ 54 w 62"/>
                <a:gd name="T5" fmla="*/ 9 h 30"/>
                <a:gd name="T6" fmla="*/ 53 w 62"/>
                <a:gd name="T7" fmla="*/ 2 h 30"/>
                <a:gd name="T8" fmla="*/ 51 w 62"/>
                <a:gd name="T9" fmla="*/ 1 h 30"/>
                <a:gd name="T10" fmla="*/ 48 w 62"/>
                <a:gd name="T11" fmla="*/ 6 h 30"/>
                <a:gd name="T12" fmla="*/ 47 w 62"/>
                <a:gd name="T13" fmla="*/ 8 h 30"/>
                <a:gd name="T14" fmla="*/ 36 w 62"/>
                <a:gd name="T15" fmla="*/ 9 h 30"/>
                <a:gd name="T16" fmla="*/ 39 w 62"/>
                <a:gd name="T17" fmla="*/ 4 h 30"/>
                <a:gd name="T18" fmla="*/ 37 w 62"/>
                <a:gd name="T19" fmla="*/ 3 h 30"/>
                <a:gd name="T20" fmla="*/ 31 w 62"/>
                <a:gd name="T21" fmla="*/ 11 h 30"/>
                <a:gd name="T22" fmla="*/ 36 w 62"/>
                <a:gd name="T23" fmla="*/ 16 h 30"/>
                <a:gd name="T24" fmla="*/ 28 w 62"/>
                <a:gd name="T25" fmla="*/ 20 h 30"/>
                <a:gd name="T26" fmla="*/ 4 w 62"/>
                <a:gd name="T27" fmla="*/ 26 h 30"/>
                <a:gd name="T28" fmla="*/ 5 w 62"/>
                <a:gd name="T29" fmla="*/ 29 h 30"/>
                <a:gd name="T30" fmla="*/ 25 w 62"/>
                <a:gd name="T31" fmla="*/ 26 h 30"/>
                <a:gd name="T32" fmla="*/ 52 w 62"/>
                <a:gd name="T33" fmla="*/ 14 h 30"/>
                <a:gd name="T34" fmla="*/ 62 w 62"/>
                <a:gd name="T35" fmla="*/ 14 h 30"/>
                <a:gd name="T36" fmla="*/ 62 w 62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0">
                  <a:moveTo>
                    <a:pt x="62" y="10"/>
                  </a:moveTo>
                  <a:cubicBezTo>
                    <a:pt x="61" y="9"/>
                    <a:pt x="59" y="10"/>
                    <a:pt x="59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8"/>
                    <a:pt x="53" y="2"/>
                    <a:pt x="53" y="2"/>
                  </a:cubicBezTo>
                  <a:cubicBezTo>
                    <a:pt x="52" y="0"/>
                    <a:pt x="51" y="1"/>
                    <a:pt x="51" y="1"/>
                  </a:cubicBezTo>
                  <a:cubicBezTo>
                    <a:pt x="49" y="2"/>
                    <a:pt x="48" y="6"/>
                    <a:pt x="48" y="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9" y="4"/>
                    <a:pt x="39" y="4"/>
                  </a:cubicBezTo>
                  <a:cubicBezTo>
                    <a:pt x="41" y="2"/>
                    <a:pt x="37" y="3"/>
                    <a:pt x="37" y="3"/>
                  </a:cubicBezTo>
                  <a:cubicBezTo>
                    <a:pt x="32" y="6"/>
                    <a:pt x="31" y="11"/>
                    <a:pt x="31" y="11"/>
                  </a:cubicBezTo>
                  <a:cubicBezTo>
                    <a:pt x="31" y="16"/>
                    <a:pt x="35" y="16"/>
                    <a:pt x="36" y="16"/>
                  </a:cubicBezTo>
                  <a:cubicBezTo>
                    <a:pt x="35" y="16"/>
                    <a:pt x="28" y="20"/>
                    <a:pt x="28" y="20"/>
                  </a:cubicBezTo>
                  <a:cubicBezTo>
                    <a:pt x="18" y="26"/>
                    <a:pt x="4" y="26"/>
                    <a:pt x="4" y="26"/>
                  </a:cubicBezTo>
                  <a:cubicBezTo>
                    <a:pt x="0" y="28"/>
                    <a:pt x="5" y="29"/>
                    <a:pt x="5" y="29"/>
                  </a:cubicBezTo>
                  <a:cubicBezTo>
                    <a:pt x="9" y="30"/>
                    <a:pt x="25" y="26"/>
                    <a:pt x="25" y="26"/>
                  </a:cubicBezTo>
                  <a:cubicBezTo>
                    <a:pt x="49" y="21"/>
                    <a:pt x="52" y="14"/>
                    <a:pt x="52" y="14"/>
                  </a:cubicBezTo>
                  <a:cubicBezTo>
                    <a:pt x="56" y="15"/>
                    <a:pt x="62" y="14"/>
                    <a:pt x="62" y="14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56"/>
            <p:cNvSpPr/>
            <p:nvPr/>
          </p:nvSpPr>
          <p:spPr bwMode="auto">
            <a:xfrm>
              <a:off x="3949700" y="2674938"/>
              <a:ext cx="80963" cy="77788"/>
            </a:xfrm>
            <a:custGeom>
              <a:avLst/>
              <a:gdLst>
                <a:gd name="T0" fmla="*/ 11 w 19"/>
                <a:gd name="T1" fmla="*/ 5 h 18"/>
                <a:gd name="T2" fmla="*/ 4 w 19"/>
                <a:gd name="T3" fmla="*/ 15 h 18"/>
                <a:gd name="T4" fmla="*/ 3 w 19"/>
                <a:gd name="T5" fmla="*/ 18 h 18"/>
                <a:gd name="T6" fmla="*/ 15 w 19"/>
                <a:gd name="T7" fmla="*/ 15 h 18"/>
                <a:gd name="T8" fmla="*/ 14 w 19"/>
                <a:gd name="T9" fmla="*/ 5 h 18"/>
                <a:gd name="T10" fmla="*/ 11 w 1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1" y="5"/>
                  </a:moveTo>
                  <a:cubicBezTo>
                    <a:pt x="11" y="5"/>
                    <a:pt x="7" y="15"/>
                    <a:pt x="4" y="15"/>
                  </a:cubicBezTo>
                  <a:cubicBezTo>
                    <a:pt x="4" y="15"/>
                    <a:pt x="0" y="17"/>
                    <a:pt x="3" y="18"/>
                  </a:cubicBezTo>
                  <a:cubicBezTo>
                    <a:pt x="3" y="18"/>
                    <a:pt x="11" y="15"/>
                    <a:pt x="15" y="15"/>
                  </a:cubicBezTo>
                  <a:cubicBezTo>
                    <a:pt x="15" y="15"/>
                    <a:pt x="19" y="11"/>
                    <a:pt x="14" y="5"/>
                  </a:cubicBezTo>
                  <a:cubicBezTo>
                    <a:pt x="14" y="5"/>
                    <a:pt x="12" y="0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57"/>
            <p:cNvSpPr>
              <a:spLocks noEditPoints="1"/>
            </p:cNvSpPr>
            <p:nvPr/>
          </p:nvSpPr>
          <p:spPr bwMode="auto">
            <a:xfrm>
              <a:off x="4344988" y="3033713"/>
              <a:ext cx="279400" cy="177800"/>
            </a:xfrm>
            <a:custGeom>
              <a:avLst/>
              <a:gdLst>
                <a:gd name="T0" fmla="*/ 64 w 66"/>
                <a:gd name="T1" fmla="*/ 20 h 42"/>
                <a:gd name="T2" fmla="*/ 63 w 66"/>
                <a:gd name="T3" fmla="*/ 20 h 42"/>
                <a:gd name="T4" fmla="*/ 59 w 66"/>
                <a:gd name="T5" fmla="*/ 16 h 42"/>
                <a:gd name="T6" fmla="*/ 56 w 66"/>
                <a:gd name="T7" fmla="*/ 12 h 42"/>
                <a:gd name="T8" fmla="*/ 53 w 66"/>
                <a:gd name="T9" fmla="*/ 11 h 42"/>
                <a:gd name="T10" fmla="*/ 45 w 66"/>
                <a:gd name="T11" fmla="*/ 5 h 42"/>
                <a:gd name="T12" fmla="*/ 47 w 66"/>
                <a:gd name="T13" fmla="*/ 2 h 42"/>
                <a:gd name="T14" fmla="*/ 46 w 66"/>
                <a:gd name="T15" fmla="*/ 0 h 42"/>
                <a:gd name="T16" fmla="*/ 40 w 66"/>
                <a:gd name="T17" fmla="*/ 2 h 42"/>
                <a:gd name="T18" fmla="*/ 43 w 66"/>
                <a:gd name="T19" fmla="*/ 6 h 42"/>
                <a:gd name="T20" fmla="*/ 51 w 66"/>
                <a:gd name="T21" fmla="*/ 12 h 42"/>
                <a:gd name="T22" fmla="*/ 51 w 66"/>
                <a:gd name="T23" fmla="*/ 18 h 42"/>
                <a:gd name="T24" fmla="*/ 47 w 66"/>
                <a:gd name="T25" fmla="*/ 17 h 42"/>
                <a:gd name="T26" fmla="*/ 29 w 66"/>
                <a:gd name="T27" fmla="*/ 6 h 42"/>
                <a:gd name="T28" fmla="*/ 23 w 66"/>
                <a:gd name="T29" fmla="*/ 7 h 42"/>
                <a:gd name="T30" fmla="*/ 24 w 66"/>
                <a:gd name="T31" fmla="*/ 11 h 42"/>
                <a:gd name="T32" fmla="*/ 29 w 66"/>
                <a:gd name="T33" fmla="*/ 15 h 42"/>
                <a:gd name="T34" fmla="*/ 23 w 66"/>
                <a:gd name="T35" fmla="*/ 14 h 42"/>
                <a:gd name="T36" fmla="*/ 21 w 66"/>
                <a:gd name="T37" fmla="*/ 19 h 42"/>
                <a:gd name="T38" fmla="*/ 20 w 66"/>
                <a:gd name="T39" fmla="*/ 25 h 42"/>
                <a:gd name="T40" fmla="*/ 7 w 66"/>
                <a:gd name="T41" fmla="*/ 5 h 42"/>
                <a:gd name="T42" fmla="*/ 1 w 66"/>
                <a:gd name="T43" fmla="*/ 24 h 42"/>
                <a:gd name="T44" fmla="*/ 8 w 66"/>
                <a:gd name="T45" fmla="*/ 31 h 42"/>
                <a:gd name="T46" fmla="*/ 15 w 66"/>
                <a:gd name="T47" fmla="*/ 30 h 42"/>
                <a:gd name="T48" fmla="*/ 17 w 66"/>
                <a:gd name="T49" fmla="*/ 31 h 42"/>
                <a:gd name="T50" fmla="*/ 16 w 66"/>
                <a:gd name="T51" fmla="*/ 36 h 42"/>
                <a:gd name="T52" fmla="*/ 17 w 66"/>
                <a:gd name="T53" fmla="*/ 38 h 42"/>
                <a:gd name="T54" fmla="*/ 21 w 66"/>
                <a:gd name="T55" fmla="*/ 36 h 42"/>
                <a:gd name="T56" fmla="*/ 20 w 66"/>
                <a:gd name="T57" fmla="*/ 28 h 42"/>
                <a:gd name="T58" fmla="*/ 25 w 66"/>
                <a:gd name="T59" fmla="*/ 20 h 42"/>
                <a:gd name="T60" fmla="*/ 36 w 66"/>
                <a:gd name="T61" fmla="*/ 20 h 42"/>
                <a:gd name="T62" fmla="*/ 34 w 66"/>
                <a:gd name="T63" fmla="*/ 14 h 42"/>
                <a:gd name="T64" fmla="*/ 42 w 66"/>
                <a:gd name="T65" fmla="*/ 19 h 42"/>
                <a:gd name="T66" fmla="*/ 45 w 66"/>
                <a:gd name="T67" fmla="*/ 20 h 42"/>
                <a:gd name="T68" fmla="*/ 51 w 66"/>
                <a:gd name="T69" fmla="*/ 23 h 42"/>
                <a:gd name="T70" fmla="*/ 64 w 66"/>
                <a:gd name="T71" fmla="*/ 26 h 42"/>
                <a:gd name="T72" fmla="*/ 64 w 66"/>
                <a:gd name="T73" fmla="*/ 20 h 42"/>
                <a:gd name="T74" fmla="*/ 10 w 66"/>
                <a:gd name="T75" fmla="*/ 28 h 42"/>
                <a:gd name="T76" fmla="*/ 5 w 66"/>
                <a:gd name="T77" fmla="*/ 17 h 42"/>
                <a:gd name="T78" fmla="*/ 11 w 66"/>
                <a:gd name="T79" fmla="*/ 18 h 42"/>
                <a:gd name="T80" fmla="*/ 15 w 66"/>
                <a:gd name="T81" fmla="*/ 24 h 42"/>
                <a:gd name="T82" fmla="*/ 10 w 66"/>
                <a:gd name="T83" fmla="*/ 28 h 42"/>
                <a:gd name="T84" fmla="*/ 56 w 66"/>
                <a:gd name="T85" fmla="*/ 18 h 42"/>
                <a:gd name="T86" fmla="*/ 58 w 66"/>
                <a:gd name="T87" fmla="*/ 18 h 42"/>
                <a:gd name="T88" fmla="*/ 59 w 66"/>
                <a:gd name="T89" fmla="*/ 20 h 42"/>
                <a:gd name="T90" fmla="*/ 56 w 66"/>
                <a:gd name="T9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42">
                  <a:moveTo>
                    <a:pt x="64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5" y="17"/>
                    <a:pt x="56" y="12"/>
                  </a:cubicBezTo>
                  <a:cubicBezTo>
                    <a:pt x="56" y="12"/>
                    <a:pt x="56" y="11"/>
                    <a:pt x="53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3" y="3"/>
                    <a:pt x="47" y="2"/>
                  </a:cubicBezTo>
                  <a:cubicBezTo>
                    <a:pt x="47" y="2"/>
                    <a:pt x="51" y="1"/>
                    <a:pt x="46" y="0"/>
                  </a:cubicBezTo>
                  <a:cubicBezTo>
                    <a:pt x="46" y="0"/>
                    <a:pt x="40" y="1"/>
                    <a:pt x="40" y="2"/>
                  </a:cubicBezTo>
                  <a:cubicBezTo>
                    <a:pt x="40" y="2"/>
                    <a:pt x="39" y="7"/>
                    <a:pt x="43" y="6"/>
                  </a:cubicBezTo>
                  <a:cubicBezTo>
                    <a:pt x="43" y="6"/>
                    <a:pt x="50" y="11"/>
                    <a:pt x="51" y="12"/>
                  </a:cubicBezTo>
                  <a:cubicBezTo>
                    <a:pt x="51" y="12"/>
                    <a:pt x="50" y="16"/>
                    <a:pt x="51" y="18"/>
                  </a:cubicBezTo>
                  <a:cubicBezTo>
                    <a:pt x="51" y="18"/>
                    <a:pt x="50" y="19"/>
                    <a:pt x="47" y="17"/>
                  </a:cubicBezTo>
                  <a:cubicBezTo>
                    <a:pt x="47" y="17"/>
                    <a:pt x="29" y="9"/>
                    <a:pt x="29" y="6"/>
                  </a:cubicBezTo>
                  <a:cubicBezTo>
                    <a:pt x="29" y="6"/>
                    <a:pt x="25" y="6"/>
                    <a:pt x="23" y="7"/>
                  </a:cubicBezTo>
                  <a:cubicBezTo>
                    <a:pt x="23" y="7"/>
                    <a:pt x="23" y="11"/>
                    <a:pt x="24" y="1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7" y="16"/>
                    <a:pt x="23" y="14"/>
                  </a:cubicBezTo>
                  <a:cubicBezTo>
                    <a:pt x="23" y="14"/>
                    <a:pt x="18" y="15"/>
                    <a:pt x="21" y="19"/>
                  </a:cubicBezTo>
                  <a:cubicBezTo>
                    <a:pt x="21" y="19"/>
                    <a:pt x="23" y="23"/>
                    <a:pt x="20" y="25"/>
                  </a:cubicBezTo>
                  <a:cubicBezTo>
                    <a:pt x="20" y="25"/>
                    <a:pt x="20" y="16"/>
                    <a:pt x="7" y="5"/>
                  </a:cubicBezTo>
                  <a:cubicBezTo>
                    <a:pt x="7" y="5"/>
                    <a:pt x="3" y="6"/>
                    <a:pt x="1" y="24"/>
                  </a:cubicBezTo>
                  <a:cubicBezTo>
                    <a:pt x="1" y="24"/>
                    <a:pt x="0" y="32"/>
                    <a:pt x="8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7" y="3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4" y="37"/>
                    <a:pt x="17" y="38"/>
                  </a:cubicBezTo>
                  <a:cubicBezTo>
                    <a:pt x="17" y="38"/>
                    <a:pt x="19" y="42"/>
                    <a:pt x="21" y="3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6" y="29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9" y="18"/>
                    <a:pt x="34" y="14"/>
                  </a:cubicBezTo>
                  <a:cubicBezTo>
                    <a:pt x="34" y="14"/>
                    <a:pt x="40" y="17"/>
                    <a:pt x="42" y="19"/>
                  </a:cubicBezTo>
                  <a:cubicBezTo>
                    <a:pt x="42" y="19"/>
                    <a:pt x="42" y="20"/>
                    <a:pt x="45" y="20"/>
                  </a:cubicBezTo>
                  <a:cubicBezTo>
                    <a:pt x="45" y="20"/>
                    <a:pt x="46" y="22"/>
                    <a:pt x="51" y="23"/>
                  </a:cubicBezTo>
                  <a:cubicBezTo>
                    <a:pt x="51" y="23"/>
                    <a:pt x="52" y="26"/>
                    <a:pt x="64" y="26"/>
                  </a:cubicBezTo>
                  <a:cubicBezTo>
                    <a:pt x="64" y="26"/>
                    <a:pt x="66" y="22"/>
                    <a:pt x="64" y="20"/>
                  </a:cubicBezTo>
                  <a:close/>
                  <a:moveTo>
                    <a:pt x="10" y="28"/>
                  </a:moveTo>
                  <a:cubicBezTo>
                    <a:pt x="2" y="28"/>
                    <a:pt x="5" y="17"/>
                    <a:pt x="5" y="17"/>
                  </a:cubicBezTo>
                  <a:cubicBezTo>
                    <a:pt x="5" y="11"/>
                    <a:pt x="11" y="18"/>
                    <a:pt x="11" y="1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9"/>
                    <a:pt x="10" y="28"/>
                    <a:pt x="10" y="28"/>
                  </a:cubicBezTo>
                  <a:close/>
                  <a:moveTo>
                    <a:pt x="56" y="18"/>
                  </a:moveTo>
                  <a:cubicBezTo>
                    <a:pt x="56" y="18"/>
                    <a:pt x="57" y="18"/>
                    <a:pt x="58" y="1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4" y="20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58"/>
            <p:cNvSpPr>
              <a:spLocks noEditPoints="1"/>
            </p:cNvSpPr>
            <p:nvPr/>
          </p:nvSpPr>
          <p:spPr bwMode="auto">
            <a:xfrm>
              <a:off x="3198813" y="2505075"/>
              <a:ext cx="123825" cy="268288"/>
            </a:xfrm>
            <a:custGeom>
              <a:avLst/>
              <a:gdLst>
                <a:gd name="T0" fmla="*/ 22 w 29"/>
                <a:gd name="T1" fmla="*/ 41 h 63"/>
                <a:gd name="T2" fmla="*/ 23 w 29"/>
                <a:gd name="T3" fmla="*/ 30 h 63"/>
                <a:gd name="T4" fmla="*/ 21 w 29"/>
                <a:gd name="T5" fmla="*/ 28 h 63"/>
                <a:gd name="T6" fmla="*/ 21 w 29"/>
                <a:gd name="T7" fmla="*/ 26 h 63"/>
                <a:gd name="T8" fmla="*/ 19 w 29"/>
                <a:gd name="T9" fmla="*/ 25 h 63"/>
                <a:gd name="T10" fmla="*/ 15 w 29"/>
                <a:gd name="T11" fmla="*/ 24 h 63"/>
                <a:gd name="T12" fmla="*/ 15 w 29"/>
                <a:gd name="T13" fmla="*/ 21 h 63"/>
                <a:gd name="T14" fmla="*/ 20 w 29"/>
                <a:gd name="T15" fmla="*/ 14 h 63"/>
                <a:gd name="T16" fmla="*/ 19 w 29"/>
                <a:gd name="T17" fmla="*/ 5 h 63"/>
                <a:gd name="T18" fmla="*/ 17 w 29"/>
                <a:gd name="T19" fmla="*/ 4 h 63"/>
                <a:gd name="T20" fmla="*/ 16 w 29"/>
                <a:gd name="T21" fmla="*/ 7 h 63"/>
                <a:gd name="T22" fmla="*/ 12 w 29"/>
                <a:gd name="T23" fmla="*/ 14 h 63"/>
                <a:gd name="T24" fmla="*/ 11 w 29"/>
                <a:gd name="T25" fmla="*/ 4 h 63"/>
                <a:gd name="T26" fmla="*/ 9 w 29"/>
                <a:gd name="T27" fmla="*/ 1 h 63"/>
                <a:gd name="T28" fmla="*/ 8 w 29"/>
                <a:gd name="T29" fmla="*/ 4 h 63"/>
                <a:gd name="T30" fmla="*/ 8 w 29"/>
                <a:gd name="T31" fmla="*/ 23 h 63"/>
                <a:gd name="T32" fmla="*/ 5 w 29"/>
                <a:gd name="T33" fmla="*/ 28 h 63"/>
                <a:gd name="T34" fmla="*/ 4 w 29"/>
                <a:gd name="T35" fmla="*/ 32 h 63"/>
                <a:gd name="T36" fmla="*/ 9 w 29"/>
                <a:gd name="T37" fmla="*/ 33 h 63"/>
                <a:gd name="T38" fmla="*/ 9 w 29"/>
                <a:gd name="T39" fmla="*/ 45 h 63"/>
                <a:gd name="T40" fmla="*/ 9 w 29"/>
                <a:gd name="T41" fmla="*/ 48 h 63"/>
                <a:gd name="T42" fmla="*/ 14 w 29"/>
                <a:gd name="T43" fmla="*/ 49 h 63"/>
                <a:gd name="T44" fmla="*/ 17 w 29"/>
                <a:gd name="T45" fmla="*/ 43 h 63"/>
                <a:gd name="T46" fmla="*/ 18 w 29"/>
                <a:gd name="T47" fmla="*/ 44 h 63"/>
                <a:gd name="T48" fmla="*/ 19 w 29"/>
                <a:gd name="T49" fmla="*/ 49 h 63"/>
                <a:gd name="T50" fmla="*/ 16 w 29"/>
                <a:gd name="T51" fmla="*/ 55 h 63"/>
                <a:gd name="T52" fmla="*/ 14 w 29"/>
                <a:gd name="T53" fmla="*/ 57 h 63"/>
                <a:gd name="T54" fmla="*/ 16 w 29"/>
                <a:gd name="T55" fmla="*/ 62 h 63"/>
                <a:gd name="T56" fmla="*/ 19 w 29"/>
                <a:gd name="T57" fmla="*/ 59 h 63"/>
                <a:gd name="T58" fmla="*/ 19 w 29"/>
                <a:gd name="T59" fmla="*/ 55 h 63"/>
                <a:gd name="T60" fmla="*/ 29 w 29"/>
                <a:gd name="T61" fmla="*/ 56 h 63"/>
                <a:gd name="T62" fmla="*/ 27 w 29"/>
                <a:gd name="T63" fmla="*/ 51 h 63"/>
                <a:gd name="T64" fmla="*/ 22 w 29"/>
                <a:gd name="T65" fmla="*/ 41 h 63"/>
                <a:gd name="T66" fmla="*/ 15 w 29"/>
                <a:gd name="T67" fmla="*/ 39 h 63"/>
                <a:gd name="T68" fmla="*/ 13 w 29"/>
                <a:gd name="T69" fmla="*/ 42 h 63"/>
                <a:gd name="T70" fmla="*/ 12 w 29"/>
                <a:gd name="T71" fmla="*/ 32 h 63"/>
                <a:gd name="T72" fmla="*/ 13 w 29"/>
                <a:gd name="T73" fmla="*/ 27 h 63"/>
                <a:gd name="T74" fmla="*/ 15 w 29"/>
                <a:gd name="T75" fmla="*/ 34 h 63"/>
                <a:gd name="T76" fmla="*/ 15 w 29"/>
                <a:gd name="T77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63">
                  <a:moveTo>
                    <a:pt x="22" y="41"/>
                  </a:moveTo>
                  <a:cubicBezTo>
                    <a:pt x="22" y="41"/>
                    <a:pt x="20" y="39"/>
                    <a:pt x="23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7" y="23"/>
                    <a:pt x="15" y="24"/>
                  </a:cubicBezTo>
                  <a:cubicBezTo>
                    <a:pt x="15" y="24"/>
                    <a:pt x="13" y="25"/>
                    <a:pt x="15" y="2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3"/>
                    <a:pt x="17" y="4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4" y="9"/>
                    <a:pt x="13" y="12"/>
                    <a:pt x="12" y="14"/>
                  </a:cubicBezTo>
                  <a:cubicBezTo>
                    <a:pt x="12" y="14"/>
                    <a:pt x="12" y="6"/>
                    <a:pt x="11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29"/>
                    <a:pt x="4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7" y="54"/>
                    <a:pt x="16" y="55"/>
                  </a:cubicBezTo>
                  <a:cubicBezTo>
                    <a:pt x="16" y="55"/>
                    <a:pt x="16" y="55"/>
                    <a:pt x="14" y="57"/>
                  </a:cubicBezTo>
                  <a:cubicBezTo>
                    <a:pt x="14" y="57"/>
                    <a:pt x="10" y="62"/>
                    <a:pt x="16" y="62"/>
                  </a:cubicBezTo>
                  <a:cubicBezTo>
                    <a:pt x="16" y="62"/>
                    <a:pt x="19" y="63"/>
                    <a:pt x="19" y="59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4"/>
                    <a:pt x="27" y="51"/>
                  </a:cubicBezTo>
                  <a:lnTo>
                    <a:pt x="22" y="41"/>
                  </a:lnTo>
                  <a:close/>
                  <a:moveTo>
                    <a:pt x="15" y="39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29"/>
                    <a:pt x="13" y="27"/>
                    <a:pt x="13" y="27"/>
                  </a:cubicBezTo>
                  <a:cubicBezTo>
                    <a:pt x="14" y="29"/>
                    <a:pt x="15" y="34"/>
                    <a:pt x="15" y="34"/>
                  </a:cubicBezTo>
                  <a:cubicBezTo>
                    <a:pt x="15" y="37"/>
                    <a:pt x="15" y="39"/>
                    <a:pt x="1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59"/>
            <p:cNvSpPr/>
            <p:nvPr/>
          </p:nvSpPr>
          <p:spPr bwMode="auto">
            <a:xfrm>
              <a:off x="3297238" y="2679700"/>
              <a:ext cx="50800" cy="38100"/>
            </a:xfrm>
            <a:custGeom>
              <a:avLst/>
              <a:gdLst>
                <a:gd name="T0" fmla="*/ 9 w 12"/>
                <a:gd name="T1" fmla="*/ 0 h 9"/>
                <a:gd name="T2" fmla="*/ 3 w 12"/>
                <a:gd name="T3" fmla="*/ 1 h 9"/>
                <a:gd name="T4" fmla="*/ 3 w 12"/>
                <a:gd name="T5" fmla="*/ 3 h 9"/>
                <a:gd name="T6" fmla="*/ 9 w 12"/>
                <a:gd name="T7" fmla="*/ 6 h 9"/>
                <a:gd name="T8" fmla="*/ 12 w 12"/>
                <a:gd name="T9" fmla="*/ 5 h 9"/>
                <a:gd name="T10" fmla="*/ 12 w 12"/>
                <a:gd name="T11" fmla="*/ 2 h 9"/>
                <a:gd name="T12" fmla="*/ 9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3"/>
                    <a:pt x="3" y="3"/>
                  </a:cubicBezTo>
                  <a:cubicBezTo>
                    <a:pt x="3" y="3"/>
                    <a:pt x="7" y="4"/>
                    <a:pt x="9" y="6"/>
                  </a:cubicBezTo>
                  <a:cubicBezTo>
                    <a:pt x="9" y="6"/>
                    <a:pt x="11" y="9"/>
                    <a:pt x="12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60"/>
            <p:cNvSpPr/>
            <p:nvPr/>
          </p:nvSpPr>
          <p:spPr bwMode="auto">
            <a:xfrm>
              <a:off x="3398838" y="3876675"/>
              <a:ext cx="46038" cy="147638"/>
            </a:xfrm>
            <a:custGeom>
              <a:avLst/>
              <a:gdLst>
                <a:gd name="T0" fmla="*/ 19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4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9 w 29"/>
                <a:gd name="T13" fmla="*/ 93 h 93"/>
                <a:gd name="T14" fmla="*/ 19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9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9" y="93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Freeform 61"/>
            <p:cNvSpPr/>
            <p:nvPr/>
          </p:nvSpPr>
          <p:spPr bwMode="auto">
            <a:xfrm>
              <a:off x="3822700" y="3876675"/>
              <a:ext cx="46038" cy="147638"/>
            </a:xfrm>
            <a:custGeom>
              <a:avLst/>
              <a:gdLst>
                <a:gd name="T0" fmla="*/ 16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1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6 w 29"/>
                <a:gd name="T13" fmla="*/ 93 h 93"/>
                <a:gd name="T14" fmla="*/ 16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6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6" y="93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Freeform 62"/>
            <p:cNvSpPr>
              <a:spLocks noEditPoints="1"/>
            </p:cNvSpPr>
            <p:nvPr/>
          </p:nvSpPr>
          <p:spPr bwMode="auto">
            <a:xfrm>
              <a:off x="3521075" y="3876675"/>
              <a:ext cx="90488" cy="147638"/>
            </a:xfrm>
            <a:custGeom>
              <a:avLst/>
              <a:gdLst>
                <a:gd name="T0" fmla="*/ 16 w 21"/>
                <a:gd name="T1" fmla="*/ 10 h 35"/>
                <a:gd name="T2" fmla="*/ 16 w 21"/>
                <a:gd name="T3" fmla="*/ 13 h 35"/>
                <a:gd name="T4" fmla="*/ 15 w 21"/>
                <a:gd name="T5" fmla="*/ 16 h 35"/>
                <a:gd name="T6" fmla="*/ 11 w 21"/>
                <a:gd name="T7" fmla="*/ 17 h 35"/>
                <a:gd name="T8" fmla="*/ 9 w 21"/>
                <a:gd name="T9" fmla="*/ 17 h 35"/>
                <a:gd name="T10" fmla="*/ 7 w 21"/>
                <a:gd name="T11" fmla="*/ 16 h 35"/>
                <a:gd name="T12" fmla="*/ 5 w 21"/>
                <a:gd name="T13" fmla="*/ 14 h 35"/>
                <a:gd name="T14" fmla="*/ 5 w 21"/>
                <a:gd name="T15" fmla="*/ 11 h 35"/>
                <a:gd name="T16" fmla="*/ 5 w 21"/>
                <a:gd name="T17" fmla="*/ 8 h 35"/>
                <a:gd name="T18" fmla="*/ 7 w 21"/>
                <a:gd name="T19" fmla="*/ 6 h 35"/>
                <a:gd name="T20" fmla="*/ 8 w 21"/>
                <a:gd name="T21" fmla="*/ 5 h 35"/>
                <a:gd name="T22" fmla="*/ 11 w 21"/>
                <a:gd name="T23" fmla="*/ 4 h 35"/>
                <a:gd name="T24" fmla="*/ 14 w 21"/>
                <a:gd name="T25" fmla="*/ 5 h 35"/>
                <a:gd name="T26" fmla="*/ 16 w 21"/>
                <a:gd name="T27" fmla="*/ 7 h 35"/>
                <a:gd name="T28" fmla="*/ 16 w 21"/>
                <a:gd name="T29" fmla="*/ 10 h 35"/>
                <a:gd name="T30" fmla="*/ 16 w 21"/>
                <a:gd name="T31" fmla="*/ 23 h 35"/>
                <a:gd name="T32" fmla="*/ 16 w 21"/>
                <a:gd name="T33" fmla="*/ 25 h 35"/>
                <a:gd name="T34" fmla="*/ 15 w 21"/>
                <a:gd name="T35" fmla="*/ 27 h 35"/>
                <a:gd name="T36" fmla="*/ 14 w 21"/>
                <a:gd name="T37" fmla="*/ 29 h 35"/>
                <a:gd name="T38" fmla="*/ 12 w 21"/>
                <a:gd name="T39" fmla="*/ 30 h 35"/>
                <a:gd name="T40" fmla="*/ 9 w 21"/>
                <a:gd name="T41" fmla="*/ 30 h 35"/>
                <a:gd name="T42" fmla="*/ 7 w 21"/>
                <a:gd name="T43" fmla="*/ 29 h 35"/>
                <a:gd name="T44" fmla="*/ 5 w 21"/>
                <a:gd name="T45" fmla="*/ 28 h 35"/>
                <a:gd name="T46" fmla="*/ 5 w 21"/>
                <a:gd name="T47" fmla="*/ 26 h 35"/>
                <a:gd name="T48" fmla="*/ 0 w 21"/>
                <a:gd name="T49" fmla="*/ 26 h 35"/>
                <a:gd name="T50" fmla="*/ 1 w 21"/>
                <a:gd name="T51" fmla="*/ 28 h 35"/>
                <a:gd name="T52" fmla="*/ 2 w 21"/>
                <a:gd name="T53" fmla="*/ 31 h 35"/>
                <a:gd name="T54" fmla="*/ 4 w 21"/>
                <a:gd name="T55" fmla="*/ 33 h 35"/>
                <a:gd name="T56" fmla="*/ 7 w 21"/>
                <a:gd name="T57" fmla="*/ 34 h 35"/>
                <a:gd name="T58" fmla="*/ 10 w 21"/>
                <a:gd name="T59" fmla="*/ 35 h 35"/>
                <a:gd name="T60" fmla="*/ 14 w 21"/>
                <a:gd name="T61" fmla="*/ 34 h 35"/>
                <a:gd name="T62" fmla="*/ 17 w 21"/>
                <a:gd name="T63" fmla="*/ 33 h 35"/>
                <a:gd name="T64" fmla="*/ 19 w 21"/>
                <a:gd name="T65" fmla="*/ 31 h 35"/>
                <a:gd name="T66" fmla="*/ 20 w 21"/>
                <a:gd name="T67" fmla="*/ 28 h 35"/>
                <a:gd name="T68" fmla="*/ 21 w 21"/>
                <a:gd name="T69" fmla="*/ 25 h 35"/>
                <a:gd name="T70" fmla="*/ 21 w 21"/>
                <a:gd name="T71" fmla="*/ 21 h 35"/>
                <a:gd name="T72" fmla="*/ 21 w 21"/>
                <a:gd name="T73" fmla="*/ 11 h 35"/>
                <a:gd name="T74" fmla="*/ 20 w 21"/>
                <a:gd name="T75" fmla="*/ 7 h 35"/>
                <a:gd name="T76" fmla="*/ 19 w 21"/>
                <a:gd name="T77" fmla="*/ 3 h 35"/>
                <a:gd name="T78" fmla="*/ 15 w 21"/>
                <a:gd name="T79" fmla="*/ 1 h 35"/>
                <a:gd name="T80" fmla="*/ 10 w 21"/>
                <a:gd name="T81" fmla="*/ 0 h 35"/>
                <a:gd name="T82" fmla="*/ 7 w 21"/>
                <a:gd name="T83" fmla="*/ 0 h 35"/>
                <a:gd name="T84" fmla="*/ 3 w 21"/>
                <a:gd name="T85" fmla="*/ 2 h 35"/>
                <a:gd name="T86" fmla="*/ 1 w 21"/>
                <a:gd name="T87" fmla="*/ 5 h 35"/>
                <a:gd name="T88" fmla="*/ 1 w 21"/>
                <a:gd name="T89" fmla="*/ 8 h 35"/>
                <a:gd name="T90" fmla="*/ 0 w 21"/>
                <a:gd name="T91" fmla="*/ 11 h 35"/>
                <a:gd name="T92" fmla="*/ 1 w 21"/>
                <a:gd name="T93" fmla="*/ 16 h 35"/>
                <a:gd name="T94" fmla="*/ 3 w 21"/>
                <a:gd name="T95" fmla="*/ 19 h 35"/>
                <a:gd name="T96" fmla="*/ 6 w 21"/>
                <a:gd name="T97" fmla="*/ 21 h 35"/>
                <a:gd name="T98" fmla="*/ 11 w 21"/>
                <a:gd name="T99" fmla="*/ 21 h 35"/>
                <a:gd name="T100" fmla="*/ 13 w 21"/>
                <a:gd name="T101" fmla="*/ 21 h 35"/>
                <a:gd name="T102" fmla="*/ 15 w 21"/>
                <a:gd name="T103" fmla="*/ 21 h 35"/>
                <a:gd name="T104" fmla="*/ 16 w 21"/>
                <a:gd name="T105" fmla="*/ 20 h 35"/>
                <a:gd name="T106" fmla="*/ 16 w 21"/>
                <a:gd name="T10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35">
                  <a:moveTo>
                    <a:pt x="16" y="10"/>
                  </a:moveTo>
                  <a:cubicBezTo>
                    <a:pt x="16" y="11"/>
                    <a:pt x="16" y="12"/>
                    <a:pt x="16" y="13"/>
                  </a:cubicBezTo>
                  <a:cubicBezTo>
                    <a:pt x="16" y="14"/>
                    <a:pt x="15" y="15"/>
                    <a:pt x="15" y="16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5" y="6"/>
                    <a:pt x="15" y="6"/>
                    <a:pt x="16" y="7"/>
                  </a:cubicBezTo>
                  <a:cubicBezTo>
                    <a:pt x="16" y="8"/>
                    <a:pt x="16" y="9"/>
                    <a:pt x="16" y="10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4"/>
                    <a:pt x="16" y="25"/>
                  </a:cubicBezTo>
                  <a:cubicBezTo>
                    <a:pt x="16" y="26"/>
                    <a:pt x="16" y="27"/>
                    <a:pt x="15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13" y="29"/>
                    <a:pt x="13" y="30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2" y="32"/>
                    <a:pt x="3" y="32"/>
                    <a:pt x="4" y="33"/>
                  </a:cubicBezTo>
                  <a:cubicBezTo>
                    <a:pt x="4" y="34"/>
                    <a:pt x="5" y="34"/>
                    <a:pt x="7" y="34"/>
                  </a:cubicBezTo>
                  <a:cubicBezTo>
                    <a:pt x="8" y="35"/>
                    <a:pt x="9" y="35"/>
                    <a:pt x="10" y="35"/>
                  </a:cubicBezTo>
                  <a:cubicBezTo>
                    <a:pt x="12" y="35"/>
                    <a:pt x="13" y="35"/>
                    <a:pt x="14" y="34"/>
                  </a:cubicBezTo>
                  <a:cubicBezTo>
                    <a:pt x="15" y="34"/>
                    <a:pt x="16" y="33"/>
                    <a:pt x="17" y="33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0"/>
                    <a:pt x="20" y="29"/>
                    <a:pt x="20" y="28"/>
                  </a:cubicBezTo>
                  <a:cubicBezTo>
                    <a:pt x="20" y="27"/>
                    <a:pt x="21" y="26"/>
                    <a:pt x="21" y="25"/>
                  </a:cubicBezTo>
                  <a:cubicBezTo>
                    <a:pt x="21" y="24"/>
                    <a:pt x="21" y="23"/>
                    <a:pt x="21" y="2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8" y="2"/>
                    <a:pt x="17" y="2"/>
                    <a:pt x="15" y="1"/>
                  </a:cubicBezTo>
                  <a:cubicBezTo>
                    <a:pt x="14" y="0"/>
                    <a:pt x="12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3" y="19"/>
                    <a:pt x="4" y="20"/>
                    <a:pt x="6" y="21"/>
                  </a:cubicBezTo>
                  <a:cubicBezTo>
                    <a:pt x="7" y="21"/>
                    <a:pt x="9" y="22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Freeform 63"/>
            <p:cNvSpPr>
              <a:spLocks noEditPoints="1"/>
            </p:cNvSpPr>
            <p:nvPr/>
          </p:nvSpPr>
          <p:spPr bwMode="auto">
            <a:xfrm>
              <a:off x="3675063" y="3871913"/>
              <a:ext cx="96838" cy="152400"/>
            </a:xfrm>
            <a:custGeom>
              <a:avLst/>
              <a:gdLst>
                <a:gd name="T0" fmla="*/ 18 w 23"/>
                <a:gd name="T1" fmla="*/ 20 h 36"/>
                <a:gd name="T2" fmla="*/ 17 w 23"/>
                <a:gd name="T3" fmla="*/ 24 h 36"/>
                <a:gd name="T4" fmla="*/ 16 w 23"/>
                <a:gd name="T5" fmla="*/ 28 h 36"/>
                <a:gd name="T6" fmla="*/ 14 w 23"/>
                <a:gd name="T7" fmla="*/ 30 h 36"/>
                <a:gd name="T8" fmla="*/ 11 w 23"/>
                <a:gd name="T9" fmla="*/ 31 h 36"/>
                <a:gd name="T10" fmla="*/ 8 w 23"/>
                <a:gd name="T11" fmla="*/ 30 h 36"/>
                <a:gd name="T12" fmla="*/ 6 w 23"/>
                <a:gd name="T13" fmla="*/ 28 h 36"/>
                <a:gd name="T14" fmla="*/ 5 w 23"/>
                <a:gd name="T15" fmla="*/ 24 h 36"/>
                <a:gd name="T16" fmla="*/ 4 w 23"/>
                <a:gd name="T17" fmla="*/ 18 h 36"/>
                <a:gd name="T18" fmla="*/ 4 w 23"/>
                <a:gd name="T19" fmla="*/ 15 h 36"/>
                <a:gd name="T20" fmla="*/ 5 w 23"/>
                <a:gd name="T21" fmla="*/ 12 h 36"/>
                <a:gd name="T22" fmla="*/ 6 w 23"/>
                <a:gd name="T23" fmla="*/ 8 h 36"/>
                <a:gd name="T24" fmla="*/ 8 w 23"/>
                <a:gd name="T25" fmla="*/ 6 h 36"/>
                <a:gd name="T26" fmla="*/ 11 w 23"/>
                <a:gd name="T27" fmla="*/ 5 h 36"/>
                <a:gd name="T28" fmla="*/ 14 w 23"/>
                <a:gd name="T29" fmla="*/ 6 h 36"/>
                <a:gd name="T30" fmla="*/ 16 w 23"/>
                <a:gd name="T31" fmla="*/ 8 h 36"/>
                <a:gd name="T32" fmla="*/ 17 w 23"/>
                <a:gd name="T33" fmla="*/ 12 h 36"/>
                <a:gd name="T34" fmla="*/ 18 w 23"/>
                <a:gd name="T35" fmla="*/ 17 h 36"/>
                <a:gd name="T36" fmla="*/ 18 w 23"/>
                <a:gd name="T37" fmla="*/ 20 h 36"/>
                <a:gd name="T38" fmla="*/ 22 w 23"/>
                <a:gd name="T39" fmla="*/ 15 h 36"/>
                <a:gd name="T40" fmla="*/ 22 w 23"/>
                <a:gd name="T41" fmla="*/ 10 h 36"/>
                <a:gd name="T42" fmla="*/ 20 w 23"/>
                <a:gd name="T43" fmla="*/ 6 h 36"/>
                <a:gd name="T44" fmla="*/ 18 w 23"/>
                <a:gd name="T45" fmla="*/ 3 h 36"/>
                <a:gd name="T46" fmla="*/ 14 w 23"/>
                <a:gd name="T47" fmla="*/ 1 h 36"/>
                <a:gd name="T48" fmla="*/ 11 w 23"/>
                <a:gd name="T49" fmla="*/ 0 h 36"/>
                <a:gd name="T50" fmla="*/ 7 w 23"/>
                <a:gd name="T51" fmla="*/ 1 h 36"/>
                <a:gd name="T52" fmla="*/ 4 w 23"/>
                <a:gd name="T53" fmla="*/ 4 h 36"/>
                <a:gd name="T54" fmla="*/ 1 w 23"/>
                <a:gd name="T55" fmla="*/ 7 h 36"/>
                <a:gd name="T56" fmla="*/ 0 w 23"/>
                <a:gd name="T57" fmla="*/ 11 h 36"/>
                <a:gd name="T58" fmla="*/ 0 w 23"/>
                <a:gd name="T59" fmla="*/ 15 h 36"/>
                <a:gd name="T60" fmla="*/ 0 w 23"/>
                <a:gd name="T61" fmla="*/ 20 h 36"/>
                <a:gd name="T62" fmla="*/ 0 w 23"/>
                <a:gd name="T63" fmla="*/ 25 h 36"/>
                <a:gd name="T64" fmla="*/ 1 w 23"/>
                <a:gd name="T65" fmla="*/ 29 h 36"/>
                <a:gd name="T66" fmla="*/ 3 w 23"/>
                <a:gd name="T67" fmla="*/ 32 h 36"/>
                <a:gd name="T68" fmla="*/ 7 w 23"/>
                <a:gd name="T69" fmla="*/ 35 h 36"/>
                <a:gd name="T70" fmla="*/ 11 w 23"/>
                <a:gd name="T71" fmla="*/ 36 h 36"/>
                <a:gd name="T72" fmla="*/ 15 w 23"/>
                <a:gd name="T73" fmla="*/ 35 h 36"/>
                <a:gd name="T74" fmla="*/ 18 w 23"/>
                <a:gd name="T75" fmla="*/ 33 h 36"/>
                <a:gd name="T76" fmla="*/ 20 w 23"/>
                <a:gd name="T77" fmla="*/ 31 h 36"/>
                <a:gd name="T78" fmla="*/ 22 w 23"/>
                <a:gd name="T79" fmla="*/ 27 h 36"/>
                <a:gd name="T80" fmla="*/ 22 w 23"/>
                <a:gd name="T81" fmla="*/ 23 h 36"/>
                <a:gd name="T82" fmla="*/ 23 w 23"/>
                <a:gd name="T83" fmla="*/ 20 h 36"/>
                <a:gd name="T84" fmla="*/ 22 w 23"/>
                <a:gd name="T85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36">
                  <a:moveTo>
                    <a:pt x="18" y="20"/>
                  </a:moveTo>
                  <a:cubicBezTo>
                    <a:pt x="18" y="21"/>
                    <a:pt x="18" y="22"/>
                    <a:pt x="17" y="24"/>
                  </a:cubicBezTo>
                  <a:cubicBezTo>
                    <a:pt x="17" y="25"/>
                    <a:pt x="17" y="27"/>
                    <a:pt x="16" y="28"/>
                  </a:cubicBezTo>
                  <a:cubicBezTo>
                    <a:pt x="16" y="29"/>
                    <a:pt x="15" y="30"/>
                    <a:pt x="14" y="30"/>
                  </a:cubicBezTo>
                  <a:cubicBezTo>
                    <a:pt x="13" y="31"/>
                    <a:pt x="12" y="31"/>
                    <a:pt x="11" y="31"/>
                  </a:cubicBezTo>
                  <a:cubicBezTo>
                    <a:pt x="10" y="31"/>
                    <a:pt x="9" y="31"/>
                    <a:pt x="8" y="30"/>
                  </a:cubicBezTo>
                  <a:cubicBezTo>
                    <a:pt x="7" y="29"/>
                    <a:pt x="6" y="29"/>
                    <a:pt x="6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4" y="22"/>
                    <a:pt x="4" y="21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4"/>
                    <a:pt x="4" y="13"/>
                    <a:pt x="5" y="12"/>
                  </a:cubicBezTo>
                  <a:cubicBezTo>
                    <a:pt x="5" y="11"/>
                    <a:pt x="5" y="10"/>
                    <a:pt x="6" y="8"/>
                  </a:cubicBezTo>
                  <a:cubicBezTo>
                    <a:pt x="6" y="7"/>
                    <a:pt x="7" y="7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3" y="6"/>
                    <a:pt x="14" y="6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0"/>
                    <a:pt x="17" y="12"/>
                  </a:cubicBezTo>
                  <a:cubicBezTo>
                    <a:pt x="18" y="13"/>
                    <a:pt x="18" y="15"/>
                    <a:pt x="18" y="17"/>
                  </a:cubicBezTo>
                  <a:cubicBezTo>
                    <a:pt x="18" y="18"/>
                    <a:pt x="18" y="19"/>
                    <a:pt x="18" y="20"/>
                  </a:cubicBezTo>
                  <a:close/>
                  <a:moveTo>
                    <a:pt x="22" y="15"/>
                  </a:move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1" y="7"/>
                    <a:pt x="20" y="6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2"/>
                    <a:pt x="16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6"/>
                    <a:pt x="1" y="28"/>
                    <a:pt x="1" y="29"/>
                  </a:cubicBezTo>
                  <a:cubicBezTo>
                    <a:pt x="2" y="30"/>
                    <a:pt x="3" y="31"/>
                    <a:pt x="3" y="32"/>
                  </a:cubicBezTo>
                  <a:cubicBezTo>
                    <a:pt x="4" y="34"/>
                    <a:pt x="5" y="34"/>
                    <a:pt x="7" y="35"/>
                  </a:cubicBezTo>
                  <a:cubicBezTo>
                    <a:pt x="8" y="35"/>
                    <a:pt x="10" y="36"/>
                    <a:pt x="11" y="36"/>
                  </a:cubicBezTo>
                  <a:cubicBezTo>
                    <a:pt x="13" y="36"/>
                    <a:pt x="14" y="35"/>
                    <a:pt x="15" y="35"/>
                  </a:cubicBezTo>
                  <a:cubicBezTo>
                    <a:pt x="16" y="35"/>
                    <a:pt x="17" y="34"/>
                    <a:pt x="18" y="33"/>
                  </a:cubicBezTo>
                  <a:cubicBezTo>
                    <a:pt x="19" y="33"/>
                    <a:pt x="20" y="32"/>
                    <a:pt x="20" y="31"/>
                  </a:cubicBezTo>
                  <a:cubicBezTo>
                    <a:pt x="21" y="30"/>
                    <a:pt x="21" y="28"/>
                    <a:pt x="22" y="27"/>
                  </a:cubicBezTo>
                  <a:cubicBezTo>
                    <a:pt x="22" y="26"/>
                    <a:pt x="22" y="25"/>
                    <a:pt x="22" y="23"/>
                  </a:cubicBezTo>
                  <a:cubicBezTo>
                    <a:pt x="22" y="21"/>
                    <a:pt x="23" y="20"/>
                    <a:pt x="23" y="20"/>
                  </a:cubicBezTo>
                  <a:cubicBezTo>
                    <a:pt x="23" y="18"/>
                    <a:pt x="23" y="16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1" name="文本占位符 50"/>
          <p:cNvSpPr>
            <a:spLocks noGrp="1"/>
          </p:cNvSpPr>
          <p:nvPr>
            <p:ph type="body" sz="quarter" idx="10"/>
          </p:nvPr>
        </p:nvSpPr>
        <p:spPr>
          <a:xfrm>
            <a:off x="-10707" y="2689225"/>
            <a:ext cx="12202707" cy="1181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7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7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1"/>
          <p:cNvSpPr/>
          <p:nvPr userDrawn="1"/>
        </p:nvSpPr>
        <p:spPr>
          <a:xfrm flipH="1">
            <a:off x="0" y="6594476"/>
            <a:ext cx="10718800" cy="512763"/>
          </a:xfrm>
          <a:custGeom>
            <a:avLst/>
            <a:gdLst>
              <a:gd name="connsiteX0" fmla="*/ 10719266 w 10719266"/>
              <a:gd name="connsiteY0" fmla="*/ 0 h 512843"/>
              <a:gd name="connsiteX1" fmla="*/ 0 w 10719266"/>
              <a:gd name="connsiteY1" fmla="*/ 428770 h 512843"/>
              <a:gd name="connsiteX2" fmla="*/ 10719266 w 10719266"/>
              <a:gd name="connsiteY2" fmla="*/ 512843 h 51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19266" h="512843">
                <a:moveTo>
                  <a:pt x="10719266" y="0"/>
                </a:moveTo>
                <a:lnTo>
                  <a:pt x="0" y="428770"/>
                </a:lnTo>
                <a:lnTo>
                  <a:pt x="10719266" y="512843"/>
                </a:lnTo>
                <a:close/>
              </a:path>
            </a:pathLst>
          </a:custGeom>
          <a:solidFill>
            <a:srgbClr val="9B0D14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任意多边形: 形状 72"/>
          <p:cNvSpPr/>
          <p:nvPr userDrawn="1"/>
        </p:nvSpPr>
        <p:spPr>
          <a:xfrm>
            <a:off x="-42333" y="6502400"/>
            <a:ext cx="12539133" cy="622300"/>
          </a:xfrm>
          <a:custGeom>
            <a:avLst/>
            <a:gdLst>
              <a:gd name="connsiteX0" fmla="*/ 12539544 w 12539544"/>
              <a:gd name="connsiteY0" fmla="*/ 0 h 622300"/>
              <a:gd name="connsiteX1" fmla="*/ 12466070 w 12539544"/>
              <a:gd name="connsiteY1" fmla="*/ 622300 h 622300"/>
              <a:gd name="connsiteX2" fmla="*/ 0 w 12539544"/>
              <a:gd name="connsiteY2" fmla="*/ 537800 h 622300"/>
              <a:gd name="connsiteX3" fmla="*/ 0 w 12539544"/>
              <a:gd name="connsiteY3" fmla="*/ 433492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9544" h="622300">
                <a:moveTo>
                  <a:pt x="12539544" y="0"/>
                </a:moveTo>
                <a:lnTo>
                  <a:pt x="12466070" y="622300"/>
                </a:lnTo>
                <a:lnTo>
                  <a:pt x="0" y="537800"/>
                </a:lnTo>
                <a:lnTo>
                  <a:pt x="0" y="433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71"/>
          <p:cNvSpPr/>
          <p:nvPr userDrawn="1"/>
        </p:nvSpPr>
        <p:spPr>
          <a:xfrm flipH="1">
            <a:off x="0" y="6594476"/>
            <a:ext cx="10718800" cy="512763"/>
          </a:xfrm>
          <a:custGeom>
            <a:avLst/>
            <a:gdLst>
              <a:gd name="connsiteX0" fmla="*/ 10719266 w 10719266"/>
              <a:gd name="connsiteY0" fmla="*/ 0 h 512843"/>
              <a:gd name="connsiteX1" fmla="*/ 0 w 10719266"/>
              <a:gd name="connsiteY1" fmla="*/ 428770 h 512843"/>
              <a:gd name="connsiteX2" fmla="*/ 10719266 w 10719266"/>
              <a:gd name="connsiteY2" fmla="*/ 512843 h 51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19266" h="512843">
                <a:moveTo>
                  <a:pt x="10719266" y="0"/>
                </a:moveTo>
                <a:lnTo>
                  <a:pt x="0" y="428770"/>
                </a:lnTo>
                <a:lnTo>
                  <a:pt x="10719266" y="512843"/>
                </a:lnTo>
                <a:close/>
              </a:path>
            </a:pathLst>
          </a:custGeom>
          <a:solidFill>
            <a:srgbClr val="9B0D14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" name="任意多边形: 形状 72"/>
          <p:cNvSpPr/>
          <p:nvPr userDrawn="1"/>
        </p:nvSpPr>
        <p:spPr>
          <a:xfrm>
            <a:off x="-42333" y="6502400"/>
            <a:ext cx="12539133" cy="622300"/>
          </a:xfrm>
          <a:custGeom>
            <a:avLst/>
            <a:gdLst>
              <a:gd name="connsiteX0" fmla="*/ 12539544 w 12539544"/>
              <a:gd name="connsiteY0" fmla="*/ 0 h 622300"/>
              <a:gd name="connsiteX1" fmla="*/ 12466070 w 12539544"/>
              <a:gd name="connsiteY1" fmla="*/ 622300 h 622300"/>
              <a:gd name="connsiteX2" fmla="*/ 0 w 12539544"/>
              <a:gd name="connsiteY2" fmla="*/ 537800 h 622300"/>
              <a:gd name="connsiteX3" fmla="*/ 0 w 12539544"/>
              <a:gd name="connsiteY3" fmla="*/ 433492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9544" h="622300">
                <a:moveTo>
                  <a:pt x="12539544" y="0"/>
                </a:moveTo>
                <a:lnTo>
                  <a:pt x="12466070" y="622300"/>
                </a:lnTo>
                <a:lnTo>
                  <a:pt x="0" y="537800"/>
                </a:lnTo>
                <a:lnTo>
                  <a:pt x="0" y="433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20333" y="512775"/>
            <a:ext cx="1239777" cy="388521"/>
            <a:chOff x="2571750" y="2305050"/>
            <a:chExt cx="7107238" cy="2227263"/>
          </a:xfrm>
          <a:solidFill>
            <a:srgbClr val="9C0C15"/>
          </a:solidFill>
        </p:grpSpPr>
        <p:sp>
          <p:nvSpPr>
            <p:cNvPr id="6" name="Freeform 5"/>
            <p:cNvSpPr/>
            <p:nvPr/>
          </p:nvSpPr>
          <p:spPr bwMode="auto">
            <a:xfrm>
              <a:off x="5570538" y="2641600"/>
              <a:ext cx="169863" cy="527050"/>
            </a:xfrm>
            <a:custGeom>
              <a:avLst/>
              <a:gdLst>
                <a:gd name="T0" fmla="*/ 0 w 40"/>
                <a:gd name="T1" fmla="*/ 117 h 124"/>
                <a:gd name="T2" fmla="*/ 7 w 40"/>
                <a:gd name="T3" fmla="*/ 122 h 124"/>
                <a:gd name="T4" fmla="*/ 23 w 40"/>
                <a:gd name="T5" fmla="*/ 95 h 124"/>
                <a:gd name="T6" fmla="*/ 39 w 40"/>
                <a:gd name="T7" fmla="*/ 34 h 124"/>
                <a:gd name="T8" fmla="*/ 15 w 40"/>
                <a:gd name="T9" fmla="*/ 0 h 124"/>
                <a:gd name="T10" fmla="*/ 7 w 40"/>
                <a:gd name="T11" fmla="*/ 7 h 124"/>
                <a:gd name="T12" fmla="*/ 12 w 40"/>
                <a:gd name="T13" fmla="*/ 42 h 124"/>
                <a:gd name="T14" fmla="*/ 6 w 40"/>
                <a:gd name="T15" fmla="*/ 95 h 124"/>
                <a:gd name="T16" fmla="*/ 0 w 40"/>
                <a:gd name="T1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4">
                  <a:moveTo>
                    <a:pt x="0" y="117"/>
                  </a:moveTo>
                  <a:cubicBezTo>
                    <a:pt x="0" y="117"/>
                    <a:pt x="0" y="124"/>
                    <a:pt x="7" y="122"/>
                  </a:cubicBezTo>
                  <a:cubicBezTo>
                    <a:pt x="7" y="122"/>
                    <a:pt x="23" y="109"/>
                    <a:pt x="23" y="95"/>
                  </a:cubicBezTo>
                  <a:cubicBezTo>
                    <a:pt x="23" y="95"/>
                    <a:pt x="29" y="51"/>
                    <a:pt x="39" y="34"/>
                  </a:cubicBezTo>
                  <a:cubicBezTo>
                    <a:pt x="39" y="34"/>
                    <a:pt x="40" y="23"/>
                    <a:pt x="15" y="0"/>
                  </a:cubicBezTo>
                  <a:cubicBezTo>
                    <a:pt x="15" y="0"/>
                    <a:pt x="7" y="2"/>
                    <a:pt x="7" y="7"/>
                  </a:cubicBezTo>
                  <a:cubicBezTo>
                    <a:pt x="8" y="11"/>
                    <a:pt x="19" y="16"/>
                    <a:pt x="12" y="42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111"/>
                    <a:pt x="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65800" y="3117850"/>
              <a:ext cx="325438" cy="336550"/>
            </a:xfrm>
            <a:custGeom>
              <a:avLst/>
              <a:gdLst>
                <a:gd name="T0" fmla="*/ 71 w 77"/>
                <a:gd name="T1" fmla="*/ 34 h 79"/>
                <a:gd name="T2" fmla="*/ 46 w 77"/>
                <a:gd name="T3" fmla="*/ 6 h 79"/>
                <a:gd name="T4" fmla="*/ 36 w 77"/>
                <a:gd name="T5" fmla="*/ 13 h 79"/>
                <a:gd name="T6" fmla="*/ 3 w 77"/>
                <a:gd name="T7" fmla="*/ 66 h 79"/>
                <a:gd name="T8" fmla="*/ 14 w 77"/>
                <a:gd name="T9" fmla="*/ 70 h 79"/>
                <a:gd name="T10" fmla="*/ 62 w 77"/>
                <a:gd name="T11" fmla="*/ 48 h 79"/>
                <a:gd name="T12" fmla="*/ 71 w 77"/>
                <a:gd name="T13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9">
                  <a:moveTo>
                    <a:pt x="71" y="34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34" y="0"/>
                    <a:pt x="36" y="13"/>
                  </a:cubicBezTo>
                  <a:cubicBezTo>
                    <a:pt x="36" y="13"/>
                    <a:pt x="24" y="55"/>
                    <a:pt x="3" y="66"/>
                  </a:cubicBezTo>
                  <a:cubicBezTo>
                    <a:pt x="3" y="66"/>
                    <a:pt x="0" y="79"/>
                    <a:pt x="14" y="70"/>
                  </a:cubicBezTo>
                  <a:cubicBezTo>
                    <a:pt x="14" y="70"/>
                    <a:pt x="51" y="47"/>
                    <a:pt x="62" y="48"/>
                  </a:cubicBezTo>
                  <a:cubicBezTo>
                    <a:pt x="62" y="48"/>
                    <a:pt x="77" y="44"/>
                    <a:pt x="7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103813" y="3186113"/>
              <a:ext cx="619125" cy="506413"/>
            </a:xfrm>
            <a:custGeom>
              <a:avLst/>
              <a:gdLst>
                <a:gd name="T0" fmla="*/ 141 w 146"/>
                <a:gd name="T1" fmla="*/ 10 h 119"/>
                <a:gd name="T2" fmla="*/ 135 w 146"/>
                <a:gd name="T3" fmla="*/ 3 h 119"/>
                <a:gd name="T4" fmla="*/ 96 w 146"/>
                <a:gd name="T5" fmla="*/ 35 h 119"/>
                <a:gd name="T6" fmla="*/ 61 w 146"/>
                <a:gd name="T7" fmla="*/ 66 h 119"/>
                <a:gd name="T8" fmla="*/ 38 w 146"/>
                <a:gd name="T9" fmla="*/ 83 h 119"/>
                <a:gd name="T10" fmla="*/ 36 w 146"/>
                <a:gd name="T11" fmla="*/ 80 h 119"/>
                <a:gd name="T12" fmla="*/ 32 w 146"/>
                <a:gd name="T13" fmla="*/ 18 h 119"/>
                <a:gd name="T14" fmla="*/ 28 w 146"/>
                <a:gd name="T15" fmla="*/ 28 h 119"/>
                <a:gd name="T16" fmla="*/ 0 w 146"/>
                <a:gd name="T17" fmla="*/ 92 h 119"/>
                <a:gd name="T18" fmla="*/ 22 w 146"/>
                <a:gd name="T19" fmla="*/ 119 h 119"/>
                <a:gd name="T20" fmla="*/ 82 w 146"/>
                <a:gd name="T21" fmla="*/ 88 h 119"/>
                <a:gd name="T22" fmla="*/ 111 w 146"/>
                <a:gd name="T23" fmla="*/ 57 h 119"/>
                <a:gd name="T24" fmla="*/ 141 w 146"/>
                <a:gd name="T25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19">
                  <a:moveTo>
                    <a:pt x="141" y="10"/>
                  </a:moveTo>
                  <a:cubicBezTo>
                    <a:pt x="141" y="10"/>
                    <a:pt x="146" y="0"/>
                    <a:pt x="135" y="3"/>
                  </a:cubicBezTo>
                  <a:cubicBezTo>
                    <a:pt x="135" y="3"/>
                    <a:pt x="112" y="32"/>
                    <a:pt x="96" y="35"/>
                  </a:cubicBezTo>
                  <a:cubicBezTo>
                    <a:pt x="96" y="35"/>
                    <a:pt x="71" y="61"/>
                    <a:pt x="61" y="66"/>
                  </a:cubicBezTo>
                  <a:cubicBezTo>
                    <a:pt x="61" y="66"/>
                    <a:pt x="41" y="78"/>
                    <a:pt x="38" y="83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8" y="28"/>
                    <a:pt x="32" y="18"/>
                  </a:cubicBezTo>
                  <a:cubicBezTo>
                    <a:pt x="32" y="18"/>
                    <a:pt x="27" y="20"/>
                    <a:pt x="28" y="28"/>
                  </a:cubicBezTo>
                  <a:cubicBezTo>
                    <a:pt x="28" y="28"/>
                    <a:pt x="12" y="85"/>
                    <a:pt x="0" y="92"/>
                  </a:cubicBezTo>
                  <a:cubicBezTo>
                    <a:pt x="0" y="92"/>
                    <a:pt x="10" y="109"/>
                    <a:pt x="22" y="119"/>
                  </a:cubicBezTo>
                  <a:cubicBezTo>
                    <a:pt x="22" y="119"/>
                    <a:pt x="68" y="98"/>
                    <a:pt x="82" y="88"/>
                  </a:cubicBezTo>
                  <a:cubicBezTo>
                    <a:pt x="82" y="88"/>
                    <a:pt x="105" y="66"/>
                    <a:pt x="111" y="57"/>
                  </a:cubicBezTo>
                  <a:cubicBezTo>
                    <a:pt x="111" y="57"/>
                    <a:pt x="134" y="26"/>
                    <a:pt x="1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410450" y="2632075"/>
              <a:ext cx="890588" cy="1108075"/>
            </a:xfrm>
            <a:custGeom>
              <a:avLst/>
              <a:gdLst>
                <a:gd name="T0" fmla="*/ 196 w 210"/>
                <a:gd name="T1" fmla="*/ 11 h 260"/>
                <a:gd name="T2" fmla="*/ 184 w 210"/>
                <a:gd name="T3" fmla="*/ 19 h 260"/>
                <a:gd name="T4" fmla="*/ 164 w 210"/>
                <a:gd name="T5" fmla="*/ 30 h 260"/>
                <a:gd name="T6" fmla="*/ 140 w 210"/>
                <a:gd name="T7" fmla="*/ 6 h 260"/>
                <a:gd name="T8" fmla="*/ 126 w 210"/>
                <a:gd name="T9" fmla="*/ 7 h 260"/>
                <a:gd name="T10" fmla="*/ 132 w 210"/>
                <a:gd name="T11" fmla="*/ 35 h 260"/>
                <a:gd name="T12" fmla="*/ 133 w 210"/>
                <a:gd name="T13" fmla="*/ 48 h 260"/>
                <a:gd name="T14" fmla="*/ 90 w 210"/>
                <a:gd name="T15" fmla="*/ 80 h 260"/>
                <a:gd name="T16" fmla="*/ 89 w 210"/>
                <a:gd name="T17" fmla="*/ 54 h 260"/>
                <a:gd name="T18" fmla="*/ 78 w 210"/>
                <a:gd name="T19" fmla="*/ 56 h 260"/>
                <a:gd name="T20" fmla="*/ 79 w 210"/>
                <a:gd name="T21" fmla="*/ 105 h 260"/>
                <a:gd name="T22" fmla="*/ 112 w 210"/>
                <a:gd name="T23" fmla="*/ 109 h 260"/>
                <a:gd name="T24" fmla="*/ 89 w 210"/>
                <a:gd name="T25" fmla="*/ 149 h 260"/>
                <a:gd name="T26" fmla="*/ 14 w 210"/>
                <a:gd name="T27" fmla="*/ 244 h 260"/>
                <a:gd name="T28" fmla="*/ 23 w 210"/>
                <a:gd name="T29" fmla="*/ 252 h 260"/>
                <a:gd name="T30" fmla="*/ 98 w 210"/>
                <a:gd name="T31" fmla="*/ 182 h 260"/>
                <a:gd name="T32" fmla="*/ 170 w 210"/>
                <a:gd name="T33" fmla="*/ 55 h 260"/>
                <a:gd name="T34" fmla="*/ 210 w 210"/>
                <a:gd name="T35" fmla="*/ 27 h 260"/>
                <a:gd name="T36" fmla="*/ 196 w 210"/>
                <a:gd name="T37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60">
                  <a:moveTo>
                    <a:pt x="196" y="11"/>
                  </a:moveTo>
                  <a:cubicBezTo>
                    <a:pt x="189" y="9"/>
                    <a:pt x="184" y="19"/>
                    <a:pt x="184" y="19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6" y="23"/>
                    <a:pt x="140" y="6"/>
                    <a:pt x="140" y="6"/>
                  </a:cubicBezTo>
                  <a:cubicBezTo>
                    <a:pt x="128" y="0"/>
                    <a:pt x="126" y="7"/>
                    <a:pt x="126" y="7"/>
                  </a:cubicBezTo>
                  <a:cubicBezTo>
                    <a:pt x="122" y="16"/>
                    <a:pt x="132" y="35"/>
                    <a:pt x="132" y="35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75" y="73"/>
                    <a:pt x="89" y="54"/>
                    <a:pt x="89" y="54"/>
                  </a:cubicBezTo>
                  <a:cubicBezTo>
                    <a:pt x="87" y="39"/>
                    <a:pt x="78" y="56"/>
                    <a:pt x="78" y="56"/>
                  </a:cubicBezTo>
                  <a:cubicBezTo>
                    <a:pt x="67" y="81"/>
                    <a:pt x="79" y="105"/>
                    <a:pt x="79" y="105"/>
                  </a:cubicBezTo>
                  <a:cubicBezTo>
                    <a:pt x="90" y="123"/>
                    <a:pt x="108" y="112"/>
                    <a:pt x="112" y="109"/>
                  </a:cubicBezTo>
                  <a:cubicBezTo>
                    <a:pt x="106" y="115"/>
                    <a:pt x="89" y="149"/>
                    <a:pt x="89" y="149"/>
                  </a:cubicBezTo>
                  <a:cubicBezTo>
                    <a:pt x="68" y="204"/>
                    <a:pt x="14" y="244"/>
                    <a:pt x="14" y="244"/>
                  </a:cubicBezTo>
                  <a:cubicBezTo>
                    <a:pt x="0" y="260"/>
                    <a:pt x="23" y="252"/>
                    <a:pt x="23" y="252"/>
                  </a:cubicBezTo>
                  <a:cubicBezTo>
                    <a:pt x="44" y="243"/>
                    <a:pt x="98" y="182"/>
                    <a:pt x="98" y="182"/>
                  </a:cubicBezTo>
                  <a:cubicBezTo>
                    <a:pt x="175" y="91"/>
                    <a:pt x="170" y="55"/>
                    <a:pt x="170" y="55"/>
                  </a:cubicBezTo>
                  <a:cubicBezTo>
                    <a:pt x="188" y="47"/>
                    <a:pt x="210" y="27"/>
                    <a:pt x="210" y="27"/>
                  </a:cubicBezTo>
                  <a:lnTo>
                    <a:pt x="19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8166100" y="3233738"/>
              <a:ext cx="246063" cy="428625"/>
            </a:xfrm>
            <a:custGeom>
              <a:avLst/>
              <a:gdLst>
                <a:gd name="T0" fmla="*/ 9 w 58"/>
                <a:gd name="T1" fmla="*/ 23 h 101"/>
                <a:gd name="T2" fmla="*/ 9 w 58"/>
                <a:gd name="T3" fmla="*/ 86 h 101"/>
                <a:gd name="T4" fmla="*/ 14 w 58"/>
                <a:gd name="T5" fmla="*/ 96 h 101"/>
                <a:gd name="T6" fmla="*/ 51 w 58"/>
                <a:gd name="T7" fmla="*/ 50 h 101"/>
                <a:gd name="T8" fmla="*/ 21 w 58"/>
                <a:gd name="T9" fmla="*/ 11 h 101"/>
                <a:gd name="T10" fmla="*/ 9 w 58"/>
                <a:gd name="T11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9" y="23"/>
                  </a:moveTo>
                  <a:cubicBezTo>
                    <a:pt x="9" y="23"/>
                    <a:pt x="23" y="73"/>
                    <a:pt x="9" y="86"/>
                  </a:cubicBezTo>
                  <a:cubicBezTo>
                    <a:pt x="9" y="86"/>
                    <a:pt x="0" y="101"/>
                    <a:pt x="14" y="96"/>
                  </a:cubicBezTo>
                  <a:cubicBezTo>
                    <a:pt x="14" y="96"/>
                    <a:pt x="35" y="62"/>
                    <a:pt x="51" y="50"/>
                  </a:cubicBezTo>
                  <a:cubicBezTo>
                    <a:pt x="51" y="50"/>
                    <a:pt x="58" y="24"/>
                    <a:pt x="21" y="11"/>
                  </a:cubicBezTo>
                  <a:cubicBezTo>
                    <a:pt x="21" y="11"/>
                    <a:pt x="1" y="0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8755063" y="2305050"/>
              <a:ext cx="923925" cy="1587500"/>
            </a:xfrm>
            <a:custGeom>
              <a:avLst/>
              <a:gdLst>
                <a:gd name="T0" fmla="*/ 140 w 218"/>
                <a:gd name="T1" fmla="*/ 7 h 373"/>
                <a:gd name="T2" fmla="*/ 135 w 218"/>
                <a:gd name="T3" fmla="*/ 15 h 373"/>
                <a:gd name="T4" fmla="*/ 112 w 218"/>
                <a:gd name="T5" fmla="*/ 34 h 373"/>
                <a:gd name="T6" fmla="*/ 88 w 218"/>
                <a:gd name="T7" fmla="*/ 44 h 373"/>
                <a:gd name="T8" fmla="*/ 78 w 218"/>
                <a:gd name="T9" fmla="*/ 59 h 373"/>
                <a:gd name="T10" fmla="*/ 39 w 218"/>
                <a:gd name="T11" fmla="*/ 96 h 373"/>
                <a:gd name="T12" fmla="*/ 22 w 218"/>
                <a:gd name="T13" fmla="*/ 82 h 373"/>
                <a:gd name="T14" fmla="*/ 11 w 218"/>
                <a:gd name="T15" fmla="*/ 90 h 373"/>
                <a:gd name="T16" fmla="*/ 17 w 218"/>
                <a:gd name="T17" fmla="*/ 125 h 373"/>
                <a:gd name="T18" fmla="*/ 43 w 218"/>
                <a:gd name="T19" fmla="*/ 111 h 373"/>
                <a:gd name="T20" fmla="*/ 83 w 218"/>
                <a:gd name="T21" fmla="*/ 70 h 373"/>
                <a:gd name="T22" fmla="*/ 112 w 218"/>
                <a:gd name="T23" fmla="*/ 78 h 373"/>
                <a:gd name="T24" fmla="*/ 103 w 218"/>
                <a:gd name="T25" fmla="*/ 99 h 373"/>
                <a:gd name="T26" fmla="*/ 28 w 218"/>
                <a:gd name="T27" fmla="*/ 189 h 373"/>
                <a:gd name="T28" fmla="*/ 27 w 218"/>
                <a:gd name="T29" fmla="*/ 220 h 373"/>
                <a:gd name="T30" fmla="*/ 51 w 218"/>
                <a:gd name="T31" fmla="*/ 220 h 373"/>
                <a:gd name="T32" fmla="*/ 76 w 218"/>
                <a:gd name="T33" fmla="*/ 194 h 373"/>
                <a:gd name="T34" fmla="*/ 67 w 218"/>
                <a:gd name="T35" fmla="*/ 231 h 373"/>
                <a:gd name="T36" fmla="*/ 90 w 218"/>
                <a:gd name="T37" fmla="*/ 244 h 373"/>
                <a:gd name="T38" fmla="*/ 125 w 218"/>
                <a:gd name="T39" fmla="*/ 255 h 373"/>
                <a:gd name="T40" fmla="*/ 3 w 218"/>
                <a:gd name="T41" fmla="*/ 309 h 373"/>
                <a:gd name="T42" fmla="*/ 102 w 218"/>
                <a:gd name="T43" fmla="*/ 361 h 373"/>
                <a:gd name="T44" fmla="*/ 148 w 218"/>
                <a:gd name="T45" fmla="*/ 325 h 373"/>
                <a:gd name="T46" fmla="*/ 149 w 218"/>
                <a:gd name="T47" fmla="*/ 288 h 373"/>
                <a:gd name="T48" fmla="*/ 154 w 218"/>
                <a:gd name="T49" fmla="*/ 280 h 373"/>
                <a:gd name="T50" fmla="*/ 179 w 218"/>
                <a:gd name="T51" fmla="*/ 286 h 373"/>
                <a:gd name="T52" fmla="*/ 193 w 218"/>
                <a:gd name="T53" fmla="*/ 286 h 373"/>
                <a:gd name="T54" fmla="*/ 188 w 218"/>
                <a:gd name="T55" fmla="*/ 262 h 373"/>
                <a:gd name="T56" fmla="*/ 142 w 218"/>
                <a:gd name="T57" fmla="*/ 256 h 373"/>
                <a:gd name="T58" fmla="*/ 99 w 218"/>
                <a:gd name="T59" fmla="*/ 224 h 373"/>
                <a:gd name="T60" fmla="*/ 114 w 218"/>
                <a:gd name="T61" fmla="*/ 162 h 373"/>
                <a:gd name="T62" fmla="*/ 75 w 218"/>
                <a:gd name="T63" fmla="*/ 168 h 373"/>
                <a:gd name="T64" fmla="*/ 111 w 218"/>
                <a:gd name="T65" fmla="*/ 129 h 373"/>
                <a:gd name="T66" fmla="*/ 120 w 218"/>
                <a:gd name="T67" fmla="*/ 111 h 373"/>
                <a:gd name="T68" fmla="*/ 141 w 218"/>
                <a:gd name="T69" fmla="*/ 80 h 373"/>
                <a:gd name="T70" fmla="*/ 172 w 218"/>
                <a:gd name="T71" fmla="*/ 13 h 373"/>
                <a:gd name="T72" fmla="*/ 140 w 218"/>
                <a:gd name="T73" fmla="*/ 7 h 373"/>
                <a:gd name="T74" fmla="*/ 129 w 218"/>
                <a:gd name="T75" fmla="*/ 314 h 373"/>
                <a:gd name="T76" fmla="*/ 63 w 218"/>
                <a:gd name="T77" fmla="*/ 330 h 373"/>
                <a:gd name="T78" fmla="*/ 79 w 218"/>
                <a:gd name="T79" fmla="*/ 301 h 373"/>
                <a:gd name="T80" fmla="*/ 114 w 218"/>
                <a:gd name="T81" fmla="*/ 283 h 373"/>
                <a:gd name="T82" fmla="*/ 129 w 218"/>
                <a:gd name="T83" fmla="*/ 314 h 373"/>
                <a:gd name="T84" fmla="*/ 119 w 218"/>
                <a:gd name="T85" fmla="*/ 50 h 373"/>
                <a:gd name="T86" fmla="*/ 123 w 218"/>
                <a:gd name="T87" fmla="*/ 42 h 373"/>
                <a:gd name="T88" fmla="*/ 136 w 218"/>
                <a:gd name="T89" fmla="*/ 33 h 373"/>
                <a:gd name="T90" fmla="*/ 119 w 218"/>
                <a:gd name="T91" fmla="*/ 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373">
                  <a:moveTo>
                    <a:pt x="140" y="7"/>
                  </a:moveTo>
                  <a:cubicBezTo>
                    <a:pt x="135" y="15"/>
                    <a:pt x="135" y="15"/>
                    <a:pt x="135" y="15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3" y="52"/>
                    <a:pt x="88" y="44"/>
                  </a:cubicBezTo>
                  <a:cubicBezTo>
                    <a:pt x="88" y="44"/>
                    <a:pt x="79" y="44"/>
                    <a:pt x="78" y="5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26" y="107"/>
                    <a:pt x="22" y="82"/>
                  </a:cubicBezTo>
                  <a:cubicBezTo>
                    <a:pt x="22" y="82"/>
                    <a:pt x="18" y="63"/>
                    <a:pt x="11" y="90"/>
                  </a:cubicBezTo>
                  <a:cubicBezTo>
                    <a:pt x="11" y="90"/>
                    <a:pt x="10" y="120"/>
                    <a:pt x="17" y="125"/>
                  </a:cubicBezTo>
                  <a:cubicBezTo>
                    <a:pt x="17" y="125"/>
                    <a:pt x="41" y="132"/>
                    <a:pt x="43" y="111"/>
                  </a:cubicBezTo>
                  <a:cubicBezTo>
                    <a:pt x="43" y="111"/>
                    <a:pt x="78" y="76"/>
                    <a:pt x="83" y="70"/>
                  </a:cubicBezTo>
                  <a:cubicBezTo>
                    <a:pt x="83" y="70"/>
                    <a:pt x="104" y="82"/>
                    <a:pt x="112" y="78"/>
                  </a:cubicBezTo>
                  <a:cubicBezTo>
                    <a:pt x="112" y="78"/>
                    <a:pt x="120" y="81"/>
                    <a:pt x="103" y="99"/>
                  </a:cubicBezTo>
                  <a:cubicBezTo>
                    <a:pt x="103" y="99"/>
                    <a:pt x="44" y="188"/>
                    <a:pt x="28" y="189"/>
                  </a:cubicBezTo>
                  <a:cubicBezTo>
                    <a:pt x="28" y="189"/>
                    <a:pt x="21" y="209"/>
                    <a:pt x="27" y="220"/>
                  </a:cubicBezTo>
                  <a:cubicBezTo>
                    <a:pt x="27" y="220"/>
                    <a:pt x="47" y="225"/>
                    <a:pt x="51" y="220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6" y="194"/>
                    <a:pt x="80" y="207"/>
                    <a:pt x="67" y="231"/>
                  </a:cubicBezTo>
                  <a:cubicBezTo>
                    <a:pt x="67" y="231"/>
                    <a:pt x="66" y="257"/>
                    <a:pt x="90" y="244"/>
                  </a:cubicBezTo>
                  <a:cubicBezTo>
                    <a:pt x="90" y="244"/>
                    <a:pt x="118" y="236"/>
                    <a:pt x="125" y="255"/>
                  </a:cubicBezTo>
                  <a:cubicBezTo>
                    <a:pt x="125" y="255"/>
                    <a:pt x="77" y="246"/>
                    <a:pt x="3" y="309"/>
                  </a:cubicBezTo>
                  <a:cubicBezTo>
                    <a:pt x="3" y="309"/>
                    <a:pt x="0" y="332"/>
                    <a:pt x="102" y="361"/>
                  </a:cubicBezTo>
                  <a:cubicBezTo>
                    <a:pt x="102" y="361"/>
                    <a:pt x="143" y="373"/>
                    <a:pt x="148" y="32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9" y="288"/>
                    <a:pt x="143" y="283"/>
                    <a:pt x="154" y="280"/>
                  </a:cubicBezTo>
                  <a:cubicBezTo>
                    <a:pt x="179" y="286"/>
                    <a:pt x="179" y="286"/>
                    <a:pt x="179" y="286"/>
                  </a:cubicBezTo>
                  <a:cubicBezTo>
                    <a:pt x="179" y="286"/>
                    <a:pt x="186" y="300"/>
                    <a:pt x="193" y="286"/>
                  </a:cubicBezTo>
                  <a:cubicBezTo>
                    <a:pt x="193" y="286"/>
                    <a:pt x="218" y="277"/>
                    <a:pt x="188" y="262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51" y="228"/>
                    <a:pt x="99" y="224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2"/>
                    <a:pt x="102" y="141"/>
                    <a:pt x="75" y="168"/>
                  </a:cubicBezTo>
                  <a:cubicBezTo>
                    <a:pt x="75" y="168"/>
                    <a:pt x="98" y="137"/>
                    <a:pt x="111" y="129"/>
                  </a:cubicBezTo>
                  <a:cubicBezTo>
                    <a:pt x="111" y="129"/>
                    <a:pt x="118" y="129"/>
                    <a:pt x="120" y="111"/>
                  </a:cubicBezTo>
                  <a:cubicBezTo>
                    <a:pt x="120" y="111"/>
                    <a:pt x="130" y="109"/>
                    <a:pt x="141" y="80"/>
                  </a:cubicBezTo>
                  <a:cubicBezTo>
                    <a:pt x="141" y="80"/>
                    <a:pt x="157" y="80"/>
                    <a:pt x="172" y="13"/>
                  </a:cubicBezTo>
                  <a:cubicBezTo>
                    <a:pt x="172" y="13"/>
                    <a:pt x="152" y="0"/>
                    <a:pt x="140" y="7"/>
                  </a:cubicBezTo>
                  <a:close/>
                  <a:moveTo>
                    <a:pt x="129" y="314"/>
                  </a:moveTo>
                  <a:cubicBezTo>
                    <a:pt x="123" y="356"/>
                    <a:pt x="63" y="330"/>
                    <a:pt x="63" y="330"/>
                  </a:cubicBezTo>
                  <a:cubicBezTo>
                    <a:pt x="32" y="324"/>
                    <a:pt x="79" y="301"/>
                    <a:pt x="79" y="301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45" y="270"/>
                    <a:pt x="129" y="314"/>
                    <a:pt x="129" y="314"/>
                  </a:cubicBezTo>
                  <a:close/>
                  <a:moveTo>
                    <a:pt x="119" y="50"/>
                  </a:moveTo>
                  <a:cubicBezTo>
                    <a:pt x="119" y="50"/>
                    <a:pt x="118" y="45"/>
                    <a:pt x="123" y="4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28" y="63"/>
                    <a:pt x="11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6375400" y="2355850"/>
              <a:ext cx="836613" cy="1490663"/>
            </a:xfrm>
            <a:custGeom>
              <a:avLst/>
              <a:gdLst>
                <a:gd name="T0" fmla="*/ 115 w 197"/>
                <a:gd name="T1" fmla="*/ 250 h 350"/>
                <a:gd name="T2" fmla="*/ 144 w 197"/>
                <a:gd name="T3" fmla="*/ 194 h 350"/>
                <a:gd name="T4" fmla="*/ 141 w 197"/>
                <a:gd name="T5" fmla="*/ 178 h 350"/>
                <a:gd name="T6" fmla="*/ 145 w 197"/>
                <a:gd name="T7" fmla="*/ 168 h 350"/>
                <a:gd name="T8" fmla="*/ 137 w 197"/>
                <a:gd name="T9" fmla="*/ 162 h 350"/>
                <a:gd name="T10" fmla="*/ 119 w 197"/>
                <a:gd name="T11" fmla="*/ 145 h 350"/>
                <a:gd name="T12" fmla="*/ 129 w 197"/>
                <a:gd name="T13" fmla="*/ 132 h 350"/>
                <a:gd name="T14" fmla="*/ 171 w 197"/>
                <a:gd name="T15" fmla="*/ 107 h 350"/>
                <a:gd name="T16" fmla="*/ 191 w 197"/>
                <a:gd name="T17" fmla="*/ 60 h 350"/>
                <a:gd name="T18" fmla="*/ 181 w 197"/>
                <a:gd name="T19" fmla="*/ 46 h 350"/>
                <a:gd name="T20" fmla="*/ 168 w 197"/>
                <a:gd name="T21" fmla="*/ 62 h 350"/>
                <a:gd name="T22" fmla="*/ 133 w 197"/>
                <a:gd name="T23" fmla="*/ 90 h 350"/>
                <a:gd name="T24" fmla="*/ 151 w 197"/>
                <a:gd name="T25" fmla="*/ 35 h 350"/>
                <a:gd name="T26" fmla="*/ 149 w 197"/>
                <a:gd name="T27" fmla="*/ 15 h 350"/>
                <a:gd name="T28" fmla="*/ 137 w 197"/>
                <a:gd name="T29" fmla="*/ 30 h 350"/>
                <a:gd name="T30" fmla="*/ 90 w 197"/>
                <a:gd name="T31" fmla="*/ 123 h 350"/>
                <a:gd name="T32" fmla="*/ 60 w 197"/>
                <a:gd name="T33" fmla="*/ 138 h 350"/>
                <a:gd name="T34" fmla="*/ 45 w 197"/>
                <a:gd name="T35" fmla="*/ 154 h 350"/>
                <a:gd name="T36" fmla="*/ 69 w 197"/>
                <a:gd name="T37" fmla="*/ 173 h 350"/>
                <a:gd name="T38" fmla="*/ 41 w 197"/>
                <a:gd name="T39" fmla="*/ 234 h 350"/>
                <a:gd name="T40" fmla="*/ 32 w 197"/>
                <a:gd name="T41" fmla="*/ 251 h 350"/>
                <a:gd name="T42" fmla="*/ 52 w 197"/>
                <a:gd name="T43" fmla="*/ 265 h 350"/>
                <a:gd name="T44" fmla="*/ 85 w 197"/>
                <a:gd name="T45" fmla="*/ 246 h 350"/>
                <a:gd name="T46" fmla="*/ 88 w 197"/>
                <a:gd name="T47" fmla="*/ 253 h 350"/>
                <a:gd name="T48" fmla="*/ 78 w 197"/>
                <a:gd name="T49" fmla="*/ 281 h 350"/>
                <a:gd name="T50" fmla="*/ 48 w 197"/>
                <a:gd name="T51" fmla="*/ 302 h 350"/>
                <a:gd name="T52" fmla="*/ 34 w 197"/>
                <a:gd name="T53" fmla="*/ 306 h 350"/>
                <a:gd name="T54" fmla="*/ 31 w 197"/>
                <a:gd name="T55" fmla="*/ 339 h 350"/>
                <a:gd name="T56" fmla="*/ 51 w 197"/>
                <a:gd name="T57" fmla="*/ 332 h 350"/>
                <a:gd name="T58" fmla="*/ 65 w 197"/>
                <a:gd name="T59" fmla="*/ 309 h 350"/>
                <a:gd name="T60" fmla="*/ 108 w 197"/>
                <a:gd name="T61" fmla="*/ 342 h 350"/>
                <a:gd name="T62" fmla="*/ 115 w 197"/>
                <a:gd name="T63" fmla="*/ 309 h 350"/>
                <a:gd name="T64" fmla="*/ 115 w 197"/>
                <a:gd name="T65" fmla="*/ 250 h 350"/>
                <a:gd name="T66" fmla="*/ 85 w 197"/>
                <a:gd name="T67" fmla="*/ 220 h 350"/>
                <a:gd name="T68" fmla="*/ 66 w 197"/>
                <a:gd name="T69" fmla="*/ 232 h 350"/>
                <a:gd name="T70" fmla="*/ 82 w 197"/>
                <a:gd name="T71" fmla="*/ 178 h 350"/>
                <a:gd name="T72" fmla="*/ 106 w 197"/>
                <a:gd name="T73" fmla="*/ 154 h 350"/>
                <a:gd name="T74" fmla="*/ 95 w 197"/>
                <a:gd name="T75" fmla="*/ 197 h 350"/>
                <a:gd name="T76" fmla="*/ 85 w 197"/>
                <a:gd name="T77" fmla="*/ 2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350">
                  <a:moveTo>
                    <a:pt x="115" y="250"/>
                  </a:moveTo>
                  <a:cubicBezTo>
                    <a:pt x="115" y="250"/>
                    <a:pt x="109" y="233"/>
                    <a:pt x="144" y="194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7" y="162"/>
                    <a:pt x="136" y="145"/>
                    <a:pt x="119" y="145"/>
                  </a:cubicBezTo>
                  <a:cubicBezTo>
                    <a:pt x="119" y="145"/>
                    <a:pt x="110" y="143"/>
                    <a:pt x="129" y="132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7" y="52"/>
                    <a:pt x="181" y="46"/>
                  </a:cubicBezTo>
                  <a:cubicBezTo>
                    <a:pt x="181" y="46"/>
                    <a:pt x="179" y="56"/>
                    <a:pt x="168" y="62"/>
                  </a:cubicBezTo>
                  <a:cubicBezTo>
                    <a:pt x="157" y="67"/>
                    <a:pt x="141" y="81"/>
                    <a:pt x="133" y="90"/>
                  </a:cubicBezTo>
                  <a:cubicBezTo>
                    <a:pt x="133" y="90"/>
                    <a:pt x="150" y="45"/>
                    <a:pt x="151" y="3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5"/>
                    <a:pt x="138" y="0"/>
                    <a:pt x="137" y="30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0" y="138"/>
                    <a:pt x="60" y="138"/>
                    <a:pt x="60" y="138"/>
                  </a:cubicBezTo>
                  <a:cubicBezTo>
                    <a:pt x="60" y="138"/>
                    <a:pt x="32" y="132"/>
                    <a:pt x="45" y="154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85" y="246"/>
                    <a:pt x="89" y="246"/>
                    <a:pt x="88" y="253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8" y="281"/>
                    <a:pt x="56" y="303"/>
                    <a:pt x="48" y="302"/>
                  </a:cubicBezTo>
                  <a:cubicBezTo>
                    <a:pt x="48" y="302"/>
                    <a:pt x="45" y="302"/>
                    <a:pt x="34" y="306"/>
                  </a:cubicBezTo>
                  <a:cubicBezTo>
                    <a:pt x="34" y="306"/>
                    <a:pt x="0" y="323"/>
                    <a:pt x="31" y="339"/>
                  </a:cubicBezTo>
                  <a:cubicBezTo>
                    <a:pt x="31" y="339"/>
                    <a:pt x="41" y="350"/>
                    <a:pt x="51" y="332"/>
                  </a:cubicBezTo>
                  <a:cubicBezTo>
                    <a:pt x="65" y="309"/>
                    <a:pt x="65" y="309"/>
                    <a:pt x="65" y="309"/>
                  </a:cubicBezTo>
                  <a:cubicBezTo>
                    <a:pt x="108" y="342"/>
                    <a:pt x="108" y="342"/>
                    <a:pt x="108" y="342"/>
                  </a:cubicBezTo>
                  <a:cubicBezTo>
                    <a:pt x="108" y="342"/>
                    <a:pt x="117" y="330"/>
                    <a:pt x="115" y="309"/>
                  </a:cubicBezTo>
                  <a:lnTo>
                    <a:pt x="115" y="250"/>
                  </a:lnTo>
                  <a:close/>
                  <a:moveTo>
                    <a:pt x="85" y="220"/>
                  </a:moveTo>
                  <a:cubicBezTo>
                    <a:pt x="66" y="232"/>
                    <a:pt x="66" y="232"/>
                    <a:pt x="66" y="232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7" y="161"/>
                    <a:pt x="106" y="154"/>
                    <a:pt x="106" y="154"/>
                  </a:cubicBezTo>
                  <a:cubicBezTo>
                    <a:pt x="105" y="170"/>
                    <a:pt x="95" y="197"/>
                    <a:pt x="95" y="197"/>
                  </a:cubicBezTo>
                  <a:cubicBezTo>
                    <a:pt x="90" y="212"/>
                    <a:pt x="85" y="220"/>
                    <a:pt x="8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842125" y="3475038"/>
              <a:ext cx="296863" cy="265113"/>
            </a:xfrm>
            <a:custGeom>
              <a:avLst/>
              <a:gdLst>
                <a:gd name="T0" fmla="*/ 51 w 70"/>
                <a:gd name="T1" fmla="*/ 9 h 62"/>
                <a:gd name="T2" fmla="*/ 22 w 70"/>
                <a:gd name="T3" fmla="*/ 0 h 62"/>
                <a:gd name="T4" fmla="*/ 18 w 70"/>
                <a:gd name="T5" fmla="*/ 12 h 62"/>
                <a:gd name="T6" fmla="*/ 37 w 70"/>
                <a:gd name="T7" fmla="*/ 39 h 62"/>
                <a:gd name="T8" fmla="*/ 57 w 70"/>
                <a:gd name="T9" fmla="*/ 44 h 62"/>
                <a:gd name="T10" fmla="*/ 64 w 70"/>
                <a:gd name="T11" fmla="*/ 30 h 62"/>
                <a:gd name="T12" fmla="*/ 51 w 70"/>
                <a:gd name="T13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2">
                  <a:moveTo>
                    <a:pt x="51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0" y="1"/>
                    <a:pt x="18" y="12"/>
                  </a:cubicBezTo>
                  <a:cubicBezTo>
                    <a:pt x="18" y="12"/>
                    <a:pt x="32" y="27"/>
                    <a:pt x="37" y="39"/>
                  </a:cubicBezTo>
                  <a:cubicBezTo>
                    <a:pt x="37" y="39"/>
                    <a:pt x="42" y="62"/>
                    <a:pt x="57" y="44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70" y="17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519271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0 w 39"/>
                <a:gd name="T11" fmla="*/ 50 h 50"/>
                <a:gd name="T12" fmla="*/ 7 w 39"/>
                <a:gd name="T13" fmla="*/ 48 h 50"/>
                <a:gd name="T14" fmla="*/ 4 w 39"/>
                <a:gd name="T15" fmla="*/ 50 h 50"/>
                <a:gd name="T16" fmla="*/ 2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2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0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2" y="20"/>
                    <a:pt x="2" y="13"/>
                  </a:cubicBezTo>
                  <a:cubicBezTo>
                    <a:pt x="2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387975" y="4046538"/>
              <a:ext cx="249238" cy="204788"/>
            </a:xfrm>
            <a:custGeom>
              <a:avLst/>
              <a:gdLst>
                <a:gd name="T0" fmla="*/ 0 w 59"/>
                <a:gd name="T1" fmla="*/ 47 h 48"/>
                <a:gd name="T2" fmla="*/ 8 w 59"/>
                <a:gd name="T3" fmla="*/ 40 h 48"/>
                <a:gd name="T4" fmla="*/ 8 w 59"/>
                <a:gd name="T5" fmla="*/ 8 h 48"/>
                <a:gd name="T6" fmla="*/ 0 w 59"/>
                <a:gd name="T7" fmla="*/ 2 h 48"/>
                <a:gd name="T8" fmla="*/ 0 w 59"/>
                <a:gd name="T9" fmla="*/ 0 h 48"/>
                <a:gd name="T10" fmla="*/ 24 w 59"/>
                <a:gd name="T11" fmla="*/ 0 h 48"/>
                <a:gd name="T12" fmla="*/ 24 w 59"/>
                <a:gd name="T13" fmla="*/ 2 h 48"/>
                <a:gd name="T14" fmla="*/ 17 w 59"/>
                <a:gd name="T15" fmla="*/ 8 h 48"/>
                <a:gd name="T16" fmla="*/ 17 w 59"/>
                <a:gd name="T17" fmla="*/ 22 h 48"/>
                <a:gd name="T18" fmla="*/ 43 w 59"/>
                <a:gd name="T19" fmla="*/ 22 h 48"/>
                <a:gd name="T20" fmla="*/ 43 w 59"/>
                <a:gd name="T21" fmla="*/ 8 h 48"/>
                <a:gd name="T22" fmla="*/ 35 w 59"/>
                <a:gd name="T23" fmla="*/ 2 h 48"/>
                <a:gd name="T24" fmla="*/ 35 w 59"/>
                <a:gd name="T25" fmla="*/ 0 h 48"/>
                <a:gd name="T26" fmla="*/ 59 w 59"/>
                <a:gd name="T27" fmla="*/ 0 h 48"/>
                <a:gd name="T28" fmla="*/ 59 w 59"/>
                <a:gd name="T29" fmla="*/ 2 h 48"/>
                <a:gd name="T30" fmla="*/ 52 w 59"/>
                <a:gd name="T31" fmla="*/ 8 h 48"/>
                <a:gd name="T32" fmla="*/ 52 w 59"/>
                <a:gd name="T33" fmla="*/ 41 h 48"/>
                <a:gd name="T34" fmla="*/ 59 w 59"/>
                <a:gd name="T35" fmla="*/ 47 h 48"/>
                <a:gd name="T36" fmla="*/ 59 w 59"/>
                <a:gd name="T37" fmla="*/ 48 h 48"/>
                <a:gd name="T38" fmla="*/ 35 w 59"/>
                <a:gd name="T39" fmla="*/ 48 h 48"/>
                <a:gd name="T40" fmla="*/ 35 w 59"/>
                <a:gd name="T41" fmla="*/ 47 h 48"/>
                <a:gd name="T42" fmla="*/ 43 w 59"/>
                <a:gd name="T43" fmla="*/ 40 h 48"/>
                <a:gd name="T44" fmla="*/ 43 w 59"/>
                <a:gd name="T45" fmla="*/ 26 h 48"/>
                <a:gd name="T46" fmla="*/ 17 w 59"/>
                <a:gd name="T47" fmla="*/ 26 h 48"/>
                <a:gd name="T48" fmla="*/ 17 w 59"/>
                <a:gd name="T49" fmla="*/ 41 h 48"/>
                <a:gd name="T50" fmla="*/ 24 w 59"/>
                <a:gd name="T51" fmla="*/ 47 h 48"/>
                <a:gd name="T52" fmla="*/ 24 w 59"/>
                <a:gd name="T53" fmla="*/ 48 h 48"/>
                <a:gd name="T54" fmla="*/ 0 w 59"/>
                <a:gd name="T55" fmla="*/ 48 h 48"/>
                <a:gd name="T56" fmla="*/ 0 w 59"/>
                <a:gd name="T5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8">
                  <a:moveTo>
                    <a:pt x="0" y="47"/>
                  </a:moveTo>
                  <a:cubicBezTo>
                    <a:pt x="7" y="47"/>
                    <a:pt x="8" y="45"/>
                    <a:pt x="8" y="4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2" y="2"/>
                    <a:pt x="35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3" y="2"/>
                    <a:pt x="52" y="3"/>
                    <a:pt x="52" y="8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5"/>
                    <a:pt x="53" y="47"/>
                    <a:pt x="59" y="47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3" y="47"/>
                    <a:pt x="43" y="45"/>
                    <a:pt x="43" y="4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5"/>
                    <a:pt x="17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5649913" y="4046538"/>
              <a:ext cx="258763" cy="204788"/>
            </a:xfrm>
            <a:custGeom>
              <a:avLst/>
              <a:gdLst>
                <a:gd name="T0" fmla="*/ 18 w 61"/>
                <a:gd name="T1" fmla="*/ 30 h 48"/>
                <a:gd name="T2" fmla="*/ 28 w 61"/>
                <a:gd name="T3" fmla="*/ 10 h 48"/>
                <a:gd name="T4" fmla="*/ 38 w 61"/>
                <a:gd name="T5" fmla="*/ 30 h 48"/>
                <a:gd name="T6" fmla="*/ 18 w 61"/>
                <a:gd name="T7" fmla="*/ 30 h 48"/>
                <a:gd name="T8" fmla="*/ 61 w 61"/>
                <a:gd name="T9" fmla="*/ 47 h 48"/>
                <a:gd name="T10" fmla="*/ 53 w 61"/>
                <a:gd name="T11" fmla="*/ 41 h 48"/>
                <a:gd name="T12" fmla="*/ 31 w 61"/>
                <a:gd name="T13" fmla="*/ 0 h 48"/>
                <a:gd name="T14" fmla="*/ 29 w 61"/>
                <a:gd name="T15" fmla="*/ 0 h 48"/>
                <a:gd name="T16" fmla="*/ 11 w 61"/>
                <a:gd name="T17" fmla="*/ 35 h 48"/>
                <a:gd name="T18" fmla="*/ 5 w 61"/>
                <a:gd name="T19" fmla="*/ 45 h 48"/>
                <a:gd name="T20" fmla="*/ 0 w 61"/>
                <a:gd name="T21" fmla="*/ 47 h 48"/>
                <a:gd name="T22" fmla="*/ 0 w 61"/>
                <a:gd name="T23" fmla="*/ 48 h 48"/>
                <a:gd name="T24" fmla="*/ 18 w 61"/>
                <a:gd name="T25" fmla="*/ 48 h 48"/>
                <a:gd name="T26" fmla="*/ 18 w 61"/>
                <a:gd name="T27" fmla="*/ 47 h 48"/>
                <a:gd name="T28" fmla="*/ 12 w 61"/>
                <a:gd name="T29" fmla="*/ 44 h 48"/>
                <a:gd name="T30" fmla="*/ 12 w 61"/>
                <a:gd name="T31" fmla="*/ 41 h 48"/>
                <a:gd name="T32" fmla="*/ 16 w 61"/>
                <a:gd name="T33" fmla="*/ 33 h 48"/>
                <a:gd name="T34" fmla="*/ 39 w 61"/>
                <a:gd name="T35" fmla="*/ 33 h 48"/>
                <a:gd name="T36" fmla="*/ 43 w 61"/>
                <a:gd name="T37" fmla="*/ 40 h 48"/>
                <a:gd name="T38" fmla="*/ 44 w 61"/>
                <a:gd name="T39" fmla="*/ 44 h 48"/>
                <a:gd name="T40" fmla="*/ 38 w 61"/>
                <a:gd name="T41" fmla="*/ 47 h 48"/>
                <a:gd name="T42" fmla="*/ 38 w 61"/>
                <a:gd name="T43" fmla="*/ 48 h 48"/>
                <a:gd name="T44" fmla="*/ 61 w 61"/>
                <a:gd name="T45" fmla="*/ 48 h 48"/>
                <a:gd name="T46" fmla="*/ 61 w 61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8">
                  <a:moveTo>
                    <a:pt x="18" y="3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18" y="30"/>
                  </a:lnTo>
                  <a:close/>
                  <a:moveTo>
                    <a:pt x="61" y="47"/>
                  </a:moveTo>
                  <a:cubicBezTo>
                    <a:pt x="57" y="47"/>
                    <a:pt x="55" y="46"/>
                    <a:pt x="53" y="4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8"/>
                    <a:pt x="7" y="44"/>
                    <a:pt x="5" y="45"/>
                  </a:cubicBezTo>
                  <a:cubicBezTo>
                    <a:pt x="3" y="47"/>
                    <a:pt x="2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2" y="47"/>
                    <a:pt x="12" y="44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4" y="43"/>
                    <a:pt x="44" y="44"/>
                  </a:cubicBezTo>
                  <a:cubicBezTo>
                    <a:pt x="44" y="47"/>
                    <a:pt x="42" y="47"/>
                    <a:pt x="38" y="4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61" y="48"/>
                    <a:pt x="61" y="48"/>
                    <a:pt x="61" y="48"/>
                  </a:cubicBezTo>
                  <a:lnTo>
                    <a:pt x="6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918200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184900" y="4046538"/>
              <a:ext cx="246063" cy="204788"/>
            </a:xfrm>
            <a:custGeom>
              <a:avLst/>
              <a:gdLst>
                <a:gd name="T0" fmla="*/ 17 w 58"/>
                <a:gd name="T1" fmla="*/ 6 h 48"/>
                <a:gd name="T2" fmla="*/ 21 w 58"/>
                <a:gd name="T3" fmla="*/ 3 h 48"/>
                <a:gd name="T4" fmla="*/ 41 w 58"/>
                <a:gd name="T5" fmla="*/ 8 h 48"/>
                <a:gd name="T6" fmla="*/ 49 w 58"/>
                <a:gd name="T7" fmla="*/ 25 h 48"/>
                <a:gd name="T8" fmla="*/ 22 w 58"/>
                <a:gd name="T9" fmla="*/ 46 h 48"/>
                <a:gd name="T10" fmla="*/ 17 w 58"/>
                <a:gd name="T11" fmla="*/ 43 h 48"/>
                <a:gd name="T12" fmla="*/ 17 w 58"/>
                <a:gd name="T13" fmla="*/ 6 h 48"/>
                <a:gd name="T14" fmla="*/ 0 w 58"/>
                <a:gd name="T15" fmla="*/ 48 h 48"/>
                <a:gd name="T16" fmla="*/ 25 w 58"/>
                <a:gd name="T17" fmla="*/ 48 h 48"/>
                <a:gd name="T18" fmla="*/ 58 w 58"/>
                <a:gd name="T19" fmla="*/ 25 h 48"/>
                <a:gd name="T20" fmla="*/ 23 w 58"/>
                <a:gd name="T21" fmla="*/ 0 h 48"/>
                <a:gd name="T22" fmla="*/ 0 w 58"/>
                <a:gd name="T23" fmla="*/ 0 h 48"/>
                <a:gd name="T24" fmla="*/ 0 w 58"/>
                <a:gd name="T25" fmla="*/ 2 h 48"/>
                <a:gd name="T26" fmla="*/ 8 w 58"/>
                <a:gd name="T27" fmla="*/ 8 h 48"/>
                <a:gd name="T28" fmla="*/ 8 w 58"/>
                <a:gd name="T29" fmla="*/ 41 h 48"/>
                <a:gd name="T30" fmla="*/ 0 w 58"/>
                <a:gd name="T31" fmla="*/ 47 h 48"/>
                <a:gd name="T32" fmla="*/ 0 w 5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48">
                  <a:moveTo>
                    <a:pt x="17" y="6"/>
                  </a:moveTo>
                  <a:cubicBezTo>
                    <a:pt x="17" y="5"/>
                    <a:pt x="17" y="3"/>
                    <a:pt x="21" y="3"/>
                  </a:cubicBezTo>
                  <a:cubicBezTo>
                    <a:pt x="32" y="3"/>
                    <a:pt x="36" y="5"/>
                    <a:pt x="41" y="8"/>
                  </a:cubicBezTo>
                  <a:cubicBezTo>
                    <a:pt x="47" y="13"/>
                    <a:pt x="49" y="19"/>
                    <a:pt x="49" y="25"/>
                  </a:cubicBezTo>
                  <a:cubicBezTo>
                    <a:pt x="49" y="46"/>
                    <a:pt x="27" y="46"/>
                    <a:pt x="22" y="46"/>
                  </a:cubicBezTo>
                  <a:cubicBezTo>
                    <a:pt x="18" y="46"/>
                    <a:pt x="17" y="45"/>
                    <a:pt x="17" y="43"/>
                  </a:cubicBezTo>
                  <a:lnTo>
                    <a:pt x="17" y="6"/>
                  </a:lnTo>
                  <a:close/>
                  <a:moveTo>
                    <a:pt x="0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51" y="48"/>
                    <a:pt x="58" y="34"/>
                    <a:pt x="58" y="25"/>
                  </a:cubicBezTo>
                  <a:cubicBezTo>
                    <a:pt x="58" y="8"/>
                    <a:pt x="44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8" y="3"/>
                    <a:pt x="8" y="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6"/>
                    <a:pt x="7" y="47"/>
                    <a:pt x="0" y="47"/>
                  </a:cubicBez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6456363" y="4041775"/>
              <a:ext cx="241300" cy="212725"/>
            </a:xfrm>
            <a:custGeom>
              <a:avLst/>
              <a:gdLst>
                <a:gd name="T0" fmla="*/ 29 w 57"/>
                <a:gd name="T1" fmla="*/ 48 h 50"/>
                <a:gd name="T2" fmla="*/ 10 w 57"/>
                <a:gd name="T3" fmla="*/ 25 h 50"/>
                <a:gd name="T4" fmla="*/ 29 w 57"/>
                <a:gd name="T5" fmla="*/ 3 h 50"/>
                <a:gd name="T6" fmla="*/ 47 w 57"/>
                <a:gd name="T7" fmla="*/ 25 h 50"/>
                <a:gd name="T8" fmla="*/ 29 w 57"/>
                <a:gd name="T9" fmla="*/ 48 h 50"/>
                <a:gd name="T10" fmla="*/ 29 w 57"/>
                <a:gd name="T11" fmla="*/ 50 h 50"/>
                <a:gd name="T12" fmla="*/ 57 w 57"/>
                <a:gd name="T13" fmla="*/ 26 h 50"/>
                <a:gd name="T14" fmla="*/ 29 w 57"/>
                <a:gd name="T15" fmla="*/ 0 h 50"/>
                <a:gd name="T16" fmla="*/ 0 w 57"/>
                <a:gd name="T17" fmla="*/ 26 h 50"/>
                <a:gd name="T18" fmla="*/ 29 w 57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29" y="48"/>
                  </a:moveTo>
                  <a:cubicBezTo>
                    <a:pt x="19" y="48"/>
                    <a:pt x="10" y="41"/>
                    <a:pt x="10" y="25"/>
                  </a:cubicBezTo>
                  <a:cubicBezTo>
                    <a:pt x="10" y="9"/>
                    <a:pt x="20" y="3"/>
                    <a:pt x="29" y="3"/>
                  </a:cubicBezTo>
                  <a:cubicBezTo>
                    <a:pt x="38" y="3"/>
                    <a:pt x="47" y="9"/>
                    <a:pt x="47" y="25"/>
                  </a:cubicBezTo>
                  <a:cubicBezTo>
                    <a:pt x="47" y="41"/>
                    <a:pt x="38" y="48"/>
                    <a:pt x="29" y="48"/>
                  </a:cubicBezTo>
                  <a:close/>
                  <a:moveTo>
                    <a:pt x="29" y="50"/>
                  </a:moveTo>
                  <a:cubicBezTo>
                    <a:pt x="44" y="50"/>
                    <a:pt x="57" y="41"/>
                    <a:pt x="57" y="26"/>
                  </a:cubicBezTo>
                  <a:cubicBezTo>
                    <a:pt x="57" y="9"/>
                    <a:pt x="43" y="0"/>
                    <a:pt x="29" y="0"/>
                  </a:cubicBezTo>
                  <a:cubicBezTo>
                    <a:pt x="14" y="0"/>
                    <a:pt x="0" y="9"/>
                    <a:pt x="0" y="26"/>
                  </a:cubicBezTo>
                  <a:cubicBezTo>
                    <a:pt x="0" y="41"/>
                    <a:pt x="13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715125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3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1 w 60"/>
                <a:gd name="T15" fmla="*/ 47 h 49"/>
                <a:gd name="T16" fmla="*/ 21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9 w 60"/>
                <a:gd name="T23" fmla="*/ 38 h 49"/>
                <a:gd name="T24" fmla="*/ 9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9" y="46"/>
                    <a:pt x="9" y="3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6991350" y="4041775"/>
              <a:ext cx="246063" cy="212725"/>
            </a:xfrm>
            <a:custGeom>
              <a:avLst/>
              <a:gdLst>
                <a:gd name="T0" fmla="*/ 58 w 58"/>
                <a:gd name="T1" fmla="*/ 25 h 50"/>
                <a:gd name="T2" fmla="*/ 52 w 58"/>
                <a:gd name="T3" fmla="*/ 31 h 50"/>
                <a:gd name="T4" fmla="*/ 52 w 58"/>
                <a:gd name="T5" fmla="*/ 45 h 50"/>
                <a:gd name="T6" fmla="*/ 31 w 58"/>
                <a:gd name="T7" fmla="*/ 50 h 50"/>
                <a:gd name="T8" fmla="*/ 7 w 58"/>
                <a:gd name="T9" fmla="*/ 43 h 50"/>
                <a:gd name="T10" fmla="*/ 0 w 58"/>
                <a:gd name="T11" fmla="*/ 25 h 50"/>
                <a:gd name="T12" fmla="*/ 29 w 58"/>
                <a:gd name="T13" fmla="*/ 0 h 50"/>
                <a:gd name="T14" fmla="*/ 45 w 58"/>
                <a:gd name="T15" fmla="*/ 3 h 50"/>
                <a:gd name="T16" fmla="*/ 49 w 58"/>
                <a:gd name="T17" fmla="*/ 0 h 50"/>
                <a:gd name="T18" fmla="*/ 51 w 58"/>
                <a:gd name="T19" fmla="*/ 0 h 50"/>
                <a:gd name="T20" fmla="*/ 52 w 58"/>
                <a:gd name="T21" fmla="*/ 16 h 50"/>
                <a:gd name="T22" fmla="*/ 50 w 58"/>
                <a:gd name="T23" fmla="*/ 16 h 50"/>
                <a:gd name="T24" fmla="*/ 31 w 58"/>
                <a:gd name="T25" fmla="*/ 3 h 50"/>
                <a:gd name="T26" fmla="*/ 9 w 58"/>
                <a:gd name="T27" fmla="*/ 26 h 50"/>
                <a:gd name="T28" fmla="*/ 32 w 58"/>
                <a:gd name="T29" fmla="*/ 48 h 50"/>
                <a:gd name="T30" fmla="*/ 44 w 58"/>
                <a:gd name="T31" fmla="*/ 43 h 50"/>
                <a:gd name="T32" fmla="*/ 44 w 58"/>
                <a:gd name="T33" fmla="*/ 32 h 50"/>
                <a:gd name="T34" fmla="*/ 36 w 58"/>
                <a:gd name="T35" fmla="*/ 25 h 50"/>
                <a:gd name="T36" fmla="*/ 36 w 58"/>
                <a:gd name="T37" fmla="*/ 24 h 50"/>
                <a:gd name="T38" fmla="*/ 58 w 58"/>
                <a:gd name="T39" fmla="*/ 24 h 50"/>
                <a:gd name="T40" fmla="*/ 58 w 58"/>
                <a:gd name="T4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0">
                  <a:moveTo>
                    <a:pt x="58" y="25"/>
                  </a:moveTo>
                  <a:cubicBezTo>
                    <a:pt x="55" y="25"/>
                    <a:pt x="52" y="26"/>
                    <a:pt x="52" y="3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6"/>
                    <a:pt x="41" y="50"/>
                    <a:pt x="31" y="50"/>
                  </a:cubicBezTo>
                  <a:cubicBezTo>
                    <a:pt x="23" y="50"/>
                    <a:pt x="13" y="48"/>
                    <a:pt x="7" y="43"/>
                  </a:cubicBezTo>
                  <a:cubicBezTo>
                    <a:pt x="2" y="38"/>
                    <a:pt x="0" y="34"/>
                    <a:pt x="0" y="25"/>
                  </a:cubicBezTo>
                  <a:cubicBezTo>
                    <a:pt x="0" y="13"/>
                    <a:pt x="11" y="0"/>
                    <a:pt x="29" y="0"/>
                  </a:cubicBezTo>
                  <a:cubicBezTo>
                    <a:pt x="38" y="0"/>
                    <a:pt x="42" y="3"/>
                    <a:pt x="45" y="3"/>
                  </a:cubicBezTo>
                  <a:cubicBezTo>
                    <a:pt x="46" y="3"/>
                    <a:pt x="48" y="2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1"/>
                    <a:pt x="43" y="3"/>
                    <a:pt x="31" y="3"/>
                  </a:cubicBezTo>
                  <a:cubicBezTo>
                    <a:pt x="22" y="3"/>
                    <a:pt x="9" y="8"/>
                    <a:pt x="9" y="26"/>
                  </a:cubicBezTo>
                  <a:cubicBezTo>
                    <a:pt x="9" y="39"/>
                    <a:pt x="19" y="48"/>
                    <a:pt x="32" y="48"/>
                  </a:cubicBezTo>
                  <a:cubicBezTo>
                    <a:pt x="38" y="48"/>
                    <a:pt x="44" y="46"/>
                    <a:pt x="44" y="4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6"/>
                    <a:pt x="42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3390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30 h 49"/>
                <a:gd name="T6" fmla="*/ 30 w 60"/>
                <a:gd name="T7" fmla="*/ 49 h 49"/>
                <a:gd name="T8" fmla="*/ 8 w 60"/>
                <a:gd name="T9" fmla="*/ 31 h 49"/>
                <a:gd name="T10" fmla="*/ 8 w 60"/>
                <a:gd name="T11" fmla="*/ 8 h 49"/>
                <a:gd name="T12" fmla="*/ 0 w 60"/>
                <a:gd name="T13" fmla="*/ 2 h 49"/>
                <a:gd name="T14" fmla="*/ 0 w 60"/>
                <a:gd name="T15" fmla="*/ 0 h 49"/>
                <a:gd name="T16" fmla="*/ 25 w 60"/>
                <a:gd name="T17" fmla="*/ 0 h 49"/>
                <a:gd name="T18" fmla="*/ 25 w 60"/>
                <a:gd name="T19" fmla="*/ 2 h 49"/>
                <a:gd name="T20" fmla="*/ 17 w 60"/>
                <a:gd name="T21" fmla="*/ 8 h 49"/>
                <a:gd name="T22" fmla="*/ 17 w 60"/>
                <a:gd name="T23" fmla="*/ 32 h 49"/>
                <a:gd name="T24" fmla="*/ 32 w 60"/>
                <a:gd name="T25" fmla="*/ 46 h 49"/>
                <a:gd name="T26" fmla="*/ 46 w 60"/>
                <a:gd name="T27" fmla="*/ 41 h 49"/>
                <a:gd name="T28" fmla="*/ 48 w 60"/>
                <a:gd name="T29" fmla="*/ 31 h 49"/>
                <a:gd name="T30" fmla="*/ 48 w 60"/>
                <a:gd name="T31" fmla="*/ 11 h 49"/>
                <a:gd name="T32" fmla="*/ 40 w 60"/>
                <a:gd name="T33" fmla="*/ 2 h 49"/>
                <a:gd name="T34" fmla="*/ 40 w 60"/>
                <a:gd name="T35" fmla="*/ 0 h 49"/>
                <a:gd name="T36" fmla="*/ 60 w 60"/>
                <a:gd name="T37" fmla="*/ 0 h 49"/>
                <a:gd name="T38" fmla="*/ 60 w 60"/>
                <a:gd name="T3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4" y="2"/>
                    <a:pt x="52" y="4"/>
                    <a:pt x="52" y="1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6"/>
                    <a:pt x="52" y="49"/>
                    <a:pt x="30" y="49"/>
                  </a:cubicBezTo>
                  <a:cubicBezTo>
                    <a:pt x="8" y="49"/>
                    <a:pt x="8" y="35"/>
                    <a:pt x="8" y="3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46"/>
                    <a:pt x="32" y="46"/>
                  </a:cubicBezTo>
                  <a:cubicBezTo>
                    <a:pt x="39" y="46"/>
                    <a:pt x="44" y="44"/>
                    <a:pt x="46" y="41"/>
                  </a:cubicBezTo>
                  <a:cubicBezTo>
                    <a:pt x="48" y="39"/>
                    <a:pt x="48" y="37"/>
                    <a:pt x="48" y="3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76057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7872413" y="4046538"/>
              <a:ext cx="111125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7996238" y="4046538"/>
              <a:ext cx="249238" cy="207963"/>
            </a:xfrm>
            <a:custGeom>
              <a:avLst/>
              <a:gdLst>
                <a:gd name="T0" fmla="*/ 59 w 59"/>
                <a:gd name="T1" fmla="*/ 2 h 49"/>
                <a:gd name="T2" fmla="*/ 51 w 59"/>
                <a:gd name="T3" fmla="*/ 9 h 49"/>
                <a:gd name="T4" fmla="*/ 32 w 59"/>
                <a:gd name="T5" fmla="*/ 49 h 49"/>
                <a:gd name="T6" fmla="*/ 31 w 59"/>
                <a:gd name="T7" fmla="*/ 49 h 49"/>
                <a:gd name="T8" fmla="*/ 9 w 59"/>
                <a:gd name="T9" fmla="*/ 9 h 49"/>
                <a:gd name="T10" fmla="*/ 0 w 59"/>
                <a:gd name="T11" fmla="*/ 2 h 49"/>
                <a:gd name="T12" fmla="*/ 0 w 59"/>
                <a:gd name="T13" fmla="*/ 0 h 49"/>
                <a:gd name="T14" fmla="*/ 23 w 59"/>
                <a:gd name="T15" fmla="*/ 0 h 49"/>
                <a:gd name="T16" fmla="*/ 23 w 59"/>
                <a:gd name="T17" fmla="*/ 2 h 49"/>
                <a:gd name="T18" fmla="*/ 17 w 59"/>
                <a:gd name="T19" fmla="*/ 5 h 49"/>
                <a:gd name="T20" fmla="*/ 20 w 59"/>
                <a:gd name="T21" fmla="*/ 12 h 49"/>
                <a:gd name="T22" fmla="*/ 33 w 59"/>
                <a:gd name="T23" fmla="*/ 37 h 49"/>
                <a:gd name="T24" fmla="*/ 46 w 59"/>
                <a:gd name="T25" fmla="*/ 10 h 49"/>
                <a:gd name="T26" fmla="*/ 48 w 59"/>
                <a:gd name="T27" fmla="*/ 5 h 49"/>
                <a:gd name="T28" fmla="*/ 41 w 59"/>
                <a:gd name="T29" fmla="*/ 2 h 49"/>
                <a:gd name="T30" fmla="*/ 41 w 59"/>
                <a:gd name="T31" fmla="*/ 0 h 49"/>
                <a:gd name="T32" fmla="*/ 59 w 59"/>
                <a:gd name="T33" fmla="*/ 0 h 49"/>
                <a:gd name="T34" fmla="*/ 59 w 59"/>
                <a:gd name="T3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9">
                  <a:moveTo>
                    <a:pt x="59" y="2"/>
                  </a:moveTo>
                  <a:cubicBezTo>
                    <a:pt x="55" y="2"/>
                    <a:pt x="54" y="3"/>
                    <a:pt x="51" y="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3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2"/>
                    <a:pt x="17" y="2"/>
                    <a:pt x="17" y="5"/>
                  </a:cubicBezTo>
                  <a:cubicBezTo>
                    <a:pt x="17" y="6"/>
                    <a:pt x="18" y="9"/>
                    <a:pt x="20" y="1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8" y="7"/>
                    <a:pt x="48" y="5"/>
                  </a:cubicBezTo>
                  <a:cubicBezTo>
                    <a:pt x="48" y="2"/>
                    <a:pt x="45" y="2"/>
                    <a:pt x="41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8258175" y="4046538"/>
              <a:ext cx="217488" cy="204788"/>
            </a:xfrm>
            <a:custGeom>
              <a:avLst/>
              <a:gdLst>
                <a:gd name="T0" fmla="*/ 47 w 51"/>
                <a:gd name="T1" fmla="*/ 48 h 48"/>
                <a:gd name="T2" fmla="*/ 0 w 51"/>
                <a:gd name="T3" fmla="*/ 48 h 48"/>
                <a:gd name="T4" fmla="*/ 0 w 51"/>
                <a:gd name="T5" fmla="*/ 47 h 48"/>
                <a:gd name="T6" fmla="*/ 8 w 51"/>
                <a:gd name="T7" fmla="*/ 41 h 48"/>
                <a:gd name="T8" fmla="*/ 8 w 51"/>
                <a:gd name="T9" fmla="*/ 8 h 48"/>
                <a:gd name="T10" fmla="*/ 0 w 51"/>
                <a:gd name="T11" fmla="*/ 2 h 48"/>
                <a:gd name="T12" fmla="*/ 0 w 51"/>
                <a:gd name="T13" fmla="*/ 0 h 48"/>
                <a:gd name="T14" fmla="*/ 47 w 51"/>
                <a:gd name="T15" fmla="*/ 0 h 48"/>
                <a:gd name="T16" fmla="*/ 47 w 51"/>
                <a:gd name="T17" fmla="*/ 11 h 48"/>
                <a:gd name="T18" fmla="*/ 45 w 51"/>
                <a:gd name="T19" fmla="*/ 11 h 48"/>
                <a:gd name="T20" fmla="*/ 31 w 51"/>
                <a:gd name="T21" fmla="*/ 3 h 48"/>
                <a:gd name="T22" fmla="*/ 20 w 51"/>
                <a:gd name="T23" fmla="*/ 3 h 48"/>
                <a:gd name="T24" fmla="*/ 17 w 51"/>
                <a:gd name="T25" fmla="*/ 6 h 48"/>
                <a:gd name="T26" fmla="*/ 17 w 51"/>
                <a:gd name="T27" fmla="*/ 22 h 48"/>
                <a:gd name="T28" fmla="*/ 30 w 51"/>
                <a:gd name="T29" fmla="*/ 22 h 48"/>
                <a:gd name="T30" fmla="*/ 40 w 51"/>
                <a:gd name="T31" fmla="*/ 15 h 48"/>
                <a:gd name="T32" fmla="*/ 42 w 51"/>
                <a:gd name="T33" fmla="*/ 15 h 48"/>
                <a:gd name="T34" fmla="*/ 42 w 51"/>
                <a:gd name="T35" fmla="*/ 32 h 48"/>
                <a:gd name="T36" fmla="*/ 40 w 51"/>
                <a:gd name="T37" fmla="*/ 32 h 48"/>
                <a:gd name="T38" fmla="*/ 30 w 51"/>
                <a:gd name="T39" fmla="*/ 25 h 48"/>
                <a:gd name="T40" fmla="*/ 17 w 51"/>
                <a:gd name="T41" fmla="*/ 25 h 48"/>
                <a:gd name="T42" fmla="*/ 17 w 51"/>
                <a:gd name="T43" fmla="*/ 43 h 48"/>
                <a:gd name="T44" fmla="*/ 30 w 51"/>
                <a:gd name="T45" fmla="*/ 46 h 48"/>
                <a:gd name="T46" fmla="*/ 49 w 51"/>
                <a:gd name="T47" fmla="*/ 36 h 48"/>
                <a:gd name="T48" fmla="*/ 51 w 51"/>
                <a:gd name="T49" fmla="*/ 36 h 48"/>
                <a:gd name="T50" fmla="*/ 47 w 51"/>
                <a:gd name="T5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47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8" y="46"/>
                    <a:pt x="8" y="4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6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4"/>
                    <a:pt x="41" y="3"/>
                    <a:pt x="3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7" y="3"/>
                    <a:pt x="17" y="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8" y="22"/>
                    <a:pt x="39" y="20"/>
                    <a:pt x="40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26"/>
                    <a:pt x="37" y="25"/>
                    <a:pt x="30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6"/>
                    <a:pt x="17" y="46"/>
                    <a:pt x="30" y="46"/>
                  </a:cubicBezTo>
                  <a:cubicBezTo>
                    <a:pt x="41" y="46"/>
                    <a:pt x="45" y="43"/>
                    <a:pt x="49" y="36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4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8488363" y="4046538"/>
              <a:ext cx="236538" cy="204788"/>
            </a:xfrm>
            <a:custGeom>
              <a:avLst/>
              <a:gdLst>
                <a:gd name="T0" fmla="*/ 16 w 56"/>
                <a:gd name="T1" fmla="*/ 6 h 48"/>
                <a:gd name="T2" fmla="*/ 22 w 56"/>
                <a:gd name="T3" fmla="*/ 3 h 48"/>
                <a:gd name="T4" fmla="*/ 36 w 56"/>
                <a:gd name="T5" fmla="*/ 13 h 48"/>
                <a:gd name="T6" fmla="*/ 16 w 56"/>
                <a:gd name="T7" fmla="*/ 24 h 48"/>
                <a:gd name="T8" fmla="*/ 16 w 56"/>
                <a:gd name="T9" fmla="*/ 6 h 48"/>
                <a:gd name="T10" fmla="*/ 56 w 56"/>
                <a:gd name="T11" fmla="*/ 47 h 48"/>
                <a:gd name="T12" fmla="*/ 48 w 56"/>
                <a:gd name="T13" fmla="*/ 44 h 48"/>
                <a:gd name="T14" fmla="*/ 30 w 56"/>
                <a:gd name="T15" fmla="*/ 25 h 48"/>
                <a:gd name="T16" fmla="*/ 46 w 56"/>
                <a:gd name="T17" fmla="*/ 13 h 48"/>
                <a:gd name="T18" fmla="*/ 24 w 56"/>
                <a:gd name="T19" fmla="*/ 0 h 48"/>
                <a:gd name="T20" fmla="*/ 0 w 56"/>
                <a:gd name="T21" fmla="*/ 0 h 48"/>
                <a:gd name="T22" fmla="*/ 0 w 56"/>
                <a:gd name="T23" fmla="*/ 2 h 48"/>
                <a:gd name="T24" fmla="*/ 7 w 56"/>
                <a:gd name="T25" fmla="*/ 8 h 48"/>
                <a:gd name="T26" fmla="*/ 7 w 56"/>
                <a:gd name="T27" fmla="*/ 40 h 48"/>
                <a:gd name="T28" fmla="*/ 0 w 56"/>
                <a:gd name="T29" fmla="*/ 47 h 48"/>
                <a:gd name="T30" fmla="*/ 0 w 56"/>
                <a:gd name="T31" fmla="*/ 48 h 48"/>
                <a:gd name="T32" fmla="*/ 24 w 56"/>
                <a:gd name="T33" fmla="*/ 48 h 48"/>
                <a:gd name="T34" fmla="*/ 24 w 56"/>
                <a:gd name="T35" fmla="*/ 47 h 48"/>
                <a:gd name="T36" fmla="*/ 16 w 56"/>
                <a:gd name="T37" fmla="*/ 41 h 48"/>
                <a:gd name="T38" fmla="*/ 16 w 56"/>
                <a:gd name="T39" fmla="*/ 26 h 48"/>
                <a:gd name="T40" fmla="*/ 21 w 56"/>
                <a:gd name="T41" fmla="*/ 26 h 48"/>
                <a:gd name="T42" fmla="*/ 42 w 56"/>
                <a:gd name="T43" fmla="*/ 48 h 48"/>
                <a:gd name="T44" fmla="*/ 56 w 56"/>
                <a:gd name="T45" fmla="*/ 48 h 48"/>
                <a:gd name="T46" fmla="*/ 56 w 56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48">
                  <a:moveTo>
                    <a:pt x="16" y="6"/>
                  </a:moveTo>
                  <a:cubicBezTo>
                    <a:pt x="16" y="4"/>
                    <a:pt x="17" y="3"/>
                    <a:pt x="22" y="3"/>
                  </a:cubicBezTo>
                  <a:cubicBezTo>
                    <a:pt x="25" y="3"/>
                    <a:pt x="36" y="3"/>
                    <a:pt x="36" y="13"/>
                  </a:cubicBezTo>
                  <a:cubicBezTo>
                    <a:pt x="36" y="23"/>
                    <a:pt x="23" y="24"/>
                    <a:pt x="16" y="24"/>
                  </a:cubicBezTo>
                  <a:lnTo>
                    <a:pt x="16" y="6"/>
                  </a:lnTo>
                  <a:close/>
                  <a:moveTo>
                    <a:pt x="56" y="47"/>
                  </a:moveTo>
                  <a:cubicBezTo>
                    <a:pt x="52" y="47"/>
                    <a:pt x="50" y="46"/>
                    <a:pt x="48" y="4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5" y="25"/>
                    <a:pt x="46" y="23"/>
                    <a:pt x="46" y="13"/>
                  </a:cubicBezTo>
                  <a:cubicBezTo>
                    <a:pt x="46" y="2"/>
                    <a:pt x="32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7" y="3"/>
                    <a:pt x="7" y="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5"/>
                    <a:pt x="7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7" y="47"/>
                    <a:pt x="16" y="45"/>
                    <a:pt x="16" y="4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874236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1 w 39"/>
                <a:gd name="T11" fmla="*/ 50 h 50"/>
                <a:gd name="T12" fmla="*/ 7 w 39"/>
                <a:gd name="T13" fmla="*/ 48 h 50"/>
                <a:gd name="T14" fmla="*/ 5 w 39"/>
                <a:gd name="T15" fmla="*/ 50 h 50"/>
                <a:gd name="T16" fmla="*/ 3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3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1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5" y="49"/>
                    <a:pt x="5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3" y="20"/>
                    <a:pt x="3" y="13"/>
                  </a:cubicBezTo>
                  <a:cubicBezTo>
                    <a:pt x="3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8937625" y="4046538"/>
              <a:ext cx="109538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9059863" y="4046538"/>
              <a:ext cx="212725" cy="204788"/>
            </a:xfrm>
            <a:custGeom>
              <a:avLst/>
              <a:gdLst>
                <a:gd name="T0" fmla="*/ 38 w 50"/>
                <a:gd name="T1" fmla="*/ 48 h 48"/>
                <a:gd name="T2" fmla="*/ 13 w 50"/>
                <a:gd name="T3" fmla="*/ 48 h 48"/>
                <a:gd name="T4" fmla="*/ 13 w 50"/>
                <a:gd name="T5" fmla="*/ 47 h 48"/>
                <a:gd name="T6" fmla="*/ 21 w 50"/>
                <a:gd name="T7" fmla="*/ 40 h 48"/>
                <a:gd name="T8" fmla="*/ 21 w 50"/>
                <a:gd name="T9" fmla="*/ 4 h 48"/>
                <a:gd name="T10" fmla="*/ 16 w 50"/>
                <a:gd name="T11" fmla="*/ 4 h 48"/>
                <a:gd name="T12" fmla="*/ 2 w 50"/>
                <a:gd name="T13" fmla="*/ 13 h 48"/>
                <a:gd name="T14" fmla="*/ 0 w 50"/>
                <a:gd name="T15" fmla="*/ 13 h 48"/>
                <a:gd name="T16" fmla="*/ 1 w 50"/>
                <a:gd name="T17" fmla="*/ 0 h 48"/>
                <a:gd name="T18" fmla="*/ 50 w 50"/>
                <a:gd name="T19" fmla="*/ 0 h 48"/>
                <a:gd name="T20" fmla="*/ 50 w 50"/>
                <a:gd name="T21" fmla="*/ 13 h 48"/>
                <a:gd name="T22" fmla="*/ 48 w 50"/>
                <a:gd name="T23" fmla="*/ 13 h 48"/>
                <a:gd name="T24" fmla="*/ 34 w 50"/>
                <a:gd name="T25" fmla="*/ 4 h 48"/>
                <a:gd name="T26" fmla="*/ 30 w 50"/>
                <a:gd name="T27" fmla="*/ 4 h 48"/>
                <a:gd name="T28" fmla="*/ 30 w 50"/>
                <a:gd name="T29" fmla="*/ 41 h 48"/>
                <a:gd name="T30" fmla="*/ 38 w 50"/>
                <a:gd name="T31" fmla="*/ 47 h 48"/>
                <a:gd name="T32" fmla="*/ 38 w 50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8">
                  <a:moveTo>
                    <a:pt x="38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0" y="47"/>
                    <a:pt x="21" y="45"/>
                    <a:pt x="21" y="4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4"/>
                    <a:pt x="4" y="5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5"/>
                    <a:pt x="44" y="4"/>
                    <a:pt x="34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5"/>
                    <a:pt x="31" y="47"/>
                    <a:pt x="38" y="47"/>
                  </a:cubicBezTo>
                  <a:lnTo>
                    <a:pt x="3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9290050" y="4046538"/>
              <a:ext cx="249238" cy="204788"/>
            </a:xfrm>
            <a:custGeom>
              <a:avLst/>
              <a:gdLst>
                <a:gd name="T0" fmla="*/ 59 w 59"/>
                <a:gd name="T1" fmla="*/ 2 h 48"/>
                <a:gd name="T2" fmla="*/ 47 w 59"/>
                <a:gd name="T3" fmla="*/ 10 h 48"/>
                <a:gd name="T4" fmla="*/ 34 w 59"/>
                <a:gd name="T5" fmla="*/ 26 h 48"/>
                <a:gd name="T6" fmla="*/ 34 w 59"/>
                <a:gd name="T7" fmla="*/ 41 h 48"/>
                <a:gd name="T8" fmla="*/ 43 w 59"/>
                <a:gd name="T9" fmla="*/ 47 h 48"/>
                <a:gd name="T10" fmla="*/ 43 w 59"/>
                <a:gd name="T11" fmla="*/ 48 h 48"/>
                <a:gd name="T12" fmla="*/ 16 w 59"/>
                <a:gd name="T13" fmla="*/ 48 h 48"/>
                <a:gd name="T14" fmla="*/ 16 w 59"/>
                <a:gd name="T15" fmla="*/ 47 h 48"/>
                <a:gd name="T16" fmla="*/ 25 w 59"/>
                <a:gd name="T17" fmla="*/ 40 h 48"/>
                <a:gd name="T18" fmla="*/ 25 w 59"/>
                <a:gd name="T19" fmla="*/ 27 h 48"/>
                <a:gd name="T20" fmla="*/ 14 w 59"/>
                <a:gd name="T21" fmla="*/ 13 h 48"/>
                <a:gd name="T22" fmla="*/ 0 w 59"/>
                <a:gd name="T23" fmla="*/ 2 h 48"/>
                <a:gd name="T24" fmla="*/ 0 w 59"/>
                <a:gd name="T25" fmla="*/ 0 h 48"/>
                <a:gd name="T26" fmla="*/ 24 w 59"/>
                <a:gd name="T27" fmla="*/ 0 h 48"/>
                <a:gd name="T28" fmla="*/ 24 w 59"/>
                <a:gd name="T29" fmla="*/ 2 h 48"/>
                <a:gd name="T30" fmla="*/ 18 w 59"/>
                <a:gd name="T31" fmla="*/ 4 h 48"/>
                <a:gd name="T32" fmla="*/ 19 w 59"/>
                <a:gd name="T33" fmla="*/ 7 h 48"/>
                <a:gd name="T34" fmla="*/ 32 w 59"/>
                <a:gd name="T35" fmla="*/ 23 h 48"/>
                <a:gd name="T36" fmla="*/ 45 w 59"/>
                <a:gd name="T37" fmla="*/ 7 h 48"/>
                <a:gd name="T38" fmla="*/ 46 w 59"/>
                <a:gd name="T39" fmla="*/ 4 h 48"/>
                <a:gd name="T40" fmla="*/ 40 w 59"/>
                <a:gd name="T41" fmla="*/ 2 h 48"/>
                <a:gd name="T42" fmla="*/ 40 w 59"/>
                <a:gd name="T43" fmla="*/ 0 h 48"/>
                <a:gd name="T44" fmla="*/ 59 w 59"/>
                <a:gd name="T45" fmla="*/ 0 h 48"/>
                <a:gd name="T46" fmla="*/ 59 w 59"/>
                <a:gd name="T4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48">
                  <a:moveTo>
                    <a:pt x="59" y="2"/>
                  </a:moveTo>
                  <a:cubicBezTo>
                    <a:pt x="56" y="2"/>
                    <a:pt x="53" y="2"/>
                    <a:pt x="47" y="1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6"/>
                    <a:pt x="35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5" y="47"/>
                    <a:pt x="25" y="45"/>
                    <a:pt x="25" y="4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8" y="2"/>
                    <a:pt x="18" y="4"/>
                  </a:cubicBezTo>
                  <a:cubicBezTo>
                    <a:pt x="18" y="5"/>
                    <a:pt x="18" y="6"/>
                    <a:pt x="19" y="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6" y="2"/>
                    <a:pt x="42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571750" y="2347913"/>
              <a:ext cx="2154238" cy="2184400"/>
            </a:xfrm>
            <a:custGeom>
              <a:avLst/>
              <a:gdLst>
                <a:gd name="T0" fmla="*/ 254 w 508"/>
                <a:gd name="T1" fmla="*/ 0 h 513"/>
                <a:gd name="T2" fmla="*/ 0 w 508"/>
                <a:gd name="T3" fmla="*/ 256 h 513"/>
                <a:gd name="T4" fmla="*/ 254 w 508"/>
                <a:gd name="T5" fmla="*/ 513 h 513"/>
                <a:gd name="T6" fmla="*/ 508 w 508"/>
                <a:gd name="T7" fmla="*/ 256 h 513"/>
                <a:gd name="T8" fmla="*/ 254 w 508"/>
                <a:gd name="T9" fmla="*/ 0 h 513"/>
                <a:gd name="T10" fmla="*/ 254 w 508"/>
                <a:gd name="T11" fmla="*/ 504 h 513"/>
                <a:gd name="T12" fmla="*/ 9 w 508"/>
                <a:gd name="T13" fmla="*/ 256 h 513"/>
                <a:gd name="T14" fmla="*/ 254 w 508"/>
                <a:gd name="T15" fmla="*/ 9 h 513"/>
                <a:gd name="T16" fmla="*/ 499 w 508"/>
                <a:gd name="T17" fmla="*/ 256 h 513"/>
                <a:gd name="T18" fmla="*/ 254 w 508"/>
                <a:gd name="T19" fmla="*/ 5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513">
                  <a:moveTo>
                    <a:pt x="254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8"/>
                    <a:pt x="114" y="513"/>
                    <a:pt x="254" y="513"/>
                  </a:cubicBezTo>
                  <a:cubicBezTo>
                    <a:pt x="394" y="513"/>
                    <a:pt x="508" y="398"/>
                    <a:pt x="508" y="256"/>
                  </a:cubicBezTo>
                  <a:cubicBezTo>
                    <a:pt x="508" y="115"/>
                    <a:pt x="394" y="0"/>
                    <a:pt x="254" y="0"/>
                  </a:cubicBezTo>
                  <a:close/>
                  <a:moveTo>
                    <a:pt x="254" y="504"/>
                  </a:moveTo>
                  <a:cubicBezTo>
                    <a:pt x="119" y="504"/>
                    <a:pt x="9" y="393"/>
                    <a:pt x="9" y="256"/>
                  </a:cubicBezTo>
                  <a:cubicBezTo>
                    <a:pt x="9" y="119"/>
                    <a:pt x="119" y="9"/>
                    <a:pt x="254" y="9"/>
                  </a:cubicBezTo>
                  <a:cubicBezTo>
                    <a:pt x="389" y="9"/>
                    <a:pt x="499" y="119"/>
                    <a:pt x="499" y="256"/>
                  </a:cubicBezTo>
                  <a:cubicBezTo>
                    <a:pt x="499" y="393"/>
                    <a:pt x="389" y="504"/>
                    <a:pt x="254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3449638" y="4246563"/>
              <a:ext cx="134938" cy="149225"/>
            </a:xfrm>
            <a:custGeom>
              <a:avLst/>
              <a:gdLst>
                <a:gd name="T0" fmla="*/ 16 w 32"/>
                <a:gd name="T1" fmla="*/ 22 h 35"/>
                <a:gd name="T2" fmla="*/ 17 w 32"/>
                <a:gd name="T3" fmla="*/ 16 h 35"/>
                <a:gd name="T4" fmla="*/ 31 w 32"/>
                <a:gd name="T5" fmla="*/ 18 h 35"/>
                <a:gd name="T6" fmla="*/ 29 w 32"/>
                <a:gd name="T7" fmla="*/ 31 h 35"/>
                <a:gd name="T8" fmla="*/ 23 w 32"/>
                <a:gd name="T9" fmla="*/ 34 h 35"/>
                <a:gd name="T10" fmla="*/ 15 w 32"/>
                <a:gd name="T11" fmla="*/ 34 h 35"/>
                <a:gd name="T12" fmla="*/ 6 w 32"/>
                <a:gd name="T13" fmla="*/ 31 h 35"/>
                <a:gd name="T14" fmla="*/ 1 w 32"/>
                <a:gd name="T15" fmla="*/ 24 h 35"/>
                <a:gd name="T16" fmla="*/ 1 w 32"/>
                <a:gd name="T17" fmla="*/ 15 h 35"/>
                <a:gd name="T18" fmla="*/ 4 w 32"/>
                <a:gd name="T19" fmla="*/ 6 h 35"/>
                <a:gd name="T20" fmla="*/ 11 w 32"/>
                <a:gd name="T21" fmla="*/ 1 h 35"/>
                <a:gd name="T22" fmla="*/ 19 w 32"/>
                <a:gd name="T23" fmla="*/ 1 h 35"/>
                <a:gd name="T24" fmla="*/ 28 w 32"/>
                <a:gd name="T25" fmla="*/ 5 h 35"/>
                <a:gd name="T26" fmla="*/ 32 w 32"/>
                <a:gd name="T27" fmla="*/ 12 h 35"/>
                <a:gd name="T28" fmla="*/ 25 w 32"/>
                <a:gd name="T29" fmla="*/ 12 h 35"/>
                <a:gd name="T30" fmla="*/ 23 w 32"/>
                <a:gd name="T31" fmla="*/ 8 h 35"/>
                <a:gd name="T32" fmla="*/ 18 w 32"/>
                <a:gd name="T33" fmla="*/ 6 h 35"/>
                <a:gd name="T34" fmla="*/ 11 w 32"/>
                <a:gd name="T35" fmla="*/ 8 h 35"/>
                <a:gd name="T36" fmla="*/ 7 w 32"/>
                <a:gd name="T37" fmla="*/ 16 h 35"/>
                <a:gd name="T38" fmla="*/ 9 w 32"/>
                <a:gd name="T39" fmla="*/ 25 h 35"/>
                <a:gd name="T40" fmla="*/ 15 w 32"/>
                <a:gd name="T41" fmla="*/ 29 h 35"/>
                <a:gd name="T42" fmla="*/ 19 w 32"/>
                <a:gd name="T43" fmla="*/ 28 h 35"/>
                <a:gd name="T44" fmla="*/ 23 w 32"/>
                <a:gd name="T45" fmla="*/ 27 h 35"/>
                <a:gd name="T46" fmla="*/ 24 w 32"/>
                <a:gd name="T47" fmla="*/ 23 h 35"/>
                <a:gd name="T48" fmla="*/ 16 w 32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5">
                  <a:moveTo>
                    <a:pt x="16" y="2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6" y="33"/>
                    <a:pt x="23" y="34"/>
                  </a:cubicBezTo>
                  <a:cubicBezTo>
                    <a:pt x="20" y="34"/>
                    <a:pt x="17" y="35"/>
                    <a:pt x="15" y="34"/>
                  </a:cubicBezTo>
                  <a:cubicBezTo>
                    <a:pt x="11" y="34"/>
                    <a:pt x="8" y="33"/>
                    <a:pt x="6" y="31"/>
                  </a:cubicBezTo>
                  <a:cubicBezTo>
                    <a:pt x="4" y="29"/>
                    <a:pt x="2" y="27"/>
                    <a:pt x="1" y="24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11"/>
                    <a:pt x="2" y="9"/>
                    <a:pt x="4" y="6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3" y="1"/>
                    <a:pt x="26" y="2"/>
                    <a:pt x="28" y="5"/>
                  </a:cubicBezTo>
                  <a:cubicBezTo>
                    <a:pt x="31" y="7"/>
                    <a:pt x="32" y="9"/>
                    <a:pt x="32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2" y="7"/>
                    <a:pt x="20" y="6"/>
                    <a:pt x="18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9" y="9"/>
                    <a:pt x="8" y="12"/>
                    <a:pt x="7" y="16"/>
                  </a:cubicBezTo>
                  <a:cubicBezTo>
                    <a:pt x="7" y="19"/>
                    <a:pt x="7" y="22"/>
                    <a:pt x="9" y="25"/>
                  </a:cubicBezTo>
                  <a:cubicBezTo>
                    <a:pt x="10" y="27"/>
                    <a:pt x="12" y="28"/>
                    <a:pt x="15" y="29"/>
                  </a:cubicBezTo>
                  <a:cubicBezTo>
                    <a:pt x="16" y="29"/>
                    <a:pt x="18" y="29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3"/>
                    <a:pt x="24" y="23"/>
                    <a:pt x="24" y="23"/>
                  </a:cubicBez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3287713" y="4198938"/>
              <a:ext cx="153988" cy="166688"/>
            </a:xfrm>
            <a:custGeom>
              <a:avLst/>
              <a:gdLst>
                <a:gd name="T0" fmla="*/ 0 w 97"/>
                <a:gd name="T1" fmla="*/ 84 h 105"/>
                <a:gd name="T2" fmla="*/ 30 w 97"/>
                <a:gd name="T3" fmla="*/ 0 h 105"/>
                <a:gd name="T4" fmla="*/ 46 w 97"/>
                <a:gd name="T5" fmla="*/ 6 h 105"/>
                <a:gd name="T6" fmla="*/ 62 w 97"/>
                <a:gd name="T7" fmla="*/ 73 h 105"/>
                <a:gd name="T8" fmla="*/ 81 w 97"/>
                <a:gd name="T9" fmla="*/ 17 h 105"/>
                <a:gd name="T10" fmla="*/ 97 w 97"/>
                <a:gd name="T11" fmla="*/ 22 h 105"/>
                <a:gd name="T12" fmla="*/ 67 w 97"/>
                <a:gd name="T13" fmla="*/ 105 h 105"/>
                <a:gd name="T14" fmla="*/ 49 w 97"/>
                <a:gd name="T15" fmla="*/ 100 h 105"/>
                <a:gd name="T16" fmla="*/ 35 w 97"/>
                <a:gd name="T17" fmla="*/ 35 h 105"/>
                <a:gd name="T18" fmla="*/ 17 w 97"/>
                <a:gd name="T19" fmla="*/ 89 h 105"/>
                <a:gd name="T20" fmla="*/ 0 w 97"/>
                <a:gd name="T21" fmla="*/ 8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5">
                  <a:moveTo>
                    <a:pt x="0" y="84"/>
                  </a:moveTo>
                  <a:lnTo>
                    <a:pt x="30" y="0"/>
                  </a:lnTo>
                  <a:lnTo>
                    <a:pt x="46" y="6"/>
                  </a:lnTo>
                  <a:lnTo>
                    <a:pt x="62" y="73"/>
                  </a:lnTo>
                  <a:lnTo>
                    <a:pt x="81" y="17"/>
                  </a:lnTo>
                  <a:lnTo>
                    <a:pt x="97" y="22"/>
                  </a:lnTo>
                  <a:lnTo>
                    <a:pt x="67" y="105"/>
                  </a:lnTo>
                  <a:lnTo>
                    <a:pt x="49" y="100"/>
                  </a:lnTo>
                  <a:lnTo>
                    <a:pt x="35" y="35"/>
                  </a:lnTo>
                  <a:lnTo>
                    <a:pt x="17" y="89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2889250" y="3935413"/>
              <a:ext cx="182563" cy="174625"/>
            </a:xfrm>
            <a:custGeom>
              <a:avLst/>
              <a:gdLst>
                <a:gd name="T0" fmla="*/ 0 w 115"/>
                <a:gd name="T1" fmla="*/ 56 h 110"/>
                <a:gd name="T2" fmla="*/ 67 w 115"/>
                <a:gd name="T3" fmla="*/ 0 h 110"/>
                <a:gd name="T4" fmla="*/ 81 w 115"/>
                <a:gd name="T5" fmla="*/ 14 h 110"/>
                <a:gd name="T6" fmla="*/ 59 w 115"/>
                <a:gd name="T7" fmla="*/ 78 h 110"/>
                <a:gd name="T8" fmla="*/ 105 w 115"/>
                <a:gd name="T9" fmla="*/ 40 h 110"/>
                <a:gd name="T10" fmla="*/ 115 w 115"/>
                <a:gd name="T11" fmla="*/ 54 h 110"/>
                <a:gd name="T12" fmla="*/ 46 w 115"/>
                <a:gd name="T13" fmla="*/ 110 h 110"/>
                <a:gd name="T14" fmla="*/ 35 w 115"/>
                <a:gd name="T15" fmla="*/ 97 h 110"/>
                <a:gd name="T16" fmla="*/ 56 w 115"/>
                <a:gd name="T17" fmla="*/ 32 h 110"/>
                <a:gd name="T18" fmla="*/ 11 w 115"/>
                <a:gd name="T19" fmla="*/ 70 h 110"/>
                <a:gd name="T20" fmla="*/ 0 w 115"/>
                <a:gd name="T21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0">
                  <a:moveTo>
                    <a:pt x="0" y="56"/>
                  </a:moveTo>
                  <a:lnTo>
                    <a:pt x="67" y="0"/>
                  </a:lnTo>
                  <a:lnTo>
                    <a:pt x="81" y="14"/>
                  </a:lnTo>
                  <a:lnTo>
                    <a:pt x="59" y="78"/>
                  </a:lnTo>
                  <a:lnTo>
                    <a:pt x="105" y="40"/>
                  </a:lnTo>
                  <a:lnTo>
                    <a:pt x="115" y="54"/>
                  </a:lnTo>
                  <a:lnTo>
                    <a:pt x="46" y="110"/>
                  </a:lnTo>
                  <a:lnTo>
                    <a:pt x="35" y="97"/>
                  </a:lnTo>
                  <a:lnTo>
                    <a:pt x="56" y="32"/>
                  </a:lnTo>
                  <a:lnTo>
                    <a:pt x="11" y="7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3144838" y="4144963"/>
              <a:ext cx="147638" cy="147638"/>
            </a:xfrm>
            <a:custGeom>
              <a:avLst/>
              <a:gdLst>
                <a:gd name="T0" fmla="*/ 17 w 35"/>
                <a:gd name="T1" fmla="*/ 7 h 35"/>
                <a:gd name="T2" fmla="*/ 24 w 35"/>
                <a:gd name="T3" fmla="*/ 8 h 35"/>
                <a:gd name="T4" fmla="*/ 28 w 35"/>
                <a:gd name="T5" fmla="*/ 14 h 35"/>
                <a:gd name="T6" fmla="*/ 26 w 35"/>
                <a:gd name="T7" fmla="*/ 22 h 35"/>
                <a:gd name="T8" fmla="*/ 19 w 35"/>
                <a:gd name="T9" fmla="*/ 28 h 35"/>
                <a:gd name="T10" fmla="*/ 12 w 35"/>
                <a:gd name="T11" fmla="*/ 27 h 35"/>
                <a:gd name="T12" fmla="*/ 8 w 35"/>
                <a:gd name="T13" fmla="*/ 21 h 35"/>
                <a:gd name="T14" fmla="*/ 10 w 35"/>
                <a:gd name="T15" fmla="*/ 13 h 35"/>
                <a:gd name="T16" fmla="*/ 17 w 35"/>
                <a:gd name="T17" fmla="*/ 7 h 35"/>
                <a:gd name="T18" fmla="*/ 1 w 35"/>
                <a:gd name="T19" fmla="*/ 22 h 35"/>
                <a:gd name="T20" fmla="*/ 9 w 35"/>
                <a:gd name="T21" fmla="*/ 32 h 35"/>
                <a:gd name="T22" fmla="*/ 21 w 35"/>
                <a:gd name="T23" fmla="*/ 34 h 35"/>
                <a:gd name="T24" fmla="*/ 32 w 35"/>
                <a:gd name="T25" fmla="*/ 26 h 35"/>
                <a:gd name="T26" fmla="*/ 35 w 35"/>
                <a:gd name="T27" fmla="*/ 13 h 35"/>
                <a:gd name="T28" fmla="*/ 27 w 35"/>
                <a:gd name="T29" fmla="*/ 3 h 35"/>
                <a:gd name="T30" fmla="*/ 20 w 35"/>
                <a:gd name="T31" fmla="*/ 0 h 35"/>
                <a:gd name="T32" fmla="*/ 15 w 35"/>
                <a:gd name="T33" fmla="*/ 1 h 35"/>
                <a:gd name="T34" fmla="*/ 10 w 35"/>
                <a:gd name="T35" fmla="*/ 3 h 35"/>
                <a:gd name="T36" fmla="*/ 4 w 35"/>
                <a:gd name="T37" fmla="*/ 9 h 35"/>
                <a:gd name="T38" fmla="*/ 1 w 35"/>
                <a:gd name="T3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5">
                  <a:moveTo>
                    <a:pt x="17" y="7"/>
                  </a:moveTo>
                  <a:cubicBezTo>
                    <a:pt x="19" y="6"/>
                    <a:pt x="22" y="6"/>
                    <a:pt x="24" y="8"/>
                  </a:cubicBezTo>
                  <a:cubicBezTo>
                    <a:pt x="26" y="9"/>
                    <a:pt x="28" y="11"/>
                    <a:pt x="28" y="14"/>
                  </a:cubicBezTo>
                  <a:cubicBezTo>
                    <a:pt x="29" y="16"/>
                    <a:pt x="28" y="19"/>
                    <a:pt x="26" y="22"/>
                  </a:cubicBezTo>
                  <a:cubicBezTo>
                    <a:pt x="24" y="25"/>
                    <a:pt x="22" y="27"/>
                    <a:pt x="19" y="28"/>
                  </a:cubicBezTo>
                  <a:cubicBezTo>
                    <a:pt x="17" y="29"/>
                    <a:pt x="14" y="29"/>
                    <a:pt x="12" y="27"/>
                  </a:cubicBezTo>
                  <a:cubicBezTo>
                    <a:pt x="10" y="26"/>
                    <a:pt x="8" y="24"/>
                    <a:pt x="8" y="21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2" y="10"/>
                    <a:pt x="14" y="8"/>
                    <a:pt x="17" y="7"/>
                  </a:cubicBezTo>
                  <a:close/>
                  <a:moveTo>
                    <a:pt x="1" y="22"/>
                  </a:moveTo>
                  <a:cubicBezTo>
                    <a:pt x="2" y="26"/>
                    <a:pt x="5" y="30"/>
                    <a:pt x="9" y="32"/>
                  </a:cubicBezTo>
                  <a:cubicBezTo>
                    <a:pt x="13" y="35"/>
                    <a:pt x="17" y="35"/>
                    <a:pt x="21" y="34"/>
                  </a:cubicBezTo>
                  <a:cubicBezTo>
                    <a:pt x="26" y="33"/>
                    <a:pt x="29" y="30"/>
                    <a:pt x="32" y="26"/>
                  </a:cubicBezTo>
                  <a:cubicBezTo>
                    <a:pt x="35" y="21"/>
                    <a:pt x="35" y="17"/>
                    <a:pt x="35" y="13"/>
                  </a:cubicBezTo>
                  <a:cubicBezTo>
                    <a:pt x="34" y="9"/>
                    <a:pt x="31" y="5"/>
                    <a:pt x="27" y="3"/>
                  </a:cubicBezTo>
                  <a:cubicBezTo>
                    <a:pt x="24" y="2"/>
                    <a:pt x="22" y="1"/>
                    <a:pt x="20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1"/>
                    <a:pt x="11" y="2"/>
                    <a:pt x="10" y="3"/>
                  </a:cubicBezTo>
                  <a:cubicBezTo>
                    <a:pt x="8" y="4"/>
                    <a:pt x="6" y="7"/>
                    <a:pt x="4" y="9"/>
                  </a:cubicBezTo>
                  <a:cubicBezTo>
                    <a:pt x="1" y="14"/>
                    <a:pt x="0" y="18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3000375" y="4038600"/>
              <a:ext cx="157163" cy="160338"/>
            </a:xfrm>
            <a:custGeom>
              <a:avLst/>
              <a:gdLst>
                <a:gd name="T0" fmla="*/ 25 w 37"/>
                <a:gd name="T1" fmla="*/ 11 h 38"/>
                <a:gd name="T2" fmla="*/ 29 w 37"/>
                <a:gd name="T3" fmla="*/ 15 h 38"/>
                <a:gd name="T4" fmla="*/ 31 w 37"/>
                <a:gd name="T5" fmla="*/ 18 h 38"/>
                <a:gd name="T6" fmla="*/ 30 w 37"/>
                <a:gd name="T7" fmla="*/ 21 h 38"/>
                <a:gd name="T8" fmla="*/ 27 w 37"/>
                <a:gd name="T9" fmla="*/ 26 h 38"/>
                <a:gd name="T10" fmla="*/ 22 w 37"/>
                <a:gd name="T11" fmla="*/ 30 h 38"/>
                <a:gd name="T12" fmla="*/ 19 w 37"/>
                <a:gd name="T13" fmla="*/ 32 h 38"/>
                <a:gd name="T14" fmla="*/ 16 w 37"/>
                <a:gd name="T15" fmla="*/ 31 h 38"/>
                <a:gd name="T16" fmla="*/ 13 w 37"/>
                <a:gd name="T17" fmla="*/ 29 h 38"/>
                <a:gd name="T18" fmla="*/ 9 w 37"/>
                <a:gd name="T19" fmla="*/ 25 h 38"/>
                <a:gd name="T20" fmla="*/ 23 w 37"/>
                <a:gd name="T21" fmla="*/ 9 h 38"/>
                <a:gd name="T22" fmla="*/ 25 w 37"/>
                <a:gd name="T23" fmla="*/ 11 h 38"/>
                <a:gd name="T24" fmla="*/ 0 w 37"/>
                <a:gd name="T25" fmla="*/ 25 h 38"/>
                <a:gd name="T26" fmla="*/ 10 w 37"/>
                <a:gd name="T27" fmla="*/ 33 h 38"/>
                <a:gd name="T28" fmla="*/ 15 w 37"/>
                <a:gd name="T29" fmla="*/ 37 h 38"/>
                <a:gd name="T30" fmla="*/ 20 w 37"/>
                <a:gd name="T31" fmla="*/ 38 h 38"/>
                <a:gd name="T32" fmla="*/ 27 w 37"/>
                <a:gd name="T33" fmla="*/ 36 h 38"/>
                <a:gd name="T34" fmla="*/ 32 w 37"/>
                <a:gd name="T35" fmla="*/ 31 h 38"/>
                <a:gd name="T36" fmla="*/ 36 w 37"/>
                <a:gd name="T37" fmla="*/ 24 h 38"/>
                <a:gd name="T38" fmla="*/ 37 w 37"/>
                <a:gd name="T39" fmla="*/ 18 h 38"/>
                <a:gd name="T40" fmla="*/ 35 w 37"/>
                <a:gd name="T41" fmla="*/ 13 h 38"/>
                <a:gd name="T42" fmla="*/ 31 w 37"/>
                <a:gd name="T43" fmla="*/ 8 h 38"/>
                <a:gd name="T44" fmla="*/ 22 w 37"/>
                <a:gd name="T45" fmla="*/ 0 h 38"/>
                <a:gd name="T46" fmla="*/ 0 w 37"/>
                <a:gd name="T4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8">
                  <a:moveTo>
                    <a:pt x="25" y="11"/>
                  </a:moveTo>
                  <a:cubicBezTo>
                    <a:pt x="28" y="13"/>
                    <a:pt x="29" y="14"/>
                    <a:pt x="29" y="15"/>
                  </a:cubicBezTo>
                  <a:cubicBezTo>
                    <a:pt x="30" y="16"/>
                    <a:pt x="31" y="17"/>
                    <a:pt x="31" y="18"/>
                  </a:cubicBezTo>
                  <a:cubicBezTo>
                    <a:pt x="31" y="19"/>
                    <a:pt x="31" y="20"/>
                    <a:pt x="30" y="21"/>
                  </a:cubicBezTo>
                  <a:cubicBezTo>
                    <a:pt x="30" y="23"/>
                    <a:pt x="28" y="24"/>
                    <a:pt x="27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21" y="31"/>
                    <a:pt x="20" y="32"/>
                    <a:pt x="19" y="32"/>
                  </a:cubicBezTo>
                  <a:cubicBezTo>
                    <a:pt x="18" y="32"/>
                    <a:pt x="17" y="31"/>
                    <a:pt x="16" y="31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25" y="11"/>
                  </a:lnTo>
                  <a:close/>
                  <a:moveTo>
                    <a:pt x="0" y="2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7" y="37"/>
                    <a:pt x="18" y="38"/>
                    <a:pt x="20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8" y="34"/>
                    <a:pt x="30" y="33"/>
                    <a:pt x="32" y="31"/>
                  </a:cubicBezTo>
                  <a:cubicBezTo>
                    <a:pt x="34" y="28"/>
                    <a:pt x="35" y="26"/>
                    <a:pt x="36" y="24"/>
                  </a:cubicBezTo>
                  <a:cubicBezTo>
                    <a:pt x="37" y="22"/>
                    <a:pt x="37" y="20"/>
                    <a:pt x="37" y="18"/>
                  </a:cubicBezTo>
                  <a:cubicBezTo>
                    <a:pt x="37" y="16"/>
                    <a:pt x="36" y="14"/>
                    <a:pt x="35" y="13"/>
                  </a:cubicBezTo>
                  <a:cubicBezTo>
                    <a:pt x="35" y="11"/>
                    <a:pt x="33" y="10"/>
                    <a:pt x="31" y="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800350" y="3851275"/>
              <a:ext cx="161925" cy="144463"/>
            </a:xfrm>
            <a:custGeom>
              <a:avLst/>
              <a:gdLst>
                <a:gd name="T0" fmla="*/ 46 w 102"/>
                <a:gd name="T1" fmla="*/ 24 h 91"/>
                <a:gd name="T2" fmla="*/ 80 w 102"/>
                <a:gd name="T3" fmla="*/ 18 h 91"/>
                <a:gd name="T4" fmla="*/ 56 w 102"/>
                <a:gd name="T5" fmla="*/ 45 h 91"/>
                <a:gd name="T6" fmla="*/ 46 w 102"/>
                <a:gd name="T7" fmla="*/ 24 h 91"/>
                <a:gd name="T8" fmla="*/ 102 w 102"/>
                <a:gd name="T9" fmla="*/ 16 h 91"/>
                <a:gd name="T10" fmla="*/ 94 w 102"/>
                <a:gd name="T11" fmla="*/ 0 h 91"/>
                <a:gd name="T12" fmla="*/ 0 w 102"/>
                <a:gd name="T13" fmla="*/ 13 h 91"/>
                <a:gd name="T14" fmla="*/ 8 w 102"/>
                <a:gd name="T15" fmla="*/ 29 h 91"/>
                <a:gd name="T16" fmla="*/ 30 w 102"/>
                <a:gd name="T17" fmla="*/ 26 h 91"/>
                <a:gd name="T18" fmla="*/ 48 w 102"/>
                <a:gd name="T19" fmla="*/ 56 h 91"/>
                <a:gd name="T20" fmla="*/ 32 w 102"/>
                <a:gd name="T21" fmla="*/ 75 h 91"/>
                <a:gd name="T22" fmla="*/ 43 w 102"/>
                <a:gd name="T23" fmla="*/ 91 h 91"/>
                <a:gd name="T24" fmla="*/ 102 w 102"/>
                <a:gd name="T25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91">
                  <a:moveTo>
                    <a:pt x="46" y="24"/>
                  </a:moveTo>
                  <a:lnTo>
                    <a:pt x="80" y="18"/>
                  </a:lnTo>
                  <a:lnTo>
                    <a:pt x="56" y="45"/>
                  </a:lnTo>
                  <a:lnTo>
                    <a:pt x="46" y="24"/>
                  </a:lnTo>
                  <a:close/>
                  <a:moveTo>
                    <a:pt x="102" y="16"/>
                  </a:moveTo>
                  <a:lnTo>
                    <a:pt x="94" y="0"/>
                  </a:lnTo>
                  <a:lnTo>
                    <a:pt x="0" y="13"/>
                  </a:lnTo>
                  <a:lnTo>
                    <a:pt x="8" y="29"/>
                  </a:lnTo>
                  <a:lnTo>
                    <a:pt x="30" y="26"/>
                  </a:lnTo>
                  <a:lnTo>
                    <a:pt x="48" y="56"/>
                  </a:lnTo>
                  <a:lnTo>
                    <a:pt x="32" y="75"/>
                  </a:lnTo>
                  <a:lnTo>
                    <a:pt x="43" y="91"/>
                  </a:lnTo>
                  <a:lnTo>
                    <a:pt x="10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746375" y="3684588"/>
              <a:ext cx="168275" cy="152400"/>
            </a:xfrm>
            <a:custGeom>
              <a:avLst/>
              <a:gdLst>
                <a:gd name="T0" fmla="*/ 0 w 106"/>
                <a:gd name="T1" fmla="*/ 29 h 96"/>
                <a:gd name="T2" fmla="*/ 82 w 106"/>
                <a:gd name="T3" fmla="*/ 0 h 96"/>
                <a:gd name="T4" fmla="*/ 88 w 106"/>
                <a:gd name="T5" fmla="*/ 19 h 96"/>
                <a:gd name="T6" fmla="*/ 56 w 106"/>
                <a:gd name="T7" fmla="*/ 29 h 96"/>
                <a:gd name="T8" fmla="*/ 66 w 106"/>
                <a:gd name="T9" fmla="*/ 62 h 96"/>
                <a:gd name="T10" fmla="*/ 101 w 106"/>
                <a:gd name="T11" fmla="*/ 51 h 96"/>
                <a:gd name="T12" fmla="*/ 106 w 106"/>
                <a:gd name="T13" fmla="*/ 67 h 96"/>
                <a:gd name="T14" fmla="*/ 24 w 106"/>
                <a:gd name="T15" fmla="*/ 96 h 96"/>
                <a:gd name="T16" fmla="*/ 16 w 106"/>
                <a:gd name="T17" fmla="*/ 80 h 96"/>
                <a:gd name="T18" fmla="*/ 53 w 106"/>
                <a:gd name="T19" fmla="*/ 67 h 96"/>
                <a:gd name="T20" fmla="*/ 42 w 106"/>
                <a:gd name="T21" fmla="*/ 35 h 96"/>
                <a:gd name="T22" fmla="*/ 5 w 106"/>
                <a:gd name="T23" fmla="*/ 48 h 96"/>
                <a:gd name="T24" fmla="*/ 0 w 106"/>
                <a:gd name="T2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96">
                  <a:moveTo>
                    <a:pt x="0" y="29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56" y="29"/>
                  </a:lnTo>
                  <a:lnTo>
                    <a:pt x="66" y="62"/>
                  </a:lnTo>
                  <a:lnTo>
                    <a:pt x="101" y="51"/>
                  </a:lnTo>
                  <a:lnTo>
                    <a:pt x="106" y="67"/>
                  </a:lnTo>
                  <a:lnTo>
                    <a:pt x="24" y="96"/>
                  </a:lnTo>
                  <a:lnTo>
                    <a:pt x="16" y="80"/>
                  </a:lnTo>
                  <a:lnTo>
                    <a:pt x="53" y="67"/>
                  </a:lnTo>
                  <a:lnTo>
                    <a:pt x="42" y="35"/>
                  </a:lnTo>
                  <a:lnTo>
                    <a:pt x="5" y="4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716213" y="3560763"/>
              <a:ext cx="147638" cy="119063"/>
            </a:xfrm>
            <a:custGeom>
              <a:avLst/>
              <a:gdLst>
                <a:gd name="T0" fmla="*/ 9 w 35"/>
                <a:gd name="T1" fmla="*/ 1 h 28"/>
                <a:gd name="T2" fmla="*/ 11 w 35"/>
                <a:gd name="T3" fmla="*/ 8 h 28"/>
                <a:gd name="T4" fmla="*/ 7 w 35"/>
                <a:gd name="T5" fmla="*/ 11 h 28"/>
                <a:gd name="T6" fmla="*/ 6 w 35"/>
                <a:gd name="T7" fmla="*/ 16 h 28"/>
                <a:gd name="T8" fmla="*/ 8 w 35"/>
                <a:gd name="T9" fmla="*/ 20 h 28"/>
                <a:gd name="T10" fmla="*/ 12 w 35"/>
                <a:gd name="T11" fmla="*/ 21 h 28"/>
                <a:gd name="T12" fmla="*/ 14 w 35"/>
                <a:gd name="T13" fmla="*/ 20 h 28"/>
                <a:gd name="T14" fmla="*/ 15 w 35"/>
                <a:gd name="T15" fmla="*/ 18 h 28"/>
                <a:gd name="T16" fmla="*/ 15 w 35"/>
                <a:gd name="T17" fmla="*/ 12 h 28"/>
                <a:gd name="T18" fmla="*/ 17 w 35"/>
                <a:gd name="T19" fmla="*/ 4 h 28"/>
                <a:gd name="T20" fmla="*/ 23 w 35"/>
                <a:gd name="T21" fmla="*/ 0 h 28"/>
                <a:gd name="T22" fmla="*/ 28 w 35"/>
                <a:gd name="T23" fmla="*/ 1 h 28"/>
                <a:gd name="T24" fmla="*/ 32 w 35"/>
                <a:gd name="T25" fmla="*/ 4 h 28"/>
                <a:gd name="T26" fmla="*/ 34 w 35"/>
                <a:gd name="T27" fmla="*/ 10 h 28"/>
                <a:gd name="T28" fmla="*/ 33 w 35"/>
                <a:gd name="T29" fmla="*/ 20 h 28"/>
                <a:gd name="T30" fmla="*/ 27 w 35"/>
                <a:gd name="T31" fmla="*/ 24 h 28"/>
                <a:gd name="T32" fmla="*/ 25 w 35"/>
                <a:gd name="T33" fmla="*/ 18 h 28"/>
                <a:gd name="T34" fmla="*/ 28 w 35"/>
                <a:gd name="T35" fmla="*/ 16 h 28"/>
                <a:gd name="T36" fmla="*/ 29 w 35"/>
                <a:gd name="T37" fmla="*/ 11 h 28"/>
                <a:gd name="T38" fmla="*/ 27 w 35"/>
                <a:gd name="T39" fmla="*/ 7 h 28"/>
                <a:gd name="T40" fmla="*/ 25 w 35"/>
                <a:gd name="T41" fmla="*/ 6 h 28"/>
                <a:gd name="T42" fmla="*/ 23 w 35"/>
                <a:gd name="T43" fmla="*/ 8 h 28"/>
                <a:gd name="T44" fmla="*/ 22 w 35"/>
                <a:gd name="T45" fmla="*/ 14 h 28"/>
                <a:gd name="T46" fmla="*/ 21 w 35"/>
                <a:gd name="T47" fmla="*/ 22 h 28"/>
                <a:gd name="T48" fmla="*/ 18 w 35"/>
                <a:gd name="T49" fmla="*/ 26 h 28"/>
                <a:gd name="T50" fmla="*/ 13 w 35"/>
                <a:gd name="T51" fmla="*/ 28 h 28"/>
                <a:gd name="T52" fmla="*/ 7 w 35"/>
                <a:gd name="T53" fmla="*/ 27 h 28"/>
                <a:gd name="T54" fmla="*/ 3 w 35"/>
                <a:gd name="T55" fmla="*/ 24 h 28"/>
                <a:gd name="T56" fmla="*/ 0 w 35"/>
                <a:gd name="T57" fmla="*/ 17 h 28"/>
                <a:gd name="T58" fmla="*/ 2 w 35"/>
                <a:gd name="T59" fmla="*/ 7 h 28"/>
                <a:gd name="T60" fmla="*/ 9 w 35"/>
                <a:gd name="T6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8">
                  <a:moveTo>
                    <a:pt x="9" y="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10"/>
                    <a:pt x="7" y="11"/>
                  </a:cubicBezTo>
                  <a:cubicBezTo>
                    <a:pt x="6" y="12"/>
                    <a:pt x="6" y="14"/>
                    <a:pt x="6" y="16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9" y="21"/>
                    <a:pt x="10" y="22"/>
                    <a:pt x="12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9"/>
                    <a:pt x="16" y="6"/>
                    <a:pt x="17" y="4"/>
                  </a:cubicBezTo>
                  <a:cubicBezTo>
                    <a:pt x="18" y="2"/>
                    <a:pt x="20" y="1"/>
                    <a:pt x="23" y="0"/>
                  </a:cubicBezTo>
                  <a:cubicBezTo>
                    <a:pt x="25" y="0"/>
                    <a:pt x="26" y="0"/>
                    <a:pt x="28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6"/>
                    <a:pt x="34" y="8"/>
                    <a:pt x="34" y="10"/>
                  </a:cubicBezTo>
                  <a:cubicBezTo>
                    <a:pt x="35" y="14"/>
                    <a:pt x="35" y="18"/>
                    <a:pt x="33" y="20"/>
                  </a:cubicBezTo>
                  <a:cubicBezTo>
                    <a:pt x="32" y="22"/>
                    <a:pt x="30" y="24"/>
                    <a:pt x="27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9" y="15"/>
                    <a:pt x="29" y="13"/>
                    <a:pt x="29" y="11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6" y="7"/>
                    <a:pt x="25" y="6"/>
                    <a:pt x="25" y="6"/>
                  </a:cubicBezTo>
                  <a:cubicBezTo>
                    <a:pt x="24" y="7"/>
                    <a:pt x="23" y="7"/>
                    <a:pt x="23" y="8"/>
                  </a:cubicBezTo>
                  <a:cubicBezTo>
                    <a:pt x="22" y="9"/>
                    <a:pt x="22" y="11"/>
                    <a:pt x="22" y="14"/>
                  </a:cubicBezTo>
                  <a:cubicBezTo>
                    <a:pt x="21" y="17"/>
                    <a:pt x="21" y="20"/>
                    <a:pt x="21" y="22"/>
                  </a:cubicBezTo>
                  <a:cubicBezTo>
                    <a:pt x="20" y="23"/>
                    <a:pt x="19" y="25"/>
                    <a:pt x="18" y="26"/>
                  </a:cubicBezTo>
                  <a:cubicBezTo>
                    <a:pt x="17" y="27"/>
                    <a:pt x="15" y="28"/>
                    <a:pt x="13" y="28"/>
                  </a:cubicBezTo>
                  <a:cubicBezTo>
                    <a:pt x="11" y="28"/>
                    <a:pt x="9" y="28"/>
                    <a:pt x="7" y="27"/>
                  </a:cubicBezTo>
                  <a:cubicBezTo>
                    <a:pt x="6" y="27"/>
                    <a:pt x="4" y="25"/>
                    <a:pt x="3" y="24"/>
                  </a:cubicBezTo>
                  <a:cubicBezTo>
                    <a:pt x="2" y="22"/>
                    <a:pt x="1" y="20"/>
                    <a:pt x="0" y="17"/>
                  </a:cubicBezTo>
                  <a:cubicBezTo>
                    <a:pt x="0" y="13"/>
                    <a:pt x="0" y="9"/>
                    <a:pt x="2" y="7"/>
                  </a:cubicBezTo>
                  <a:cubicBezTo>
                    <a:pt x="3" y="4"/>
                    <a:pt x="6" y="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3675063" y="4251325"/>
              <a:ext cx="122238" cy="149225"/>
            </a:xfrm>
            <a:custGeom>
              <a:avLst/>
              <a:gdLst>
                <a:gd name="T0" fmla="*/ 0 w 29"/>
                <a:gd name="T1" fmla="*/ 3 h 35"/>
                <a:gd name="T2" fmla="*/ 7 w 29"/>
                <a:gd name="T3" fmla="*/ 2 h 35"/>
                <a:gd name="T4" fmla="*/ 9 w 29"/>
                <a:gd name="T5" fmla="*/ 20 h 35"/>
                <a:gd name="T6" fmla="*/ 9 w 29"/>
                <a:gd name="T7" fmla="*/ 25 h 35"/>
                <a:gd name="T8" fmla="*/ 12 w 29"/>
                <a:gd name="T9" fmla="*/ 28 h 35"/>
                <a:gd name="T10" fmla="*/ 16 w 29"/>
                <a:gd name="T11" fmla="*/ 29 h 35"/>
                <a:gd name="T12" fmla="*/ 20 w 29"/>
                <a:gd name="T13" fmla="*/ 28 h 35"/>
                <a:gd name="T14" fmla="*/ 22 w 29"/>
                <a:gd name="T15" fmla="*/ 25 h 35"/>
                <a:gd name="T16" fmla="*/ 22 w 29"/>
                <a:gd name="T17" fmla="*/ 19 h 35"/>
                <a:gd name="T18" fmla="*/ 20 w 29"/>
                <a:gd name="T19" fmla="*/ 1 h 35"/>
                <a:gd name="T20" fmla="*/ 27 w 29"/>
                <a:gd name="T21" fmla="*/ 0 h 35"/>
                <a:gd name="T22" fmla="*/ 28 w 29"/>
                <a:gd name="T23" fmla="*/ 18 h 35"/>
                <a:gd name="T24" fmla="*/ 28 w 29"/>
                <a:gd name="T25" fmla="*/ 26 h 35"/>
                <a:gd name="T26" fmla="*/ 27 w 29"/>
                <a:gd name="T27" fmla="*/ 30 h 35"/>
                <a:gd name="T28" fmla="*/ 23 w 29"/>
                <a:gd name="T29" fmla="*/ 33 h 35"/>
                <a:gd name="T30" fmla="*/ 17 w 29"/>
                <a:gd name="T31" fmla="*/ 35 h 35"/>
                <a:gd name="T32" fmla="*/ 10 w 29"/>
                <a:gd name="T33" fmla="*/ 34 h 35"/>
                <a:gd name="T34" fmla="*/ 6 w 29"/>
                <a:gd name="T35" fmla="*/ 32 h 35"/>
                <a:gd name="T36" fmla="*/ 3 w 29"/>
                <a:gd name="T37" fmla="*/ 28 h 35"/>
                <a:gd name="T38" fmla="*/ 2 w 29"/>
                <a:gd name="T39" fmla="*/ 20 h 35"/>
                <a:gd name="T40" fmla="*/ 0 w 29"/>
                <a:gd name="T4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5">
                  <a:moveTo>
                    <a:pt x="0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10" y="27"/>
                    <a:pt x="11" y="28"/>
                    <a:pt x="12" y="28"/>
                  </a:cubicBezTo>
                  <a:cubicBezTo>
                    <a:pt x="13" y="29"/>
                    <a:pt x="14" y="29"/>
                    <a:pt x="16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22"/>
                    <a:pt x="29" y="24"/>
                    <a:pt x="28" y="26"/>
                  </a:cubicBezTo>
                  <a:cubicBezTo>
                    <a:pt x="28" y="28"/>
                    <a:pt x="28" y="29"/>
                    <a:pt x="27" y="30"/>
                  </a:cubicBezTo>
                  <a:cubicBezTo>
                    <a:pt x="26" y="32"/>
                    <a:pt x="25" y="33"/>
                    <a:pt x="23" y="33"/>
                  </a:cubicBezTo>
                  <a:cubicBezTo>
                    <a:pt x="22" y="34"/>
                    <a:pt x="20" y="35"/>
                    <a:pt x="17" y="35"/>
                  </a:cubicBezTo>
                  <a:cubicBezTo>
                    <a:pt x="14" y="35"/>
                    <a:pt x="11" y="35"/>
                    <a:pt x="10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5" y="31"/>
                    <a:pt x="4" y="30"/>
                    <a:pt x="3" y="28"/>
                  </a:cubicBezTo>
                  <a:cubicBezTo>
                    <a:pt x="3" y="27"/>
                    <a:pt x="2" y="24"/>
                    <a:pt x="2" y="2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814763" y="4216400"/>
              <a:ext cx="147638" cy="166688"/>
            </a:xfrm>
            <a:custGeom>
              <a:avLst/>
              <a:gdLst>
                <a:gd name="T0" fmla="*/ 24 w 93"/>
                <a:gd name="T1" fmla="*/ 105 h 105"/>
                <a:gd name="T2" fmla="*/ 0 w 93"/>
                <a:gd name="T3" fmla="*/ 19 h 105"/>
                <a:gd name="T4" fmla="*/ 18 w 93"/>
                <a:gd name="T5" fmla="*/ 16 h 105"/>
                <a:gd name="T6" fmla="*/ 69 w 93"/>
                <a:gd name="T7" fmla="*/ 62 h 105"/>
                <a:gd name="T8" fmla="*/ 53 w 93"/>
                <a:gd name="T9" fmla="*/ 6 h 105"/>
                <a:gd name="T10" fmla="*/ 69 w 93"/>
                <a:gd name="T11" fmla="*/ 0 h 105"/>
                <a:gd name="T12" fmla="*/ 93 w 93"/>
                <a:gd name="T13" fmla="*/ 86 h 105"/>
                <a:gd name="T14" fmla="*/ 75 w 93"/>
                <a:gd name="T15" fmla="*/ 91 h 105"/>
                <a:gd name="T16" fmla="*/ 24 w 93"/>
                <a:gd name="T17" fmla="*/ 43 h 105"/>
                <a:gd name="T18" fmla="*/ 40 w 93"/>
                <a:gd name="T19" fmla="*/ 99 h 105"/>
                <a:gd name="T20" fmla="*/ 24 w 93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05">
                  <a:moveTo>
                    <a:pt x="24" y="105"/>
                  </a:moveTo>
                  <a:lnTo>
                    <a:pt x="0" y="19"/>
                  </a:lnTo>
                  <a:lnTo>
                    <a:pt x="18" y="16"/>
                  </a:lnTo>
                  <a:lnTo>
                    <a:pt x="69" y="62"/>
                  </a:lnTo>
                  <a:lnTo>
                    <a:pt x="53" y="6"/>
                  </a:lnTo>
                  <a:lnTo>
                    <a:pt x="69" y="0"/>
                  </a:lnTo>
                  <a:lnTo>
                    <a:pt x="93" y="86"/>
                  </a:lnTo>
                  <a:lnTo>
                    <a:pt x="75" y="91"/>
                  </a:lnTo>
                  <a:lnTo>
                    <a:pt x="24" y="43"/>
                  </a:lnTo>
                  <a:lnTo>
                    <a:pt x="40" y="99"/>
                  </a:lnTo>
                  <a:lnTo>
                    <a:pt x="24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3949700" y="4195763"/>
              <a:ext cx="80963" cy="139700"/>
            </a:xfrm>
            <a:custGeom>
              <a:avLst/>
              <a:gdLst>
                <a:gd name="T0" fmla="*/ 35 w 51"/>
                <a:gd name="T1" fmla="*/ 88 h 88"/>
                <a:gd name="T2" fmla="*/ 0 w 51"/>
                <a:gd name="T3" fmla="*/ 5 h 88"/>
                <a:gd name="T4" fmla="*/ 16 w 51"/>
                <a:gd name="T5" fmla="*/ 0 h 88"/>
                <a:gd name="T6" fmla="*/ 51 w 51"/>
                <a:gd name="T7" fmla="*/ 80 h 88"/>
                <a:gd name="T8" fmla="*/ 35 w 5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8">
                  <a:moveTo>
                    <a:pt x="35" y="8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51" y="80"/>
                  </a:ln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3987800" y="4127500"/>
              <a:ext cx="139700" cy="161925"/>
            </a:xfrm>
            <a:custGeom>
              <a:avLst/>
              <a:gdLst>
                <a:gd name="T0" fmla="*/ 72 w 88"/>
                <a:gd name="T1" fmla="*/ 102 h 102"/>
                <a:gd name="T2" fmla="*/ 0 w 88"/>
                <a:gd name="T3" fmla="*/ 40 h 102"/>
                <a:gd name="T4" fmla="*/ 19 w 88"/>
                <a:gd name="T5" fmla="*/ 32 h 102"/>
                <a:gd name="T6" fmla="*/ 70 w 88"/>
                <a:gd name="T7" fmla="*/ 78 h 102"/>
                <a:gd name="T8" fmla="*/ 56 w 88"/>
                <a:gd name="T9" fmla="*/ 11 h 102"/>
                <a:gd name="T10" fmla="*/ 72 w 88"/>
                <a:gd name="T11" fmla="*/ 0 h 102"/>
                <a:gd name="T12" fmla="*/ 88 w 88"/>
                <a:gd name="T13" fmla="*/ 94 h 102"/>
                <a:gd name="T14" fmla="*/ 72 w 88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02">
                  <a:moveTo>
                    <a:pt x="72" y="102"/>
                  </a:moveTo>
                  <a:lnTo>
                    <a:pt x="0" y="40"/>
                  </a:lnTo>
                  <a:lnTo>
                    <a:pt x="19" y="32"/>
                  </a:lnTo>
                  <a:lnTo>
                    <a:pt x="70" y="78"/>
                  </a:lnTo>
                  <a:lnTo>
                    <a:pt x="56" y="11"/>
                  </a:lnTo>
                  <a:lnTo>
                    <a:pt x="72" y="0"/>
                  </a:lnTo>
                  <a:lnTo>
                    <a:pt x="88" y="94"/>
                  </a:lnTo>
                  <a:lnTo>
                    <a:pt x="72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4114800" y="4054475"/>
              <a:ext cx="169863" cy="174625"/>
            </a:xfrm>
            <a:custGeom>
              <a:avLst/>
              <a:gdLst>
                <a:gd name="T0" fmla="*/ 57 w 107"/>
                <a:gd name="T1" fmla="*/ 110 h 110"/>
                <a:gd name="T2" fmla="*/ 0 w 107"/>
                <a:gd name="T3" fmla="*/ 40 h 110"/>
                <a:gd name="T4" fmla="*/ 51 w 107"/>
                <a:gd name="T5" fmla="*/ 0 h 110"/>
                <a:gd name="T6" fmla="*/ 62 w 107"/>
                <a:gd name="T7" fmla="*/ 11 h 110"/>
                <a:gd name="T8" fmla="*/ 24 w 107"/>
                <a:gd name="T9" fmla="*/ 40 h 110"/>
                <a:gd name="T10" fmla="*/ 35 w 107"/>
                <a:gd name="T11" fmla="*/ 57 h 110"/>
                <a:gd name="T12" fmla="*/ 70 w 107"/>
                <a:gd name="T13" fmla="*/ 30 h 110"/>
                <a:gd name="T14" fmla="*/ 81 w 107"/>
                <a:gd name="T15" fmla="*/ 40 h 110"/>
                <a:gd name="T16" fmla="*/ 46 w 107"/>
                <a:gd name="T17" fmla="*/ 67 h 110"/>
                <a:gd name="T18" fmla="*/ 59 w 107"/>
                <a:gd name="T19" fmla="*/ 86 h 110"/>
                <a:gd name="T20" fmla="*/ 99 w 107"/>
                <a:gd name="T21" fmla="*/ 57 h 110"/>
                <a:gd name="T22" fmla="*/ 107 w 107"/>
                <a:gd name="T23" fmla="*/ 67 h 110"/>
                <a:gd name="T24" fmla="*/ 57 w 10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10">
                  <a:moveTo>
                    <a:pt x="57" y="110"/>
                  </a:moveTo>
                  <a:lnTo>
                    <a:pt x="0" y="40"/>
                  </a:lnTo>
                  <a:lnTo>
                    <a:pt x="51" y="0"/>
                  </a:lnTo>
                  <a:lnTo>
                    <a:pt x="62" y="11"/>
                  </a:lnTo>
                  <a:lnTo>
                    <a:pt x="24" y="40"/>
                  </a:lnTo>
                  <a:lnTo>
                    <a:pt x="35" y="57"/>
                  </a:lnTo>
                  <a:lnTo>
                    <a:pt x="70" y="30"/>
                  </a:lnTo>
                  <a:lnTo>
                    <a:pt x="81" y="40"/>
                  </a:lnTo>
                  <a:lnTo>
                    <a:pt x="46" y="67"/>
                  </a:lnTo>
                  <a:lnTo>
                    <a:pt x="59" y="86"/>
                  </a:lnTo>
                  <a:lnTo>
                    <a:pt x="99" y="57"/>
                  </a:lnTo>
                  <a:lnTo>
                    <a:pt x="107" y="67"/>
                  </a:lnTo>
                  <a:lnTo>
                    <a:pt x="57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4217988" y="3965575"/>
              <a:ext cx="185738" cy="166688"/>
            </a:xfrm>
            <a:custGeom>
              <a:avLst/>
              <a:gdLst>
                <a:gd name="T0" fmla="*/ 8 w 44"/>
                <a:gd name="T1" fmla="*/ 16 h 39"/>
                <a:gd name="T2" fmla="*/ 12 w 44"/>
                <a:gd name="T3" fmla="*/ 12 h 39"/>
                <a:gd name="T4" fmla="*/ 15 w 44"/>
                <a:gd name="T5" fmla="*/ 8 h 39"/>
                <a:gd name="T6" fmla="*/ 18 w 44"/>
                <a:gd name="T7" fmla="*/ 7 h 39"/>
                <a:gd name="T8" fmla="*/ 21 w 44"/>
                <a:gd name="T9" fmla="*/ 9 h 39"/>
                <a:gd name="T10" fmla="*/ 22 w 44"/>
                <a:gd name="T11" fmla="*/ 11 h 39"/>
                <a:gd name="T12" fmla="*/ 22 w 44"/>
                <a:gd name="T13" fmla="*/ 13 h 39"/>
                <a:gd name="T14" fmla="*/ 18 w 44"/>
                <a:gd name="T15" fmla="*/ 18 h 39"/>
                <a:gd name="T16" fmla="*/ 15 w 44"/>
                <a:gd name="T17" fmla="*/ 21 h 39"/>
                <a:gd name="T18" fmla="*/ 8 w 44"/>
                <a:gd name="T19" fmla="*/ 16 h 39"/>
                <a:gd name="T20" fmla="*/ 29 w 44"/>
                <a:gd name="T21" fmla="*/ 34 h 39"/>
                <a:gd name="T22" fmla="*/ 19 w 44"/>
                <a:gd name="T23" fmla="*/ 25 h 39"/>
                <a:gd name="T24" fmla="*/ 19 w 44"/>
                <a:gd name="T25" fmla="*/ 24 h 39"/>
                <a:gd name="T26" fmla="*/ 22 w 44"/>
                <a:gd name="T27" fmla="*/ 22 h 39"/>
                <a:gd name="T28" fmla="*/ 24 w 44"/>
                <a:gd name="T29" fmla="*/ 21 h 39"/>
                <a:gd name="T30" fmla="*/ 30 w 44"/>
                <a:gd name="T31" fmla="*/ 22 h 39"/>
                <a:gd name="T32" fmla="*/ 39 w 44"/>
                <a:gd name="T33" fmla="*/ 23 h 39"/>
                <a:gd name="T34" fmla="*/ 44 w 44"/>
                <a:gd name="T35" fmla="*/ 17 h 39"/>
                <a:gd name="T36" fmla="*/ 37 w 44"/>
                <a:gd name="T37" fmla="*/ 16 h 39"/>
                <a:gd name="T38" fmla="*/ 30 w 44"/>
                <a:gd name="T39" fmla="*/ 15 h 39"/>
                <a:gd name="T40" fmla="*/ 26 w 44"/>
                <a:gd name="T41" fmla="*/ 16 h 39"/>
                <a:gd name="T42" fmla="*/ 28 w 44"/>
                <a:gd name="T43" fmla="*/ 9 h 39"/>
                <a:gd name="T44" fmla="*/ 25 w 44"/>
                <a:gd name="T45" fmla="*/ 3 h 39"/>
                <a:gd name="T46" fmla="*/ 20 w 44"/>
                <a:gd name="T47" fmla="*/ 1 h 39"/>
                <a:gd name="T48" fmla="*/ 15 w 44"/>
                <a:gd name="T49" fmla="*/ 1 h 39"/>
                <a:gd name="T50" fmla="*/ 9 w 44"/>
                <a:gd name="T51" fmla="*/ 6 h 39"/>
                <a:gd name="T52" fmla="*/ 0 w 44"/>
                <a:gd name="T53" fmla="*/ 17 h 39"/>
                <a:gd name="T54" fmla="*/ 24 w 44"/>
                <a:gd name="T55" fmla="*/ 39 h 39"/>
                <a:gd name="T56" fmla="*/ 29 w 44"/>
                <a:gd name="T5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9">
                  <a:moveTo>
                    <a:pt x="8" y="16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0" y="8"/>
                    <a:pt x="21" y="9"/>
                  </a:cubicBezTo>
                  <a:cubicBezTo>
                    <a:pt x="21" y="9"/>
                    <a:pt x="22" y="10"/>
                    <a:pt x="22" y="11"/>
                  </a:cubicBezTo>
                  <a:cubicBezTo>
                    <a:pt x="22" y="11"/>
                    <a:pt x="22" y="12"/>
                    <a:pt x="22" y="13"/>
                  </a:cubicBezTo>
                  <a:cubicBezTo>
                    <a:pt x="21" y="14"/>
                    <a:pt x="20" y="15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8" y="16"/>
                  </a:lnTo>
                  <a:close/>
                  <a:moveTo>
                    <a:pt x="29" y="34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3" y="21"/>
                    <a:pt x="24" y="21"/>
                  </a:cubicBezTo>
                  <a:cubicBezTo>
                    <a:pt x="25" y="21"/>
                    <a:pt x="27" y="21"/>
                    <a:pt x="3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7" y="15"/>
                    <a:pt x="26" y="16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8" y="7"/>
                    <a:pt x="27" y="5"/>
                    <a:pt x="25" y="3"/>
                  </a:cubicBezTo>
                  <a:cubicBezTo>
                    <a:pt x="23" y="2"/>
                    <a:pt x="22" y="1"/>
                    <a:pt x="20" y="1"/>
                  </a:cubicBezTo>
                  <a:cubicBezTo>
                    <a:pt x="18" y="0"/>
                    <a:pt x="17" y="1"/>
                    <a:pt x="15" y="1"/>
                  </a:cubicBezTo>
                  <a:cubicBezTo>
                    <a:pt x="14" y="2"/>
                    <a:pt x="12" y="4"/>
                    <a:pt x="9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4" y="39"/>
                    <a:pt x="24" y="39"/>
                    <a:pt x="24" y="39"/>
                  </a:cubicBezTo>
                  <a:lnTo>
                    <a:pt x="2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4319588" y="3859213"/>
              <a:ext cx="152400" cy="136525"/>
            </a:xfrm>
            <a:custGeom>
              <a:avLst/>
              <a:gdLst>
                <a:gd name="T0" fmla="*/ 15 w 36"/>
                <a:gd name="T1" fmla="*/ 30 h 32"/>
                <a:gd name="T2" fmla="*/ 18 w 36"/>
                <a:gd name="T3" fmla="*/ 25 h 32"/>
                <a:gd name="T4" fmla="*/ 24 w 36"/>
                <a:gd name="T5" fmla="*/ 25 h 32"/>
                <a:gd name="T6" fmla="*/ 28 w 36"/>
                <a:gd name="T7" fmla="*/ 22 h 32"/>
                <a:gd name="T8" fmla="*/ 29 w 36"/>
                <a:gd name="T9" fmla="*/ 17 h 32"/>
                <a:gd name="T10" fmla="*/ 27 w 36"/>
                <a:gd name="T11" fmla="*/ 14 h 32"/>
                <a:gd name="T12" fmla="*/ 25 w 36"/>
                <a:gd name="T13" fmla="*/ 14 h 32"/>
                <a:gd name="T14" fmla="*/ 23 w 36"/>
                <a:gd name="T15" fmla="*/ 15 h 32"/>
                <a:gd name="T16" fmla="*/ 19 w 36"/>
                <a:gd name="T17" fmla="*/ 19 h 32"/>
                <a:gd name="T18" fmla="*/ 12 w 36"/>
                <a:gd name="T19" fmla="*/ 23 h 32"/>
                <a:gd name="T20" fmla="*/ 4 w 36"/>
                <a:gd name="T21" fmla="*/ 22 h 32"/>
                <a:gd name="T22" fmla="*/ 1 w 36"/>
                <a:gd name="T23" fmla="*/ 18 h 32"/>
                <a:gd name="T24" fmla="*/ 1 w 36"/>
                <a:gd name="T25" fmla="*/ 13 h 32"/>
                <a:gd name="T26" fmla="*/ 3 w 36"/>
                <a:gd name="T27" fmla="*/ 7 h 32"/>
                <a:gd name="T28" fmla="*/ 11 w 36"/>
                <a:gd name="T29" fmla="*/ 1 h 32"/>
                <a:gd name="T30" fmla="*/ 19 w 36"/>
                <a:gd name="T31" fmla="*/ 2 h 32"/>
                <a:gd name="T32" fmla="*/ 15 w 36"/>
                <a:gd name="T33" fmla="*/ 8 h 32"/>
                <a:gd name="T34" fmla="*/ 11 w 36"/>
                <a:gd name="T35" fmla="*/ 7 h 32"/>
                <a:gd name="T36" fmla="*/ 8 w 36"/>
                <a:gd name="T37" fmla="*/ 10 h 32"/>
                <a:gd name="T38" fmla="*/ 7 w 36"/>
                <a:gd name="T39" fmla="*/ 14 h 32"/>
                <a:gd name="T40" fmla="*/ 8 w 36"/>
                <a:gd name="T41" fmla="*/ 16 h 32"/>
                <a:gd name="T42" fmla="*/ 10 w 36"/>
                <a:gd name="T43" fmla="*/ 17 h 32"/>
                <a:gd name="T44" fmla="*/ 15 w 36"/>
                <a:gd name="T45" fmla="*/ 13 h 32"/>
                <a:gd name="T46" fmla="*/ 21 w 36"/>
                <a:gd name="T47" fmla="*/ 8 h 32"/>
                <a:gd name="T48" fmla="*/ 26 w 36"/>
                <a:gd name="T49" fmla="*/ 7 h 32"/>
                <a:gd name="T50" fmla="*/ 31 w 36"/>
                <a:gd name="T51" fmla="*/ 9 h 32"/>
                <a:gd name="T52" fmla="*/ 35 w 36"/>
                <a:gd name="T53" fmla="*/ 13 h 32"/>
                <a:gd name="T54" fmla="*/ 35 w 36"/>
                <a:gd name="T55" fmla="*/ 19 h 32"/>
                <a:gd name="T56" fmla="*/ 32 w 36"/>
                <a:gd name="T57" fmla="*/ 25 h 32"/>
                <a:gd name="T58" fmla="*/ 25 w 36"/>
                <a:gd name="T59" fmla="*/ 32 h 32"/>
                <a:gd name="T60" fmla="*/ 15 w 36"/>
                <a:gd name="T6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2">
                  <a:moveTo>
                    <a:pt x="15" y="3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6"/>
                    <a:pt x="22" y="26"/>
                    <a:pt x="24" y="25"/>
                  </a:cubicBezTo>
                  <a:cubicBezTo>
                    <a:pt x="25" y="25"/>
                    <a:pt x="26" y="24"/>
                    <a:pt x="28" y="22"/>
                  </a:cubicBezTo>
                  <a:cubicBezTo>
                    <a:pt x="29" y="20"/>
                    <a:pt x="29" y="19"/>
                    <a:pt x="29" y="17"/>
                  </a:cubicBezTo>
                  <a:cubicBezTo>
                    <a:pt x="29" y="16"/>
                    <a:pt x="28" y="15"/>
                    <a:pt x="27" y="14"/>
                  </a:cubicBezTo>
                  <a:cubicBezTo>
                    <a:pt x="27" y="14"/>
                    <a:pt x="26" y="14"/>
                    <a:pt x="25" y="14"/>
                  </a:cubicBezTo>
                  <a:cubicBezTo>
                    <a:pt x="25" y="14"/>
                    <a:pt x="24" y="14"/>
                    <a:pt x="23" y="15"/>
                  </a:cubicBezTo>
                  <a:cubicBezTo>
                    <a:pt x="22" y="15"/>
                    <a:pt x="21" y="17"/>
                    <a:pt x="19" y="19"/>
                  </a:cubicBezTo>
                  <a:cubicBezTo>
                    <a:pt x="16" y="21"/>
                    <a:pt x="14" y="22"/>
                    <a:pt x="12" y="23"/>
                  </a:cubicBezTo>
                  <a:cubicBezTo>
                    <a:pt x="9" y="24"/>
                    <a:pt x="7" y="23"/>
                    <a:pt x="4" y="22"/>
                  </a:cubicBezTo>
                  <a:cubicBezTo>
                    <a:pt x="3" y="21"/>
                    <a:pt x="2" y="20"/>
                    <a:pt x="1" y="18"/>
                  </a:cubicBezTo>
                  <a:cubicBezTo>
                    <a:pt x="1" y="16"/>
                    <a:pt x="0" y="15"/>
                    <a:pt x="1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6" y="3"/>
                    <a:pt x="8" y="1"/>
                    <a:pt x="11" y="1"/>
                  </a:cubicBezTo>
                  <a:cubicBezTo>
                    <a:pt x="14" y="0"/>
                    <a:pt x="16" y="0"/>
                    <a:pt x="19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2" y="7"/>
                    <a:pt x="11" y="7"/>
                  </a:cubicBezTo>
                  <a:cubicBezTo>
                    <a:pt x="10" y="7"/>
                    <a:pt x="9" y="8"/>
                    <a:pt x="8" y="10"/>
                  </a:cubicBezTo>
                  <a:cubicBezTo>
                    <a:pt x="7" y="11"/>
                    <a:pt x="6" y="13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6"/>
                    <a:pt x="13" y="15"/>
                    <a:pt x="15" y="13"/>
                  </a:cubicBezTo>
                  <a:cubicBezTo>
                    <a:pt x="18" y="10"/>
                    <a:pt x="20" y="9"/>
                    <a:pt x="21" y="8"/>
                  </a:cubicBezTo>
                  <a:cubicBezTo>
                    <a:pt x="23" y="7"/>
                    <a:pt x="24" y="7"/>
                    <a:pt x="26" y="7"/>
                  </a:cubicBezTo>
                  <a:cubicBezTo>
                    <a:pt x="28" y="7"/>
                    <a:pt x="29" y="8"/>
                    <a:pt x="31" y="9"/>
                  </a:cubicBezTo>
                  <a:cubicBezTo>
                    <a:pt x="33" y="10"/>
                    <a:pt x="34" y="11"/>
                    <a:pt x="35" y="13"/>
                  </a:cubicBezTo>
                  <a:cubicBezTo>
                    <a:pt x="35" y="15"/>
                    <a:pt x="36" y="17"/>
                    <a:pt x="35" y="19"/>
                  </a:cubicBezTo>
                  <a:cubicBezTo>
                    <a:pt x="35" y="21"/>
                    <a:pt x="34" y="23"/>
                    <a:pt x="32" y="25"/>
                  </a:cubicBezTo>
                  <a:cubicBezTo>
                    <a:pt x="30" y="29"/>
                    <a:pt x="27" y="31"/>
                    <a:pt x="25" y="32"/>
                  </a:cubicBezTo>
                  <a:cubicBezTo>
                    <a:pt x="22" y="32"/>
                    <a:pt x="19" y="32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4373563" y="3795713"/>
              <a:ext cx="141288" cy="84138"/>
            </a:xfrm>
            <a:custGeom>
              <a:avLst/>
              <a:gdLst>
                <a:gd name="T0" fmla="*/ 81 w 89"/>
                <a:gd name="T1" fmla="*/ 53 h 53"/>
                <a:gd name="T2" fmla="*/ 0 w 89"/>
                <a:gd name="T3" fmla="*/ 16 h 53"/>
                <a:gd name="T4" fmla="*/ 8 w 89"/>
                <a:gd name="T5" fmla="*/ 0 h 53"/>
                <a:gd name="T6" fmla="*/ 89 w 89"/>
                <a:gd name="T7" fmla="*/ 37 h 53"/>
                <a:gd name="T8" fmla="*/ 81 w 8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3">
                  <a:moveTo>
                    <a:pt x="81" y="53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9" y="37"/>
                  </a:lnTo>
                  <a:lnTo>
                    <a:pt x="8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4395788" y="3676650"/>
              <a:ext cx="157163" cy="109538"/>
            </a:xfrm>
            <a:custGeom>
              <a:avLst/>
              <a:gdLst>
                <a:gd name="T0" fmla="*/ 93 w 99"/>
                <a:gd name="T1" fmla="*/ 69 h 69"/>
                <a:gd name="T2" fmla="*/ 24 w 99"/>
                <a:gd name="T3" fmla="*/ 45 h 69"/>
                <a:gd name="T4" fmla="*/ 16 w 99"/>
                <a:gd name="T5" fmla="*/ 69 h 69"/>
                <a:gd name="T6" fmla="*/ 0 w 99"/>
                <a:gd name="T7" fmla="*/ 64 h 69"/>
                <a:gd name="T8" fmla="*/ 24 w 99"/>
                <a:gd name="T9" fmla="*/ 0 h 69"/>
                <a:gd name="T10" fmla="*/ 37 w 99"/>
                <a:gd name="T11" fmla="*/ 5 h 69"/>
                <a:gd name="T12" fmla="*/ 29 w 99"/>
                <a:gd name="T13" fmla="*/ 29 h 69"/>
                <a:gd name="T14" fmla="*/ 99 w 99"/>
                <a:gd name="T15" fmla="*/ 53 h 69"/>
                <a:gd name="T16" fmla="*/ 93 w 99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69">
                  <a:moveTo>
                    <a:pt x="93" y="69"/>
                  </a:moveTo>
                  <a:lnTo>
                    <a:pt x="24" y="45"/>
                  </a:lnTo>
                  <a:lnTo>
                    <a:pt x="16" y="69"/>
                  </a:lnTo>
                  <a:lnTo>
                    <a:pt x="0" y="64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29" y="29"/>
                  </a:lnTo>
                  <a:lnTo>
                    <a:pt x="99" y="53"/>
                  </a:lnTo>
                  <a:lnTo>
                    <a:pt x="9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4437063" y="3543300"/>
              <a:ext cx="153988" cy="128588"/>
            </a:xfrm>
            <a:custGeom>
              <a:avLst/>
              <a:gdLst>
                <a:gd name="T0" fmla="*/ 91 w 97"/>
                <a:gd name="T1" fmla="*/ 65 h 81"/>
                <a:gd name="T2" fmla="*/ 57 w 97"/>
                <a:gd name="T3" fmla="*/ 59 h 81"/>
                <a:gd name="T4" fmla="*/ 0 w 97"/>
                <a:gd name="T5" fmla="*/ 81 h 81"/>
                <a:gd name="T6" fmla="*/ 3 w 97"/>
                <a:gd name="T7" fmla="*/ 59 h 81"/>
                <a:gd name="T8" fmla="*/ 41 w 97"/>
                <a:gd name="T9" fmla="*/ 46 h 81"/>
                <a:gd name="T10" fmla="*/ 11 w 97"/>
                <a:gd name="T11" fmla="*/ 19 h 81"/>
                <a:gd name="T12" fmla="*/ 14 w 97"/>
                <a:gd name="T13" fmla="*/ 0 h 81"/>
                <a:gd name="T14" fmla="*/ 59 w 97"/>
                <a:gd name="T15" fmla="*/ 41 h 81"/>
                <a:gd name="T16" fmla="*/ 97 w 97"/>
                <a:gd name="T17" fmla="*/ 49 h 81"/>
                <a:gd name="T18" fmla="*/ 91 w 97"/>
                <a:gd name="T19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81">
                  <a:moveTo>
                    <a:pt x="91" y="65"/>
                  </a:moveTo>
                  <a:lnTo>
                    <a:pt x="57" y="59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41" y="46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59" y="41"/>
                  </a:lnTo>
                  <a:lnTo>
                    <a:pt x="97" y="49"/>
                  </a:lnTo>
                  <a:lnTo>
                    <a:pt x="9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2901950" y="2687638"/>
              <a:ext cx="1484313" cy="1490663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175 w 350"/>
                <a:gd name="T11" fmla="*/ 7 h 350"/>
                <a:gd name="T12" fmla="*/ 343 w 350"/>
                <a:gd name="T13" fmla="*/ 175 h 350"/>
                <a:gd name="T14" fmla="*/ 325 w 350"/>
                <a:gd name="T15" fmla="*/ 250 h 350"/>
                <a:gd name="T16" fmla="*/ 25 w 350"/>
                <a:gd name="T17" fmla="*/ 250 h 350"/>
                <a:gd name="T18" fmla="*/ 25 w 350"/>
                <a:gd name="T19" fmla="*/ 250 h 350"/>
                <a:gd name="T20" fmla="*/ 7 w 350"/>
                <a:gd name="T21" fmla="*/ 175 h 350"/>
                <a:gd name="T22" fmla="*/ 175 w 350"/>
                <a:gd name="T23" fmla="*/ 7 h 350"/>
                <a:gd name="T24" fmla="*/ 175 w 350"/>
                <a:gd name="T25" fmla="*/ 343 h 350"/>
                <a:gd name="T26" fmla="*/ 29 w 350"/>
                <a:gd name="T27" fmla="*/ 259 h 350"/>
                <a:gd name="T28" fmla="*/ 321 w 350"/>
                <a:gd name="T29" fmla="*/ 259 h 350"/>
                <a:gd name="T30" fmla="*/ 175 w 350"/>
                <a:gd name="T31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1"/>
                    <a:pt x="78" y="350"/>
                    <a:pt x="175" y="350"/>
                  </a:cubicBezTo>
                  <a:cubicBezTo>
                    <a:pt x="272" y="350"/>
                    <a:pt x="350" y="271"/>
                    <a:pt x="350" y="175"/>
                  </a:cubicBezTo>
                  <a:cubicBezTo>
                    <a:pt x="350" y="78"/>
                    <a:pt x="272" y="0"/>
                    <a:pt x="175" y="0"/>
                  </a:cubicBezTo>
                  <a:close/>
                  <a:moveTo>
                    <a:pt x="175" y="7"/>
                  </a:moveTo>
                  <a:cubicBezTo>
                    <a:pt x="268" y="7"/>
                    <a:pt x="343" y="82"/>
                    <a:pt x="343" y="175"/>
                  </a:cubicBezTo>
                  <a:cubicBezTo>
                    <a:pt x="343" y="202"/>
                    <a:pt x="337" y="228"/>
                    <a:pt x="3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13" y="228"/>
                    <a:pt x="7" y="202"/>
                    <a:pt x="7" y="175"/>
                  </a:cubicBezTo>
                  <a:cubicBezTo>
                    <a:pt x="7" y="82"/>
                    <a:pt x="82" y="7"/>
                    <a:pt x="175" y="7"/>
                  </a:cubicBezTo>
                  <a:close/>
                  <a:moveTo>
                    <a:pt x="175" y="343"/>
                  </a:moveTo>
                  <a:cubicBezTo>
                    <a:pt x="113" y="343"/>
                    <a:pt x="58" y="309"/>
                    <a:pt x="29" y="259"/>
                  </a:cubicBezTo>
                  <a:cubicBezTo>
                    <a:pt x="321" y="259"/>
                    <a:pt x="321" y="259"/>
                    <a:pt x="321" y="259"/>
                  </a:cubicBezTo>
                  <a:cubicBezTo>
                    <a:pt x="292" y="309"/>
                    <a:pt x="237" y="343"/>
                    <a:pt x="175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3000375" y="2778125"/>
              <a:ext cx="1289050" cy="965200"/>
            </a:xfrm>
            <a:custGeom>
              <a:avLst/>
              <a:gdLst>
                <a:gd name="T0" fmla="*/ 256 w 304"/>
                <a:gd name="T1" fmla="*/ 187 h 227"/>
                <a:gd name="T2" fmla="*/ 171 w 304"/>
                <a:gd name="T3" fmla="*/ 200 h 227"/>
                <a:gd name="T4" fmla="*/ 203 w 304"/>
                <a:gd name="T5" fmla="*/ 152 h 227"/>
                <a:gd name="T6" fmla="*/ 232 w 304"/>
                <a:gd name="T7" fmla="*/ 167 h 227"/>
                <a:gd name="T8" fmla="*/ 252 w 304"/>
                <a:gd name="T9" fmla="*/ 152 h 227"/>
                <a:gd name="T10" fmla="*/ 281 w 304"/>
                <a:gd name="T11" fmla="*/ 167 h 227"/>
                <a:gd name="T12" fmla="*/ 294 w 304"/>
                <a:gd name="T13" fmla="*/ 152 h 227"/>
                <a:gd name="T14" fmla="*/ 263 w 304"/>
                <a:gd name="T15" fmla="*/ 131 h 227"/>
                <a:gd name="T16" fmla="*/ 194 w 304"/>
                <a:gd name="T17" fmla="*/ 86 h 227"/>
                <a:gd name="T18" fmla="*/ 110 w 304"/>
                <a:gd name="T19" fmla="*/ 86 h 227"/>
                <a:gd name="T20" fmla="*/ 49 w 304"/>
                <a:gd name="T21" fmla="*/ 116 h 227"/>
                <a:gd name="T22" fmla="*/ 10 w 304"/>
                <a:gd name="T23" fmla="*/ 137 h 227"/>
                <a:gd name="T24" fmla="*/ 26 w 304"/>
                <a:gd name="T25" fmla="*/ 163 h 227"/>
                <a:gd name="T26" fmla="*/ 60 w 304"/>
                <a:gd name="T27" fmla="*/ 136 h 227"/>
                <a:gd name="T28" fmla="*/ 75 w 304"/>
                <a:gd name="T29" fmla="*/ 163 h 227"/>
                <a:gd name="T30" fmla="*/ 109 w 304"/>
                <a:gd name="T31" fmla="*/ 135 h 227"/>
                <a:gd name="T32" fmla="*/ 131 w 304"/>
                <a:gd name="T33" fmla="*/ 151 h 227"/>
                <a:gd name="T34" fmla="*/ 134 w 304"/>
                <a:gd name="T35" fmla="*/ 200 h 227"/>
                <a:gd name="T36" fmla="*/ 48 w 304"/>
                <a:gd name="T37" fmla="*/ 187 h 227"/>
                <a:gd name="T38" fmla="*/ 0 w 304"/>
                <a:gd name="T39" fmla="*/ 204 h 227"/>
                <a:gd name="T40" fmla="*/ 106 w 304"/>
                <a:gd name="T41" fmla="*/ 206 h 227"/>
                <a:gd name="T42" fmla="*/ 199 w 304"/>
                <a:gd name="T43" fmla="*/ 206 h 227"/>
                <a:gd name="T44" fmla="*/ 304 w 304"/>
                <a:gd name="T45" fmla="*/ 204 h 227"/>
                <a:gd name="T46" fmla="*/ 220 w 304"/>
                <a:gd name="T47" fmla="*/ 86 h 227"/>
                <a:gd name="T48" fmla="*/ 216 w 304"/>
                <a:gd name="T49" fmla="*/ 133 h 227"/>
                <a:gd name="T50" fmla="*/ 220 w 304"/>
                <a:gd name="T51" fmla="*/ 86 h 227"/>
                <a:gd name="T52" fmla="*/ 71 w 304"/>
                <a:gd name="T53" fmla="*/ 115 h 227"/>
                <a:gd name="T54" fmla="*/ 101 w 304"/>
                <a:gd name="T55" fmla="*/ 104 h 227"/>
                <a:gd name="T56" fmla="*/ 160 w 304"/>
                <a:gd name="T57" fmla="*/ 118 h 227"/>
                <a:gd name="T58" fmla="*/ 147 w 304"/>
                <a:gd name="T59" fmla="*/ 92 h 227"/>
                <a:gd name="T60" fmla="*/ 117 w 304"/>
                <a:gd name="T61" fmla="*/ 117 h 227"/>
                <a:gd name="T62" fmla="*/ 194 w 304"/>
                <a:gd name="T63" fmla="*/ 134 h 227"/>
                <a:gd name="T64" fmla="*/ 175 w 304"/>
                <a:gd name="T65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227">
                  <a:moveTo>
                    <a:pt x="299" y="190"/>
                  </a:moveTo>
                  <a:cubicBezTo>
                    <a:pt x="275" y="209"/>
                    <a:pt x="256" y="187"/>
                    <a:pt x="256" y="187"/>
                  </a:cubicBezTo>
                  <a:cubicBezTo>
                    <a:pt x="225" y="217"/>
                    <a:pt x="199" y="189"/>
                    <a:pt x="199" y="189"/>
                  </a:cubicBezTo>
                  <a:cubicBezTo>
                    <a:pt x="180" y="203"/>
                    <a:pt x="171" y="200"/>
                    <a:pt x="171" y="200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52" y="152"/>
                    <a:pt x="252" y="152"/>
                    <a:pt x="252" y="152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81" y="167"/>
                    <a:pt x="281" y="167"/>
                    <a:pt x="281" y="167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94" y="152"/>
                    <a:pt x="294" y="152"/>
                    <a:pt x="294" y="152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63" y="131"/>
                    <a:pt x="263" y="131"/>
                    <a:pt x="263" y="131"/>
                  </a:cubicBezTo>
                  <a:cubicBezTo>
                    <a:pt x="225" y="54"/>
                    <a:pt x="225" y="54"/>
                    <a:pt x="225" y="54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3" y="202"/>
                    <a:pt x="106" y="188"/>
                    <a:pt x="106" y="188"/>
                  </a:cubicBezTo>
                  <a:cubicBezTo>
                    <a:pt x="75" y="217"/>
                    <a:pt x="48" y="187"/>
                    <a:pt x="48" y="187"/>
                  </a:cubicBezTo>
                  <a:cubicBezTo>
                    <a:pt x="28" y="209"/>
                    <a:pt x="5" y="191"/>
                    <a:pt x="5" y="19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5" y="220"/>
                    <a:pt x="48" y="205"/>
                    <a:pt x="48" y="205"/>
                  </a:cubicBezTo>
                  <a:cubicBezTo>
                    <a:pt x="81" y="226"/>
                    <a:pt x="106" y="206"/>
                    <a:pt x="106" y="206"/>
                  </a:cubicBezTo>
                  <a:cubicBezTo>
                    <a:pt x="138" y="227"/>
                    <a:pt x="152" y="207"/>
                    <a:pt x="152" y="207"/>
                  </a:cubicBezTo>
                  <a:cubicBezTo>
                    <a:pt x="173" y="226"/>
                    <a:pt x="199" y="206"/>
                    <a:pt x="199" y="206"/>
                  </a:cubicBezTo>
                  <a:cubicBezTo>
                    <a:pt x="225" y="226"/>
                    <a:pt x="255" y="205"/>
                    <a:pt x="255" y="205"/>
                  </a:cubicBezTo>
                  <a:cubicBezTo>
                    <a:pt x="281" y="221"/>
                    <a:pt x="304" y="204"/>
                    <a:pt x="304" y="204"/>
                  </a:cubicBezTo>
                  <a:lnTo>
                    <a:pt x="299" y="190"/>
                  </a:lnTo>
                  <a:close/>
                  <a:moveTo>
                    <a:pt x="220" y="86"/>
                  </a:moveTo>
                  <a:cubicBezTo>
                    <a:pt x="242" y="132"/>
                    <a:pt x="242" y="132"/>
                    <a:pt x="242" y="132"/>
                  </a:cubicBezTo>
                  <a:cubicBezTo>
                    <a:pt x="216" y="133"/>
                    <a:pt x="216" y="133"/>
                    <a:pt x="216" y="133"/>
                  </a:cubicBezTo>
                  <a:cubicBezTo>
                    <a:pt x="203" y="104"/>
                    <a:pt x="203" y="104"/>
                    <a:pt x="203" y="104"/>
                  </a:cubicBezTo>
                  <a:lnTo>
                    <a:pt x="220" y="86"/>
                  </a:lnTo>
                  <a:close/>
                  <a:moveTo>
                    <a:pt x="96" y="116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101" y="104"/>
                    <a:pt x="101" y="104"/>
                    <a:pt x="101" y="104"/>
                  </a:cubicBezTo>
                  <a:lnTo>
                    <a:pt x="96" y="116"/>
                  </a:lnTo>
                  <a:close/>
                  <a:moveTo>
                    <a:pt x="160" y="118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75" y="118"/>
                    <a:pt x="175" y="118"/>
                    <a:pt x="175" y="118"/>
                  </a:cubicBezTo>
                  <a:lnTo>
                    <a:pt x="160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749550" y="2994025"/>
              <a:ext cx="76200" cy="93663"/>
            </a:xfrm>
            <a:custGeom>
              <a:avLst/>
              <a:gdLst>
                <a:gd name="T0" fmla="*/ 15 w 18"/>
                <a:gd name="T1" fmla="*/ 21 h 22"/>
                <a:gd name="T2" fmla="*/ 17 w 18"/>
                <a:gd name="T3" fmla="*/ 20 h 22"/>
                <a:gd name="T4" fmla="*/ 16 w 18"/>
                <a:gd name="T5" fmla="*/ 14 h 22"/>
                <a:gd name="T6" fmla="*/ 9 w 18"/>
                <a:gd name="T7" fmla="*/ 2 h 22"/>
                <a:gd name="T8" fmla="*/ 1 w 18"/>
                <a:gd name="T9" fmla="*/ 0 h 22"/>
                <a:gd name="T10" fmla="*/ 0 w 18"/>
                <a:gd name="T11" fmla="*/ 2 h 22"/>
                <a:gd name="T12" fmla="*/ 6 w 18"/>
                <a:gd name="T13" fmla="*/ 7 h 22"/>
                <a:gd name="T14" fmla="*/ 13 w 18"/>
                <a:gd name="T15" fmla="*/ 16 h 22"/>
                <a:gd name="T16" fmla="*/ 15 w 18"/>
                <a:gd name="T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5" y="21"/>
                  </a:moveTo>
                  <a:cubicBezTo>
                    <a:pt x="15" y="21"/>
                    <a:pt x="17" y="22"/>
                    <a:pt x="17" y="20"/>
                  </a:cubicBezTo>
                  <a:cubicBezTo>
                    <a:pt x="17" y="20"/>
                    <a:pt x="18" y="16"/>
                    <a:pt x="16" y="14"/>
                  </a:cubicBezTo>
                  <a:cubicBezTo>
                    <a:pt x="16" y="14"/>
                    <a:pt x="10" y="6"/>
                    <a:pt x="9" y="2"/>
                  </a:cubicBezTo>
                  <a:cubicBezTo>
                    <a:pt x="9" y="2"/>
                    <a:pt x="8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3"/>
                    <a:pt x="4" y="2"/>
                    <a:pt x="6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6" y="19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863850" y="3024188"/>
              <a:ext cx="55563" cy="76200"/>
            </a:xfrm>
            <a:custGeom>
              <a:avLst/>
              <a:gdLst>
                <a:gd name="T0" fmla="*/ 11 w 13"/>
                <a:gd name="T1" fmla="*/ 1 h 18"/>
                <a:gd name="T2" fmla="*/ 3 w 13"/>
                <a:gd name="T3" fmla="*/ 0 h 18"/>
                <a:gd name="T4" fmla="*/ 3 w 13"/>
                <a:gd name="T5" fmla="*/ 3 h 18"/>
                <a:gd name="T6" fmla="*/ 5 w 13"/>
                <a:gd name="T7" fmla="*/ 16 h 18"/>
                <a:gd name="T8" fmla="*/ 8 w 13"/>
                <a:gd name="T9" fmla="*/ 15 h 18"/>
                <a:gd name="T10" fmla="*/ 12 w 13"/>
                <a:gd name="T11" fmla="*/ 4 h 18"/>
                <a:gd name="T12" fmla="*/ 11 w 13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8">
                  <a:moveTo>
                    <a:pt x="11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3" y="3"/>
                  </a:cubicBezTo>
                  <a:cubicBezTo>
                    <a:pt x="3" y="3"/>
                    <a:pt x="7" y="11"/>
                    <a:pt x="5" y="16"/>
                  </a:cubicBezTo>
                  <a:cubicBezTo>
                    <a:pt x="5" y="16"/>
                    <a:pt x="7" y="18"/>
                    <a:pt x="8" y="15"/>
                  </a:cubicBezTo>
                  <a:cubicBezTo>
                    <a:pt x="8" y="15"/>
                    <a:pt x="10" y="6"/>
                    <a:pt x="12" y="4"/>
                  </a:cubicBezTo>
                  <a:cubicBezTo>
                    <a:pt x="12" y="4"/>
                    <a:pt x="13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779713" y="3067050"/>
              <a:ext cx="80963" cy="157163"/>
            </a:xfrm>
            <a:custGeom>
              <a:avLst/>
              <a:gdLst>
                <a:gd name="T0" fmla="*/ 17 w 19"/>
                <a:gd name="T1" fmla="*/ 2 h 37"/>
                <a:gd name="T2" fmla="*/ 15 w 19"/>
                <a:gd name="T3" fmla="*/ 2 h 37"/>
                <a:gd name="T4" fmla="*/ 13 w 19"/>
                <a:gd name="T5" fmla="*/ 13 h 37"/>
                <a:gd name="T6" fmla="*/ 12 w 19"/>
                <a:gd name="T7" fmla="*/ 23 h 37"/>
                <a:gd name="T8" fmla="*/ 11 w 19"/>
                <a:gd name="T9" fmla="*/ 29 h 37"/>
                <a:gd name="T10" fmla="*/ 10 w 19"/>
                <a:gd name="T11" fmla="*/ 29 h 37"/>
                <a:gd name="T12" fmla="*/ 1 w 19"/>
                <a:gd name="T13" fmla="*/ 20 h 37"/>
                <a:gd name="T14" fmla="*/ 1 w 19"/>
                <a:gd name="T15" fmla="*/ 22 h 37"/>
                <a:gd name="T16" fmla="*/ 7 w 19"/>
                <a:gd name="T17" fmla="*/ 36 h 37"/>
                <a:gd name="T18" fmla="*/ 14 w 19"/>
                <a:gd name="T19" fmla="*/ 37 h 37"/>
                <a:gd name="T20" fmla="*/ 19 w 19"/>
                <a:gd name="T21" fmla="*/ 23 h 37"/>
                <a:gd name="T22" fmla="*/ 19 w 19"/>
                <a:gd name="T23" fmla="*/ 14 h 37"/>
                <a:gd name="T24" fmla="*/ 17 w 19"/>
                <a:gd name="T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7">
                  <a:moveTo>
                    <a:pt x="17" y="2"/>
                  </a:moveTo>
                  <a:cubicBezTo>
                    <a:pt x="17" y="2"/>
                    <a:pt x="16" y="0"/>
                    <a:pt x="15" y="2"/>
                  </a:cubicBezTo>
                  <a:cubicBezTo>
                    <a:pt x="15" y="2"/>
                    <a:pt x="15" y="10"/>
                    <a:pt x="13" y="13"/>
                  </a:cubicBezTo>
                  <a:cubicBezTo>
                    <a:pt x="13" y="13"/>
                    <a:pt x="13" y="21"/>
                    <a:pt x="12" y="23"/>
                  </a:cubicBezTo>
                  <a:cubicBezTo>
                    <a:pt x="12" y="23"/>
                    <a:pt x="11" y="28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6" y="17"/>
                    <a:pt x="1" y="20"/>
                  </a:cubicBezTo>
                  <a:cubicBezTo>
                    <a:pt x="1" y="20"/>
                    <a:pt x="0" y="21"/>
                    <a:pt x="1" y="22"/>
                  </a:cubicBezTo>
                  <a:cubicBezTo>
                    <a:pt x="1" y="22"/>
                    <a:pt x="7" y="33"/>
                    <a:pt x="7" y="36"/>
                  </a:cubicBezTo>
                  <a:cubicBezTo>
                    <a:pt x="7" y="36"/>
                    <a:pt x="11" y="37"/>
                    <a:pt x="14" y="37"/>
                  </a:cubicBezTo>
                  <a:cubicBezTo>
                    <a:pt x="14" y="37"/>
                    <a:pt x="18" y="27"/>
                    <a:pt x="19" y="23"/>
                  </a:cubicBezTo>
                  <a:cubicBezTo>
                    <a:pt x="19" y="23"/>
                    <a:pt x="19" y="16"/>
                    <a:pt x="19" y="14"/>
                  </a:cubicBezTo>
                  <a:cubicBezTo>
                    <a:pt x="19" y="14"/>
                    <a:pt x="18" y="6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3817938" y="2551113"/>
              <a:ext cx="263525" cy="128588"/>
            </a:xfrm>
            <a:custGeom>
              <a:avLst/>
              <a:gdLst>
                <a:gd name="T0" fmla="*/ 62 w 62"/>
                <a:gd name="T1" fmla="*/ 10 h 30"/>
                <a:gd name="T2" fmla="*/ 59 w 62"/>
                <a:gd name="T3" fmla="*/ 10 h 30"/>
                <a:gd name="T4" fmla="*/ 54 w 62"/>
                <a:gd name="T5" fmla="*/ 9 h 30"/>
                <a:gd name="T6" fmla="*/ 53 w 62"/>
                <a:gd name="T7" fmla="*/ 2 h 30"/>
                <a:gd name="T8" fmla="*/ 51 w 62"/>
                <a:gd name="T9" fmla="*/ 1 h 30"/>
                <a:gd name="T10" fmla="*/ 48 w 62"/>
                <a:gd name="T11" fmla="*/ 6 h 30"/>
                <a:gd name="T12" fmla="*/ 47 w 62"/>
                <a:gd name="T13" fmla="*/ 8 h 30"/>
                <a:gd name="T14" fmla="*/ 36 w 62"/>
                <a:gd name="T15" fmla="*/ 9 h 30"/>
                <a:gd name="T16" fmla="*/ 39 w 62"/>
                <a:gd name="T17" fmla="*/ 4 h 30"/>
                <a:gd name="T18" fmla="*/ 37 w 62"/>
                <a:gd name="T19" fmla="*/ 3 h 30"/>
                <a:gd name="T20" fmla="*/ 31 w 62"/>
                <a:gd name="T21" fmla="*/ 11 h 30"/>
                <a:gd name="T22" fmla="*/ 36 w 62"/>
                <a:gd name="T23" fmla="*/ 16 h 30"/>
                <a:gd name="T24" fmla="*/ 28 w 62"/>
                <a:gd name="T25" fmla="*/ 20 h 30"/>
                <a:gd name="T26" fmla="*/ 4 w 62"/>
                <a:gd name="T27" fmla="*/ 26 h 30"/>
                <a:gd name="T28" fmla="*/ 5 w 62"/>
                <a:gd name="T29" fmla="*/ 29 h 30"/>
                <a:gd name="T30" fmla="*/ 25 w 62"/>
                <a:gd name="T31" fmla="*/ 26 h 30"/>
                <a:gd name="T32" fmla="*/ 52 w 62"/>
                <a:gd name="T33" fmla="*/ 14 h 30"/>
                <a:gd name="T34" fmla="*/ 62 w 62"/>
                <a:gd name="T35" fmla="*/ 14 h 30"/>
                <a:gd name="T36" fmla="*/ 62 w 62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0">
                  <a:moveTo>
                    <a:pt x="62" y="10"/>
                  </a:moveTo>
                  <a:cubicBezTo>
                    <a:pt x="61" y="9"/>
                    <a:pt x="59" y="10"/>
                    <a:pt x="59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8"/>
                    <a:pt x="53" y="2"/>
                    <a:pt x="53" y="2"/>
                  </a:cubicBezTo>
                  <a:cubicBezTo>
                    <a:pt x="52" y="0"/>
                    <a:pt x="51" y="1"/>
                    <a:pt x="51" y="1"/>
                  </a:cubicBezTo>
                  <a:cubicBezTo>
                    <a:pt x="49" y="2"/>
                    <a:pt x="48" y="6"/>
                    <a:pt x="48" y="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9" y="4"/>
                    <a:pt x="39" y="4"/>
                  </a:cubicBezTo>
                  <a:cubicBezTo>
                    <a:pt x="41" y="2"/>
                    <a:pt x="37" y="3"/>
                    <a:pt x="37" y="3"/>
                  </a:cubicBezTo>
                  <a:cubicBezTo>
                    <a:pt x="32" y="6"/>
                    <a:pt x="31" y="11"/>
                    <a:pt x="31" y="11"/>
                  </a:cubicBezTo>
                  <a:cubicBezTo>
                    <a:pt x="31" y="16"/>
                    <a:pt x="35" y="16"/>
                    <a:pt x="36" y="16"/>
                  </a:cubicBezTo>
                  <a:cubicBezTo>
                    <a:pt x="35" y="16"/>
                    <a:pt x="28" y="20"/>
                    <a:pt x="28" y="20"/>
                  </a:cubicBezTo>
                  <a:cubicBezTo>
                    <a:pt x="18" y="26"/>
                    <a:pt x="4" y="26"/>
                    <a:pt x="4" y="26"/>
                  </a:cubicBezTo>
                  <a:cubicBezTo>
                    <a:pt x="0" y="28"/>
                    <a:pt x="5" y="29"/>
                    <a:pt x="5" y="29"/>
                  </a:cubicBezTo>
                  <a:cubicBezTo>
                    <a:pt x="9" y="30"/>
                    <a:pt x="25" y="26"/>
                    <a:pt x="25" y="26"/>
                  </a:cubicBezTo>
                  <a:cubicBezTo>
                    <a:pt x="49" y="21"/>
                    <a:pt x="52" y="14"/>
                    <a:pt x="52" y="14"/>
                  </a:cubicBezTo>
                  <a:cubicBezTo>
                    <a:pt x="56" y="15"/>
                    <a:pt x="62" y="14"/>
                    <a:pt x="62" y="14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949700" y="2674938"/>
              <a:ext cx="80963" cy="77788"/>
            </a:xfrm>
            <a:custGeom>
              <a:avLst/>
              <a:gdLst>
                <a:gd name="T0" fmla="*/ 11 w 19"/>
                <a:gd name="T1" fmla="*/ 5 h 18"/>
                <a:gd name="T2" fmla="*/ 4 w 19"/>
                <a:gd name="T3" fmla="*/ 15 h 18"/>
                <a:gd name="T4" fmla="*/ 3 w 19"/>
                <a:gd name="T5" fmla="*/ 18 h 18"/>
                <a:gd name="T6" fmla="*/ 15 w 19"/>
                <a:gd name="T7" fmla="*/ 15 h 18"/>
                <a:gd name="T8" fmla="*/ 14 w 19"/>
                <a:gd name="T9" fmla="*/ 5 h 18"/>
                <a:gd name="T10" fmla="*/ 11 w 1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1" y="5"/>
                  </a:moveTo>
                  <a:cubicBezTo>
                    <a:pt x="11" y="5"/>
                    <a:pt x="7" y="15"/>
                    <a:pt x="4" y="15"/>
                  </a:cubicBezTo>
                  <a:cubicBezTo>
                    <a:pt x="4" y="15"/>
                    <a:pt x="0" y="17"/>
                    <a:pt x="3" y="18"/>
                  </a:cubicBezTo>
                  <a:cubicBezTo>
                    <a:pt x="3" y="18"/>
                    <a:pt x="11" y="15"/>
                    <a:pt x="15" y="15"/>
                  </a:cubicBezTo>
                  <a:cubicBezTo>
                    <a:pt x="15" y="15"/>
                    <a:pt x="19" y="11"/>
                    <a:pt x="14" y="5"/>
                  </a:cubicBezTo>
                  <a:cubicBezTo>
                    <a:pt x="14" y="5"/>
                    <a:pt x="12" y="0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4344988" y="3033713"/>
              <a:ext cx="279400" cy="177800"/>
            </a:xfrm>
            <a:custGeom>
              <a:avLst/>
              <a:gdLst>
                <a:gd name="T0" fmla="*/ 64 w 66"/>
                <a:gd name="T1" fmla="*/ 20 h 42"/>
                <a:gd name="T2" fmla="*/ 63 w 66"/>
                <a:gd name="T3" fmla="*/ 20 h 42"/>
                <a:gd name="T4" fmla="*/ 59 w 66"/>
                <a:gd name="T5" fmla="*/ 16 h 42"/>
                <a:gd name="T6" fmla="*/ 56 w 66"/>
                <a:gd name="T7" fmla="*/ 12 h 42"/>
                <a:gd name="T8" fmla="*/ 53 w 66"/>
                <a:gd name="T9" fmla="*/ 11 h 42"/>
                <a:gd name="T10" fmla="*/ 45 w 66"/>
                <a:gd name="T11" fmla="*/ 5 h 42"/>
                <a:gd name="T12" fmla="*/ 47 w 66"/>
                <a:gd name="T13" fmla="*/ 2 h 42"/>
                <a:gd name="T14" fmla="*/ 46 w 66"/>
                <a:gd name="T15" fmla="*/ 0 h 42"/>
                <a:gd name="T16" fmla="*/ 40 w 66"/>
                <a:gd name="T17" fmla="*/ 2 h 42"/>
                <a:gd name="T18" fmla="*/ 43 w 66"/>
                <a:gd name="T19" fmla="*/ 6 h 42"/>
                <a:gd name="T20" fmla="*/ 51 w 66"/>
                <a:gd name="T21" fmla="*/ 12 h 42"/>
                <a:gd name="T22" fmla="*/ 51 w 66"/>
                <a:gd name="T23" fmla="*/ 18 h 42"/>
                <a:gd name="T24" fmla="*/ 47 w 66"/>
                <a:gd name="T25" fmla="*/ 17 h 42"/>
                <a:gd name="T26" fmla="*/ 29 w 66"/>
                <a:gd name="T27" fmla="*/ 6 h 42"/>
                <a:gd name="T28" fmla="*/ 23 w 66"/>
                <a:gd name="T29" fmla="*/ 7 h 42"/>
                <a:gd name="T30" fmla="*/ 24 w 66"/>
                <a:gd name="T31" fmla="*/ 11 h 42"/>
                <a:gd name="T32" fmla="*/ 29 w 66"/>
                <a:gd name="T33" fmla="*/ 15 h 42"/>
                <a:gd name="T34" fmla="*/ 23 w 66"/>
                <a:gd name="T35" fmla="*/ 14 h 42"/>
                <a:gd name="T36" fmla="*/ 21 w 66"/>
                <a:gd name="T37" fmla="*/ 19 h 42"/>
                <a:gd name="T38" fmla="*/ 20 w 66"/>
                <a:gd name="T39" fmla="*/ 25 h 42"/>
                <a:gd name="T40" fmla="*/ 7 w 66"/>
                <a:gd name="T41" fmla="*/ 5 h 42"/>
                <a:gd name="T42" fmla="*/ 1 w 66"/>
                <a:gd name="T43" fmla="*/ 24 h 42"/>
                <a:gd name="T44" fmla="*/ 8 w 66"/>
                <a:gd name="T45" fmla="*/ 31 h 42"/>
                <a:gd name="T46" fmla="*/ 15 w 66"/>
                <a:gd name="T47" fmla="*/ 30 h 42"/>
                <a:gd name="T48" fmla="*/ 17 w 66"/>
                <a:gd name="T49" fmla="*/ 31 h 42"/>
                <a:gd name="T50" fmla="*/ 16 w 66"/>
                <a:gd name="T51" fmla="*/ 36 h 42"/>
                <a:gd name="T52" fmla="*/ 17 w 66"/>
                <a:gd name="T53" fmla="*/ 38 h 42"/>
                <a:gd name="T54" fmla="*/ 21 w 66"/>
                <a:gd name="T55" fmla="*/ 36 h 42"/>
                <a:gd name="T56" fmla="*/ 20 w 66"/>
                <a:gd name="T57" fmla="*/ 28 h 42"/>
                <a:gd name="T58" fmla="*/ 25 w 66"/>
                <a:gd name="T59" fmla="*/ 20 h 42"/>
                <a:gd name="T60" fmla="*/ 36 w 66"/>
                <a:gd name="T61" fmla="*/ 20 h 42"/>
                <a:gd name="T62" fmla="*/ 34 w 66"/>
                <a:gd name="T63" fmla="*/ 14 h 42"/>
                <a:gd name="T64" fmla="*/ 42 w 66"/>
                <a:gd name="T65" fmla="*/ 19 h 42"/>
                <a:gd name="T66" fmla="*/ 45 w 66"/>
                <a:gd name="T67" fmla="*/ 20 h 42"/>
                <a:gd name="T68" fmla="*/ 51 w 66"/>
                <a:gd name="T69" fmla="*/ 23 h 42"/>
                <a:gd name="T70" fmla="*/ 64 w 66"/>
                <a:gd name="T71" fmla="*/ 26 h 42"/>
                <a:gd name="T72" fmla="*/ 64 w 66"/>
                <a:gd name="T73" fmla="*/ 20 h 42"/>
                <a:gd name="T74" fmla="*/ 10 w 66"/>
                <a:gd name="T75" fmla="*/ 28 h 42"/>
                <a:gd name="T76" fmla="*/ 5 w 66"/>
                <a:gd name="T77" fmla="*/ 17 h 42"/>
                <a:gd name="T78" fmla="*/ 11 w 66"/>
                <a:gd name="T79" fmla="*/ 18 h 42"/>
                <a:gd name="T80" fmla="*/ 15 w 66"/>
                <a:gd name="T81" fmla="*/ 24 h 42"/>
                <a:gd name="T82" fmla="*/ 10 w 66"/>
                <a:gd name="T83" fmla="*/ 28 h 42"/>
                <a:gd name="T84" fmla="*/ 56 w 66"/>
                <a:gd name="T85" fmla="*/ 18 h 42"/>
                <a:gd name="T86" fmla="*/ 58 w 66"/>
                <a:gd name="T87" fmla="*/ 18 h 42"/>
                <a:gd name="T88" fmla="*/ 59 w 66"/>
                <a:gd name="T89" fmla="*/ 20 h 42"/>
                <a:gd name="T90" fmla="*/ 56 w 66"/>
                <a:gd name="T9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42">
                  <a:moveTo>
                    <a:pt x="64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5" y="17"/>
                    <a:pt x="56" y="12"/>
                  </a:cubicBezTo>
                  <a:cubicBezTo>
                    <a:pt x="56" y="12"/>
                    <a:pt x="56" y="11"/>
                    <a:pt x="53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3" y="3"/>
                    <a:pt x="47" y="2"/>
                  </a:cubicBezTo>
                  <a:cubicBezTo>
                    <a:pt x="47" y="2"/>
                    <a:pt x="51" y="1"/>
                    <a:pt x="46" y="0"/>
                  </a:cubicBezTo>
                  <a:cubicBezTo>
                    <a:pt x="46" y="0"/>
                    <a:pt x="40" y="1"/>
                    <a:pt x="40" y="2"/>
                  </a:cubicBezTo>
                  <a:cubicBezTo>
                    <a:pt x="40" y="2"/>
                    <a:pt x="39" y="7"/>
                    <a:pt x="43" y="6"/>
                  </a:cubicBezTo>
                  <a:cubicBezTo>
                    <a:pt x="43" y="6"/>
                    <a:pt x="50" y="11"/>
                    <a:pt x="51" y="12"/>
                  </a:cubicBezTo>
                  <a:cubicBezTo>
                    <a:pt x="51" y="12"/>
                    <a:pt x="50" y="16"/>
                    <a:pt x="51" y="18"/>
                  </a:cubicBezTo>
                  <a:cubicBezTo>
                    <a:pt x="51" y="18"/>
                    <a:pt x="50" y="19"/>
                    <a:pt x="47" y="17"/>
                  </a:cubicBezTo>
                  <a:cubicBezTo>
                    <a:pt x="47" y="17"/>
                    <a:pt x="29" y="9"/>
                    <a:pt x="29" y="6"/>
                  </a:cubicBezTo>
                  <a:cubicBezTo>
                    <a:pt x="29" y="6"/>
                    <a:pt x="25" y="6"/>
                    <a:pt x="23" y="7"/>
                  </a:cubicBezTo>
                  <a:cubicBezTo>
                    <a:pt x="23" y="7"/>
                    <a:pt x="23" y="11"/>
                    <a:pt x="24" y="1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7" y="16"/>
                    <a:pt x="23" y="14"/>
                  </a:cubicBezTo>
                  <a:cubicBezTo>
                    <a:pt x="23" y="14"/>
                    <a:pt x="18" y="15"/>
                    <a:pt x="21" y="19"/>
                  </a:cubicBezTo>
                  <a:cubicBezTo>
                    <a:pt x="21" y="19"/>
                    <a:pt x="23" y="23"/>
                    <a:pt x="20" y="25"/>
                  </a:cubicBezTo>
                  <a:cubicBezTo>
                    <a:pt x="20" y="25"/>
                    <a:pt x="20" y="16"/>
                    <a:pt x="7" y="5"/>
                  </a:cubicBezTo>
                  <a:cubicBezTo>
                    <a:pt x="7" y="5"/>
                    <a:pt x="3" y="6"/>
                    <a:pt x="1" y="24"/>
                  </a:cubicBezTo>
                  <a:cubicBezTo>
                    <a:pt x="1" y="24"/>
                    <a:pt x="0" y="32"/>
                    <a:pt x="8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7" y="3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4" y="37"/>
                    <a:pt x="17" y="38"/>
                  </a:cubicBezTo>
                  <a:cubicBezTo>
                    <a:pt x="17" y="38"/>
                    <a:pt x="19" y="42"/>
                    <a:pt x="21" y="3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6" y="29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9" y="18"/>
                    <a:pt x="34" y="14"/>
                  </a:cubicBezTo>
                  <a:cubicBezTo>
                    <a:pt x="34" y="14"/>
                    <a:pt x="40" y="17"/>
                    <a:pt x="42" y="19"/>
                  </a:cubicBezTo>
                  <a:cubicBezTo>
                    <a:pt x="42" y="19"/>
                    <a:pt x="42" y="20"/>
                    <a:pt x="45" y="20"/>
                  </a:cubicBezTo>
                  <a:cubicBezTo>
                    <a:pt x="45" y="20"/>
                    <a:pt x="46" y="22"/>
                    <a:pt x="51" y="23"/>
                  </a:cubicBezTo>
                  <a:cubicBezTo>
                    <a:pt x="51" y="23"/>
                    <a:pt x="52" y="26"/>
                    <a:pt x="64" y="26"/>
                  </a:cubicBezTo>
                  <a:cubicBezTo>
                    <a:pt x="64" y="26"/>
                    <a:pt x="66" y="22"/>
                    <a:pt x="64" y="20"/>
                  </a:cubicBezTo>
                  <a:close/>
                  <a:moveTo>
                    <a:pt x="10" y="28"/>
                  </a:moveTo>
                  <a:cubicBezTo>
                    <a:pt x="2" y="28"/>
                    <a:pt x="5" y="17"/>
                    <a:pt x="5" y="17"/>
                  </a:cubicBezTo>
                  <a:cubicBezTo>
                    <a:pt x="5" y="11"/>
                    <a:pt x="11" y="18"/>
                    <a:pt x="11" y="1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9"/>
                    <a:pt x="10" y="28"/>
                    <a:pt x="10" y="28"/>
                  </a:cubicBezTo>
                  <a:close/>
                  <a:moveTo>
                    <a:pt x="56" y="18"/>
                  </a:moveTo>
                  <a:cubicBezTo>
                    <a:pt x="56" y="18"/>
                    <a:pt x="57" y="18"/>
                    <a:pt x="58" y="1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4" y="20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3198813" y="2505075"/>
              <a:ext cx="123825" cy="268288"/>
            </a:xfrm>
            <a:custGeom>
              <a:avLst/>
              <a:gdLst>
                <a:gd name="T0" fmla="*/ 22 w 29"/>
                <a:gd name="T1" fmla="*/ 41 h 63"/>
                <a:gd name="T2" fmla="*/ 23 w 29"/>
                <a:gd name="T3" fmla="*/ 30 h 63"/>
                <a:gd name="T4" fmla="*/ 21 w 29"/>
                <a:gd name="T5" fmla="*/ 28 h 63"/>
                <a:gd name="T6" fmla="*/ 21 w 29"/>
                <a:gd name="T7" fmla="*/ 26 h 63"/>
                <a:gd name="T8" fmla="*/ 19 w 29"/>
                <a:gd name="T9" fmla="*/ 25 h 63"/>
                <a:gd name="T10" fmla="*/ 15 w 29"/>
                <a:gd name="T11" fmla="*/ 24 h 63"/>
                <a:gd name="T12" fmla="*/ 15 w 29"/>
                <a:gd name="T13" fmla="*/ 21 h 63"/>
                <a:gd name="T14" fmla="*/ 20 w 29"/>
                <a:gd name="T15" fmla="*/ 14 h 63"/>
                <a:gd name="T16" fmla="*/ 19 w 29"/>
                <a:gd name="T17" fmla="*/ 5 h 63"/>
                <a:gd name="T18" fmla="*/ 17 w 29"/>
                <a:gd name="T19" fmla="*/ 4 h 63"/>
                <a:gd name="T20" fmla="*/ 16 w 29"/>
                <a:gd name="T21" fmla="*/ 7 h 63"/>
                <a:gd name="T22" fmla="*/ 12 w 29"/>
                <a:gd name="T23" fmla="*/ 14 h 63"/>
                <a:gd name="T24" fmla="*/ 11 w 29"/>
                <a:gd name="T25" fmla="*/ 4 h 63"/>
                <a:gd name="T26" fmla="*/ 9 w 29"/>
                <a:gd name="T27" fmla="*/ 1 h 63"/>
                <a:gd name="T28" fmla="*/ 8 w 29"/>
                <a:gd name="T29" fmla="*/ 4 h 63"/>
                <a:gd name="T30" fmla="*/ 8 w 29"/>
                <a:gd name="T31" fmla="*/ 23 h 63"/>
                <a:gd name="T32" fmla="*/ 5 w 29"/>
                <a:gd name="T33" fmla="*/ 28 h 63"/>
                <a:gd name="T34" fmla="*/ 4 w 29"/>
                <a:gd name="T35" fmla="*/ 32 h 63"/>
                <a:gd name="T36" fmla="*/ 9 w 29"/>
                <a:gd name="T37" fmla="*/ 33 h 63"/>
                <a:gd name="T38" fmla="*/ 9 w 29"/>
                <a:gd name="T39" fmla="*/ 45 h 63"/>
                <a:gd name="T40" fmla="*/ 9 w 29"/>
                <a:gd name="T41" fmla="*/ 48 h 63"/>
                <a:gd name="T42" fmla="*/ 14 w 29"/>
                <a:gd name="T43" fmla="*/ 49 h 63"/>
                <a:gd name="T44" fmla="*/ 17 w 29"/>
                <a:gd name="T45" fmla="*/ 43 h 63"/>
                <a:gd name="T46" fmla="*/ 18 w 29"/>
                <a:gd name="T47" fmla="*/ 44 h 63"/>
                <a:gd name="T48" fmla="*/ 19 w 29"/>
                <a:gd name="T49" fmla="*/ 49 h 63"/>
                <a:gd name="T50" fmla="*/ 16 w 29"/>
                <a:gd name="T51" fmla="*/ 55 h 63"/>
                <a:gd name="T52" fmla="*/ 14 w 29"/>
                <a:gd name="T53" fmla="*/ 57 h 63"/>
                <a:gd name="T54" fmla="*/ 16 w 29"/>
                <a:gd name="T55" fmla="*/ 62 h 63"/>
                <a:gd name="T56" fmla="*/ 19 w 29"/>
                <a:gd name="T57" fmla="*/ 59 h 63"/>
                <a:gd name="T58" fmla="*/ 19 w 29"/>
                <a:gd name="T59" fmla="*/ 55 h 63"/>
                <a:gd name="T60" fmla="*/ 29 w 29"/>
                <a:gd name="T61" fmla="*/ 56 h 63"/>
                <a:gd name="T62" fmla="*/ 27 w 29"/>
                <a:gd name="T63" fmla="*/ 51 h 63"/>
                <a:gd name="T64" fmla="*/ 22 w 29"/>
                <a:gd name="T65" fmla="*/ 41 h 63"/>
                <a:gd name="T66" fmla="*/ 15 w 29"/>
                <a:gd name="T67" fmla="*/ 39 h 63"/>
                <a:gd name="T68" fmla="*/ 13 w 29"/>
                <a:gd name="T69" fmla="*/ 42 h 63"/>
                <a:gd name="T70" fmla="*/ 12 w 29"/>
                <a:gd name="T71" fmla="*/ 32 h 63"/>
                <a:gd name="T72" fmla="*/ 13 w 29"/>
                <a:gd name="T73" fmla="*/ 27 h 63"/>
                <a:gd name="T74" fmla="*/ 15 w 29"/>
                <a:gd name="T75" fmla="*/ 34 h 63"/>
                <a:gd name="T76" fmla="*/ 15 w 29"/>
                <a:gd name="T77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63">
                  <a:moveTo>
                    <a:pt x="22" y="41"/>
                  </a:moveTo>
                  <a:cubicBezTo>
                    <a:pt x="22" y="41"/>
                    <a:pt x="20" y="39"/>
                    <a:pt x="23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7" y="23"/>
                    <a:pt x="15" y="24"/>
                  </a:cubicBezTo>
                  <a:cubicBezTo>
                    <a:pt x="15" y="24"/>
                    <a:pt x="13" y="25"/>
                    <a:pt x="15" y="2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3"/>
                    <a:pt x="17" y="4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4" y="9"/>
                    <a:pt x="13" y="12"/>
                    <a:pt x="12" y="14"/>
                  </a:cubicBezTo>
                  <a:cubicBezTo>
                    <a:pt x="12" y="14"/>
                    <a:pt x="12" y="6"/>
                    <a:pt x="11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29"/>
                    <a:pt x="4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7" y="54"/>
                    <a:pt x="16" y="55"/>
                  </a:cubicBezTo>
                  <a:cubicBezTo>
                    <a:pt x="16" y="55"/>
                    <a:pt x="16" y="55"/>
                    <a:pt x="14" y="57"/>
                  </a:cubicBezTo>
                  <a:cubicBezTo>
                    <a:pt x="14" y="57"/>
                    <a:pt x="10" y="62"/>
                    <a:pt x="16" y="62"/>
                  </a:cubicBezTo>
                  <a:cubicBezTo>
                    <a:pt x="16" y="62"/>
                    <a:pt x="19" y="63"/>
                    <a:pt x="19" y="59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4"/>
                    <a:pt x="27" y="51"/>
                  </a:cubicBezTo>
                  <a:lnTo>
                    <a:pt x="22" y="41"/>
                  </a:lnTo>
                  <a:close/>
                  <a:moveTo>
                    <a:pt x="15" y="39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29"/>
                    <a:pt x="13" y="27"/>
                    <a:pt x="13" y="27"/>
                  </a:cubicBezTo>
                  <a:cubicBezTo>
                    <a:pt x="14" y="29"/>
                    <a:pt x="15" y="34"/>
                    <a:pt x="15" y="34"/>
                  </a:cubicBezTo>
                  <a:cubicBezTo>
                    <a:pt x="15" y="37"/>
                    <a:pt x="15" y="39"/>
                    <a:pt x="1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297238" y="2679700"/>
              <a:ext cx="50800" cy="38100"/>
            </a:xfrm>
            <a:custGeom>
              <a:avLst/>
              <a:gdLst>
                <a:gd name="T0" fmla="*/ 9 w 12"/>
                <a:gd name="T1" fmla="*/ 0 h 9"/>
                <a:gd name="T2" fmla="*/ 3 w 12"/>
                <a:gd name="T3" fmla="*/ 1 h 9"/>
                <a:gd name="T4" fmla="*/ 3 w 12"/>
                <a:gd name="T5" fmla="*/ 3 h 9"/>
                <a:gd name="T6" fmla="*/ 9 w 12"/>
                <a:gd name="T7" fmla="*/ 6 h 9"/>
                <a:gd name="T8" fmla="*/ 12 w 12"/>
                <a:gd name="T9" fmla="*/ 5 h 9"/>
                <a:gd name="T10" fmla="*/ 12 w 12"/>
                <a:gd name="T11" fmla="*/ 2 h 9"/>
                <a:gd name="T12" fmla="*/ 9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3"/>
                    <a:pt x="3" y="3"/>
                  </a:cubicBezTo>
                  <a:cubicBezTo>
                    <a:pt x="3" y="3"/>
                    <a:pt x="7" y="4"/>
                    <a:pt x="9" y="6"/>
                  </a:cubicBezTo>
                  <a:cubicBezTo>
                    <a:pt x="9" y="6"/>
                    <a:pt x="11" y="9"/>
                    <a:pt x="12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3398838" y="3876675"/>
              <a:ext cx="46038" cy="147638"/>
            </a:xfrm>
            <a:custGeom>
              <a:avLst/>
              <a:gdLst>
                <a:gd name="T0" fmla="*/ 19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4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9 w 29"/>
                <a:gd name="T13" fmla="*/ 93 h 93"/>
                <a:gd name="T14" fmla="*/ 19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9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9" y="93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822700" y="3876675"/>
              <a:ext cx="46038" cy="147638"/>
            </a:xfrm>
            <a:custGeom>
              <a:avLst/>
              <a:gdLst>
                <a:gd name="T0" fmla="*/ 16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1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6 w 29"/>
                <a:gd name="T13" fmla="*/ 93 h 93"/>
                <a:gd name="T14" fmla="*/ 16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6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6" y="93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3521075" y="3876675"/>
              <a:ext cx="90488" cy="147638"/>
            </a:xfrm>
            <a:custGeom>
              <a:avLst/>
              <a:gdLst>
                <a:gd name="T0" fmla="*/ 16 w 21"/>
                <a:gd name="T1" fmla="*/ 10 h 35"/>
                <a:gd name="T2" fmla="*/ 16 w 21"/>
                <a:gd name="T3" fmla="*/ 13 h 35"/>
                <a:gd name="T4" fmla="*/ 15 w 21"/>
                <a:gd name="T5" fmla="*/ 16 h 35"/>
                <a:gd name="T6" fmla="*/ 11 w 21"/>
                <a:gd name="T7" fmla="*/ 17 h 35"/>
                <a:gd name="T8" fmla="*/ 9 w 21"/>
                <a:gd name="T9" fmla="*/ 17 h 35"/>
                <a:gd name="T10" fmla="*/ 7 w 21"/>
                <a:gd name="T11" fmla="*/ 16 h 35"/>
                <a:gd name="T12" fmla="*/ 5 w 21"/>
                <a:gd name="T13" fmla="*/ 14 h 35"/>
                <a:gd name="T14" fmla="*/ 5 w 21"/>
                <a:gd name="T15" fmla="*/ 11 h 35"/>
                <a:gd name="T16" fmla="*/ 5 w 21"/>
                <a:gd name="T17" fmla="*/ 8 h 35"/>
                <a:gd name="T18" fmla="*/ 7 w 21"/>
                <a:gd name="T19" fmla="*/ 6 h 35"/>
                <a:gd name="T20" fmla="*/ 8 w 21"/>
                <a:gd name="T21" fmla="*/ 5 h 35"/>
                <a:gd name="T22" fmla="*/ 11 w 21"/>
                <a:gd name="T23" fmla="*/ 4 h 35"/>
                <a:gd name="T24" fmla="*/ 14 w 21"/>
                <a:gd name="T25" fmla="*/ 5 h 35"/>
                <a:gd name="T26" fmla="*/ 16 w 21"/>
                <a:gd name="T27" fmla="*/ 7 h 35"/>
                <a:gd name="T28" fmla="*/ 16 w 21"/>
                <a:gd name="T29" fmla="*/ 10 h 35"/>
                <a:gd name="T30" fmla="*/ 16 w 21"/>
                <a:gd name="T31" fmla="*/ 23 h 35"/>
                <a:gd name="T32" fmla="*/ 16 w 21"/>
                <a:gd name="T33" fmla="*/ 25 h 35"/>
                <a:gd name="T34" fmla="*/ 15 w 21"/>
                <a:gd name="T35" fmla="*/ 27 h 35"/>
                <a:gd name="T36" fmla="*/ 14 w 21"/>
                <a:gd name="T37" fmla="*/ 29 h 35"/>
                <a:gd name="T38" fmla="*/ 12 w 21"/>
                <a:gd name="T39" fmla="*/ 30 h 35"/>
                <a:gd name="T40" fmla="*/ 9 w 21"/>
                <a:gd name="T41" fmla="*/ 30 h 35"/>
                <a:gd name="T42" fmla="*/ 7 w 21"/>
                <a:gd name="T43" fmla="*/ 29 h 35"/>
                <a:gd name="T44" fmla="*/ 5 w 21"/>
                <a:gd name="T45" fmla="*/ 28 h 35"/>
                <a:gd name="T46" fmla="*/ 5 w 21"/>
                <a:gd name="T47" fmla="*/ 26 h 35"/>
                <a:gd name="T48" fmla="*/ 0 w 21"/>
                <a:gd name="T49" fmla="*/ 26 h 35"/>
                <a:gd name="T50" fmla="*/ 1 w 21"/>
                <a:gd name="T51" fmla="*/ 28 h 35"/>
                <a:gd name="T52" fmla="*/ 2 w 21"/>
                <a:gd name="T53" fmla="*/ 31 h 35"/>
                <a:gd name="T54" fmla="*/ 4 w 21"/>
                <a:gd name="T55" fmla="*/ 33 h 35"/>
                <a:gd name="T56" fmla="*/ 7 w 21"/>
                <a:gd name="T57" fmla="*/ 34 h 35"/>
                <a:gd name="T58" fmla="*/ 10 w 21"/>
                <a:gd name="T59" fmla="*/ 35 h 35"/>
                <a:gd name="T60" fmla="*/ 14 w 21"/>
                <a:gd name="T61" fmla="*/ 34 h 35"/>
                <a:gd name="T62" fmla="*/ 17 w 21"/>
                <a:gd name="T63" fmla="*/ 33 h 35"/>
                <a:gd name="T64" fmla="*/ 19 w 21"/>
                <a:gd name="T65" fmla="*/ 31 h 35"/>
                <a:gd name="T66" fmla="*/ 20 w 21"/>
                <a:gd name="T67" fmla="*/ 28 h 35"/>
                <a:gd name="T68" fmla="*/ 21 w 21"/>
                <a:gd name="T69" fmla="*/ 25 h 35"/>
                <a:gd name="T70" fmla="*/ 21 w 21"/>
                <a:gd name="T71" fmla="*/ 21 h 35"/>
                <a:gd name="T72" fmla="*/ 21 w 21"/>
                <a:gd name="T73" fmla="*/ 11 h 35"/>
                <a:gd name="T74" fmla="*/ 20 w 21"/>
                <a:gd name="T75" fmla="*/ 7 h 35"/>
                <a:gd name="T76" fmla="*/ 19 w 21"/>
                <a:gd name="T77" fmla="*/ 3 h 35"/>
                <a:gd name="T78" fmla="*/ 15 w 21"/>
                <a:gd name="T79" fmla="*/ 1 h 35"/>
                <a:gd name="T80" fmla="*/ 10 w 21"/>
                <a:gd name="T81" fmla="*/ 0 h 35"/>
                <a:gd name="T82" fmla="*/ 7 w 21"/>
                <a:gd name="T83" fmla="*/ 0 h 35"/>
                <a:gd name="T84" fmla="*/ 3 w 21"/>
                <a:gd name="T85" fmla="*/ 2 h 35"/>
                <a:gd name="T86" fmla="*/ 1 w 21"/>
                <a:gd name="T87" fmla="*/ 5 h 35"/>
                <a:gd name="T88" fmla="*/ 1 w 21"/>
                <a:gd name="T89" fmla="*/ 8 h 35"/>
                <a:gd name="T90" fmla="*/ 0 w 21"/>
                <a:gd name="T91" fmla="*/ 11 h 35"/>
                <a:gd name="T92" fmla="*/ 1 w 21"/>
                <a:gd name="T93" fmla="*/ 16 h 35"/>
                <a:gd name="T94" fmla="*/ 3 w 21"/>
                <a:gd name="T95" fmla="*/ 19 h 35"/>
                <a:gd name="T96" fmla="*/ 6 w 21"/>
                <a:gd name="T97" fmla="*/ 21 h 35"/>
                <a:gd name="T98" fmla="*/ 11 w 21"/>
                <a:gd name="T99" fmla="*/ 21 h 35"/>
                <a:gd name="T100" fmla="*/ 13 w 21"/>
                <a:gd name="T101" fmla="*/ 21 h 35"/>
                <a:gd name="T102" fmla="*/ 15 w 21"/>
                <a:gd name="T103" fmla="*/ 21 h 35"/>
                <a:gd name="T104" fmla="*/ 16 w 21"/>
                <a:gd name="T105" fmla="*/ 20 h 35"/>
                <a:gd name="T106" fmla="*/ 16 w 21"/>
                <a:gd name="T10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35">
                  <a:moveTo>
                    <a:pt x="16" y="10"/>
                  </a:moveTo>
                  <a:cubicBezTo>
                    <a:pt x="16" y="11"/>
                    <a:pt x="16" y="12"/>
                    <a:pt x="16" y="13"/>
                  </a:cubicBezTo>
                  <a:cubicBezTo>
                    <a:pt x="16" y="14"/>
                    <a:pt x="15" y="15"/>
                    <a:pt x="15" y="16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5" y="6"/>
                    <a:pt x="15" y="6"/>
                    <a:pt x="16" y="7"/>
                  </a:cubicBezTo>
                  <a:cubicBezTo>
                    <a:pt x="16" y="8"/>
                    <a:pt x="16" y="9"/>
                    <a:pt x="16" y="10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4"/>
                    <a:pt x="16" y="25"/>
                  </a:cubicBezTo>
                  <a:cubicBezTo>
                    <a:pt x="16" y="26"/>
                    <a:pt x="16" y="27"/>
                    <a:pt x="15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13" y="29"/>
                    <a:pt x="13" y="30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2" y="32"/>
                    <a:pt x="3" y="32"/>
                    <a:pt x="4" y="33"/>
                  </a:cubicBezTo>
                  <a:cubicBezTo>
                    <a:pt x="4" y="34"/>
                    <a:pt x="5" y="34"/>
                    <a:pt x="7" y="34"/>
                  </a:cubicBezTo>
                  <a:cubicBezTo>
                    <a:pt x="8" y="35"/>
                    <a:pt x="9" y="35"/>
                    <a:pt x="10" y="35"/>
                  </a:cubicBezTo>
                  <a:cubicBezTo>
                    <a:pt x="12" y="35"/>
                    <a:pt x="13" y="35"/>
                    <a:pt x="14" y="34"/>
                  </a:cubicBezTo>
                  <a:cubicBezTo>
                    <a:pt x="15" y="34"/>
                    <a:pt x="16" y="33"/>
                    <a:pt x="17" y="33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0"/>
                    <a:pt x="20" y="29"/>
                    <a:pt x="20" y="28"/>
                  </a:cubicBezTo>
                  <a:cubicBezTo>
                    <a:pt x="20" y="27"/>
                    <a:pt x="21" y="26"/>
                    <a:pt x="21" y="25"/>
                  </a:cubicBezTo>
                  <a:cubicBezTo>
                    <a:pt x="21" y="24"/>
                    <a:pt x="21" y="23"/>
                    <a:pt x="21" y="2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8" y="2"/>
                    <a:pt x="17" y="2"/>
                    <a:pt x="15" y="1"/>
                  </a:cubicBezTo>
                  <a:cubicBezTo>
                    <a:pt x="14" y="0"/>
                    <a:pt x="12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3" y="19"/>
                    <a:pt x="4" y="20"/>
                    <a:pt x="6" y="21"/>
                  </a:cubicBezTo>
                  <a:cubicBezTo>
                    <a:pt x="7" y="21"/>
                    <a:pt x="9" y="22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3675063" y="3871913"/>
              <a:ext cx="96838" cy="152400"/>
            </a:xfrm>
            <a:custGeom>
              <a:avLst/>
              <a:gdLst>
                <a:gd name="T0" fmla="*/ 18 w 23"/>
                <a:gd name="T1" fmla="*/ 20 h 36"/>
                <a:gd name="T2" fmla="*/ 17 w 23"/>
                <a:gd name="T3" fmla="*/ 24 h 36"/>
                <a:gd name="T4" fmla="*/ 16 w 23"/>
                <a:gd name="T5" fmla="*/ 28 h 36"/>
                <a:gd name="T6" fmla="*/ 14 w 23"/>
                <a:gd name="T7" fmla="*/ 30 h 36"/>
                <a:gd name="T8" fmla="*/ 11 w 23"/>
                <a:gd name="T9" fmla="*/ 31 h 36"/>
                <a:gd name="T10" fmla="*/ 8 w 23"/>
                <a:gd name="T11" fmla="*/ 30 h 36"/>
                <a:gd name="T12" fmla="*/ 6 w 23"/>
                <a:gd name="T13" fmla="*/ 28 h 36"/>
                <a:gd name="T14" fmla="*/ 5 w 23"/>
                <a:gd name="T15" fmla="*/ 24 h 36"/>
                <a:gd name="T16" fmla="*/ 4 w 23"/>
                <a:gd name="T17" fmla="*/ 18 h 36"/>
                <a:gd name="T18" fmla="*/ 4 w 23"/>
                <a:gd name="T19" fmla="*/ 15 h 36"/>
                <a:gd name="T20" fmla="*/ 5 w 23"/>
                <a:gd name="T21" fmla="*/ 12 h 36"/>
                <a:gd name="T22" fmla="*/ 6 w 23"/>
                <a:gd name="T23" fmla="*/ 8 h 36"/>
                <a:gd name="T24" fmla="*/ 8 w 23"/>
                <a:gd name="T25" fmla="*/ 6 h 36"/>
                <a:gd name="T26" fmla="*/ 11 w 23"/>
                <a:gd name="T27" fmla="*/ 5 h 36"/>
                <a:gd name="T28" fmla="*/ 14 w 23"/>
                <a:gd name="T29" fmla="*/ 6 h 36"/>
                <a:gd name="T30" fmla="*/ 16 w 23"/>
                <a:gd name="T31" fmla="*/ 8 h 36"/>
                <a:gd name="T32" fmla="*/ 17 w 23"/>
                <a:gd name="T33" fmla="*/ 12 h 36"/>
                <a:gd name="T34" fmla="*/ 18 w 23"/>
                <a:gd name="T35" fmla="*/ 17 h 36"/>
                <a:gd name="T36" fmla="*/ 18 w 23"/>
                <a:gd name="T37" fmla="*/ 20 h 36"/>
                <a:gd name="T38" fmla="*/ 22 w 23"/>
                <a:gd name="T39" fmla="*/ 15 h 36"/>
                <a:gd name="T40" fmla="*/ 22 w 23"/>
                <a:gd name="T41" fmla="*/ 10 h 36"/>
                <a:gd name="T42" fmla="*/ 20 w 23"/>
                <a:gd name="T43" fmla="*/ 6 h 36"/>
                <a:gd name="T44" fmla="*/ 18 w 23"/>
                <a:gd name="T45" fmla="*/ 3 h 36"/>
                <a:gd name="T46" fmla="*/ 14 w 23"/>
                <a:gd name="T47" fmla="*/ 1 h 36"/>
                <a:gd name="T48" fmla="*/ 11 w 23"/>
                <a:gd name="T49" fmla="*/ 0 h 36"/>
                <a:gd name="T50" fmla="*/ 7 w 23"/>
                <a:gd name="T51" fmla="*/ 1 h 36"/>
                <a:gd name="T52" fmla="*/ 4 w 23"/>
                <a:gd name="T53" fmla="*/ 4 h 36"/>
                <a:gd name="T54" fmla="*/ 1 w 23"/>
                <a:gd name="T55" fmla="*/ 7 h 36"/>
                <a:gd name="T56" fmla="*/ 0 w 23"/>
                <a:gd name="T57" fmla="*/ 11 h 36"/>
                <a:gd name="T58" fmla="*/ 0 w 23"/>
                <a:gd name="T59" fmla="*/ 15 h 36"/>
                <a:gd name="T60" fmla="*/ 0 w 23"/>
                <a:gd name="T61" fmla="*/ 20 h 36"/>
                <a:gd name="T62" fmla="*/ 0 w 23"/>
                <a:gd name="T63" fmla="*/ 25 h 36"/>
                <a:gd name="T64" fmla="*/ 1 w 23"/>
                <a:gd name="T65" fmla="*/ 29 h 36"/>
                <a:gd name="T66" fmla="*/ 3 w 23"/>
                <a:gd name="T67" fmla="*/ 32 h 36"/>
                <a:gd name="T68" fmla="*/ 7 w 23"/>
                <a:gd name="T69" fmla="*/ 35 h 36"/>
                <a:gd name="T70" fmla="*/ 11 w 23"/>
                <a:gd name="T71" fmla="*/ 36 h 36"/>
                <a:gd name="T72" fmla="*/ 15 w 23"/>
                <a:gd name="T73" fmla="*/ 35 h 36"/>
                <a:gd name="T74" fmla="*/ 18 w 23"/>
                <a:gd name="T75" fmla="*/ 33 h 36"/>
                <a:gd name="T76" fmla="*/ 20 w 23"/>
                <a:gd name="T77" fmla="*/ 31 h 36"/>
                <a:gd name="T78" fmla="*/ 22 w 23"/>
                <a:gd name="T79" fmla="*/ 27 h 36"/>
                <a:gd name="T80" fmla="*/ 22 w 23"/>
                <a:gd name="T81" fmla="*/ 23 h 36"/>
                <a:gd name="T82" fmla="*/ 23 w 23"/>
                <a:gd name="T83" fmla="*/ 20 h 36"/>
                <a:gd name="T84" fmla="*/ 22 w 23"/>
                <a:gd name="T85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36">
                  <a:moveTo>
                    <a:pt x="18" y="20"/>
                  </a:moveTo>
                  <a:cubicBezTo>
                    <a:pt x="18" y="21"/>
                    <a:pt x="18" y="22"/>
                    <a:pt x="17" y="24"/>
                  </a:cubicBezTo>
                  <a:cubicBezTo>
                    <a:pt x="17" y="25"/>
                    <a:pt x="17" y="27"/>
                    <a:pt x="16" y="28"/>
                  </a:cubicBezTo>
                  <a:cubicBezTo>
                    <a:pt x="16" y="29"/>
                    <a:pt x="15" y="30"/>
                    <a:pt x="14" y="30"/>
                  </a:cubicBezTo>
                  <a:cubicBezTo>
                    <a:pt x="13" y="31"/>
                    <a:pt x="12" y="31"/>
                    <a:pt x="11" y="31"/>
                  </a:cubicBezTo>
                  <a:cubicBezTo>
                    <a:pt x="10" y="31"/>
                    <a:pt x="9" y="31"/>
                    <a:pt x="8" y="30"/>
                  </a:cubicBezTo>
                  <a:cubicBezTo>
                    <a:pt x="7" y="29"/>
                    <a:pt x="6" y="29"/>
                    <a:pt x="6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4" y="22"/>
                    <a:pt x="4" y="21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4"/>
                    <a:pt x="4" y="13"/>
                    <a:pt x="5" y="12"/>
                  </a:cubicBezTo>
                  <a:cubicBezTo>
                    <a:pt x="5" y="11"/>
                    <a:pt x="5" y="10"/>
                    <a:pt x="6" y="8"/>
                  </a:cubicBezTo>
                  <a:cubicBezTo>
                    <a:pt x="6" y="7"/>
                    <a:pt x="7" y="7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3" y="6"/>
                    <a:pt x="14" y="6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0"/>
                    <a:pt x="17" y="12"/>
                  </a:cubicBezTo>
                  <a:cubicBezTo>
                    <a:pt x="18" y="13"/>
                    <a:pt x="18" y="15"/>
                    <a:pt x="18" y="17"/>
                  </a:cubicBezTo>
                  <a:cubicBezTo>
                    <a:pt x="18" y="18"/>
                    <a:pt x="18" y="19"/>
                    <a:pt x="18" y="20"/>
                  </a:cubicBezTo>
                  <a:close/>
                  <a:moveTo>
                    <a:pt x="22" y="15"/>
                  </a:move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1" y="7"/>
                    <a:pt x="20" y="6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2"/>
                    <a:pt x="16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6"/>
                    <a:pt x="1" y="28"/>
                    <a:pt x="1" y="29"/>
                  </a:cubicBezTo>
                  <a:cubicBezTo>
                    <a:pt x="2" y="30"/>
                    <a:pt x="3" y="31"/>
                    <a:pt x="3" y="32"/>
                  </a:cubicBezTo>
                  <a:cubicBezTo>
                    <a:pt x="4" y="34"/>
                    <a:pt x="5" y="34"/>
                    <a:pt x="7" y="35"/>
                  </a:cubicBezTo>
                  <a:cubicBezTo>
                    <a:pt x="8" y="35"/>
                    <a:pt x="10" y="36"/>
                    <a:pt x="11" y="36"/>
                  </a:cubicBezTo>
                  <a:cubicBezTo>
                    <a:pt x="13" y="36"/>
                    <a:pt x="14" y="35"/>
                    <a:pt x="15" y="35"/>
                  </a:cubicBezTo>
                  <a:cubicBezTo>
                    <a:pt x="16" y="35"/>
                    <a:pt x="17" y="34"/>
                    <a:pt x="18" y="33"/>
                  </a:cubicBezTo>
                  <a:cubicBezTo>
                    <a:pt x="19" y="33"/>
                    <a:pt x="20" y="32"/>
                    <a:pt x="20" y="31"/>
                  </a:cubicBezTo>
                  <a:cubicBezTo>
                    <a:pt x="21" y="30"/>
                    <a:pt x="21" y="28"/>
                    <a:pt x="22" y="27"/>
                  </a:cubicBezTo>
                  <a:cubicBezTo>
                    <a:pt x="22" y="26"/>
                    <a:pt x="22" y="25"/>
                    <a:pt x="22" y="23"/>
                  </a:cubicBezTo>
                  <a:cubicBezTo>
                    <a:pt x="22" y="21"/>
                    <a:pt x="23" y="20"/>
                    <a:pt x="23" y="20"/>
                  </a:cubicBezTo>
                  <a:cubicBezTo>
                    <a:pt x="23" y="18"/>
                    <a:pt x="23" y="16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5" name="矩形 64"/>
          <p:cNvSpPr/>
          <p:nvPr userDrawn="1"/>
        </p:nvSpPr>
        <p:spPr>
          <a:xfrm>
            <a:off x="482600" y="1638301"/>
            <a:ext cx="7366000" cy="3889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7F7F7F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1" name="图片占位符 70"/>
          <p:cNvSpPr>
            <a:spLocks noGrp="1"/>
          </p:cNvSpPr>
          <p:nvPr>
            <p:ph type="pic" sz="quarter" idx="10"/>
          </p:nvPr>
        </p:nvSpPr>
        <p:spPr>
          <a:xfrm>
            <a:off x="7848600" y="1637847"/>
            <a:ext cx="3733800" cy="3889170"/>
          </a:xfrm>
          <a:custGeom>
            <a:avLst/>
            <a:gdLst>
              <a:gd name="connsiteX0" fmla="*/ 0 w 3733800"/>
              <a:gd name="connsiteY0" fmla="*/ 0 h 3889170"/>
              <a:gd name="connsiteX1" fmla="*/ 3733800 w 3733800"/>
              <a:gd name="connsiteY1" fmla="*/ 0 h 3889170"/>
              <a:gd name="connsiteX2" fmla="*/ 3733800 w 3733800"/>
              <a:gd name="connsiteY2" fmla="*/ 3889170 h 3889170"/>
              <a:gd name="connsiteX3" fmla="*/ 0 w 3733800"/>
              <a:gd name="connsiteY3" fmla="*/ 3889170 h 388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3889170">
                <a:moveTo>
                  <a:pt x="0" y="0"/>
                </a:moveTo>
                <a:lnTo>
                  <a:pt x="3733800" y="0"/>
                </a:lnTo>
                <a:lnTo>
                  <a:pt x="3733800" y="3889170"/>
                </a:lnTo>
                <a:lnTo>
                  <a:pt x="0" y="388917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71"/>
          <p:cNvSpPr/>
          <p:nvPr userDrawn="1"/>
        </p:nvSpPr>
        <p:spPr>
          <a:xfrm flipH="1">
            <a:off x="0" y="6594476"/>
            <a:ext cx="10718800" cy="512763"/>
          </a:xfrm>
          <a:custGeom>
            <a:avLst/>
            <a:gdLst>
              <a:gd name="connsiteX0" fmla="*/ 10719266 w 10719266"/>
              <a:gd name="connsiteY0" fmla="*/ 0 h 512843"/>
              <a:gd name="connsiteX1" fmla="*/ 0 w 10719266"/>
              <a:gd name="connsiteY1" fmla="*/ 428770 h 512843"/>
              <a:gd name="connsiteX2" fmla="*/ 10719266 w 10719266"/>
              <a:gd name="connsiteY2" fmla="*/ 512843 h 51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19266" h="512843">
                <a:moveTo>
                  <a:pt x="10719266" y="0"/>
                </a:moveTo>
                <a:lnTo>
                  <a:pt x="0" y="428770"/>
                </a:lnTo>
                <a:lnTo>
                  <a:pt x="10719266" y="512843"/>
                </a:lnTo>
                <a:close/>
              </a:path>
            </a:pathLst>
          </a:custGeom>
          <a:solidFill>
            <a:srgbClr val="9B0D14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" name="任意多边形: 形状 72"/>
          <p:cNvSpPr/>
          <p:nvPr userDrawn="1"/>
        </p:nvSpPr>
        <p:spPr>
          <a:xfrm>
            <a:off x="-42333" y="6502400"/>
            <a:ext cx="12539133" cy="622300"/>
          </a:xfrm>
          <a:custGeom>
            <a:avLst/>
            <a:gdLst>
              <a:gd name="connsiteX0" fmla="*/ 12539544 w 12539544"/>
              <a:gd name="connsiteY0" fmla="*/ 0 h 622300"/>
              <a:gd name="connsiteX1" fmla="*/ 12466070 w 12539544"/>
              <a:gd name="connsiteY1" fmla="*/ 622300 h 622300"/>
              <a:gd name="connsiteX2" fmla="*/ 0 w 12539544"/>
              <a:gd name="connsiteY2" fmla="*/ 537800 h 622300"/>
              <a:gd name="connsiteX3" fmla="*/ 0 w 12539544"/>
              <a:gd name="connsiteY3" fmla="*/ 433492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9544" h="622300">
                <a:moveTo>
                  <a:pt x="12539544" y="0"/>
                </a:moveTo>
                <a:lnTo>
                  <a:pt x="12466070" y="622300"/>
                </a:lnTo>
                <a:lnTo>
                  <a:pt x="0" y="537800"/>
                </a:lnTo>
                <a:lnTo>
                  <a:pt x="0" y="433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5530851" y="1233488"/>
            <a:ext cx="11303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 userDrawn="1"/>
        </p:nvGrpSpPr>
        <p:grpSpPr>
          <a:xfrm>
            <a:off x="10220333" y="512775"/>
            <a:ext cx="1239777" cy="388521"/>
            <a:chOff x="2571750" y="2305050"/>
            <a:chExt cx="7107238" cy="2227263"/>
          </a:xfrm>
          <a:solidFill>
            <a:srgbClr val="9C0C15"/>
          </a:solidFill>
        </p:grpSpPr>
        <p:sp>
          <p:nvSpPr>
            <p:cNvPr id="7" name="Freeform 5"/>
            <p:cNvSpPr/>
            <p:nvPr/>
          </p:nvSpPr>
          <p:spPr bwMode="auto">
            <a:xfrm>
              <a:off x="5570538" y="2641600"/>
              <a:ext cx="169863" cy="527050"/>
            </a:xfrm>
            <a:custGeom>
              <a:avLst/>
              <a:gdLst>
                <a:gd name="T0" fmla="*/ 0 w 40"/>
                <a:gd name="T1" fmla="*/ 117 h 124"/>
                <a:gd name="T2" fmla="*/ 7 w 40"/>
                <a:gd name="T3" fmla="*/ 122 h 124"/>
                <a:gd name="T4" fmla="*/ 23 w 40"/>
                <a:gd name="T5" fmla="*/ 95 h 124"/>
                <a:gd name="T6" fmla="*/ 39 w 40"/>
                <a:gd name="T7" fmla="*/ 34 h 124"/>
                <a:gd name="T8" fmla="*/ 15 w 40"/>
                <a:gd name="T9" fmla="*/ 0 h 124"/>
                <a:gd name="T10" fmla="*/ 7 w 40"/>
                <a:gd name="T11" fmla="*/ 7 h 124"/>
                <a:gd name="T12" fmla="*/ 12 w 40"/>
                <a:gd name="T13" fmla="*/ 42 h 124"/>
                <a:gd name="T14" fmla="*/ 6 w 40"/>
                <a:gd name="T15" fmla="*/ 95 h 124"/>
                <a:gd name="T16" fmla="*/ 0 w 40"/>
                <a:gd name="T1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4">
                  <a:moveTo>
                    <a:pt x="0" y="117"/>
                  </a:moveTo>
                  <a:cubicBezTo>
                    <a:pt x="0" y="117"/>
                    <a:pt x="0" y="124"/>
                    <a:pt x="7" y="122"/>
                  </a:cubicBezTo>
                  <a:cubicBezTo>
                    <a:pt x="7" y="122"/>
                    <a:pt x="23" y="109"/>
                    <a:pt x="23" y="95"/>
                  </a:cubicBezTo>
                  <a:cubicBezTo>
                    <a:pt x="23" y="95"/>
                    <a:pt x="29" y="51"/>
                    <a:pt x="39" y="34"/>
                  </a:cubicBezTo>
                  <a:cubicBezTo>
                    <a:pt x="39" y="34"/>
                    <a:pt x="40" y="23"/>
                    <a:pt x="15" y="0"/>
                  </a:cubicBezTo>
                  <a:cubicBezTo>
                    <a:pt x="15" y="0"/>
                    <a:pt x="7" y="2"/>
                    <a:pt x="7" y="7"/>
                  </a:cubicBezTo>
                  <a:cubicBezTo>
                    <a:pt x="8" y="11"/>
                    <a:pt x="19" y="16"/>
                    <a:pt x="12" y="42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111"/>
                    <a:pt x="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5765800" y="3117850"/>
              <a:ext cx="325438" cy="336550"/>
            </a:xfrm>
            <a:custGeom>
              <a:avLst/>
              <a:gdLst>
                <a:gd name="T0" fmla="*/ 71 w 77"/>
                <a:gd name="T1" fmla="*/ 34 h 79"/>
                <a:gd name="T2" fmla="*/ 46 w 77"/>
                <a:gd name="T3" fmla="*/ 6 h 79"/>
                <a:gd name="T4" fmla="*/ 36 w 77"/>
                <a:gd name="T5" fmla="*/ 13 h 79"/>
                <a:gd name="T6" fmla="*/ 3 w 77"/>
                <a:gd name="T7" fmla="*/ 66 h 79"/>
                <a:gd name="T8" fmla="*/ 14 w 77"/>
                <a:gd name="T9" fmla="*/ 70 h 79"/>
                <a:gd name="T10" fmla="*/ 62 w 77"/>
                <a:gd name="T11" fmla="*/ 48 h 79"/>
                <a:gd name="T12" fmla="*/ 71 w 77"/>
                <a:gd name="T13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9">
                  <a:moveTo>
                    <a:pt x="71" y="34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34" y="0"/>
                    <a:pt x="36" y="13"/>
                  </a:cubicBezTo>
                  <a:cubicBezTo>
                    <a:pt x="36" y="13"/>
                    <a:pt x="24" y="55"/>
                    <a:pt x="3" y="66"/>
                  </a:cubicBezTo>
                  <a:cubicBezTo>
                    <a:pt x="3" y="66"/>
                    <a:pt x="0" y="79"/>
                    <a:pt x="14" y="70"/>
                  </a:cubicBezTo>
                  <a:cubicBezTo>
                    <a:pt x="14" y="70"/>
                    <a:pt x="51" y="47"/>
                    <a:pt x="62" y="48"/>
                  </a:cubicBezTo>
                  <a:cubicBezTo>
                    <a:pt x="62" y="48"/>
                    <a:pt x="77" y="44"/>
                    <a:pt x="7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5103813" y="3186113"/>
              <a:ext cx="619125" cy="506413"/>
            </a:xfrm>
            <a:custGeom>
              <a:avLst/>
              <a:gdLst>
                <a:gd name="T0" fmla="*/ 141 w 146"/>
                <a:gd name="T1" fmla="*/ 10 h 119"/>
                <a:gd name="T2" fmla="*/ 135 w 146"/>
                <a:gd name="T3" fmla="*/ 3 h 119"/>
                <a:gd name="T4" fmla="*/ 96 w 146"/>
                <a:gd name="T5" fmla="*/ 35 h 119"/>
                <a:gd name="T6" fmla="*/ 61 w 146"/>
                <a:gd name="T7" fmla="*/ 66 h 119"/>
                <a:gd name="T8" fmla="*/ 38 w 146"/>
                <a:gd name="T9" fmla="*/ 83 h 119"/>
                <a:gd name="T10" fmla="*/ 36 w 146"/>
                <a:gd name="T11" fmla="*/ 80 h 119"/>
                <a:gd name="T12" fmla="*/ 32 w 146"/>
                <a:gd name="T13" fmla="*/ 18 h 119"/>
                <a:gd name="T14" fmla="*/ 28 w 146"/>
                <a:gd name="T15" fmla="*/ 28 h 119"/>
                <a:gd name="T16" fmla="*/ 0 w 146"/>
                <a:gd name="T17" fmla="*/ 92 h 119"/>
                <a:gd name="T18" fmla="*/ 22 w 146"/>
                <a:gd name="T19" fmla="*/ 119 h 119"/>
                <a:gd name="T20" fmla="*/ 82 w 146"/>
                <a:gd name="T21" fmla="*/ 88 h 119"/>
                <a:gd name="T22" fmla="*/ 111 w 146"/>
                <a:gd name="T23" fmla="*/ 57 h 119"/>
                <a:gd name="T24" fmla="*/ 141 w 146"/>
                <a:gd name="T25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19">
                  <a:moveTo>
                    <a:pt x="141" y="10"/>
                  </a:moveTo>
                  <a:cubicBezTo>
                    <a:pt x="141" y="10"/>
                    <a:pt x="146" y="0"/>
                    <a:pt x="135" y="3"/>
                  </a:cubicBezTo>
                  <a:cubicBezTo>
                    <a:pt x="135" y="3"/>
                    <a:pt x="112" y="32"/>
                    <a:pt x="96" y="35"/>
                  </a:cubicBezTo>
                  <a:cubicBezTo>
                    <a:pt x="96" y="35"/>
                    <a:pt x="71" y="61"/>
                    <a:pt x="61" y="66"/>
                  </a:cubicBezTo>
                  <a:cubicBezTo>
                    <a:pt x="61" y="66"/>
                    <a:pt x="41" y="78"/>
                    <a:pt x="38" y="83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8" y="28"/>
                    <a:pt x="32" y="18"/>
                  </a:cubicBezTo>
                  <a:cubicBezTo>
                    <a:pt x="32" y="18"/>
                    <a:pt x="27" y="20"/>
                    <a:pt x="28" y="28"/>
                  </a:cubicBezTo>
                  <a:cubicBezTo>
                    <a:pt x="28" y="28"/>
                    <a:pt x="12" y="85"/>
                    <a:pt x="0" y="92"/>
                  </a:cubicBezTo>
                  <a:cubicBezTo>
                    <a:pt x="0" y="92"/>
                    <a:pt x="10" y="109"/>
                    <a:pt x="22" y="119"/>
                  </a:cubicBezTo>
                  <a:cubicBezTo>
                    <a:pt x="22" y="119"/>
                    <a:pt x="68" y="98"/>
                    <a:pt x="82" y="88"/>
                  </a:cubicBezTo>
                  <a:cubicBezTo>
                    <a:pt x="82" y="88"/>
                    <a:pt x="105" y="66"/>
                    <a:pt x="111" y="57"/>
                  </a:cubicBezTo>
                  <a:cubicBezTo>
                    <a:pt x="111" y="57"/>
                    <a:pt x="134" y="26"/>
                    <a:pt x="1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7410450" y="2632075"/>
              <a:ext cx="890588" cy="1108075"/>
            </a:xfrm>
            <a:custGeom>
              <a:avLst/>
              <a:gdLst>
                <a:gd name="T0" fmla="*/ 196 w 210"/>
                <a:gd name="T1" fmla="*/ 11 h 260"/>
                <a:gd name="T2" fmla="*/ 184 w 210"/>
                <a:gd name="T3" fmla="*/ 19 h 260"/>
                <a:gd name="T4" fmla="*/ 164 w 210"/>
                <a:gd name="T5" fmla="*/ 30 h 260"/>
                <a:gd name="T6" fmla="*/ 140 w 210"/>
                <a:gd name="T7" fmla="*/ 6 h 260"/>
                <a:gd name="T8" fmla="*/ 126 w 210"/>
                <a:gd name="T9" fmla="*/ 7 h 260"/>
                <a:gd name="T10" fmla="*/ 132 w 210"/>
                <a:gd name="T11" fmla="*/ 35 h 260"/>
                <a:gd name="T12" fmla="*/ 133 w 210"/>
                <a:gd name="T13" fmla="*/ 48 h 260"/>
                <a:gd name="T14" fmla="*/ 90 w 210"/>
                <a:gd name="T15" fmla="*/ 80 h 260"/>
                <a:gd name="T16" fmla="*/ 89 w 210"/>
                <a:gd name="T17" fmla="*/ 54 h 260"/>
                <a:gd name="T18" fmla="*/ 78 w 210"/>
                <a:gd name="T19" fmla="*/ 56 h 260"/>
                <a:gd name="T20" fmla="*/ 79 w 210"/>
                <a:gd name="T21" fmla="*/ 105 h 260"/>
                <a:gd name="T22" fmla="*/ 112 w 210"/>
                <a:gd name="T23" fmla="*/ 109 h 260"/>
                <a:gd name="T24" fmla="*/ 89 w 210"/>
                <a:gd name="T25" fmla="*/ 149 h 260"/>
                <a:gd name="T26" fmla="*/ 14 w 210"/>
                <a:gd name="T27" fmla="*/ 244 h 260"/>
                <a:gd name="T28" fmla="*/ 23 w 210"/>
                <a:gd name="T29" fmla="*/ 252 h 260"/>
                <a:gd name="T30" fmla="*/ 98 w 210"/>
                <a:gd name="T31" fmla="*/ 182 h 260"/>
                <a:gd name="T32" fmla="*/ 170 w 210"/>
                <a:gd name="T33" fmla="*/ 55 h 260"/>
                <a:gd name="T34" fmla="*/ 210 w 210"/>
                <a:gd name="T35" fmla="*/ 27 h 260"/>
                <a:gd name="T36" fmla="*/ 196 w 210"/>
                <a:gd name="T37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60">
                  <a:moveTo>
                    <a:pt x="196" y="11"/>
                  </a:moveTo>
                  <a:cubicBezTo>
                    <a:pt x="189" y="9"/>
                    <a:pt x="184" y="19"/>
                    <a:pt x="184" y="19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6" y="23"/>
                    <a:pt x="140" y="6"/>
                    <a:pt x="140" y="6"/>
                  </a:cubicBezTo>
                  <a:cubicBezTo>
                    <a:pt x="128" y="0"/>
                    <a:pt x="126" y="7"/>
                    <a:pt x="126" y="7"/>
                  </a:cubicBezTo>
                  <a:cubicBezTo>
                    <a:pt x="122" y="16"/>
                    <a:pt x="132" y="35"/>
                    <a:pt x="132" y="35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75" y="73"/>
                    <a:pt x="89" y="54"/>
                    <a:pt x="89" y="54"/>
                  </a:cubicBezTo>
                  <a:cubicBezTo>
                    <a:pt x="87" y="39"/>
                    <a:pt x="78" y="56"/>
                    <a:pt x="78" y="56"/>
                  </a:cubicBezTo>
                  <a:cubicBezTo>
                    <a:pt x="67" y="81"/>
                    <a:pt x="79" y="105"/>
                    <a:pt x="79" y="105"/>
                  </a:cubicBezTo>
                  <a:cubicBezTo>
                    <a:pt x="90" y="123"/>
                    <a:pt x="108" y="112"/>
                    <a:pt x="112" y="109"/>
                  </a:cubicBezTo>
                  <a:cubicBezTo>
                    <a:pt x="106" y="115"/>
                    <a:pt x="89" y="149"/>
                    <a:pt x="89" y="149"/>
                  </a:cubicBezTo>
                  <a:cubicBezTo>
                    <a:pt x="68" y="204"/>
                    <a:pt x="14" y="244"/>
                    <a:pt x="14" y="244"/>
                  </a:cubicBezTo>
                  <a:cubicBezTo>
                    <a:pt x="0" y="260"/>
                    <a:pt x="23" y="252"/>
                    <a:pt x="23" y="252"/>
                  </a:cubicBezTo>
                  <a:cubicBezTo>
                    <a:pt x="44" y="243"/>
                    <a:pt x="98" y="182"/>
                    <a:pt x="98" y="182"/>
                  </a:cubicBezTo>
                  <a:cubicBezTo>
                    <a:pt x="175" y="91"/>
                    <a:pt x="170" y="55"/>
                    <a:pt x="170" y="55"/>
                  </a:cubicBezTo>
                  <a:cubicBezTo>
                    <a:pt x="188" y="47"/>
                    <a:pt x="210" y="27"/>
                    <a:pt x="210" y="27"/>
                  </a:cubicBezTo>
                  <a:lnTo>
                    <a:pt x="19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8166100" y="3233738"/>
              <a:ext cx="246063" cy="428625"/>
            </a:xfrm>
            <a:custGeom>
              <a:avLst/>
              <a:gdLst>
                <a:gd name="T0" fmla="*/ 9 w 58"/>
                <a:gd name="T1" fmla="*/ 23 h 101"/>
                <a:gd name="T2" fmla="*/ 9 w 58"/>
                <a:gd name="T3" fmla="*/ 86 h 101"/>
                <a:gd name="T4" fmla="*/ 14 w 58"/>
                <a:gd name="T5" fmla="*/ 96 h 101"/>
                <a:gd name="T6" fmla="*/ 51 w 58"/>
                <a:gd name="T7" fmla="*/ 50 h 101"/>
                <a:gd name="T8" fmla="*/ 21 w 58"/>
                <a:gd name="T9" fmla="*/ 11 h 101"/>
                <a:gd name="T10" fmla="*/ 9 w 58"/>
                <a:gd name="T11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9" y="23"/>
                  </a:moveTo>
                  <a:cubicBezTo>
                    <a:pt x="9" y="23"/>
                    <a:pt x="23" y="73"/>
                    <a:pt x="9" y="86"/>
                  </a:cubicBezTo>
                  <a:cubicBezTo>
                    <a:pt x="9" y="86"/>
                    <a:pt x="0" y="101"/>
                    <a:pt x="14" y="96"/>
                  </a:cubicBezTo>
                  <a:cubicBezTo>
                    <a:pt x="14" y="96"/>
                    <a:pt x="35" y="62"/>
                    <a:pt x="51" y="50"/>
                  </a:cubicBezTo>
                  <a:cubicBezTo>
                    <a:pt x="51" y="50"/>
                    <a:pt x="58" y="24"/>
                    <a:pt x="21" y="11"/>
                  </a:cubicBezTo>
                  <a:cubicBezTo>
                    <a:pt x="21" y="11"/>
                    <a:pt x="1" y="0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8755063" y="2305050"/>
              <a:ext cx="923925" cy="1587500"/>
            </a:xfrm>
            <a:custGeom>
              <a:avLst/>
              <a:gdLst>
                <a:gd name="T0" fmla="*/ 140 w 218"/>
                <a:gd name="T1" fmla="*/ 7 h 373"/>
                <a:gd name="T2" fmla="*/ 135 w 218"/>
                <a:gd name="T3" fmla="*/ 15 h 373"/>
                <a:gd name="T4" fmla="*/ 112 w 218"/>
                <a:gd name="T5" fmla="*/ 34 h 373"/>
                <a:gd name="T6" fmla="*/ 88 w 218"/>
                <a:gd name="T7" fmla="*/ 44 h 373"/>
                <a:gd name="T8" fmla="*/ 78 w 218"/>
                <a:gd name="T9" fmla="*/ 59 h 373"/>
                <a:gd name="T10" fmla="*/ 39 w 218"/>
                <a:gd name="T11" fmla="*/ 96 h 373"/>
                <a:gd name="T12" fmla="*/ 22 w 218"/>
                <a:gd name="T13" fmla="*/ 82 h 373"/>
                <a:gd name="T14" fmla="*/ 11 w 218"/>
                <a:gd name="T15" fmla="*/ 90 h 373"/>
                <a:gd name="T16" fmla="*/ 17 w 218"/>
                <a:gd name="T17" fmla="*/ 125 h 373"/>
                <a:gd name="T18" fmla="*/ 43 w 218"/>
                <a:gd name="T19" fmla="*/ 111 h 373"/>
                <a:gd name="T20" fmla="*/ 83 w 218"/>
                <a:gd name="T21" fmla="*/ 70 h 373"/>
                <a:gd name="T22" fmla="*/ 112 w 218"/>
                <a:gd name="T23" fmla="*/ 78 h 373"/>
                <a:gd name="T24" fmla="*/ 103 w 218"/>
                <a:gd name="T25" fmla="*/ 99 h 373"/>
                <a:gd name="T26" fmla="*/ 28 w 218"/>
                <a:gd name="T27" fmla="*/ 189 h 373"/>
                <a:gd name="T28" fmla="*/ 27 w 218"/>
                <a:gd name="T29" fmla="*/ 220 h 373"/>
                <a:gd name="T30" fmla="*/ 51 w 218"/>
                <a:gd name="T31" fmla="*/ 220 h 373"/>
                <a:gd name="T32" fmla="*/ 76 w 218"/>
                <a:gd name="T33" fmla="*/ 194 h 373"/>
                <a:gd name="T34" fmla="*/ 67 w 218"/>
                <a:gd name="T35" fmla="*/ 231 h 373"/>
                <a:gd name="T36" fmla="*/ 90 w 218"/>
                <a:gd name="T37" fmla="*/ 244 h 373"/>
                <a:gd name="T38" fmla="*/ 125 w 218"/>
                <a:gd name="T39" fmla="*/ 255 h 373"/>
                <a:gd name="T40" fmla="*/ 3 w 218"/>
                <a:gd name="T41" fmla="*/ 309 h 373"/>
                <a:gd name="T42" fmla="*/ 102 w 218"/>
                <a:gd name="T43" fmla="*/ 361 h 373"/>
                <a:gd name="T44" fmla="*/ 148 w 218"/>
                <a:gd name="T45" fmla="*/ 325 h 373"/>
                <a:gd name="T46" fmla="*/ 149 w 218"/>
                <a:gd name="T47" fmla="*/ 288 h 373"/>
                <a:gd name="T48" fmla="*/ 154 w 218"/>
                <a:gd name="T49" fmla="*/ 280 h 373"/>
                <a:gd name="T50" fmla="*/ 179 w 218"/>
                <a:gd name="T51" fmla="*/ 286 h 373"/>
                <a:gd name="T52" fmla="*/ 193 w 218"/>
                <a:gd name="T53" fmla="*/ 286 h 373"/>
                <a:gd name="T54" fmla="*/ 188 w 218"/>
                <a:gd name="T55" fmla="*/ 262 h 373"/>
                <a:gd name="T56" fmla="*/ 142 w 218"/>
                <a:gd name="T57" fmla="*/ 256 h 373"/>
                <a:gd name="T58" fmla="*/ 99 w 218"/>
                <a:gd name="T59" fmla="*/ 224 h 373"/>
                <a:gd name="T60" fmla="*/ 114 w 218"/>
                <a:gd name="T61" fmla="*/ 162 h 373"/>
                <a:gd name="T62" fmla="*/ 75 w 218"/>
                <a:gd name="T63" fmla="*/ 168 h 373"/>
                <a:gd name="T64" fmla="*/ 111 w 218"/>
                <a:gd name="T65" fmla="*/ 129 h 373"/>
                <a:gd name="T66" fmla="*/ 120 w 218"/>
                <a:gd name="T67" fmla="*/ 111 h 373"/>
                <a:gd name="T68" fmla="*/ 141 w 218"/>
                <a:gd name="T69" fmla="*/ 80 h 373"/>
                <a:gd name="T70" fmla="*/ 172 w 218"/>
                <a:gd name="T71" fmla="*/ 13 h 373"/>
                <a:gd name="T72" fmla="*/ 140 w 218"/>
                <a:gd name="T73" fmla="*/ 7 h 373"/>
                <a:gd name="T74" fmla="*/ 129 w 218"/>
                <a:gd name="T75" fmla="*/ 314 h 373"/>
                <a:gd name="T76" fmla="*/ 63 w 218"/>
                <a:gd name="T77" fmla="*/ 330 h 373"/>
                <a:gd name="T78" fmla="*/ 79 w 218"/>
                <a:gd name="T79" fmla="*/ 301 h 373"/>
                <a:gd name="T80" fmla="*/ 114 w 218"/>
                <a:gd name="T81" fmla="*/ 283 h 373"/>
                <a:gd name="T82" fmla="*/ 129 w 218"/>
                <a:gd name="T83" fmla="*/ 314 h 373"/>
                <a:gd name="T84" fmla="*/ 119 w 218"/>
                <a:gd name="T85" fmla="*/ 50 h 373"/>
                <a:gd name="T86" fmla="*/ 123 w 218"/>
                <a:gd name="T87" fmla="*/ 42 h 373"/>
                <a:gd name="T88" fmla="*/ 136 w 218"/>
                <a:gd name="T89" fmla="*/ 33 h 373"/>
                <a:gd name="T90" fmla="*/ 119 w 218"/>
                <a:gd name="T91" fmla="*/ 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373">
                  <a:moveTo>
                    <a:pt x="140" y="7"/>
                  </a:moveTo>
                  <a:cubicBezTo>
                    <a:pt x="135" y="15"/>
                    <a:pt x="135" y="15"/>
                    <a:pt x="135" y="15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3" y="52"/>
                    <a:pt x="88" y="44"/>
                  </a:cubicBezTo>
                  <a:cubicBezTo>
                    <a:pt x="88" y="44"/>
                    <a:pt x="79" y="44"/>
                    <a:pt x="78" y="5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26" y="107"/>
                    <a:pt x="22" y="82"/>
                  </a:cubicBezTo>
                  <a:cubicBezTo>
                    <a:pt x="22" y="82"/>
                    <a:pt x="18" y="63"/>
                    <a:pt x="11" y="90"/>
                  </a:cubicBezTo>
                  <a:cubicBezTo>
                    <a:pt x="11" y="90"/>
                    <a:pt x="10" y="120"/>
                    <a:pt x="17" y="125"/>
                  </a:cubicBezTo>
                  <a:cubicBezTo>
                    <a:pt x="17" y="125"/>
                    <a:pt x="41" y="132"/>
                    <a:pt x="43" y="111"/>
                  </a:cubicBezTo>
                  <a:cubicBezTo>
                    <a:pt x="43" y="111"/>
                    <a:pt x="78" y="76"/>
                    <a:pt x="83" y="70"/>
                  </a:cubicBezTo>
                  <a:cubicBezTo>
                    <a:pt x="83" y="70"/>
                    <a:pt x="104" y="82"/>
                    <a:pt x="112" y="78"/>
                  </a:cubicBezTo>
                  <a:cubicBezTo>
                    <a:pt x="112" y="78"/>
                    <a:pt x="120" y="81"/>
                    <a:pt x="103" y="99"/>
                  </a:cubicBezTo>
                  <a:cubicBezTo>
                    <a:pt x="103" y="99"/>
                    <a:pt x="44" y="188"/>
                    <a:pt x="28" y="189"/>
                  </a:cubicBezTo>
                  <a:cubicBezTo>
                    <a:pt x="28" y="189"/>
                    <a:pt x="21" y="209"/>
                    <a:pt x="27" y="220"/>
                  </a:cubicBezTo>
                  <a:cubicBezTo>
                    <a:pt x="27" y="220"/>
                    <a:pt x="47" y="225"/>
                    <a:pt x="51" y="220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6" y="194"/>
                    <a:pt x="80" y="207"/>
                    <a:pt x="67" y="231"/>
                  </a:cubicBezTo>
                  <a:cubicBezTo>
                    <a:pt x="67" y="231"/>
                    <a:pt x="66" y="257"/>
                    <a:pt x="90" y="244"/>
                  </a:cubicBezTo>
                  <a:cubicBezTo>
                    <a:pt x="90" y="244"/>
                    <a:pt x="118" y="236"/>
                    <a:pt x="125" y="255"/>
                  </a:cubicBezTo>
                  <a:cubicBezTo>
                    <a:pt x="125" y="255"/>
                    <a:pt x="77" y="246"/>
                    <a:pt x="3" y="309"/>
                  </a:cubicBezTo>
                  <a:cubicBezTo>
                    <a:pt x="3" y="309"/>
                    <a:pt x="0" y="332"/>
                    <a:pt x="102" y="361"/>
                  </a:cubicBezTo>
                  <a:cubicBezTo>
                    <a:pt x="102" y="361"/>
                    <a:pt x="143" y="373"/>
                    <a:pt x="148" y="32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9" y="288"/>
                    <a:pt x="143" y="283"/>
                    <a:pt x="154" y="280"/>
                  </a:cubicBezTo>
                  <a:cubicBezTo>
                    <a:pt x="179" y="286"/>
                    <a:pt x="179" y="286"/>
                    <a:pt x="179" y="286"/>
                  </a:cubicBezTo>
                  <a:cubicBezTo>
                    <a:pt x="179" y="286"/>
                    <a:pt x="186" y="300"/>
                    <a:pt x="193" y="286"/>
                  </a:cubicBezTo>
                  <a:cubicBezTo>
                    <a:pt x="193" y="286"/>
                    <a:pt x="218" y="277"/>
                    <a:pt x="188" y="262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51" y="228"/>
                    <a:pt x="99" y="224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2"/>
                    <a:pt x="102" y="141"/>
                    <a:pt x="75" y="168"/>
                  </a:cubicBezTo>
                  <a:cubicBezTo>
                    <a:pt x="75" y="168"/>
                    <a:pt x="98" y="137"/>
                    <a:pt x="111" y="129"/>
                  </a:cubicBezTo>
                  <a:cubicBezTo>
                    <a:pt x="111" y="129"/>
                    <a:pt x="118" y="129"/>
                    <a:pt x="120" y="111"/>
                  </a:cubicBezTo>
                  <a:cubicBezTo>
                    <a:pt x="120" y="111"/>
                    <a:pt x="130" y="109"/>
                    <a:pt x="141" y="80"/>
                  </a:cubicBezTo>
                  <a:cubicBezTo>
                    <a:pt x="141" y="80"/>
                    <a:pt x="157" y="80"/>
                    <a:pt x="172" y="13"/>
                  </a:cubicBezTo>
                  <a:cubicBezTo>
                    <a:pt x="172" y="13"/>
                    <a:pt x="152" y="0"/>
                    <a:pt x="140" y="7"/>
                  </a:cubicBezTo>
                  <a:close/>
                  <a:moveTo>
                    <a:pt x="129" y="314"/>
                  </a:moveTo>
                  <a:cubicBezTo>
                    <a:pt x="123" y="356"/>
                    <a:pt x="63" y="330"/>
                    <a:pt x="63" y="330"/>
                  </a:cubicBezTo>
                  <a:cubicBezTo>
                    <a:pt x="32" y="324"/>
                    <a:pt x="79" y="301"/>
                    <a:pt x="79" y="301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45" y="270"/>
                    <a:pt x="129" y="314"/>
                    <a:pt x="129" y="314"/>
                  </a:cubicBezTo>
                  <a:close/>
                  <a:moveTo>
                    <a:pt x="119" y="50"/>
                  </a:moveTo>
                  <a:cubicBezTo>
                    <a:pt x="119" y="50"/>
                    <a:pt x="118" y="45"/>
                    <a:pt x="123" y="4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28" y="63"/>
                    <a:pt x="11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6375400" y="2355850"/>
              <a:ext cx="836613" cy="1490663"/>
            </a:xfrm>
            <a:custGeom>
              <a:avLst/>
              <a:gdLst>
                <a:gd name="T0" fmla="*/ 115 w 197"/>
                <a:gd name="T1" fmla="*/ 250 h 350"/>
                <a:gd name="T2" fmla="*/ 144 w 197"/>
                <a:gd name="T3" fmla="*/ 194 h 350"/>
                <a:gd name="T4" fmla="*/ 141 w 197"/>
                <a:gd name="T5" fmla="*/ 178 h 350"/>
                <a:gd name="T6" fmla="*/ 145 w 197"/>
                <a:gd name="T7" fmla="*/ 168 h 350"/>
                <a:gd name="T8" fmla="*/ 137 w 197"/>
                <a:gd name="T9" fmla="*/ 162 h 350"/>
                <a:gd name="T10" fmla="*/ 119 w 197"/>
                <a:gd name="T11" fmla="*/ 145 h 350"/>
                <a:gd name="T12" fmla="*/ 129 w 197"/>
                <a:gd name="T13" fmla="*/ 132 h 350"/>
                <a:gd name="T14" fmla="*/ 171 w 197"/>
                <a:gd name="T15" fmla="*/ 107 h 350"/>
                <a:gd name="T16" fmla="*/ 191 w 197"/>
                <a:gd name="T17" fmla="*/ 60 h 350"/>
                <a:gd name="T18" fmla="*/ 181 w 197"/>
                <a:gd name="T19" fmla="*/ 46 h 350"/>
                <a:gd name="T20" fmla="*/ 168 w 197"/>
                <a:gd name="T21" fmla="*/ 62 h 350"/>
                <a:gd name="T22" fmla="*/ 133 w 197"/>
                <a:gd name="T23" fmla="*/ 90 h 350"/>
                <a:gd name="T24" fmla="*/ 151 w 197"/>
                <a:gd name="T25" fmla="*/ 35 h 350"/>
                <a:gd name="T26" fmla="*/ 149 w 197"/>
                <a:gd name="T27" fmla="*/ 15 h 350"/>
                <a:gd name="T28" fmla="*/ 137 w 197"/>
                <a:gd name="T29" fmla="*/ 30 h 350"/>
                <a:gd name="T30" fmla="*/ 90 w 197"/>
                <a:gd name="T31" fmla="*/ 123 h 350"/>
                <a:gd name="T32" fmla="*/ 60 w 197"/>
                <a:gd name="T33" fmla="*/ 138 h 350"/>
                <a:gd name="T34" fmla="*/ 45 w 197"/>
                <a:gd name="T35" fmla="*/ 154 h 350"/>
                <a:gd name="T36" fmla="*/ 69 w 197"/>
                <a:gd name="T37" fmla="*/ 173 h 350"/>
                <a:gd name="T38" fmla="*/ 41 w 197"/>
                <a:gd name="T39" fmla="*/ 234 h 350"/>
                <a:gd name="T40" fmla="*/ 32 w 197"/>
                <a:gd name="T41" fmla="*/ 251 h 350"/>
                <a:gd name="T42" fmla="*/ 52 w 197"/>
                <a:gd name="T43" fmla="*/ 265 h 350"/>
                <a:gd name="T44" fmla="*/ 85 w 197"/>
                <a:gd name="T45" fmla="*/ 246 h 350"/>
                <a:gd name="T46" fmla="*/ 88 w 197"/>
                <a:gd name="T47" fmla="*/ 253 h 350"/>
                <a:gd name="T48" fmla="*/ 78 w 197"/>
                <a:gd name="T49" fmla="*/ 281 h 350"/>
                <a:gd name="T50" fmla="*/ 48 w 197"/>
                <a:gd name="T51" fmla="*/ 302 h 350"/>
                <a:gd name="T52" fmla="*/ 34 w 197"/>
                <a:gd name="T53" fmla="*/ 306 h 350"/>
                <a:gd name="T54" fmla="*/ 31 w 197"/>
                <a:gd name="T55" fmla="*/ 339 h 350"/>
                <a:gd name="T56" fmla="*/ 51 w 197"/>
                <a:gd name="T57" fmla="*/ 332 h 350"/>
                <a:gd name="T58" fmla="*/ 65 w 197"/>
                <a:gd name="T59" fmla="*/ 309 h 350"/>
                <a:gd name="T60" fmla="*/ 108 w 197"/>
                <a:gd name="T61" fmla="*/ 342 h 350"/>
                <a:gd name="T62" fmla="*/ 115 w 197"/>
                <a:gd name="T63" fmla="*/ 309 h 350"/>
                <a:gd name="T64" fmla="*/ 115 w 197"/>
                <a:gd name="T65" fmla="*/ 250 h 350"/>
                <a:gd name="T66" fmla="*/ 85 w 197"/>
                <a:gd name="T67" fmla="*/ 220 h 350"/>
                <a:gd name="T68" fmla="*/ 66 w 197"/>
                <a:gd name="T69" fmla="*/ 232 h 350"/>
                <a:gd name="T70" fmla="*/ 82 w 197"/>
                <a:gd name="T71" fmla="*/ 178 h 350"/>
                <a:gd name="T72" fmla="*/ 106 w 197"/>
                <a:gd name="T73" fmla="*/ 154 h 350"/>
                <a:gd name="T74" fmla="*/ 95 w 197"/>
                <a:gd name="T75" fmla="*/ 197 h 350"/>
                <a:gd name="T76" fmla="*/ 85 w 197"/>
                <a:gd name="T77" fmla="*/ 2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350">
                  <a:moveTo>
                    <a:pt x="115" y="250"/>
                  </a:moveTo>
                  <a:cubicBezTo>
                    <a:pt x="115" y="250"/>
                    <a:pt x="109" y="233"/>
                    <a:pt x="144" y="194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7" y="162"/>
                    <a:pt x="136" y="145"/>
                    <a:pt x="119" y="145"/>
                  </a:cubicBezTo>
                  <a:cubicBezTo>
                    <a:pt x="119" y="145"/>
                    <a:pt x="110" y="143"/>
                    <a:pt x="129" y="132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7" y="52"/>
                    <a:pt x="181" y="46"/>
                  </a:cubicBezTo>
                  <a:cubicBezTo>
                    <a:pt x="181" y="46"/>
                    <a:pt x="179" y="56"/>
                    <a:pt x="168" y="62"/>
                  </a:cubicBezTo>
                  <a:cubicBezTo>
                    <a:pt x="157" y="67"/>
                    <a:pt x="141" y="81"/>
                    <a:pt x="133" y="90"/>
                  </a:cubicBezTo>
                  <a:cubicBezTo>
                    <a:pt x="133" y="90"/>
                    <a:pt x="150" y="45"/>
                    <a:pt x="151" y="3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5"/>
                    <a:pt x="138" y="0"/>
                    <a:pt x="137" y="30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0" y="138"/>
                    <a:pt x="60" y="138"/>
                    <a:pt x="60" y="138"/>
                  </a:cubicBezTo>
                  <a:cubicBezTo>
                    <a:pt x="60" y="138"/>
                    <a:pt x="32" y="132"/>
                    <a:pt x="45" y="154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85" y="246"/>
                    <a:pt x="89" y="246"/>
                    <a:pt x="88" y="253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8" y="281"/>
                    <a:pt x="56" y="303"/>
                    <a:pt x="48" y="302"/>
                  </a:cubicBezTo>
                  <a:cubicBezTo>
                    <a:pt x="48" y="302"/>
                    <a:pt x="45" y="302"/>
                    <a:pt x="34" y="306"/>
                  </a:cubicBezTo>
                  <a:cubicBezTo>
                    <a:pt x="34" y="306"/>
                    <a:pt x="0" y="323"/>
                    <a:pt x="31" y="339"/>
                  </a:cubicBezTo>
                  <a:cubicBezTo>
                    <a:pt x="31" y="339"/>
                    <a:pt x="41" y="350"/>
                    <a:pt x="51" y="332"/>
                  </a:cubicBezTo>
                  <a:cubicBezTo>
                    <a:pt x="65" y="309"/>
                    <a:pt x="65" y="309"/>
                    <a:pt x="65" y="309"/>
                  </a:cubicBezTo>
                  <a:cubicBezTo>
                    <a:pt x="108" y="342"/>
                    <a:pt x="108" y="342"/>
                    <a:pt x="108" y="342"/>
                  </a:cubicBezTo>
                  <a:cubicBezTo>
                    <a:pt x="108" y="342"/>
                    <a:pt x="117" y="330"/>
                    <a:pt x="115" y="309"/>
                  </a:cubicBezTo>
                  <a:lnTo>
                    <a:pt x="115" y="250"/>
                  </a:lnTo>
                  <a:close/>
                  <a:moveTo>
                    <a:pt x="85" y="220"/>
                  </a:moveTo>
                  <a:cubicBezTo>
                    <a:pt x="66" y="232"/>
                    <a:pt x="66" y="232"/>
                    <a:pt x="66" y="232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7" y="161"/>
                    <a:pt x="106" y="154"/>
                    <a:pt x="106" y="154"/>
                  </a:cubicBezTo>
                  <a:cubicBezTo>
                    <a:pt x="105" y="170"/>
                    <a:pt x="95" y="197"/>
                    <a:pt x="95" y="197"/>
                  </a:cubicBezTo>
                  <a:cubicBezTo>
                    <a:pt x="90" y="212"/>
                    <a:pt x="85" y="220"/>
                    <a:pt x="8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6842125" y="3475038"/>
              <a:ext cx="296863" cy="265113"/>
            </a:xfrm>
            <a:custGeom>
              <a:avLst/>
              <a:gdLst>
                <a:gd name="T0" fmla="*/ 51 w 70"/>
                <a:gd name="T1" fmla="*/ 9 h 62"/>
                <a:gd name="T2" fmla="*/ 22 w 70"/>
                <a:gd name="T3" fmla="*/ 0 h 62"/>
                <a:gd name="T4" fmla="*/ 18 w 70"/>
                <a:gd name="T5" fmla="*/ 12 h 62"/>
                <a:gd name="T6" fmla="*/ 37 w 70"/>
                <a:gd name="T7" fmla="*/ 39 h 62"/>
                <a:gd name="T8" fmla="*/ 57 w 70"/>
                <a:gd name="T9" fmla="*/ 44 h 62"/>
                <a:gd name="T10" fmla="*/ 64 w 70"/>
                <a:gd name="T11" fmla="*/ 30 h 62"/>
                <a:gd name="T12" fmla="*/ 51 w 70"/>
                <a:gd name="T13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2">
                  <a:moveTo>
                    <a:pt x="51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0" y="1"/>
                    <a:pt x="18" y="12"/>
                  </a:cubicBezTo>
                  <a:cubicBezTo>
                    <a:pt x="18" y="12"/>
                    <a:pt x="32" y="27"/>
                    <a:pt x="37" y="39"/>
                  </a:cubicBezTo>
                  <a:cubicBezTo>
                    <a:pt x="37" y="39"/>
                    <a:pt x="42" y="62"/>
                    <a:pt x="57" y="44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70" y="17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519271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0 w 39"/>
                <a:gd name="T11" fmla="*/ 50 h 50"/>
                <a:gd name="T12" fmla="*/ 7 w 39"/>
                <a:gd name="T13" fmla="*/ 48 h 50"/>
                <a:gd name="T14" fmla="*/ 4 w 39"/>
                <a:gd name="T15" fmla="*/ 50 h 50"/>
                <a:gd name="T16" fmla="*/ 2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2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0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2" y="20"/>
                    <a:pt x="2" y="13"/>
                  </a:cubicBezTo>
                  <a:cubicBezTo>
                    <a:pt x="2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5387975" y="4046538"/>
              <a:ext cx="249238" cy="204788"/>
            </a:xfrm>
            <a:custGeom>
              <a:avLst/>
              <a:gdLst>
                <a:gd name="T0" fmla="*/ 0 w 59"/>
                <a:gd name="T1" fmla="*/ 47 h 48"/>
                <a:gd name="T2" fmla="*/ 8 w 59"/>
                <a:gd name="T3" fmla="*/ 40 h 48"/>
                <a:gd name="T4" fmla="*/ 8 w 59"/>
                <a:gd name="T5" fmla="*/ 8 h 48"/>
                <a:gd name="T6" fmla="*/ 0 w 59"/>
                <a:gd name="T7" fmla="*/ 2 h 48"/>
                <a:gd name="T8" fmla="*/ 0 w 59"/>
                <a:gd name="T9" fmla="*/ 0 h 48"/>
                <a:gd name="T10" fmla="*/ 24 w 59"/>
                <a:gd name="T11" fmla="*/ 0 h 48"/>
                <a:gd name="T12" fmla="*/ 24 w 59"/>
                <a:gd name="T13" fmla="*/ 2 h 48"/>
                <a:gd name="T14" fmla="*/ 17 w 59"/>
                <a:gd name="T15" fmla="*/ 8 h 48"/>
                <a:gd name="T16" fmla="*/ 17 w 59"/>
                <a:gd name="T17" fmla="*/ 22 h 48"/>
                <a:gd name="T18" fmla="*/ 43 w 59"/>
                <a:gd name="T19" fmla="*/ 22 h 48"/>
                <a:gd name="T20" fmla="*/ 43 w 59"/>
                <a:gd name="T21" fmla="*/ 8 h 48"/>
                <a:gd name="T22" fmla="*/ 35 w 59"/>
                <a:gd name="T23" fmla="*/ 2 h 48"/>
                <a:gd name="T24" fmla="*/ 35 w 59"/>
                <a:gd name="T25" fmla="*/ 0 h 48"/>
                <a:gd name="T26" fmla="*/ 59 w 59"/>
                <a:gd name="T27" fmla="*/ 0 h 48"/>
                <a:gd name="T28" fmla="*/ 59 w 59"/>
                <a:gd name="T29" fmla="*/ 2 h 48"/>
                <a:gd name="T30" fmla="*/ 52 w 59"/>
                <a:gd name="T31" fmla="*/ 8 h 48"/>
                <a:gd name="T32" fmla="*/ 52 w 59"/>
                <a:gd name="T33" fmla="*/ 41 h 48"/>
                <a:gd name="T34" fmla="*/ 59 w 59"/>
                <a:gd name="T35" fmla="*/ 47 h 48"/>
                <a:gd name="T36" fmla="*/ 59 w 59"/>
                <a:gd name="T37" fmla="*/ 48 h 48"/>
                <a:gd name="T38" fmla="*/ 35 w 59"/>
                <a:gd name="T39" fmla="*/ 48 h 48"/>
                <a:gd name="T40" fmla="*/ 35 w 59"/>
                <a:gd name="T41" fmla="*/ 47 h 48"/>
                <a:gd name="T42" fmla="*/ 43 w 59"/>
                <a:gd name="T43" fmla="*/ 40 h 48"/>
                <a:gd name="T44" fmla="*/ 43 w 59"/>
                <a:gd name="T45" fmla="*/ 26 h 48"/>
                <a:gd name="T46" fmla="*/ 17 w 59"/>
                <a:gd name="T47" fmla="*/ 26 h 48"/>
                <a:gd name="T48" fmla="*/ 17 w 59"/>
                <a:gd name="T49" fmla="*/ 41 h 48"/>
                <a:gd name="T50" fmla="*/ 24 w 59"/>
                <a:gd name="T51" fmla="*/ 47 h 48"/>
                <a:gd name="T52" fmla="*/ 24 w 59"/>
                <a:gd name="T53" fmla="*/ 48 h 48"/>
                <a:gd name="T54" fmla="*/ 0 w 59"/>
                <a:gd name="T55" fmla="*/ 48 h 48"/>
                <a:gd name="T56" fmla="*/ 0 w 59"/>
                <a:gd name="T5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8">
                  <a:moveTo>
                    <a:pt x="0" y="47"/>
                  </a:moveTo>
                  <a:cubicBezTo>
                    <a:pt x="7" y="47"/>
                    <a:pt x="8" y="45"/>
                    <a:pt x="8" y="4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2" y="2"/>
                    <a:pt x="35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3" y="2"/>
                    <a:pt x="52" y="3"/>
                    <a:pt x="52" y="8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5"/>
                    <a:pt x="53" y="47"/>
                    <a:pt x="59" y="47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3" y="47"/>
                    <a:pt x="43" y="45"/>
                    <a:pt x="43" y="4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5"/>
                    <a:pt x="17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/>
          </p:nvSpPr>
          <p:spPr bwMode="auto">
            <a:xfrm>
              <a:off x="5649913" y="4046538"/>
              <a:ext cx="258763" cy="204788"/>
            </a:xfrm>
            <a:custGeom>
              <a:avLst/>
              <a:gdLst>
                <a:gd name="T0" fmla="*/ 18 w 61"/>
                <a:gd name="T1" fmla="*/ 30 h 48"/>
                <a:gd name="T2" fmla="*/ 28 w 61"/>
                <a:gd name="T3" fmla="*/ 10 h 48"/>
                <a:gd name="T4" fmla="*/ 38 w 61"/>
                <a:gd name="T5" fmla="*/ 30 h 48"/>
                <a:gd name="T6" fmla="*/ 18 w 61"/>
                <a:gd name="T7" fmla="*/ 30 h 48"/>
                <a:gd name="T8" fmla="*/ 61 w 61"/>
                <a:gd name="T9" fmla="*/ 47 h 48"/>
                <a:gd name="T10" fmla="*/ 53 w 61"/>
                <a:gd name="T11" fmla="*/ 41 h 48"/>
                <a:gd name="T12" fmla="*/ 31 w 61"/>
                <a:gd name="T13" fmla="*/ 0 h 48"/>
                <a:gd name="T14" fmla="*/ 29 w 61"/>
                <a:gd name="T15" fmla="*/ 0 h 48"/>
                <a:gd name="T16" fmla="*/ 11 w 61"/>
                <a:gd name="T17" fmla="*/ 35 h 48"/>
                <a:gd name="T18" fmla="*/ 5 w 61"/>
                <a:gd name="T19" fmla="*/ 45 h 48"/>
                <a:gd name="T20" fmla="*/ 0 w 61"/>
                <a:gd name="T21" fmla="*/ 47 h 48"/>
                <a:gd name="T22" fmla="*/ 0 w 61"/>
                <a:gd name="T23" fmla="*/ 48 h 48"/>
                <a:gd name="T24" fmla="*/ 18 w 61"/>
                <a:gd name="T25" fmla="*/ 48 h 48"/>
                <a:gd name="T26" fmla="*/ 18 w 61"/>
                <a:gd name="T27" fmla="*/ 47 h 48"/>
                <a:gd name="T28" fmla="*/ 12 w 61"/>
                <a:gd name="T29" fmla="*/ 44 h 48"/>
                <a:gd name="T30" fmla="*/ 12 w 61"/>
                <a:gd name="T31" fmla="*/ 41 h 48"/>
                <a:gd name="T32" fmla="*/ 16 w 61"/>
                <a:gd name="T33" fmla="*/ 33 h 48"/>
                <a:gd name="T34" fmla="*/ 39 w 61"/>
                <a:gd name="T35" fmla="*/ 33 h 48"/>
                <a:gd name="T36" fmla="*/ 43 w 61"/>
                <a:gd name="T37" fmla="*/ 40 h 48"/>
                <a:gd name="T38" fmla="*/ 44 w 61"/>
                <a:gd name="T39" fmla="*/ 44 h 48"/>
                <a:gd name="T40" fmla="*/ 38 w 61"/>
                <a:gd name="T41" fmla="*/ 47 h 48"/>
                <a:gd name="T42" fmla="*/ 38 w 61"/>
                <a:gd name="T43" fmla="*/ 48 h 48"/>
                <a:gd name="T44" fmla="*/ 61 w 61"/>
                <a:gd name="T45" fmla="*/ 48 h 48"/>
                <a:gd name="T46" fmla="*/ 61 w 61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8">
                  <a:moveTo>
                    <a:pt x="18" y="3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18" y="30"/>
                  </a:lnTo>
                  <a:close/>
                  <a:moveTo>
                    <a:pt x="61" y="47"/>
                  </a:moveTo>
                  <a:cubicBezTo>
                    <a:pt x="57" y="47"/>
                    <a:pt x="55" y="46"/>
                    <a:pt x="53" y="4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8"/>
                    <a:pt x="7" y="44"/>
                    <a:pt x="5" y="45"/>
                  </a:cubicBezTo>
                  <a:cubicBezTo>
                    <a:pt x="3" y="47"/>
                    <a:pt x="2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2" y="47"/>
                    <a:pt x="12" y="44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4" y="43"/>
                    <a:pt x="44" y="44"/>
                  </a:cubicBezTo>
                  <a:cubicBezTo>
                    <a:pt x="44" y="47"/>
                    <a:pt x="42" y="47"/>
                    <a:pt x="38" y="4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61" y="48"/>
                    <a:pt x="61" y="48"/>
                    <a:pt x="61" y="48"/>
                  </a:cubicBezTo>
                  <a:lnTo>
                    <a:pt x="6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5918200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auto">
            <a:xfrm>
              <a:off x="6184900" y="4046538"/>
              <a:ext cx="246063" cy="204788"/>
            </a:xfrm>
            <a:custGeom>
              <a:avLst/>
              <a:gdLst>
                <a:gd name="T0" fmla="*/ 17 w 58"/>
                <a:gd name="T1" fmla="*/ 6 h 48"/>
                <a:gd name="T2" fmla="*/ 21 w 58"/>
                <a:gd name="T3" fmla="*/ 3 h 48"/>
                <a:gd name="T4" fmla="*/ 41 w 58"/>
                <a:gd name="T5" fmla="*/ 8 h 48"/>
                <a:gd name="T6" fmla="*/ 49 w 58"/>
                <a:gd name="T7" fmla="*/ 25 h 48"/>
                <a:gd name="T8" fmla="*/ 22 w 58"/>
                <a:gd name="T9" fmla="*/ 46 h 48"/>
                <a:gd name="T10" fmla="*/ 17 w 58"/>
                <a:gd name="T11" fmla="*/ 43 h 48"/>
                <a:gd name="T12" fmla="*/ 17 w 58"/>
                <a:gd name="T13" fmla="*/ 6 h 48"/>
                <a:gd name="T14" fmla="*/ 0 w 58"/>
                <a:gd name="T15" fmla="*/ 48 h 48"/>
                <a:gd name="T16" fmla="*/ 25 w 58"/>
                <a:gd name="T17" fmla="*/ 48 h 48"/>
                <a:gd name="T18" fmla="*/ 58 w 58"/>
                <a:gd name="T19" fmla="*/ 25 h 48"/>
                <a:gd name="T20" fmla="*/ 23 w 58"/>
                <a:gd name="T21" fmla="*/ 0 h 48"/>
                <a:gd name="T22" fmla="*/ 0 w 58"/>
                <a:gd name="T23" fmla="*/ 0 h 48"/>
                <a:gd name="T24" fmla="*/ 0 w 58"/>
                <a:gd name="T25" fmla="*/ 2 h 48"/>
                <a:gd name="T26" fmla="*/ 8 w 58"/>
                <a:gd name="T27" fmla="*/ 8 h 48"/>
                <a:gd name="T28" fmla="*/ 8 w 58"/>
                <a:gd name="T29" fmla="*/ 41 h 48"/>
                <a:gd name="T30" fmla="*/ 0 w 58"/>
                <a:gd name="T31" fmla="*/ 47 h 48"/>
                <a:gd name="T32" fmla="*/ 0 w 5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48">
                  <a:moveTo>
                    <a:pt x="17" y="6"/>
                  </a:moveTo>
                  <a:cubicBezTo>
                    <a:pt x="17" y="5"/>
                    <a:pt x="17" y="3"/>
                    <a:pt x="21" y="3"/>
                  </a:cubicBezTo>
                  <a:cubicBezTo>
                    <a:pt x="32" y="3"/>
                    <a:pt x="36" y="5"/>
                    <a:pt x="41" y="8"/>
                  </a:cubicBezTo>
                  <a:cubicBezTo>
                    <a:pt x="47" y="13"/>
                    <a:pt x="49" y="19"/>
                    <a:pt x="49" y="25"/>
                  </a:cubicBezTo>
                  <a:cubicBezTo>
                    <a:pt x="49" y="46"/>
                    <a:pt x="27" y="46"/>
                    <a:pt x="22" y="46"/>
                  </a:cubicBezTo>
                  <a:cubicBezTo>
                    <a:pt x="18" y="46"/>
                    <a:pt x="17" y="45"/>
                    <a:pt x="17" y="43"/>
                  </a:cubicBezTo>
                  <a:lnTo>
                    <a:pt x="17" y="6"/>
                  </a:lnTo>
                  <a:close/>
                  <a:moveTo>
                    <a:pt x="0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51" y="48"/>
                    <a:pt x="58" y="34"/>
                    <a:pt x="58" y="25"/>
                  </a:cubicBezTo>
                  <a:cubicBezTo>
                    <a:pt x="58" y="8"/>
                    <a:pt x="44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8" y="3"/>
                    <a:pt x="8" y="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6"/>
                    <a:pt x="7" y="47"/>
                    <a:pt x="0" y="47"/>
                  </a:cubicBez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6456363" y="4041775"/>
              <a:ext cx="241300" cy="212725"/>
            </a:xfrm>
            <a:custGeom>
              <a:avLst/>
              <a:gdLst>
                <a:gd name="T0" fmla="*/ 29 w 57"/>
                <a:gd name="T1" fmla="*/ 48 h 50"/>
                <a:gd name="T2" fmla="*/ 10 w 57"/>
                <a:gd name="T3" fmla="*/ 25 h 50"/>
                <a:gd name="T4" fmla="*/ 29 w 57"/>
                <a:gd name="T5" fmla="*/ 3 h 50"/>
                <a:gd name="T6" fmla="*/ 47 w 57"/>
                <a:gd name="T7" fmla="*/ 25 h 50"/>
                <a:gd name="T8" fmla="*/ 29 w 57"/>
                <a:gd name="T9" fmla="*/ 48 h 50"/>
                <a:gd name="T10" fmla="*/ 29 w 57"/>
                <a:gd name="T11" fmla="*/ 50 h 50"/>
                <a:gd name="T12" fmla="*/ 57 w 57"/>
                <a:gd name="T13" fmla="*/ 26 h 50"/>
                <a:gd name="T14" fmla="*/ 29 w 57"/>
                <a:gd name="T15" fmla="*/ 0 h 50"/>
                <a:gd name="T16" fmla="*/ 0 w 57"/>
                <a:gd name="T17" fmla="*/ 26 h 50"/>
                <a:gd name="T18" fmla="*/ 29 w 57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29" y="48"/>
                  </a:moveTo>
                  <a:cubicBezTo>
                    <a:pt x="19" y="48"/>
                    <a:pt x="10" y="41"/>
                    <a:pt x="10" y="25"/>
                  </a:cubicBezTo>
                  <a:cubicBezTo>
                    <a:pt x="10" y="9"/>
                    <a:pt x="20" y="3"/>
                    <a:pt x="29" y="3"/>
                  </a:cubicBezTo>
                  <a:cubicBezTo>
                    <a:pt x="38" y="3"/>
                    <a:pt x="47" y="9"/>
                    <a:pt x="47" y="25"/>
                  </a:cubicBezTo>
                  <a:cubicBezTo>
                    <a:pt x="47" y="41"/>
                    <a:pt x="38" y="48"/>
                    <a:pt x="29" y="48"/>
                  </a:cubicBezTo>
                  <a:close/>
                  <a:moveTo>
                    <a:pt x="29" y="50"/>
                  </a:moveTo>
                  <a:cubicBezTo>
                    <a:pt x="44" y="50"/>
                    <a:pt x="57" y="41"/>
                    <a:pt x="57" y="26"/>
                  </a:cubicBezTo>
                  <a:cubicBezTo>
                    <a:pt x="57" y="9"/>
                    <a:pt x="43" y="0"/>
                    <a:pt x="29" y="0"/>
                  </a:cubicBezTo>
                  <a:cubicBezTo>
                    <a:pt x="14" y="0"/>
                    <a:pt x="0" y="9"/>
                    <a:pt x="0" y="26"/>
                  </a:cubicBezTo>
                  <a:cubicBezTo>
                    <a:pt x="0" y="41"/>
                    <a:pt x="13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6715125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3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1 w 60"/>
                <a:gd name="T15" fmla="*/ 47 h 49"/>
                <a:gd name="T16" fmla="*/ 21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9 w 60"/>
                <a:gd name="T23" fmla="*/ 38 h 49"/>
                <a:gd name="T24" fmla="*/ 9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9" y="46"/>
                    <a:pt x="9" y="3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6991350" y="4041775"/>
              <a:ext cx="246063" cy="212725"/>
            </a:xfrm>
            <a:custGeom>
              <a:avLst/>
              <a:gdLst>
                <a:gd name="T0" fmla="*/ 58 w 58"/>
                <a:gd name="T1" fmla="*/ 25 h 50"/>
                <a:gd name="T2" fmla="*/ 52 w 58"/>
                <a:gd name="T3" fmla="*/ 31 h 50"/>
                <a:gd name="T4" fmla="*/ 52 w 58"/>
                <a:gd name="T5" fmla="*/ 45 h 50"/>
                <a:gd name="T6" fmla="*/ 31 w 58"/>
                <a:gd name="T7" fmla="*/ 50 h 50"/>
                <a:gd name="T8" fmla="*/ 7 w 58"/>
                <a:gd name="T9" fmla="*/ 43 h 50"/>
                <a:gd name="T10" fmla="*/ 0 w 58"/>
                <a:gd name="T11" fmla="*/ 25 h 50"/>
                <a:gd name="T12" fmla="*/ 29 w 58"/>
                <a:gd name="T13" fmla="*/ 0 h 50"/>
                <a:gd name="T14" fmla="*/ 45 w 58"/>
                <a:gd name="T15" fmla="*/ 3 h 50"/>
                <a:gd name="T16" fmla="*/ 49 w 58"/>
                <a:gd name="T17" fmla="*/ 0 h 50"/>
                <a:gd name="T18" fmla="*/ 51 w 58"/>
                <a:gd name="T19" fmla="*/ 0 h 50"/>
                <a:gd name="T20" fmla="*/ 52 w 58"/>
                <a:gd name="T21" fmla="*/ 16 h 50"/>
                <a:gd name="T22" fmla="*/ 50 w 58"/>
                <a:gd name="T23" fmla="*/ 16 h 50"/>
                <a:gd name="T24" fmla="*/ 31 w 58"/>
                <a:gd name="T25" fmla="*/ 3 h 50"/>
                <a:gd name="T26" fmla="*/ 9 w 58"/>
                <a:gd name="T27" fmla="*/ 26 h 50"/>
                <a:gd name="T28" fmla="*/ 32 w 58"/>
                <a:gd name="T29" fmla="*/ 48 h 50"/>
                <a:gd name="T30" fmla="*/ 44 w 58"/>
                <a:gd name="T31" fmla="*/ 43 h 50"/>
                <a:gd name="T32" fmla="*/ 44 w 58"/>
                <a:gd name="T33" fmla="*/ 32 h 50"/>
                <a:gd name="T34" fmla="*/ 36 w 58"/>
                <a:gd name="T35" fmla="*/ 25 h 50"/>
                <a:gd name="T36" fmla="*/ 36 w 58"/>
                <a:gd name="T37" fmla="*/ 24 h 50"/>
                <a:gd name="T38" fmla="*/ 58 w 58"/>
                <a:gd name="T39" fmla="*/ 24 h 50"/>
                <a:gd name="T40" fmla="*/ 58 w 58"/>
                <a:gd name="T4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0">
                  <a:moveTo>
                    <a:pt x="58" y="25"/>
                  </a:moveTo>
                  <a:cubicBezTo>
                    <a:pt x="55" y="25"/>
                    <a:pt x="52" y="26"/>
                    <a:pt x="52" y="3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6"/>
                    <a:pt x="41" y="50"/>
                    <a:pt x="31" y="50"/>
                  </a:cubicBezTo>
                  <a:cubicBezTo>
                    <a:pt x="23" y="50"/>
                    <a:pt x="13" y="48"/>
                    <a:pt x="7" y="43"/>
                  </a:cubicBezTo>
                  <a:cubicBezTo>
                    <a:pt x="2" y="38"/>
                    <a:pt x="0" y="34"/>
                    <a:pt x="0" y="25"/>
                  </a:cubicBezTo>
                  <a:cubicBezTo>
                    <a:pt x="0" y="13"/>
                    <a:pt x="11" y="0"/>
                    <a:pt x="29" y="0"/>
                  </a:cubicBezTo>
                  <a:cubicBezTo>
                    <a:pt x="38" y="0"/>
                    <a:pt x="42" y="3"/>
                    <a:pt x="45" y="3"/>
                  </a:cubicBezTo>
                  <a:cubicBezTo>
                    <a:pt x="46" y="3"/>
                    <a:pt x="48" y="2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1"/>
                    <a:pt x="43" y="3"/>
                    <a:pt x="31" y="3"/>
                  </a:cubicBezTo>
                  <a:cubicBezTo>
                    <a:pt x="22" y="3"/>
                    <a:pt x="9" y="8"/>
                    <a:pt x="9" y="26"/>
                  </a:cubicBezTo>
                  <a:cubicBezTo>
                    <a:pt x="9" y="39"/>
                    <a:pt x="19" y="48"/>
                    <a:pt x="32" y="48"/>
                  </a:cubicBezTo>
                  <a:cubicBezTo>
                    <a:pt x="38" y="48"/>
                    <a:pt x="44" y="46"/>
                    <a:pt x="44" y="4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6"/>
                    <a:pt x="42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73390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30 h 49"/>
                <a:gd name="T6" fmla="*/ 30 w 60"/>
                <a:gd name="T7" fmla="*/ 49 h 49"/>
                <a:gd name="T8" fmla="*/ 8 w 60"/>
                <a:gd name="T9" fmla="*/ 31 h 49"/>
                <a:gd name="T10" fmla="*/ 8 w 60"/>
                <a:gd name="T11" fmla="*/ 8 h 49"/>
                <a:gd name="T12" fmla="*/ 0 w 60"/>
                <a:gd name="T13" fmla="*/ 2 h 49"/>
                <a:gd name="T14" fmla="*/ 0 w 60"/>
                <a:gd name="T15" fmla="*/ 0 h 49"/>
                <a:gd name="T16" fmla="*/ 25 w 60"/>
                <a:gd name="T17" fmla="*/ 0 h 49"/>
                <a:gd name="T18" fmla="*/ 25 w 60"/>
                <a:gd name="T19" fmla="*/ 2 h 49"/>
                <a:gd name="T20" fmla="*/ 17 w 60"/>
                <a:gd name="T21" fmla="*/ 8 h 49"/>
                <a:gd name="T22" fmla="*/ 17 w 60"/>
                <a:gd name="T23" fmla="*/ 32 h 49"/>
                <a:gd name="T24" fmla="*/ 32 w 60"/>
                <a:gd name="T25" fmla="*/ 46 h 49"/>
                <a:gd name="T26" fmla="*/ 46 w 60"/>
                <a:gd name="T27" fmla="*/ 41 h 49"/>
                <a:gd name="T28" fmla="*/ 48 w 60"/>
                <a:gd name="T29" fmla="*/ 31 h 49"/>
                <a:gd name="T30" fmla="*/ 48 w 60"/>
                <a:gd name="T31" fmla="*/ 11 h 49"/>
                <a:gd name="T32" fmla="*/ 40 w 60"/>
                <a:gd name="T33" fmla="*/ 2 h 49"/>
                <a:gd name="T34" fmla="*/ 40 w 60"/>
                <a:gd name="T35" fmla="*/ 0 h 49"/>
                <a:gd name="T36" fmla="*/ 60 w 60"/>
                <a:gd name="T37" fmla="*/ 0 h 49"/>
                <a:gd name="T38" fmla="*/ 60 w 60"/>
                <a:gd name="T3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4" y="2"/>
                    <a:pt x="52" y="4"/>
                    <a:pt x="52" y="1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6"/>
                    <a:pt x="52" y="49"/>
                    <a:pt x="30" y="49"/>
                  </a:cubicBezTo>
                  <a:cubicBezTo>
                    <a:pt x="8" y="49"/>
                    <a:pt x="8" y="35"/>
                    <a:pt x="8" y="3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46"/>
                    <a:pt x="32" y="46"/>
                  </a:cubicBezTo>
                  <a:cubicBezTo>
                    <a:pt x="39" y="46"/>
                    <a:pt x="44" y="44"/>
                    <a:pt x="46" y="41"/>
                  </a:cubicBezTo>
                  <a:cubicBezTo>
                    <a:pt x="48" y="39"/>
                    <a:pt x="48" y="37"/>
                    <a:pt x="48" y="3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76057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7872413" y="4046538"/>
              <a:ext cx="111125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7996238" y="4046538"/>
              <a:ext cx="249238" cy="207963"/>
            </a:xfrm>
            <a:custGeom>
              <a:avLst/>
              <a:gdLst>
                <a:gd name="T0" fmla="*/ 59 w 59"/>
                <a:gd name="T1" fmla="*/ 2 h 49"/>
                <a:gd name="T2" fmla="*/ 51 w 59"/>
                <a:gd name="T3" fmla="*/ 9 h 49"/>
                <a:gd name="T4" fmla="*/ 32 w 59"/>
                <a:gd name="T5" fmla="*/ 49 h 49"/>
                <a:gd name="T6" fmla="*/ 31 w 59"/>
                <a:gd name="T7" fmla="*/ 49 h 49"/>
                <a:gd name="T8" fmla="*/ 9 w 59"/>
                <a:gd name="T9" fmla="*/ 9 h 49"/>
                <a:gd name="T10" fmla="*/ 0 w 59"/>
                <a:gd name="T11" fmla="*/ 2 h 49"/>
                <a:gd name="T12" fmla="*/ 0 w 59"/>
                <a:gd name="T13" fmla="*/ 0 h 49"/>
                <a:gd name="T14" fmla="*/ 23 w 59"/>
                <a:gd name="T15" fmla="*/ 0 h 49"/>
                <a:gd name="T16" fmla="*/ 23 w 59"/>
                <a:gd name="T17" fmla="*/ 2 h 49"/>
                <a:gd name="T18" fmla="*/ 17 w 59"/>
                <a:gd name="T19" fmla="*/ 5 h 49"/>
                <a:gd name="T20" fmla="*/ 20 w 59"/>
                <a:gd name="T21" fmla="*/ 12 h 49"/>
                <a:gd name="T22" fmla="*/ 33 w 59"/>
                <a:gd name="T23" fmla="*/ 37 h 49"/>
                <a:gd name="T24" fmla="*/ 46 w 59"/>
                <a:gd name="T25" fmla="*/ 10 h 49"/>
                <a:gd name="T26" fmla="*/ 48 w 59"/>
                <a:gd name="T27" fmla="*/ 5 h 49"/>
                <a:gd name="T28" fmla="*/ 41 w 59"/>
                <a:gd name="T29" fmla="*/ 2 h 49"/>
                <a:gd name="T30" fmla="*/ 41 w 59"/>
                <a:gd name="T31" fmla="*/ 0 h 49"/>
                <a:gd name="T32" fmla="*/ 59 w 59"/>
                <a:gd name="T33" fmla="*/ 0 h 49"/>
                <a:gd name="T34" fmla="*/ 59 w 59"/>
                <a:gd name="T3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9">
                  <a:moveTo>
                    <a:pt x="59" y="2"/>
                  </a:moveTo>
                  <a:cubicBezTo>
                    <a:pt x="55" y="2"/>
                    <a:pt x="54" y="3"/>
                    <a:pt x="51" y="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3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2"/>
                    <a:pt x="17" y="2"/>
                    <a:pt x="17" y="5"/>
                  </a:cubicBezTo>
                  <a:cubicBezTo>
                    <a:pt x="17" y="6"/>
                    <a:pt x="18" y="9"/>
                    <a:pt x="20" y="1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8" y="7"/>
                    <a:pt x="48" y="5"/>
                  </a:cubicBezTo>
                  <a:cubicBezTo>
                    <a:pt x="48" y="2"/>
                    <a:pt x="45" y="2"/>
                    <a:pt x="41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8258175" y="4046538"/>
              <a:ext cx="217488" cy="204788"/>
            </a:xfrm>
            <a:custGeom>
              <a:avLst/>
              <a:gdLst>
                <a:gd name="T0" fmla="*/ 47 w 51"/>
                <a:gd name="T1" fmla="*/ 48 h 48"/>
                <a:gd name="T2" fmla="*/ 0 w 51"/>
                <a:gd name="T3" fmla="*/ 48 h 48"/>
                <a:gd name="T4" fmla="*/ 0 w 51"/>
                <a:gd name="T5" fmla="*/ 47 h 48"/>
                <a:gd name="T6" fmla="*/ 8 w 51"/>
                <a:gd name="T7" fmla="*/ 41 h 48"/>
                <a:gd name="T8" fmla="*/ 8 w 51"/>
                <a:gd name="T9" fmla="*/ 8 h 48"/>
                <a:gd name="T10" fmla="*/ 0 w 51"/>
                <a:gd name="T11" fmla="*/ 2 h 48"/>
                <a:gd name="T12" fmla="*/ 0 w 51"/>
                <a:gd name="T13" fmla="*/ 0 h 48"/>
                <a:gd name="T14" fmla="*/ 47 w 51"/>
                <a:gd name="T15" fmla="*/ 0 h 48"/>
                <a:gd name="T16" fmla="*/ 47 w 51"/>
                <a:gd name="T17" fmla="*/ 11 h 48"/>
                <a:gd name="T18" fmla="*/ 45 w 51"/>
                <a:gd name="T19" fmla="*/ 11 h 48"/>
                <a:gd name="T20" fmla="*/ 31 w 51"/>
                <a:gd name="T21" fmla="*/ 3 h 48"/>
                <a:gd name="T22" fmla="*/ 20 w 51"/>
                <a:gd name="T23" fmla="*/ 3 h 48"/>
                <a:gd name="T24" fmla="*/ 17 w 51"/>
                <a:gd name="T25" fmla="*/ 6 h 48"/>
                <a:gd name="T26" fmla="*/ 17 w 51"/>
                <a:gd name="T27" fmla="*/ 22 h 48"/>
                <a:gd name="T28" fmla="*/ 30 w 51"/>
                <a:gd name="T29" fmla="*/ 22 h 48"/>
                <a:gd name="T30" fmla="*/ 40 w 51"/>
                <a:gd name="T31" fmla="*/ 15 h 48"/>
                <a:gd name="T32" fmla="*/ 42 w 51"/>
                <a:gd name="T33" fmla="*/ 15 h 48"/>
                <a:gd name="T34" fmla="*/ 42 w 51"/>
                <a:gd name="T35" fmla="*/ 32 h 48"/>
                <a:gd name="T36" fmla="*/ 40 w 51"/>
                <a:gd name="T37" fmla="*/ 32 h 48"/>
                <a:gd name="T38" fmla="*/ 30 w 51"/>
                <a:gd name="T39" fmla="*/ 25 h 48"/>
                <a:gd name="T40" fmla="*/ 17 w 51"/>
                <a:gd name="T41" fmla="*/ 25 h 48"/>
                <a:gd name="T42" fmla="*/ 17 w 51"/>
                <a:gd name="T43" fmla="*/ 43 h 48"/>
                <a:gd name="T44" fmla="*/ 30 w 51"/>
                <a:gd name="T45" fmla="*/ 46 h 48"/>
                <a:gd name="T46" fmla="*/ 49 w 51"/>
                <a:gd name="T47" fmla="*/ 36 h 48"/>
                <a:gd name="T48" fmla="*/ 51 w 51"/>
                <a:gd name="T49" fmla="*/ 36 h 48"/>
                <a:gd name="T50" fmla="*/ 47 w 51"/>
                <a:gd name="T5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47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8" y="46"/>
                    <a:pt x="8" y="4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6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4"/>
                    <a:pt x="41" y="3"/>
                    <a:pt x="3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7" y="3"/>
                    <a:pt x="17" y="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8" y="22"/>
                    <a:pt x="39" y="20"/>
                    <a:pt x="40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26"/>
                    <a:pt x="37" y="25"/>
                    <a:pt x="30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6"/>
                    <a:pt x="17" y="46"/>
                    <a:pt x="30" y="46"/>
                  </a:cubicBezTo>
                  <a:cubicBezTo>
                    <a:pt x="41" y="46"/>
                    <a:pt x="45" y="43"/>
                    <a:pt x="49" y="36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4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8488363" y="4046538"/>
              <a:ext cx="236538" cy="204788"/>
            </a:xfrm>
            <a:custGeom>
              <a:avLst/>
              <a:gdLst>
                <a:gd name="T0" fmla="*/ 16 w 56"/>
                <a:gd name="T1" fmla="*/ 6 h 48"/>
                <a:gd name="T2" fmla="*/ 22 w 56"/>
                <a:gd name="T3" fmla="*/ 3 h 48"/>
                <a:gd name="T4" fmla="*/ 36 w 56"/>
                <a:gd name="T5" fmla="*/ 13 h 48"/>
                <a:gd name="T6" fmla="*/ 16 w 56"/>
                <a:gd name="T7" fmla="*/ 24 h 48"/>
                <a:gd name="T8" fmla="*/ 16 w 56"/>
                <a:gd name="T9" fmla="*/ 6 h 48"/>
                <a:gd name="T10" fmla="*/ 56 w 56"/>
                <a:gd name="T11" fmla="*/ 47 h 48"/>
                <a:gd name="T12" fmla="*/ 48 w 56"/>
                <a:gd name="T13" fmla="*/ 44 h 48"/>
                <a:gd name="T14" fmla="*/ 30 w 56"/>
                <a:gd name="T15" fmla="*/ 25 h 48"/>
                <a:gd name="T16" fmla="*/ 46 w 56"/>
                <a:gd name="T17" fmla="*/ 13 h 48"/>
                <a:gd name="T18" fmla="*/ 24 w 56"/>
                <a:gd name="T19" fmla="*/ 0 h 48"/>
                <a:gd name="T20" fmla="*/ 0 w 56"/>
                <a:gd name="T21" fmla="*/ 0 h 48"/>
                <a:gd name="T22" fmla="*/ 0 w 56"/>
                <a:gd name="T23" fmla="*/ 2 h 48"/>
                <a:gd name="T24" fmla="*/ 7 w 56"/>
                <a:gd name="T25" fmla="*/ 8 h 48"/>
                <a:gd name="T26" fmla="*/ 7 w 56"/>
                <a:gd name="T27" fmla="*/ 40 h 48"/>
                <a:gd name="T28" fmla="*/ 0 w 56"/>
                <a:gd name="T29" fmla="*/ 47 h 48"/>
                <a:gd name="T30" fmla="*/ 0 w 56"/>
                <a:gd name="T31" fmla="*/ 48 h 48"/>
                <a:gd name="T32" fmla="*/ 24 w 56"/>
                <a:gd name="T33" fmla="*/ 48 h 48"/>
                <a:gd name="T34" fmla="*/ 24 w 56"/>
                <a:gd name="T35" fmla="*/ 47 h 48"/>
                <a:gd name="T36" fmla="*/ 16 w 56"/>
                <a:gd name="T37" fmla="*/ 41 h 48"/>
                <a:gd name="T38" fmla="*/ 16 w 56"/>
                <a:gd name="T39" fmla="*/ 26 h 48"/>
                <a:gd name="T40" fmla="*/ 21 w 56"/>
                <a:gd name="T41" fmla="*/ 26 h 48"/>
                <a:gd name="T42" fmla="*/ 42 w 56"/>
                <a:gd name="T43" fmla="*/ 48 h 48"/>
                <a:gd name="T44" fmla="*/ 56 w 56"/>
                <a:gd name="T45" fmla="*/ 48 h 48"/>
                <a:gd name="T46" fmla="*/ 56 w 56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48">
                  <a:moveTo>
                    <a:pt x="16" y="6"/>
                  </a:moveTo>
                  <a:cubicBezTo>
                    <a:pt x="16" y="4"/>
                    <a:pt x="17" y="3"/>
                    <a:pt x="22" y="3"/>
                  </a:cubicBezTo>
                  <a:cubicBezTo>
                    <a:pt x="25" y="3"/>
                    <a:pt x="36" y="3"/>
                    <a:pt x="36" y="13"/>
                  </a:cubicBezTo>
                  <a:cubicBezTo>
                    <a:pt x="36" y="23"/>
                    <a:pt x="23" y="24"/>
                    <a:pt x="16" y="24"/>
                  </a:cubicBezTo>
                  <a:lnTo>
                    <a:pt x="16" y="6"/>
                  </a:lnTo>
                  <a:close/>
                  <a:moveTo>
                    <a:pt x="56" y="47"/>
                  </a:moveTo>
                  <a:cubicBezTo>
                    <a:pt x="52" y="47"/>
                    <a:pt x="50" y="46"/>
                    <a:pt x="48" y="4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5" y="25"/>
                    <a:pt x="46" y="23"/>
                    <a:pt x="46" y="13"/>
                  </a:cubicBezTo>
                  <a:cubicBezTo>
                    <a:pt x="46" y="2"/>
                    <a:pt x="32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7" y="3"/>
                    <a:pt x="7" y="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5"/>
                    <a:pt x="7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7" y="47"/>
                    <a:pt x="16" y="45"/>
                    <a:pt x="16" y="4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874236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1 w 39"/>
                <a:gd name="T11" fmla="*/ 50 h 50"/>
                <a:gd name="T12" fmla="*/ 7 w 39"/>
                <a:gd name="T13" fmla="*/ 48 h 50"/>
                <a:gd name="T14" fmla="*/ 5 w 39"/>
                <a:gd name="T15" fmla="*/ 50 h 50"/>
                <a:gd name="T16" fmla="*/ 3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3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1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5" y="49"/>
                    <a:pt x="5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3" y="20"/>
                    <a:pt x="3" y="13"/>
                  </a:cubicBezTo>
                  <a:cubicBezTo>
                    <a:pt x="3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8937625" y="4046538"/>
              <a:ext cx="109538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9059863" y="4046538"/>
              <a:ext cx="212725" cy="204788"/>
            </a:xfrm>
            <a:custGeom>
              <a:avLst/>
              <a:gdLst>
                <a:gd name="T0" fmla="*/ 38 w 50"/>
                <a:gd name="T1" fmla="*/ 48 h 48"/>
                <a:gd name="T2" fmla="*/ 13 w 50"/>
                <a:gd name="T3" fmla="*/ 48 h 48"/>
                <a:gd name="T4" fmla="*/ 13 w 50"/>
                <a:gd name="T5" fmla="*/ 47 h 48"/>
                <a:gd name="T6" fmla="*/ 21 w 50"/>
                <a:gd name="T7" fmla="*/ 40 h 48"/>
                <a:gd name="T8" fmla="*/ 21 w 50"/>
                <a:gd name="T9" fmla="*/ 4 h 48"/>
                <a:gd name="T10" fmla="*/ 16 w 50"/>
                <a:gd name="T11" fmla="*/ 4 h 48"/>
                <a:gd name="T12" fmla="*/ 2 w 50"/>
                <a:gd name="T13" fmla="*/ 13 h 48"/>
                <a:gd name="T14" fmla="*/ 0 w 50"/>
                <a:gd name="T15" fmla="*/ 13 h 48"/>
                <a:gd name="T16" fmla="*/ 1 w 50"/>
                <a:gd name="T17" fmla="*/ 0 h 48"/>
                <a:gd name="T18" fmla="*/ 50 w 50"/>
                <a:gd name="T19" fmla="*/ 0 h 48"/>
                <a:gd name="T20" fmla="*/ 50 w 50"/>
                <a:gd name="T21" fmla="*/ 13 h 48"/>
                <a:gd name="T22" fmla="*/ 48 w 50"/>
                <a:gd name="T23" fmla="*/ 13 h 48"/>
                <a:gd name="T24" fmla="*/ 34 w 50"/>
                <a:gd name="T25" fmla="*/ 4 h 48"/>
                <a:gd name="T26" fmla="*/ 30 w 50"/>
                <a:gd name="T27" fmla="*/ 4 h 48"/>
                <a:gd name="T28" fmla="*/ 30 w 50"/>
                <a:gd name="T29" fmla="*/ 41 h 48"/>
                <a:gd name="T30" fmla="*/ 38 w 50"/>
                <a:gd name="T31" fmla="*/ 47 h 48"/>
                <a:gd name="T32" fmla="*/ 38 w 50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8">
                  <a:moveTo>
                    <a:pt x="38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0" y="47"/>
                    <a:pt x="21" y="45"/>
                    <a:pt x="21" y="4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4"/>
                    <a:pt x="4" y="5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5"/>
                    <a:pt x="44" y="4"/>
                    <a:pt x="34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5"/>
                    <a:pt x="31" y="47"/>
                    <a:pt x="38" y="47"/>
                  </a:cubicBezTo>
                  <a:lnTo>
                    <a:pt x="3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9290050" y="4046538"/>
              <a:ext cx="249238" cy="204788"/>
            </a:xfrm>
            <a:custGeom>
              <a:avLst/>
              <a:gdLst>
                <a:gd name="T0" fmla="*/ 59 w 59"/>
                <a:gd name="T1" fmla="*/ 2 h 48"/>
                <a:gd name="T2" fmla="*/ 47 w 59"/>
                <a:gd name="T3" fmla="*/ 10 h 48"/>
                <a:gd name="T4" fmla="*/ 34 w 59"/>
                <a:gd name="T5" fmla="*/ 26 h 48"/>
                <a:gd name="T6" fmla="*/ 34 w 59"/>
                <a:gd name="T7" fmla="*/ 41 h 48"/>
                <a:gd name="T8" fmla="*/ 43 w 59"/>
                <a:gd name="T9" fmla="*/ 47 h 48"/>
                <a:gd name="T10" fmla="*/ 43 w 59"/>
                <a:gd name="T11" fmla="*/ 48 h 48"/>
                <a:gd name="T12" fmla="*/ 16 w 59"/>
                <a:gd name="T13" fmla="*/ 48 h 48"/>
                <a:gd name="T14" fmla="*/ 16 w 59"/>
                <a:gd name="T15" fmla="*/ 47 h 48"/>
                <a:gd name="T16" fmla="*/ 25 w 59"/>
                <a:gd name="T17" fmla="*/ 40 h 48"/>
                <a:gd name="T18" fmla="*/ 25 w 59"/>
                <a:gd name="T19" fmla="*/ 27 h 48"/>
                <a:gd name="T20" fmla="*/ 14 w 59"/>
                <a:gd name="T21" fmla="*/ 13 h 48"/>
                <a:gd name="T22" fmla="*/ 0 w 59"/>
                <a:gd name="T23" fmla="*/ 2 h 48"/>
                <a:gd name="T24" fmla="*/ 0 w 59"/>
                <a:gd name="T25" fmla="*/ 0 h 48"/>
                <a:gd name="T26" fmla="*/ 24 w 59"/>
                <a:gd name="T27" fmla="*/ 0 h 48"/>
                <a:gd name="T28" fmla="*/ 24 w 59"/>
                <a:gd name="T29" fmla="*/ 2 h 48"/>
                <a:gd name="T30" fmla="*/ 18 w 59"/>
                <a:gd name="T31" fmla="*/ 4 h 48"/>
                <a:gd name="T32" fmla="*/ 19 w 59"/>
                <a:gd name="T33" fmla="*/ 7 h 48"/>
                <a:gd name="T34" fmla="*/ 32 w 59"/>
                <a:gd name="T35" fmla="*/ 23 h 48"/>
                <a:gd name="T36" fmla="*/ 45 w 59"/>
                <a:gd name="T37" fmla="*/ 7 h 48"/>
                <a:gd name="T38" fmla="*/ 46 w 59"/>
                <a:gd name="T39" fmla="*/ 4 h 48"/>
                <a:gd name="T40" fmla="*/ 40 w 59"/>
                <a:gd name="T41" fmla="*/ 2 h 48"/>
                <a:gd name="T42" fmla="*/ 40 w 59"/>
                <a:gd name="T43" fmla="*/ 0 h 48"/>
                <a:gd name="T44" fmla="*/ 59 w 59"/>
                <a:gd name="T45" fmla="*/ 0 h 48"/>
                <a:gd name="T46" fmla="*/ 59 w 59"/>
                <a:gd name="T4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48">
                  <a:moveTo>
                    <a:pt x="59" y="2"/>
                  </a:moveTo>
                  <a:cubicBezTo>
                    <a:pt x="56" y="2"/>
                    <a:pt x="53" y="2"/>
                    <a:pt x="47" y="1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6"/>
                    <a:pt x="35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5" y="47"/>
                    <a:pt x="25" y="45"/>
                    <a:pt x="25" y="4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8" y="2"/>
                    <a:pt x="18" y="4"/>
                  </a:cubicBezTo>
                  <a:cubicBezTo>
                    <a:pt x="18" y="5"/>
                    <a:pt x="18" y="6"/>
                    <a:pt x="19" y="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6" y="2"/>
                    <a:pt x="42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auto">
            <a:xfrm>
              <a:off x="2571750" y="2347913"/>
              <a:ext cx="2154238" cy="2184400"/>
            </a:xfrm>
            <a:custGeom>
              <a:avLst/>
              <a:gdLst>
                <a:gd name="T0" fmla="*/ 254 w 508"/>
                <a:gd name="T1" fmla="*/ 0 h 513"/>
                <a:gd name="T2" fmla="*/ 0 w 508"/>
                <a:gd name="T3" fmla="*/ 256 h 513"/>
                <a:gd name="T4" fmla="*/ 254 w 508"/>
                <a:gd name="T5" fmla="*/ 513 h 513"/>
                <a:gd name="T6" fmla="*/ 508 w 508"/>
                <a:gd name="T7" fmla="*/ 256 h 513"/>
                <a:gd name="T8" fmla="*/ 254 w 508"/>
                <a:gd name="T9" fmla="*/ 0 h 513"/>
                <a:gd name="T10" fmla="*/ 254 w 508"/>
                <a:gd name="T11" fmla="*/ 504 h 513"/>
                <a:gd name="T12" fmla="*/ 9 w 508"/>
                <a:gd name="T13" fmla="*/ 256 h 513"/>
                <a:gd name="T14" fmla="*/ 254 w 508"/>
                <a:gd name="T15" fmla="*/ 9 h 513"/>
                <a:gd name="T16" fmla="*/ 499 w 508"/>
                <a:gd name="T17" fmla="*/ 256 h 513"/>
                <a:gd name="T18" fmla="*/ 254 w 508"/>
                <a:gd name="T19" fmla="*/ 5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513">
                  <a:moveTo>
                    <a:pt x="254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8"/>
                    <a:pt x="114" y="513"/>
                    <a:pt x="254" y="513"/>
                  </a:cubicBezTo>
                  <a:cubicBezTo>
                    <a:pt x="394" y="513"/>
                    <a:pt x="508" y="398"/>
                    <a:pt x="508" y="256"/>
                  </a:cubicBezTo>
                  <a:cubicBezTo>
                    <a:pt x="508" y="115"/>
                    <a:pt x="394" y="0"/>
                    <a:pt x="254" y="0"/>
                  </a:cubicBezTo>
                  <a:close/>
                  <a:moveTo>
                    <a:pt x="254" y="504"/>
                  </a:moveTo>
                  <a:cubicBezTo>
                    <a:pt x="119" y="504"/>
                    <a:pt x="9" y="393"/>
                    <a:pt x="9" y="256"/>
                  </a:cubicBezTo>
                  <a:cubicBezTo>
                    <a:pt x="9" y="119"/>
                    <a:pt x="119" y="9"/>
                    <a:pt x="254" y="9"/>
                  </a:cubicBezTo>
                  <a:cubicBezTo>
                    <a:pt x="389" y="9"/>
                    <a:pt x="499" y="119"/>
                    <a:pt x="499" y="256"/>
                  </a:cubicBezTo>
                  <a:cubicBezTo>
                    <a:pt x="499" y="393"/>
                    <a:pt x="389" y="504"/>
                    <a:pt x="254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3449638" y="4246563"/>
              <a:ext cx="134938" cy="149225"/>
            </a:xfrm>
            <a:custGeom>
              <a:avLst/>
              <a:gdLst>
                <a:gd name="T0" fmla="*/ 16 w 32"/>
                <a:gd name="T1" fmla="*/ 22 h 35"/>
                <a:gd name="T2" fmla="*/ 17 w 32"/>
                <a:gd name="T3" fmla="*/ 16 h 35"/>
                <a:gd name="T4" fmla="*/ 31 w 32"/>
                <a:gd name="T5" fmla="*/ 18 h 35"/>
                <a:gd name="T6" fmla="*/ 29 w 32"/>
                <a:gd name="T7" fmla="*/ 31 h 35"/>
                <a:gd name="T8" fmla="*/ 23 w 32"/>
                <a:gd name="T9" fmla="*/ 34 h 35"/>
                <a:gd name="T10" fmla="*/ 15 w 32"/>
                <a:gd name="T11" fmla="*/ 34 h 35"/>
                <a:gd name="T12" fmla="*/ 6 w 32"/>
                <a:gd name="T13" fmla="*/ 31 h 35"/>
                <a:gd name="T14" fmla="*/ 1 w 32"/>
                <a:gd name="T15" fmla="*/ 24 h 35"/>
                <a:gd name="T16" fmla="*/ 1 w 32"/>
                <a:gd name="T17" fmla="*/ 15 h 35"/>
                <a:gd name="T18" fmla="*/ 4 w 32"/>
                <a:gd name="T19" fmla="*/ 6 h 35"/>
                <a:gd name="T20" fmla="*/ 11 w 32"/>
                <a:gd name="T21" fmla="*/ 1 h 35"/>
                <a:gd name="T22" fmla="*/ 19 w 32"/>
                <a:gd name="T23" fmla="*/ 1 h 35"/>
                <a:gd name="T24" fmla="*/ 28 w 32"/>
                <a:gd name="T25" fmla="*/ 5 h 35"/>
                <a:gd name="T26" fmla="*/ 32 w 32"/>
                <a:gd name="T27" fmla="*/ 12 h 35"/>
                <a:gd name="T28" fmla="*/ 25 w 32"/>
                <a:gd name="T29" fmla="*/ 12 h 35"/>
                <a:gd name="T30" fmla="*/ 23 w 32"/>
                <a:gd name="T31" fmla="*/ 8 h 35"/>
                <a:gd name="T32" fmla="*/ 18 w 32"/>
                <a:gd name="T33" fmla="*/ 6 h 35"/>
                <a:gd name="T34" fmla="*/ 11 w 32"/>
                <a:gd name="T35" fmla="*/ 8 h 35"/>
                <a:gd name="T36" fmla="*/ 7 w 32"/>
                <a:gd name="T37" fmla="*/ 16 h 35"/>
                <a:gd name="T38" fmla="*/ 9 w 32"/>
                <a:gd name="T39" fmla="*/ 25 h 35"/>
                <a:gd name="T40" fmla="*/ 15 w 32"/>
                <a:gd name="T41" fmla="*/ 29 h 35"/>
                <a:gd name="T42" fmla="*/ 19 w 32"/>
                <a:gd name="T43" fmla="*/ 28 h 35"/>
                <a:gd name="T44" fmla="*/ 23 w 32"/>
                <a:gd name="T45" fmla="*/ 27 h 35"/>
                <a:gd name="T46" fmla="*/ 24 w 32"/>
                <a:gd name="T47" fmla="*/ 23 h 35"/>
                <a:gd name="T48" fmla="*/ 16 w 32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5">
                  <a:moveTo>
                    <a:pt x="16" y="2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6" y="33"/>
                    <a:pt x="23" y="34"/>
                  </a:cubicBezTo>
                  <a:cubicBezTo>
                    <a:pt x="20" y="34"/>
                    <a:pt x="17" y="35"/>
                    <a:pt x="15" y="34"/>
                  </a:cubicBezTo>
                  <a:cubicBezTo>
                    <a:pt x="11" y="34"/>
                    <a:pt x="8" y="33"/>
                    <a:pt x="6" y="31"/>
                  </a:cubicBezTo>
                  <a:cubicBezTo>
                    <a:pt x="4" y="29"/>
                    <a:pt x="2" y="27"/>
                    <a:pt x="1" y="24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11"/>
                    <a:pt x="2" y="9"/>
                    <a:pt x="4" y="6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3" y="1"/>
                    <a:pt x="26" y="2"/>
                    <a:pt x="28" y="5"/>
                  </a:cubicBezTo>
                  <a:cubicBezTo>
                    <a:pt x="31" y="7"/>
                    <a:pt x="32" y="9"/>
                    <a:pt x="32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2" y="7"/>
                    <a:pt x="20" y="6"/>
                    <a:pt x="18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9" y="9"/>
                    <a:pt x="8" y="12"/>
                    <a:pt x="7" y="16"/>
                  </a:cubicBezTo>
                  <a:cubicBezTo>
                    <a:pt x="7" y="19"/>
                    <a:pt x="7" y="22"/>
                    <a:pt x="9" y="25"/>
                  </a:cubicBezTo>
                  <a:cubicBezTo>
                    <a:pt x="10" y="27"/>
                    <a:pt x="12" y="28"/>
                    <a:pt x="15" y="29"/>
                  </a:cubicBezTo>
                  <a:cubicBezTo>
                    <a:pt x="16" y="29"/>
                    <a:pt x="18" y="29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3"/>
                    <a:pt x="24" y="23"/>
                    <a:pt x="24" y="23"/>
                  </a:cubicBez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3287713" y="4198938"/>
              <a:ext cx="153988" cy="166688"/>
            </a:xfrm>
            <a:custGeom>
              <a:avLst/>
              <a:gdLst>
                <a:gd name="T0" fmla="*/ 0 w 97"/>
                <a:gd name="T1" fmla="*/ 84 h 105"/>
                <a:gd name="T2" fmla="*/ 30 w 97"/>
                <a:gd name="T3" fmla="*/ 0 h 105"/>
                <a:gd name="T4" fmla="*/ 46 w 97"/>
                <a:gd name="T5" fmla="*/ 6 h 105"/>
                <a:gd name="T6" fmla="*/ 62 w 97"/>
                <a:gd name="T7" fmla="*/ 73 h 105"/>
                <a:gd name="T8" fmla="*/ 81 w 97"/>
                <a:gd name="T9" fmla="*/ 17 h 105"/>
                <a:gd name="T10" fmla="*/ 97 w 97"/>
                <a:gd name="T11" fmla="*/ 22 h 105"/>
                <a:gd name="T12" fmla="*/ 67 w 97"/>
                <a:gd name="T13" fmla="*/ 105 h 105"/>
                <a:gd name="T14" fmla="*/ 49 w 97"/>
                <a:gd name="T15" fmla="*/ 100 h 105"/>
                <a:gd name="T16" fmla="*/ 35 w 97"/>
                <a:gd name="T17" fmla="*/ 35 h 105"/>
                <a:gd name="T18" fmla="*/ 17 w 97"/>
                <a:gd name="T19" fmla="*/ 89 h 105"/>
                <a:gd name="T20" fmla="*/ 0 w 97"/>
                <a:gd name="T21" fmla="*/ 8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5">
                  <a:moveTo>
                    <a:pt x="0" y="84"/>
                  </a:moveTo>
                  <a:lnTo>
                    <a:pt x="30" y="0"/>
                  </a:lnTo>
                  <a:lnTo>
                    <a:pt x="46" y="6"/>
                  </a:lnTo>
                  <a:lnTo>
                    <a:pt x="62" y="73"/>
                  </a:lnTo>
                  <a:lnTo>
                    <a:pt x="81" y="17"/>
                  </a:lnTo>
                  <a:lnTo>
                    <a:pt x="97" y="22"/>
                  </a:lnTo>
                  <a:lnTo>
                    <a:pt x="67" y="105"/>
                  </a:lnTo>
                  <a:lnTo>
                    <a:pt x="49" y="100"/>
                  </a:lnTo>
                  <a:lnTo>
                    <a:pt x="35" y="35"/>
                  </a:lnTo>
                  <a:lnTo>
                    <a:pt x="17" y="89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2889250" y="3935413"/>
              <a:ext cx="182563" cy="174625"/>
            </a:xfrm>
            <a:custGeom>
              <a:avLst/>
              <a:gdLst>
                <a:gd name="T0" fmla="*/ 0 w 115"/>
                <a:gd name="T1" fmla="*/ 56 h 110"/>
                <a:gd name="T2" fmla="*/ 67 w 115"/>
                <a:gd name="T3" fmla="*/ 0 h 110"/>
                <a:gd name="T4" fmla="*/ 81 w 115"/>
                <a:gd name="T5" fmla="*/ 14 h 110"/>
                <a:gd name="T6" fmla="*/ 59 w 115"/>
                <a:gd name="T7" fmla="*/ 78 h 110"/>
                <a:gd name="T8" fmla="*/ 105 w 115"/>
                <a:gd name="T9" fmla="*/ 40 h 110"/>
                <a:gd name="T10" fmla="*/ 115 w 115"/>
                <a:gd name="T11" fmla="*/ 54 h 110"/>
                <a:gd name="T12" fmla="*/ 46 w 115"/>
                <a:gd name="T13" fmla="*/ 110 h 110"/>
                <a:gd name="T14" fmla="*/ 35 w 115"/>
                <a:gd name="T15" fmla="*/ 97 h 110"/>
                <a:gd name="T16" fmla="*/ 56 w 115"/>
                <a:gd name="T17" fmla="*/ 32 h 110"/>
                <a:gd name="T18" fmla="*/ 11 w 115"/>
                <a:gd name="T19" fmla="*/ 70 h 110"/>
                <a:gd name="T20" fmla="*/ 0 w 115"/>
                <a:gd name="T21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0">
                  <a:moveTo>
                    <a:pt x="0" y="56"/>
                  </a:moveTo>
                  <a:lnTo>
                    <a:pt x="67" y="0"/>
                  </a:lnTo>
                  <a:lnTo>
                    <a:pt x="81" y="14"/>
                  </a:lnTo>
                  <a:lnTo>
                    <a:pt x="59" y="78"/>
                  </a:lnTo>
                  <a:lnTo>
                    <a:pt x="105" y="40"/>
                  </a:lnTo>
                  <a:lnTo>
                    <a:pt x="115" y="54"/>
                  </a:lnTo>
                  <a:lnTo>
                    <a:pt x="46" y="110"/>
                  </a:lnTo>
                  <a:lnTo>
                    <a:pt x="35" y="97"/>
                  </a:lnTo>
                  <a:lnTo>
                    <a:pt x="56" y="32"/>
                  </a:lnTo>
                  <a:lnTo>
                    <a:pt x="11" y="7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35"/>
            <p:cNvSpPr>
              <a:spLocks noEditPoints="1"/>
            </p:cNvSpPr>
            <p:nvPr/>
          </p:nvSpPr>
          <p:spPr bwMode="auto">
            <a:xfrm>
              <a:off x="3144838" y="4144963"/>
              <a:ext cx="147638" cy="147638"/>
            </a:xfrm>
            <a:custGeom>
              <a:avLst/>
              <a:gdLst>
                <a:gd name="T0" fmla="*/ 17 w 35"/>
                <a:gd name="T1" fmla="*/ 7 h 35"/>
                <a:gd name="T2" fmla="*/ 24 w 35"/>
                <a:gd name="T3" fmla="*/ 8 h 35"/>
                <a:gd name="T4" fmla="*/ 28 w 35"/>
                <a:gd name="T5" fmla="*/ 14 h 35"/>
                <a:gd name="T6" fmla="*/ 26 w 35"/>
                <a:gd name="T7" fmla="*/ 22 h 35"/>
                <a:gd name="T8" fmla="*/ 19 w 35"/>
                <a:gd name="T9" fmla="*/ 28 h 35"/>
                <a:gd name="T10" fmla="*/ 12 w 35"/>
                <a:gd name="T11" fmla="*/ 27 h 35"/>
                <a:gd name="T12" fmla="*/ 8 w 35"/>
                <a:gd name="T13" fmla="*/ 21 h 35"/>
                <a:gd name="T14" fmla="*/ 10 w 35"/>
                <a:gd name="T15" fmla="*/ 13 h 35"/>
                <a:gd name="T16" fmla="*/ 17 w 35"/>
                <a:gd name="T17" fmla="*/ 7 h 35"/>
                <a:gd name="T18" fmla="*/ 1 w 35"/>
                <a:gd name="T19" fmla="*/ 22 h 35"/>
                <a:gd name="T20" fmla="*/ 9 w 35"/>
                <a:gd name="T21" fmla="*/ 32 h 35"/>
                <a:gd name="T22" fmla="*/ 21 w 35"/>
                <a:gd name="T23" fmla="*/ 34 h 35"/>
                <a:gd name="T24" fmla="*/ 32 w 35"/>
                <a:gd name="T25" fmla="*/ 26 h 35"/>
                <a:gd name="T26" fmla="*/ 35 w 35"/>
                <a:gd name="T27" fmla="*/ 13 h 35"/>
                <a:gd name="T28" fmla="*/ 27 w 35"/>
                <a:gd name="T29" fmla="*/ 3 h 35"/>
                <a:gd name="T30" fmla="*/ 20 w 35"/>
                <a:gd name="T31" fmla="*/ 0 h 35"/>
                <a:gd name="T32" fmla="*/ 15 w 35"/>
                <a:gd name="T33" fmla="*/ 1 h 35"/>
                <a:gd name="T34" fmla="*/ 10 w 35"/>
                <a:gd name="T35" fmla="*/ 3 h 35"/>
                <a:gd name="T36" fmla="*/ 4 w 35"/>
                <a:gd name="T37" fmla="*/ 9 h 35"/>
                <a:gd name="T38" fmla="*/ 1 w 35"/>
                <a:gd name="T3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5">
                  <a:moveTo>
                    <a:pt x="17" y="7"/>
                  </a:moveTo>
                  <a:cubicBezTo>
                    <a:pt x="19" y="6"/>
                    <a:pt x="22" y="6"/>
                    <a:pt x="24" y="8"/>
                  </a:cubicBezTo>
                  <a:cubicBezTo>
                    <a:pt x="26" y="9"/>
                    <a:pt x="28" y="11"/>
                    <a:pt x="28" y="14"/>
                  </a:cubicBezTo>
                  <a:cubicBezTo>
                    <a:pt x="29" y="16"/>
                    <a:pt x="28" y="19"/>
                    <a:pt x="26" y="22"/>
                  </a:cubicBezTo>
                  <a:cubicBezTo>
                    <a:pt x="24" y="25"/>
                    <a:pt x="22" y="27"/>
                    <a:pt x="19" y="28"/>
                  </a:cubicBezTo>
                  <a:cubicBezTo>
                    <a:pt x="17" y="29"/>
                    <a:pt x="14" y="29"/>
                    <a:pt x="12" y="27"/>
                  </a:cubicBezTo>
                  <a:cubicBezTo>
                    <a:pt x="10" y="26"/>
                    <a:pt x="8" y="24"/>
                    <a:pt x="8" y="21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2" y="10"/>
                    <a:pt x="14" y="8"/>
                    <a:pt x="17" y="7"/>
                  </a:cubicBezTo>
                  <a:close/>
                  <a:moveTo>
                    <a:pt x="1" y="22"/>
                  </a:moveTo>
                  <a:cubicBezTo>
                    <a:pt x="2" y="26"/>
                    <a:pt x="5" y="30"/>
                    <a:pt x="9" y="32"/>
                  </a:cubicBezTo>
                  <a:cubicBezTo>
                    <a:pt x="13" y="35"/>
                    <a:pt x="17" y="35"/>
                    <a:pt x="21" y="34"/>
                  </a:cubicBezTo>
                  <a:cubicBezTo>
                    <a:pt x="26" y="33"/>
                    <a:pt x="29" y="30"/>
                    <a:pt x="32" y="26"/>
                  </a:cubicBezTo>
                  <a:cubicBezTo>
                    <a:pt x="35" y="21"/>
                    <a:pt x="35" y="17"/>
                    <a:pt x="35" y="13"/>
                  </a:cubicBezTo>
                  <a:cubicBezTo>
                    <a:pt x="34" y="9"/>
                    <a:pt x="31" y="5"/>
                    <a:pt x="27" y="3"/>
                  </a:cubicBezTo>
                  <a:cubicBezTo>
                    <a:pt x="24" y="2"/>
                    <a:pt x="22" y="1"/>
                    <a:pt x="20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1"/>
                    <a:pt x="11" y="2"/>
                    <a:pt x="10" y="3"/>
                  </a:cubicBezTo>
                  <a:cubicBezTo>
                    <a:pt x="8" y="4"/>
                    <a:pt x="6" y="7"/>
                    <a:pt x="4" y="9"/>
                  </a:cubicBezTo>
                  <a:cubicBezTo>
                    <a:pt x="1" y="14"/>
                    <a:pt x="0" y="18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36"/>
            <p:cNvSpPr>
              <a:spLocks noEditPoints="1"/>
            </p:cNvSpPr>
            <p:nvPr/>
          </p:nvSpPr>
          <p:spPr bwMode="auto">
            <a:xfrm>
              <a:off x="3000375" y="4038600"/>
              <a:ext cx="157163" cy="160338"/>
            </a:xfrm>
            <a:custGeom>
              <a:avLst/>
              <a:gdLst>
                <a:gd name="T0" fmla="*/ 25 w 37"/>
                <a:gd name="T1" fmla="*/ 11 h 38"/>
                <a:gd name="T2" fmla="*/ 29 w 37"/>
                <a:gd name="T3" fmla="*/ 15 h 38"/>
                <a:gd name="T4" fmla="*/ 31 w 37"/>
                <a:gd name="T5" fmla="*/ 18 h 38"/>
                <a:gd name="T6" fmla="*/ 30 w 37"/>
                <a:gd name="T7" fmla="*/ 21 h 38"/>
                <a:gd name="T8" fmla="*/ 27 w 37"/>
                <a:gd name="T9" fmla="*/ 26 h 38"/>
                <a:gd name="T10" fmla="*/ 22 w 37"/>
                <a:gd name="T11" fmla="*/ 30 h 38"/>
                <a:gd name="T12" fmla="*/ 19 w 37"/>
                <a:gd name="T13" fmla="*/ 32 h 38"/>
                <a:gd name="T14" fmla="*/ 16 w 37"/>
                <a:gd name="T15" fmla="*/ 31 h 38"/>
                <a:gd name="T16" fmla="*/ 13 w 37"/>
                <a:gd name="T17" fmla="*/ 29 h 38"/>
                <a:gd name="T18" fmla="*/ 9 w 37"/>
                <a:gd name="T19" fmla="*/ 25 h 38"/>
                <a:gd name="T20" fmla="*/ 23 w 37"/>
                <a:gd name="T21" fmla="*/ 9 h 38"/>
                <a:gd name="T22" fmla="*/ 25 w 37"/>
                <a:gd name="T23" fmla="*/ 11 h 38"/>
                <a:gd name="T24" fmla="*/ 0 w 37"/>
                <a:gd name="T25" fmla="*/ 25 h 38"/>
                <a:gd name="T26" fmla="*/ 10 w 37"/>
                <a:gd name="T27" fmla="*/ 33 h 38"/>
                <a:gd name="T28" fmla="*/ 15 w 37"/>
                <a:gd name="T29" fmla="*/ 37 h 38"/>
                <a:gd name="T30" fmla="*/ 20 w 37"/>
                <a:gd name="T31" fmla="*/ 38 h 38"/>
                <a:gd name="T32" fmla="*/ 27 w 37"/>
                <a:gd name="T33" fmla="*/ 36 h 38"/>
                <a:gd name="T34" fmla="*/ 32 w 37"/>
                <a:gd name="T35" fmla="*/ 31 h 38"/>
                <a:gd name="T36" fmla="*/ 36 w 37"/>
                <a:gd name="T37" fmla="*/ 24 h 38"/>
                <a:gd name="T38" fmla="*/ 37 w 37"/>
                <a:gd name="T39" fmla="*/ 18 h 38"/>
                <a:gd name="T40" fmla="*/ 35 w 37"/>
                <a:gd name="T41" fmla="*/ 13 h 38"/>
                <a:gd name="T42" fmla="*/ 31 w 37"/>
                <a:gd name="T43" fmla="*/ 8 h 38"/>
                <a:gd name="T44" fmla="*/ 22 w 37"/>
                <a:gd name="T45" fmla="*/ 0 h 38"/>
                <a:gd name="T46" fmla="*/ 0 w 37"/>
                <a:gd name="T4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8">
                  <a:moveTo>
                    <a:pt x="25" y="11"/>
                  </a:moveTo>
                  <a:cubicBezTo>
                    <a:pt x="28" y="13"/>
                    <a:pt x="29" y="14"/>
                    <a:pt x="29" y="15"/>
                  </a:cubicBezTo>
                  <a:cubicBezTo>
                    <a:pt x="30" y="16"/>
                    <a:pt x="31" y="17"/>
                    <a:pt x="31" y="18"/>
                  </a:cubicBezTo>
                  <a:cubicBezTo>
                    <a:pt x="31" y="19"/>
                    <a:pt x="31" y="20"/>
                    <a:pt x="30" y="21"/>
                  </a:cubicBezTo>
                  <a:cubicBezTo>
                    <a:pt x="30" y="23"/>
                    <a:pt x="28" y="24"/>
                    <a:pt x="27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21" y="31"/>
                    <a:pt x="20" y="32"/>
                    <a:pt x="19" y="32"/>
                  </a:cubicBezTo>
                  <a:cubicBezTo>
                    <a:pt x="18" y="32"/>
                    <a:pt x="17" y="31"/>
                    <a:pt x="16" y="31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25" y="11"/>
                  </a:lnTo>
                  <a:close/>
                  <a:moveTo>
                    <a:pt x="0" y="2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7" y="37"/>
                    <a:pt x="18" y="38"/>
                    <a:pt x="20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8" y="34"/>
                    <a:pt x="30" y="33"/>
                    <a:pt x="32" y="31"/>
                  </a:cubicBezTo>
                  <a:cubicBezTo>
                    <a:pt x="34" y="28"/>
                    <a:pt x="35" y="26"/>
                    <a:pt x="36" y="24"/>
                  </a:cubicBezTo>
                  <a:cubicBezTo>
                    <a:pt x="37" y="22"/>
                    <a:pt x="37" y="20"/>
                    <a:pt x="37" y="18"/>
                  </a:cubicBezTo>
                  <a:cubicBezTo>
                    <a:pt x="37" y="16"/>
                    <a:pt x="36" y="14"/>
                    <a:pt x="35" y="13"/>
                  </a:cubicBezTo>
                  <a:cubicBezTo>
                    <a:pt x="35" y="11"/>
                    <a:pt x="33" y="10"/>
                    <a:pt x="31" y="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2800350" y="3851275"/>
              <a:ext cx="161925" cy="144463"/>
            </a:xfrm>
            <a:custGeom>
              <a:avLst/>
              <a:gdLst>
                <a:gd name="T0" fmla="*/ 46 w 102"/>
                <a:gd name="T1" fmla="*/ 24 h 91"/>
                <a:gd name="T2" fmla="*/ 80 w 102"/>
                <a:gd name="T3" fmla="*/ 18 h 91"/>
                <a:gd name="T4" fmla="*/ 56 w 102"/>
                <a:gd name="T5" fmla="*/ 45 h 91"/>
                <a:gd name="T6" fmla="*/ 46 w 102"/>
                <a:gd name="T7" fmla="*/ 24 h 91"/>
                <a:gd name="T8" fmla="*/ 102 w 102"/>
                <a:gd name="T9" fmla="*/ 16 h 91"/>
                <a:gd name="T10" fmla="*/ 94 w 102"/>
                <a:gd name="T11" fmla="*/ 0 h 91"/>
                <a:gd name="T12" fmla="*/ 0 w 102"/>
                <a:gd name="T13" fmla="*/ 13 h 91"/>
                <a:gd name="T14" fmla="*/ 8 w 102"/>
                <a:gd name="T15" fmla="*/ 29 h 91"/>
                <a:gd name="T16" fmla="*/ 30 w 102"/>
                <a:gd name="T17" fmla="*/ 26 h 91"/>
                <a:gd name="T18" fmla="*/ 48 w 102"/>
                <a:gd name="T19" fmla="*/ 56 h 91"/>
                <a:gd name="T20" fmla="*/ 32 w 102"/>
                <a:gd name="T21" fmla="*/ 75 h 91"/>
                <a:gd name="T22" fmla="*/ 43 w 102"/>
                <a:gd name="T23" fmla="*/ 91 h 91"/>
                <a:gd name="T24" fmla="*/ 102 w 102"/>
                <a:gd name="T25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91">
                  <a:moveTo>
                    <a:pt x="46" y="24"/>
                  </a:moveTo>
                  <a:lnTo>
                    <a:pt x="80" y="18"/>
                  </a:lnTo>
                  <a:lnTo>
                    <a:pt x="56" y="45"/>
                  </a:lnTo>
                  <a:lnTo>
                    <a:pt x="46" y="24"/>
                  </a:lnTo>
                  <a:close/>
                  <a:moveTo>
                    <a:pt x="102" y="16"/>
                  </a:moveTo>
                  <a:lnTo>
                    <a:pt x="94" y="0"/>
                  </a:lnTo>
                  <a:lnTo>
                    <a:pt x="0" y="13"/>
                  </a:lnTo>
                  <a:lnTo>
                    <a:pt x="8" y="29"/>
                  </a:lnTo>
                  <a:lnTo>
                    <a:pt x="30" y="26"/>
                  </a:lnTo>
                  <a:lnTo>
                    <a:pt x="48" y="56"/>
                  </a:lnTo>
                  <a:lnTo>
                    <a:pt x="32" y="75"/>
                  </a:lnTo>
                  <a:lnTo>
                    <a:pt x="43" y="91"/>
                  </a:lnTo>
                  <a:lnTo>
                    <a:pt x="10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2746375" y="3684588"/>
              <a:ext cx="168275" cy="152400"/>
            </a:xfrm>
            <a:custGeom>
              <a:avLst/>
              <a:gdLst>
                <a:gd name="T0" fmla="*/ 0 w 106"/>
                <a:gd name="T1" fmla="*/ 29 h 96"/>
                <a:gd name="T2" fmla="*/ 82 w 106"/>
                <a:gd name="T3" fmla="*/ 0 h 96"/>
                <a:gd name="T4" fmla="*/ 88 w 106"/>
                <a:gd name="T5" fmla="*/ 19 h 96"/>
                <a:gd name="T6" fmla="*/ 56 w 106"/>
                <a:gd name="T7" fmla="*/ 29 h 96"/>
                <a:gd name="T8" fmla="*/ 66 w 106"/>
                <a:gd name="T9" fmla="*/ 62 h 96"/>
                <a:gd name="T10" fmla="*/ 101 w 106"/>
                <a:gd name="T11" fmla="*/ 51 h 96"/>
                <a:gd name="T12" fmla="*/ 106 w 106"/>
                <a:gd name="T13" fmla="*/ 67 h 96"/>
                <a:gd name="T14" fmla="*/ 24 w 106"/>
                <a:gd name="T15" fmla="*/ 96 h 96"/>
                <a:gd name="T16" fmla="*/ 16 w 106"/>
                <a:gd name="T17" fmla="*/ 80 h 96"/>
                <a:gd name="T18" fmla="*/ 53 w 106"/>
                <a:gd name="T19" fmla="*/ 67 h 96"/>
                <a:gd name="T20" fmla="*/ 42 w 106"/>
                <a:gd name="T21" fmla="*/ 35 h 96"/>
                <a:gd name="T22" fmla="*/ 5 w 106"/>
                <a:gd name="T23" fmla="*/ 48 h 96"/>
                <a:gd name="T24" fmla="*/ 0 w 106"/>
                <a:gd name="T2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96">
                  <a:moveTo>
                    <a:pt x="0" y="29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56" y="29"/>
                  </a:lnTo>
                  <a:lnTo>
                    <a:pt x="66" y="62"/>
                  </a:lnTo>
                  <a:lnTo>
                    <a:pt x="101" y="51"/>
                  </a:lnTo>
                  <a:lnTo>
                    <a:pt x="106" y="67"/>
                  </a:lnTo>
                  <a:lnTo>
                    <a:pt x="24" y="96"/>
                  </a:lnTo>
                  <a:lnTo>
                    <a:pt x="16" y="80"/>
                  </a:lnTo>
                  <a:lnTo>
                    <a:pt x="53" y="67"/>
                  </a:lnTo>
                  <a:lnTo>
                    <a:pt x="42" y="35"/>
                  </a:lnTo>
                  <a:lnTo>
                    <a:pt x="5" y="4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39"/>
            <p:cNvSpPr/>
            <p:nvPr/>
          </p:nvSpPr>
          <p:spPr bwMode="auto">
            <a:xfrm>
              <a:off x="2716213" y="3560763"/>
              <a:ext cx="147638" cy="119063"/>
            </a:xfrm>
            <a:custGeom>
              <a:avLst/>
              <a:gdLst>
                <a:gd name="T0" fmla="*/ 9 w 35"/>
                <a:gd name="T1" fmla="*/ 1 h 28"/>
                <a:gd name="T2" fmla="*/ 11 w 35"/>
                <a:gd name="T3" fmla="*/ 8 h 28"/>
                <a:gd name="T4" fmla="*/ 7 w 35"/>
                <a:gd name="T5" fmla="*/ 11 h 28"/>
                <a:gd name="T6" fmla="*/ 6 w 35"/>
                <a:gd name="T7" fmla="*/ 16 h 28"/>
                <a:gd name="T8" fmla="*/ 8 w 35"/>
                <a:gd name="T9" fmla="*/ 20 h 28"/>
                <a:gd name="T10" fmla="*/ 12 w 35"/>
                <a:gd name="T11" fmla="*/ 21 h 28"/>
                <a:gd name="T12" fmla="*/ 14 w 35"/>
                <a:gd name="T13" fmla="*/ 20 h 28"/>
                <a:gd name="T14" fmla="*/ 15 w 35"/>
                <a:gd name="T15" fmla="*/ 18 h 28"/>
                <a:gd name="T16" fmla="*/ 15 w 35"/>
                <a:gd name="T17" fmla="*/ 12 h 28"/>
                <a:gd name="T18" fmla="*/ 17 w 35"/>
                <a:gd name="T19" fmla="*/ 4 h 28"/>
                <a:gd name="T20" fmla="*/ 23 w 35"/>
                <a:gd name="T21" fmla="*/ 0 h 28"/>
                <a:gd name="T22" fmla="*/ 28 w 35"/>
                <a:gd name="T23" fmla="*/ 1 h 28"/>
                <a:gd name="T24" fmla="*/ 32 w 35"/>
                <a:gd name="T25" fmla="*/ 4 h 28"/>
                <a:gd name="T26" fmla="*/ 34 w 35"/>
                <a:gd name="T27" fmla="*/ 10 h 28"/>
                <a:gd name="T28" fmla="*/ 33 w 35"/>
                <a:gd name="T29" fmla="*/ 20 h 28"/>
                <a:gd name="T30" fmla="*/ 27 w 35"/>
                <a:gd name="T31" fmla="*/ 24 h 28"/>
                <a:gd name="T32" fmla="*/ 25 w 35"/>
                <a:gd name="T33" fmla="*/ 18 h 28"/>
                <a:gd name="T34" fmla="*/ 28 w 35"/>
                <a:gd name="T35" fmla="*/ 16 h 28"/>
                <a:gd name="T36" fmla="*/ 29 w 35"/>
                <a:gd name="T37" fmla="*/ 11 h 28"/>
                <a:gd name="T38" fmla="*/ 27 w 35"/>
                <a:gd name="T39" fmla="*/ 7 h 28"/>
                <a:gd name="T40" fmla="*/ 25 w 35"/>
                <a:gd name="T41" fmla="*/ 6 h 28"/>
                <a:gd name="T42" fmla="*/ 23 w 35"/>
                <a:gd name="T43" fmla="*/ 8 h 28"/>
                <a:gd name="T44" fmla="*/ 22 w 35"/>
                <a:gd name="T45" fmla="*/ 14 h 28"/>
                <a:gd name="T46" fmla="*/ 21 w 35"/>
                <a:gd name="T47" fmla="*/ 22 h 28"/>
                <a:gd name="T48" fmla="*/ 18 w 35"/>
                <a:gd name="T49" fmla="*/ 26 h 28"/>
                <a:gd name="T50" fmla="*/ 13 w 35"/>
                <a:gd name="T51" fmla="*/ 28 h 28"/>
                <a:gd name="T52" fmla="*/ 7 w 35"/>
                <a:gd name="T53" fmla="*/ 27 h 28"/>
                <a:gd name="T54" fmla="*/ 3 w 35"/>
                <a:gd name="T55" fmla="*/ 24 h 28"/>
                <a:gd name="T56" fmla="*/ 0 w 35"/>
                <a:gd name="T57" fmla="*/ 17 h 28"/>
                <a:gd name="T58" fmla="*/ 2 w 35"/>
                <a:gd name="T59" fmla="*/ 7 h 28"/>
                <a:gd name="T60" fmla="*/ 9 w 35"/>
                <a:gd name="T6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8">
                  <a:moveTo>
                    <a:pt x="9" y="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10"/>
                    <a:pt x="7" y="11"/>
                  </a:cubicBezTo>
                  <a:cubicBezTo>
                    <a:pt x="6" y="12"/>
                    <a:pt x="6" y="14"/>
                    <a:pt x="6" y="16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9" y="21"/>
                    <a:pt x="10" y="22"/>
                    <a:pt x="12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9"/>
                    <a:pt x="16" y="6"/>
                    <a:pt x="17" y="4"/>
                  </a:cubicBezTo>
                  <a:cubicBezTo>
                    <a:pt x="18" y="2"/>
                    <a:pt x="20" y="1"/>
                    <a:pt x="23" y="0"/>
                  </a:cubicBezTo>
                  <a:cubicBezTo>
                    <a:pt x="25" y="0"/>
                    <a:pt x="26" y="0"/>
                    <a:pt x="28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6"/>
                    <a:pt x="34" y="8"/>
                    <a:pt x="34" y="10"/>
                  </a:cubicBezTo>
                  <a:cubicBezTo>
                    <a:pt x="35" y="14"/>
                    <a:pt x="35" y="18"/>
                    <a:pt x="33" y="20"/>
                  </a:cubicBezTo>
                  <a:cubicBezTo>
                    <a:pt x="32" y="22"/>
                    <a:pt x="30" y="24"/>
                    <a:pt x="27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9" y="15"/>
                    <a:pt x="29" y="13"/>
                    <a:pt x="29" y="11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6" y="7"/>
                    <a:pt x="25" y="6"/>
                    <a:pt x="25" y="6"/>
                  </a:cubicBezTo>
                  <a:cubicBezTo>
                    <a:pt x="24" y="7"/>
                    <a:pt x="23" y="7"/>
                    <a:pt x="23" y="8"/>
                  </a:cubicBezTo>
                  <a:cubicBezTo>
                    <a:pt x="22" y="9"/>
                    <a:pt x="22" y="11"/>
                    <a:pt x="22" y="14"/>
                  </a:cubicBezTo>
                  <a:cubicBezTo>
                    <a:pt x="21" y="17"/>
                    <a:pt x="21" y="20"/>
                    <a:pt x="21" y="22"/>
                  </a:cubicBezTo>
                  <a:cubicBezTo>
                    <a:pt x="20" y="23"/>
                    <a:pt x="19" y="25"/>
                    <a:pt x="18" y="26"/>
                  </a:cubicBezTo>
                  <a:cubicBezTo>
                    <a:pt x="17" y="27"/>
                    <a:pt x="15" y="28"/>
                    <a:pt x="13" y="28"/>
                  </a:cubicBezTo>
                  <a:cubicBezTo>
                    <a:pt x="11" y="28"/>
                    <a:pt x="9" y="28"/>
                    <a:pt x="7" y="27"/>
                  </a:cubicBezTo>
                  <a:cubicBezTo>
                    <a:pt x="6" y="27"/>
                    <a:pt x="4" y="25"/>
                    <a:pt x="3" y="24"/>
                  </a:cubicBezTo>
                  <a:cubicBezTo>
                    <a:pt x="2" y="22"/>
                    <a:pt x="1" y="20"/>
                    <a:pt x="0" y="17"/>
                  </a:cubicBezTo>
                  <a:cubicBezTo>
                    <a:pt x="0" y="13"/>
                    <a:pt x="0" y="9"/>
                    <a:pt x="2" y="7"/>
                  </a:cubicBezTo>
                  <a:cubicBezTo>
                    <a:pt x="3" y="4"/>
                    <a:pt x="6" y="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3675063" y="4251325"/>
              <a:ext cx="122238" cy="149225"/>
            </a:xfrm>
            <a:custGeom>
              <a:avLst/>
              <a:gdLst>
                <a:gd name="T0" fmla="*/ 0 w 29"/>
                <a:gd name="T1" fmla="*/ 3 h 35"/>
                <a:gd name="T2" fmla="*/ 7 w 29"/>
                <a:gd name="T3" fmla="*/ 2 h 35"/>
                <a:gd name="T4" fmla="*/ 9 w 29"/>
                <a:gd name="T5" fmla="*/ 20 h 35"/>
                <a:gd name="T6" fmla="*/ 9 w 29"/>
                <a:gd name="T7" fmla="*/ 25 h 35"/>
                <a:gd name="T8" fmla="*/ 12 w 29"/>
                <a:gd name="T9" fmla="*/ 28 h 35"/>
                <a:gd name="T10" fmla="*/ 16 w 29"/>
                <a:gd name="T11" fmla="*/ 29 h 35"/>
                <a:gd name="T12" fmla="*/ 20 w 29"/>
                <a:gd name="T13" fmla="*/ 28 h 35"/>
                <a:gd name="T14" fmla="*/ 22 w 29"/>
                <a:gd name="T15" fmla="*/ 25 h 35"/>
                <a:gd name="T16" fmla="*/ 22 w 29"/>
                <a:gd name="T17" fmla="*/ 19 h 35"/>
                <a:gd name="T18" fmla="*/ 20 w 29"/>
                <a:gd name="T19" fmla="*/ 1 h 35"/>
                <a:gd name="T20" fmla="*/ 27 w 29"/>
                <a:gd name="T21" fmla="*/ 0 h 35"/>
                <a:gd name="T22" fmla="*/ 28 w 29"/>
                <a:gd name="T23" fmla="*/ 18 h 35"/>
                <a:gd name="T24" fmla="*/ 28 w 29"/>
                <a:gd name="T25" fmla="*/ 26 h 35"/>
                <a:gd name="T26" fmla="*/ 27 w 29"/>
                <a:gd name="T27" fmla="*/ 30 h 35"/>
                <a:gd name="T28" fmla="*/ 23 w 29"/>
                <a:gd name="T29" fmla="*/ 33 h 35"/>
                <a:gd name="T30" fmla="*/ 17 w 29"/>
                <a:gd name="T31" fmla="*/ 35 h 35"/>
                <a:gd name="T32" fmla="*/ 10 w 29"/>
                <a:gd name="T33" fmla="*/ 34 h 35"/>
                <a:gd name="T34" fmla="*/ 6 w 29"/>
                <a:gd name="T35" fmla="*/ 32 h 35"/>
                <a:gd name="T36" fmla="*/ 3 w 29"/>
                <a:gd name="T37" fmla="*/ 28 h 35"/>
                <a:gd name="T38" fmla="*/ 2 w 29"/>
                <a:gd name="T39" fmla="*/ 20 h 35"/>
                <a:gd name="T40" fmla="*/ 0 w 29"/>
                <a:gd name="T4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5">
                  <a:moveTo>
                    <a:pt x="0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10" y="27"/>
                    <a:pt x="11" y="28"/>
                    <a:pt x="12" y="28"/>
                  </a:cubicBezTo>
                  <a:cubicBezTo>
                    <a:pt x="13" y="29"/>
                    <a:pt x="14" y="29"/>
                    <a:pt x="16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22"/>
                    <a:pt x="29" y="24"/>
                    <a:pt x="28" y="26"/>
                  </a:cubicBezTo>
                  <a:cubicBezTo>
                    <a:pt x="28" y="28"/>
                    <a:pt x="28" y="29"/>
                    <a:pt x="27" y="30"/>
                  </a:cubicBezTo>
                  <a:cubicBezTo>
                    <a:pt x="26" y="32"/>
                    <a:pt x="25" y="33"/>
                    <a:pt x="23" y="33"/>
                  </a:cubicBezTo>
                  <a:cubicBezTo>
                    <a:pt x="22" y="34"/>
                    <a:pt x="20" y="35"/>
                    <a:pt x="17" y="35"/>
                  </a:cubicBezTo>
                  <a:cubicBezTo>
                    <a:pt x="14" y="35"/>
                    <a:pt x="11" y="35"/>
                    <a:pt x="10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5" y="31"/>
                    <a:pt x="4" y="30"/>
                    <a:pt x="3" y="28"/>
                  </a:cubicBezTo>
                  <a:cubicBezTo>
                    <a:pt x="3" y="27"/>
                    <a:pt x="2" y="24"/>
                    <a:pt x="2" y="2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3814763" y="4216400"/>
              <a:ext cx="147638" cy="166688"/>
            </a:xfrm>
            <a:custGeom>
              <a:avLst/>
              <a:gdLst>
                <a:gd name="T0" fmla="*/ 24 w 93"/>
                <a:gd name="T1" fmla="*/ 105 h 105"/>
                <a:gd name="T2" fmla="*/ 0 w 93"/>
                <a:gd name="T3" fmla="*/ 19 h 105"/>
                <a:gd name="T4" fmla="*/ 18 w 93"/>
                <a:gd name="T5" fmla="*/ 16 h 105"/>
                <a:gd name="T6" fmla="*/ 69 w 93"/>
                <a:gd name="T7" fmla="*/ 62 h 105"/>
                <a:gd name="T8" fmla="*/ 53 w 93"/>
                <a:gd name="T9" fmla="*/ 6 h 105"/>
                <a:gd name="T10" fmla="*/ 69 w 93"/>
                <a:gd name="T11" fmla="*/ 0 h 105"/>
                <a:gd name="T12" fmla="*/ 93 w 93"/>
                <a:gd name="T13" fmla="*/ 86 h 105"/>
                <a:gd name="T14" fmla="*/ 75 w 93"/>
                <a:gd name="T15" fmla="*/ 91 h 105"/>
                <a:gd name="T16" fmla="*/ 24 w 93"/>
                <a:gd name="T17" fmla="*/ 43 h 105"/>
                <a:gd name="T18" fmla="*/ 40 w 93"/>
                <a:gd name="T19" fmla="*/ 99 h 105"/>
                <a:gd name="T20" fmla="*/ 24 w 93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05">
                  <a:moveTo>
                    <a:pt x="24" y="105"/>
                  </a:moveTo>
                  <a:lnTo>
                    <a:pt x="0" y="19"/>
                  </a:lnTo>
                  <a:lnTo>
                    <a:pt x="18" y="16"/>
                  </a:lnTo>
                  <a:lnTo>
                    <a:pt x="69" y="62"/>
                  </a:lnTo>
                  <a:lnTo>
                    <a:pt x="53" y="6"/>
                  </a:lnTo>
                  <a:lnTo>
                    <a:pt x="69" y="0"/>
                  </a:lnTo>
                  <a:lnTo>
                    <a:pt x="93" y="86"/>
                  </a:lnTo>
                  <a:lnTo>
                    <a:pt x="75" y="91"/>
                  </a:lnTo>
                  <a:lnTo>
                    <a:pt x="24" y="43"/>
                  </a:lnTo>
                  <a:lnTo>
                    <a:pt x="40" y="99"/>
                  </a:lnTo>
                  <a:lnTo>
                    <a:pt x="24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3949700" y="4195763"/>
              <a:ext cx="80963" cy="139700"/>
            </a:xfrm>
            <a:custGeom>
              <a:avLst/>
              <a:gdLst>
                <a:gd name="T0" fmla="*/ 35 w 51"/>
                <a:gd name="T1" fmla="*/ 88 h 88"/>
                <a:gd name="T2" fmla="*/ 0 w 51"/>
                <a:gd name="T3" fmla="*/ 5 h 88"/>
                <a:gd name="T4" fmla="*/ 16 w 51"/>
                <a:gd name="T5" fmla="*/ 0 h 88"/>
                <a:gd name="T6" fmla="*/ 51 w 51"/>
                <a:gd name="T7" fmla="*/ 80 h 88"/>
                <a:gd name="T8" fmla="*/ 35 w 5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8">
                  <a:moveTo>
                    <a:pt x="35" y="8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51" y="80"/>
                  </a:ln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3987800" y="4127500"/>
              <a:ext cx="139700" cy="161925"/>
            </a:xfrm>
            <a:custGeom>
              <a:avLst/>
              <a:gdLst>
                <a:gd name="T0" fmla="*/ 72 w 88"/>
                <a:gd name="T1" fmla="*/ 102 h 102"/>
                <a:gd name="T2" fmla="*/ 0 w 88"/>
                <a:gd name="T3" fmla="*/ 40 h 102"/>
                <a:gd name="T4" fmla="*/ 19 w 88"/>
                <a:gd name="T5" fmla="*/ 32 h 102"/>
                <a:gd name="T6" fmla="*/ 70 w 88"/>
                <a:gd name="T7" fmla="*/ 78 h 102"/>
                <a:gd name="T8" fmla="*/ 56 w 88"/>
                <a:gd name="T9" fmla="*/ 11 h 102"/>
                <a:gd name="T10" fmla="*/ 72 w 88"/>
                <a:gd name="T11" fmla="*/ 0 h 102"/>
                <a:gd name="T12" fmla="*/ 88 w 88"/>
                <a:gd name="T13" fmla="*/ 94 h 102"/>
                <a:gd name="T14" fmla="*/ 72 w 88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02">
                  <a:moveTo>
                    <a:pt x="72" y="102"/>
                  </a:moveTo>
                  <a:lnTo>
                    <a:pt x="0" y="40"/>
                  </a:lnTo>
                  <a:lnTo>
                    <a:pt x="19" y="32"/>
                  </a:lnTo>
                  <a:lnTo>
                    <a:pt x="70" y="78"/>
                  </a:lnTo>
                  <a:lnTo>
                    <a:pt x="56" y="11"/>
                  </a:lnTo>
                  <a:lnTo>
                    <a:pt x="72" y="0"/>
                  </a:lnTo>
                  <a:lnTo>
                    <a:pt x="88" y="94"/>
                  </a:lnTo>
                  <a:lnTo>
                    <a:pt x="72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4114800" y="4054475"/>
              <a:ext cx="169863" cy="174625"/>
            </a:xfrm>
            <a:custGeom>
              <a:avLst/>
              <a:gdLst>
                <a:gd name="T0" fmla="*/ 57 w 107"/>
                <a:gd name="T1" fmla="*/ 110 h 110"/>
                <a:gd name="T2" fmla="*/ 0 w 107"/>
                <a:gd name="T3" fmla="*/ 40 h 110"/>
                <a:gd name="T4" fmla="*/ 51 w 107"/>
                <a:gd name="T5" fmla="*/ 0 h 110"/>
                <a:gd name="T6" fmla="*/ 62 w 107"/>
                <a:gd name="T7" fmla="*/ 11 h 110"/>
                <a:gd name="T8" fmla="*/ 24 w 107"/>
                <a:gd name="T9" fmla="*/ 40 h 110"/>
                <a:gd name="T10" fmla="*/ 35 w 107"/>
                <a:gd name="T11" fmla="*/ 57 h 110"/>
                <a:gd name="T12" fmla="*/ 70 w 107"/>
                <a:gd name="T13" fmla="*/ 30 h 110"/>
                <a:gd name="T14" fmla="*/ 81 w 107"/>
                <a:gd name="T15" fmla="*/ 40 h 110"/>
                <a:gd name="T16" fmla="*/ 46 w 107"/>
                <a:gd name="T17" fmla="*/ 67 h 110"/>
                <a:gd name="T18" fmla="*/ 59 w 107"/>
                <a:gd name="T19" fmla="*/ 86 h 110"/>
                <a:gd name="T20" fmla="*/ 99 w 107"/>
                <a:gd name="T21" fmla="*/ 57 h 110"/>
                <a:gd name="T22" fmla="*/ 107 w 107"/>
                <a:gd name="T23" fmla="*/ 67 h 110"/>
                <a:gd name="T24" fmla="*/ 57 w 10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10">
                  <a:moveTo>
                    <a:pt x="57" y="110"/>
                  </a:moveTo>
                  <a:lnTo>
                    <a:pt x="0" y="40"/>
                  </a:lnTo>
                  <a:lnTo>
                    <a:pt x="51" y="0"/>
                  </a:lnTo>
                  <a:lnTo>
                    <a:pt x="62" y="11"/>
                  </a:lnTo>
                  <a:lnTo>
                    <a:pt x="24" y="40"/>
                  </a:lnTo>
                  <a:lnTo>
                    <a:pt x="35" y="57"/>
                  </a:lnTo>
                  <a:lnTo>
                    <a:pt x="70" y="30"/>
                  </a:lnTo>
                  <a:lnTo>
                    <a:pt x="81" y="40"/>
                  </a:lnTo>
                  <a:lnTo>
                    <a:pt x="46" y="67"/>
                  </a:lnTo>
                  <a:lnTo>
                    <a:pt x="59" y="86"/>
                  </a:lnTo>
                  <a:lnTo>
                    <a:pt x="99" y="57"/>
                  </a:lnTo>
                  <a:lnTo>
                    <a:pt x="107" y="67"/>
                  </a:lnTo>
                  <a:lnTo>
                    <a:pt x="57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4217988" y="3965575"/>
              <a:ext cx="185738" cy="166688"/>
            </a:xfrm>
            <a:custGeom>
              <a:avLst/>
              <a:gdLst>
                <a:gd name="T0" fmla="*/ 8 w 44"/>
                <a:gd name="T1" fmla="*/ 16 h 39"/>
                <a:gd name="T2" fmla="*/ 12 w 44"/>
                <a:gd name="T3" fmla="*/ 12 h 39"/>
                <a:gd name="T4" fmla="*/ 15 w 44"/>
                <a:gd name="T5" fmla="*/ 8 h 39"/>
                <a:gd name="T6" fmla="*/ 18 w 44"/>
                <a:gd name="T7" fmla="*/ 7 h 39"/>
                <a:gd name="T8" fmla="*/ 21 w 44"/>
                <a:gd name="T9" fmla="*/ 9 h 39"/>
                <a:gd name="T10" fmla="*/ 22 w 44"/>
                <a:gd name="T11" fmla="*/ 11 h 39"/>
                <a:gd name="T12" fmla="*/ 22 w 44"/>
                <a:gd name="T13" fmla="*/ 13 h 39"/>
                <a:gd name="T14" fmla="*/ 18 w 44"/>
                <a:gd name="T15" fmla="*/ 18 h 39"/>
                <a:gd name="T16" fmla="*/ 15 w 44"/>
                <a:gd name="T17" fmla="*/ 21 h 39"/>
                <a:gd name="T18" fmla="*/ 8 w 44"/>
                <a:gd name="T19" fmla="*/ 16 h 39"/>
                <a:gd name="T20" fmla="*/ 29 w 44"/>
                <a:gd name="T21" fmla="*/ 34 h 39"/>
                <a:gd name="T22" fmla="*/ 19 w 44"/>
                <a:gd name="T23" fmla="*/ 25 h 39"/>
                <a:gd name="T24" fmla="*/ 19 w 44"/>
                <a:gd name="T25" fmla="*/ 24 h 39"/>
                <a:gd name="T26" fmla="*/ 22 w 44"/>
                <a:gd name="T27" fmla="*/ 22 h 39"/>
                <a:gd name="T28" fmla="*/ 24 w 44"/>
                <a:gd name="T29" fmla="*/ 21 h 39"/>
                <a:gd name="T30" fmla="*/ 30 w 44"/>
                <a:gd name="T31" fmla="*/ 22 h 39"/>
                <a:gd name="T32" fmla="*/ 39 w 44"/>
                <a:gd name="T33" fmla="*/ 23 h 39"/>
                <a:gd name="T34" fmla="*/ 44 w 44"/>
                <a:gd name="T35" fmla="*/ 17 h 39"/>
                <a:gd name="T36" fmla="*/ 37 w 44"/>
                <a:gd name="T37" fmla="*/ 16 h 39"/>
                <a:gd name="T38" fmla="*/ 30 w 44"/>
                <a:gd name="T39" fmla="*/ 15 h 39"/>
                <a:gd name="T40" fmla="*/ 26 w 44"/>
                <a:gd name="T41" fmla="*/ 16 h 39"/>
                <a:gd name="T42" fmla="*/ 28 w 44"/>
                <a:gd name="T43" fmla="*/ 9 h 39"/>
                <a:gd name="T44" fmla="*/ 25 w 44"/>
                <a:gd name="T45" fmla="*/ 3 h 39"/>
                <a:gd name="T46" fmla="*/ 20 w 44"/>
                <a:gd name="T47" fmla="*/ 1 h 39"/>
                <a:gd name="T48" fmla="*/ 15 w 44"/>
                <a:gd name="T49" fmla="*/ 1 h 39"/>
                <a:gd name="T50" fmla="*/ 9 w 44"/>
                <a:gd name="T51" fmla="*/ 6 h 39"/>
                <a:gd name="T52" fmla="*/ 0 w 44"/>
                <a:gd name="T53" fmla="*/ 17 h 39"/>
                <a:gd name="T54" fmla="*/ 24 w 44"/>
                <a:gd name="T55" fmla="*/ 39 h 39"/>
                <a:gd name="T56" fmla="*/ 29 w 44"/>
                <a:gd name="T5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9">
                  <a:moveTo>
                    <a:pt x="8" y="16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0" y="8"/>
                    <a:pt x="21" y="9"/>
                  </a:cubicBezTo>
                  <a:cubicBezTo>
                    <a:pt x="21" y="9"/>
                    <a:pt x="22" y="10"/>
                    <a:pt x="22" y="11"/>
                  </a:cubicBezTo>
                  <a:cubicBezTo>
                    <a:pt x="22" y="11"/>
                    <a:pt x="22" y="12"/>
                    <a:pt x="22" y="13"/>
                  </a:cubicBezTo>
                  <a:cubicBezTo>
                    <a:pt x="21" y="14"/>
                    <a:pt x="20" y="15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8" y="16"/>
                  </a:lnTo>
                  <a:close/>
                  <a:moveTo>
                    <a:pt x="29" y="34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3" y="21"/>
                    <a:pt x="24" y="21"/>
                  </a:cubicBezTo>
                  <a:cubicBezTo>
                    <a:pt x="25" y="21"/>
                    <a:pt x="27" y="21"/>
                    <a:pt x="3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7" y="15"/>
                    <a:pt x="26" y="16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8" y="7"/>
                    <a:pt x="27" y="5"/>
                    <a:pt x="25" y="3"/>
                  </a:cubicBezTo>
                  <a:cubicBezTo>
                    <a:pt x="23" y="2"/>
                    <a:pt x="22" y="1"/>
                    <a:pt x="20" y="1"/>
                  </a:cubicBezTo>
                  <a:cubicBezTo>
                    <a:pt x="18" y="0"/>
                    <a:pt x="17" y="1"/>
                    <a:pt x="15" y="1"/>
                  </a:cubicBezTo>
                  <a:cubicBezTo>
                    <a:pt x="14" y="2"/>
                    <a:pt x="12" y="4"/>
                    <a:pt x="9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4" y="39"/>
                    <a:pt x="24" y="39"/>
                    <a:pt x="24" y="39"/>
                  </a:cubicBezTo>
                  <a:lnTo>
                    <a:pt x="2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4319588" y="3859213"/>
              <a:ext cx="152400" cy="136525"/>
            </a:xfrm>
            <a:custGeom>
              <a:avLst/>
              <a:gdLst>
                <a:gd name="T0" fmla="*/ 15 w 36"/>
                <a:gd name="T1" fmla="*/ 30 h 32"/>
                <a:gd name="T2" fmla="*/ 18 w 36"/>
                <a:gd name="T3" fmla="*/ 25 h 32"/>
                <a:gd name="T4" fmla="*/ 24 w 36"/>
                <a:gd name="T5" fmla="*/ 25 h 32"/>
                <a:gd name="T6" fmla="*/ 28 w 36"/>
                <a:gd name="T7" fmla="*/ 22 h 32"/>
                <a:gd name="T8" fmla="*/ 29 w 36"/>
                <a:gd name="T9" fmla="*/ 17 h 32"/>
                <a:gd name="T10" fmla="*/ 27 w 36"/>
                <a:gd name="T11" fmla="*/ 14 h 32"/>
                <a:gd name="T12" fmla="*/ 25 w 36"/>
                <a:gd name="T13" fmla="*/ 14 h 32"/>
                <a:gd name="T14" fmla="*/ 23 w 36"/>
                <a:gd name="T15" fmla="*/ 15 h 32"/>
                <a:gd name="T16" fmla="*/ 19 w 36"/>
                <a:gd name="T17" fmla="*/ 19 h 32"/>
                <a:gd name="T18" fmla="*/ 12 w 36"/>
                <a:gd name="T19" fmla="*/ 23 h 32"/>
                <a:gd name="T20" fmla="*/ 4 w 36"/>
                <a:gd name="T21" fmla="*/ 22 h 32"/>
                <a:gd name="T22" fmla="*/ 1 w 36"/>
                <a:gd name="T23" fmla="*/ 18 h 32"/>
                <a:gd name="T24" fmla="*/ 1 w 36"/>
                <a:gd name="T25" fmla="*/ 13 h 32"/>
                <a:gd name="T26" fmla="*/ 3 w 36"/>
                <a:gd name="T27" fmla="*/ 7 h 32"/>
                <a:gd name="T28" fmla="*/ 11 w 36"/>
                <a:gd name="T29" fmla="*/ 1 h 32"/>
                <a:gd name="T30" fmla="*/ 19 w 36"/>
                <a:gd name="T31" fmla="*/ 2 h 32"/>
                <a:gd name="T32" fmla="*/ 15 w 36"/>
                <a:gd name="T33" fmla="*/ 8 h 32"/>
                <a:gd name="T34" fmla="*/ 11 w 36"/>
                <a:gd name="T35" fmla="*/ 7 h 32"/>
                <a:gd name="T36" fmla="*/ 8 w 36"/>
                <a:gd name="T37" fmla="*/ 10 h 32"/>
                <a:gd name="T38" fmla="*/ 7 w 36"/>
                <a:gd name="T39" fmla="*/ 14 h 32"/>
                <a:gd name="T40" fmla="*/ 8 w 36"/>
                <a:gd name="T41" fmla="*/ 16 h 32"/>
                <a:gd name="T42" fmla="*/ 10 w 36"/>
                <a:gd name="T43" fmla="*/ 17 h 32"/>
                <a:gd name="T44" fmla="*/ 15 w 36"/>
                <a:gd name="T45" fmla="*/ 13 h 32"/>
                <a:gd name="T46" fmla="*/ 21 w 36"/>
                <a:gd name="T47" fmla="*/ 8 h 32"/>
                <a:gd name="T48" fmla="*/ 26 w 36"/>
                <a:gd name="T49" fmla="*/ 7 h 32"/>
                <a:gd name="T50" fmla="*/ 31 w 36"/>
                <a:gd name="T51" fmla="*/ 9 h 32"/>
                <a:gd name="T52" fmla="*/ 35 w 36"/>
                <a:gd name="T53" fmla="*/ 13 h 32"/>
                <a:gd name="T54" fmla="*/ 35 w 36"/>
                <a:gd name="T55" fmla="*/ 19 h 32"/>
                <a:gd name="T56" fmla="*/ 32 w 36"/>
                <a:gd name="T57" fmla="*/ 25 h 32"/>
                <a:gd name="T58" fmla="*/ 25 w 36"/>
                <a:gd name="T59" fmla="*/ 32 h 32"/>
                <a:gd name="T60" fmla="*/ 15 w 36"/>
                <a:gd name="T6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2">
                  <a:moveTo>
                    <a:pt x="15" y="3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6"/>
                    <a:pt x="22" y="26"/>
                    <a:pt x="24" y="25"/>
                  </a:cubicBezTo>
                  <a:cubicBezTo>
                    <a:pt x="25" y="25"/>
                    <a:pt x="26" y="24"/>
                    <a:pt x="28" y="22"/>
                  </a:cubicBezTo>
                  <a:cubicBezTo>
                    <a:pt x="29" y="20"/>
                    <a:pt x="29" y="19"/>
                    <a:pt x="29" y="17"/>
                  </a:cubicBezTo>
                  <a:cubicBezTo>
                    <a:pt x="29" y="16"/>
                    <a:pt x="28" y="15"/>
                    <a:pt x="27" y="14"/>
                  </a:cubicBezTo>
                  <a:cubicBezTo>
                    <a:pt x="27" y="14"/>
                    <a:pt x="26" y="14"/>
                    <a:pt x="25" y="14"/>
                  </a:cubicBezTo>
                  <a:cubicBezTo>
                    <a:pt x="25" y="14"/>
                    <a:pt x="24" y="14"/>
                    <a:pt x="23" y="15"/>
                  </a:cubicBezTo>
                  <a:cubicBezTo>
                    <a:pt x="22" y="15"/>
                    <a:pt x="21" y="17"/>
                    <a:pt x="19" y="19"/>
                  </a:cubicBezTo>
                  <a:cubicBezTo>
                    <a:pt x="16" y="21"/>
                    <a:pt x="14" y="22"/>
                    <a:pt x="12" y="23"/>
                  </a:cubicBezTo>
                  <a:cubicBezTo>
                    <a:pt x="9" y="24"/>
                    <a:pt x="7" y="23"/>
                    <a:pt x="4" y="22"/>
                  </a:cubicBezTo>
                  <a:cubicBezTo>
                    <a:pt x="3" y="21"/>
                    <a:pt x="2" y="20"/>
                    <a:pt x="1" y="18"/>
                  </a:cubicBezTo>
                  <a:cubicBezTo>
                    <a:pt x="1" y="16"/>
                    <a:pt x="0" y="15"/>
                    <a:pt x="1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6" y="3"/>
                    <a:pt x="8" y="1"/>
                    <a:pt x="11" y="1"/>
                  </a:cubicBezTo>
                  <a:cubicBezTo>
                    <a:pt x="14" y="0"/>
                    <a:pt x="16" y="0"/>
                    <a:pt x="19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2" y="7"/>
                    <a:pt x="11" y="7"/>
                  </a:cubicBezTo>
                  <a:cubicBezTo>
                    <a:pt x="10" y="7"/>
                    <a:pt x="9" y="8"/>
                    <a:pt x="8" y="10"/>
                  </a:cubicBezTo>
                  <a:cubicBezTo>
                    <a:pt x="7" y="11"/>
                    <a:pt x="6" y="13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6"/>
                    <a:pt x="13" y="15"/>
                    <a:pt x="15" y="13"/>
                  </a:cubicBezTo>
                  <a:cubicBezTo>
                    <a:pt x="18" y="10"/>
                    <a:pt x="20" y="9"/>
                    <a:pt x="21" y="8"/>
                  </a:cubicBezTo>
                  <a:cubicBezTo>
                    <a:pt x="23" y="7"/>
                    <a:pt x="24" y="7"/>
                    <a:pt x="26" y="7"/>
                  </a:cubicBezTo>
                  <a:cubicBezTo>
                    <a:pt x="28" y="7"/>
                    <a:pt x="29" y="8"/>
                    <a:pt x="31" y="9"/>
                  </a:cubicBezTo>
                  <a:cubicBezTo>
                    <a:pt x="33" y="10"/>
                    <a:pt x="34" y="11"/>
                    <a:pt x="35" y="13"/>
                  </a:cubicBezTo>
                  <a:cubicBezTo>
                    <a:pt x="35" y="15"/>
                    <a:pt x="36" y="17"/>
                    <a:pt x="35" y="19"/>
                  </a:cubicBezTo>
                  <a:cubicBezTo>
                    <a:pt x="35" y="21"/>
                    <a:pt x="34" y="23"/>
                    <a:pt x="32" y="25"/>
                  </a:cubicBezTo>
                  <a:cubicBezTo>
                    <a:pt x="30" y="29"/>
                    <a:pt x="27" y="31"/>
                    <a:pt x="25" y="32"/>
                  </a:cubicBezTo>
                  <a:cubicBezTo>
                    <a:pt x="22" y="32"/>
                    <a:pt x="19" y="32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47"/>
            <p:cNvSpPr/>
            <p:nvPr/>
          </p:nvSpPr>
          <p:spPr bwMode="auto">
            <a:xfrm>
              <a:off x="4373563" y="3795713"/>
              <a:ext cx="141288" cy="84138"/>
            </a:xfrm>
            <a:custGeom>
              <a:avLst/>
              <a:gdLst>
                <a:gd name="T0" fmla="*/ 81 w 89"/>
                <a:gd name="T1" fmla="*/ 53 h 53"/>
                <a:gd name="T2" fmla="*/ 0 w 89"/>
                <a:gd name="T3" fmla="*/ 16 h 53"/>
                <a:gd name="T4" fmla="*/ 8 w 89"/>
                <a:gd name="T5" fmla="*/ 0 h 53"/>
                <a:gd name="T6" fmla="*/ 89 w 89"/>
                <a:gd name="T7" fmla="*/ 37 h 53"/>
                <a:gd name="T8" fmla="*/ 81 w 8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3">
                  <a:moveTo>
                    <a:pt x="81" y="53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9" y="37"/>
                  </a:lnTo>
                  <a:lnTo>
                    <a:pt x="8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4395788" y="3676650"/>
              <a:ext cx="157163" cy="109538"/>
            </a:xfrm>
            <a:custGeom>
              <a:avLst/>
              <a:gdLst>
                <a:gd name="T0" fmla="*/ 93 w 99"/>
                <a:gd name="T1" fmla="*/ 69 h 69"/>
                <a:gd name="T2" fmla="*/ 24 w 99"/>
                <a:gd name="T3" fmla="*/ 45 h 69"/>
                <a:gd name="T4" fmla="*/ 16 w 99"/>
                <a:gd name="T5" fmla="*/ 69 h 69"/>
                <a:gd name="T6" fmla="*/ 0 w 99"/>
                <a:gd name="T7" fmla="*/ 64 h 69"/>
                <a:gd name="T8" fmla="*/ 24 w 99"/>
                <a:gd name="T9" fmla="*/ 0 h 69"/>
                <a:gd name="T10" fmla="*/ 37 w 99"/>
                <a:gd name="T11" fmla="*/ 5 h 69"/>
                <a:gd name="T12" fmla="*/ 29 w 99"/>
                <a:gd name="T13" fmla="*/ 29 h 69"/>
                <a:gd name="T14" fmla="*/ 99 w 99"/>
                <a:gd name="T15" fmla="*/ 53 h 69"/>
                <a:gd name="T16" fmla="*/ 93 w 99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69">
                  <a:moveTo>
                    <a:pt x="93" y="69"/>
                  </a:moveTo>
                  <a:lnTo>
                    <a:pt x="24" y="45"/>
                  </a:lnTo>
                  <a:lnTo>
                    <a:pt x="16" y="69"/>
                  </a:lnTo>
                  <a:lnTo>
                    <a:pt x="0" y="64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29" y="29"/>
                  </a:lnTo>
                  <a:lnTo>
                    <a:pt x="99" y="53"/>
                  </a:lnTo>
                  <a:lnTo>
                    <a:pt x="9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4437063" y="3543300"/>
              <a:ext cx="153988" cy="128588"/>
            </a:xfrm>
            <a:custGeom>
              <a:avLst/>
              <a:gdLst>
                <a:gd name="T0" fmla="*/ 91 w 97"/>
                <a:gd name="T1" fmla="*/ 65 h 81"/>
                <a:gd name="T2" fmla="*/ 57 w 97"/>
                <a:gd name="T3" fmla="*/ 59 h 81"/>
                <a:gd name="T4" fmla="*/ 0 w 97"/>
                <a:gd name="T5" fmla="*/ 81 h 81"/>
                <a:gd name="T6" fmla="*/ 3 w 97"/>
                <a:gd name="T7" fmla="*/ 59 h 81"/>
                <a:gd name="T8" fmla="*/ 41 w 97"/>
                <a:gd name="T9" fmla="*/ 46 h 81"/>
                <a:gd name="T10" fmla="*/ 11 w 97"/>
                <a:gd name="T11" fmla="*/ 19 h 81"/>
                <a:gd name="T12" fmla="*/ 14 w 97"/>
                <a:gd name="T13" fmla="*/ 0 h 81"/>
                <a:gd name="T14" fmla="*/ 59 w 97"/>
                <a:gd name="T15" fmla="*/ 41 h 81"/>
                <a:gd name="T16" fmla="*/ 97 w 97"/>
                <a:gd name="T17" fmla="*/ 49 h 81"/>
                <a:gd name="T18" fmla="*/ 91 w 97"/>
                <a:gd name="T19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81">
                  <a:moveTo>
                    <a:pt x="91" y="65"/>
                  </a:moveTo>
                  <a:lnTo>
                    <a:pt x="57" y="59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41" y="46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59" y="41"/>
                  </a:lnTo>
                  <a:lnTo>
                    <a:pt x="97" y="49"/>
                  </a:lnTo>
                  <a:lnTo>
                    <a:pt x="9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50"/>
            <p:cNvSpPr>
              <a:spLocks noEditPoints="1"/>
            </p:cNvSpPr>
            <p:nvPr/>
          </p:nvSpPr>
          <p:spPr bwMode="auto">
            <a:xfrm>
              <a:off x="2901950" y="2687638"/>
              <a:ext cx="1484313" cy="1490663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175 w 350"/>
                <a:gd name="T11" fmla="*/ 7 h 350"/>
                <a:gd name="T12" fmla="*/ 343 w 350"/>
                <a:gd name="T13" fmla="*/ 175 h 350"/>
                <a:gd name="T14" fmla="*/ 325 w 350"/>
                <a:gd name="T15" fmla="*/ 250 h 350"/>
                <a:gd name="T16" fmla="*/ 25 w 350"/>
                <a:gd name="T17" fmla="*/ 250 h 350"/>
                <a:gd name="T18" fmla="*/ 25 w 350"/>
                <a:gd name="T19" fmla="*/ 250 h 350"/>
                <a:gd name="T20" fmla="*/ 7 w 350"/>
                <a:gd name="T21" fmla="*/ 175 h 350"/>
                <a:gd name="T22" fmla="*/ 175 w 350"/>
                <a:gd name="T23" fmla="*/ 7 h 350"/>
                <a:gd name="T24" fmla="*/ 175 w 350"/>
                <a:gd name="T25" fmla="*/ 343 h 350"/>
                <a:gd name="T26" fmla="*/ 29 w 350"/>
                <a:gd name="T27" fmla="*/ 259 h 350"/>
                <a:gd name="T28" fmla="*/ 321 w 350"/>
                <a:gd name="T29" fmla="*/ 259 h 350"/>
                <a:gd name="T30" fmla="*/ 175 w 350"/>
                <a:gd name="T31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1"/>
                    <a:pt x="78" y="350"/>
                    <a:pt x="175" y="350"/>
                  </a:cubicBezTo>
                  <a:cubicBezTo>
                    <a:pt x="272" y="350"/>
                    <a:pt x="350" y="271"/>
                    <a:pt x="350" y="175"/>
                  </a:cubicBezTo>
                  <a:cubicBezTo>
                    <a:pt x="350" y="78"/>
                    <a:pt x="272" y="0"/>
                    <a:pt x="175" y="0"/>
                  </a:cubicBezTo>
                  <a:close/>
                  <a:moveTo>
                    <a:pt x="175" y="7"/>
                  </a:moveTo>
                  <a:cubicBezTo>
                    <a:pt x="268" y="7"/>
                    <a:pt x="343" y="82"/>
                    <a:pt x="343" y="175"/>
                  </a:cubicBezTo>
                  <a:cubicBezTo>
                    <a:pt x="343" y="202"/>
                    <a:pt x="337" y="228"/>
                    <a:pt x="3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13" y="228"/>
                    <a:pt x="7" y="202"/>
                    <a:pt x="7" y="175"/>
                  </a:cubicBezTo>
                  <a:cubicBezTo>
                    <a:pt x="7" y="82"/>
                    <a:pt x="82" y="7"/>
                    <a:pt x="175" y="7"/>
                  </a:cubicBezTo>
                  <a:close/>
                  <a:moveTo>
                    <a:pt x="175" y="343"/>
                  </a:moveTo>
                  <a:cubicBezTo>
                    <a:pt x="113" y="343"/>
                    <a:pt x="58" y="309"/>
                    <a:pt x="29" y="259"/>
                  </a:cubicBezTo>
                  <a:cubicBezTo>
                    <a:pt x="321" y="259"/>
                    <a:pt x="321" y="259"/>
                    <a:pt x="321" y="259"/>
                  </a:cubicBezTo>
                  <a:cubicBezTo>
                    <a:pt x="292" y="309"/>
                    <a:pt x="237" y="343"/>
                    <a:pt x="175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3000375" y="2778125"/>
              <a:ext cx="1289050" cy="965200"/>
            </a:xfrm>
            <a:custGeom>
              <a:avLst/>
              <a:gdLst>
                <a:gd name="T0" fmla="*/ 256 w 304"/>
                <a:gd name="T1" fmla="*/ 187 h 227"/>
                <a:gd name="T2" fmla="*/ 171 w 304"/>
                <a:gd name="T3" fmla="*/ 200 h 227"/>
                <a:gd name="T4" fmla="*/ 203 w 304"/>
                <a:gd name="T5" fmla="*/ 152 h 227"/>
                <a:gd name="T6" fmla="*/ 232 w 304"/>
                <a:gd name="T7" fmla="*/ 167 h 227"/>
                <a:gd name="T8" fmla="*/ 252 w 304"/>
                <a:gd name="T9" fmla="*/ 152 h 227"/>
                <a:gd name="T10" fmla="*/ 281 w 304"/>
                <a:gd name="T11" fmla="*/ 167 h 227"/>
                <a:gd name="T12" fmla="*/ 294 w 304"/>
                <a:gd name="T13" fmla="*/ 152 h 227"/>
                <a:gd name="T14" fmla="*/ 263 w 304"/>
                <a:gd name="T15" fmla="*/ 131 h 227"/>
                <a:gd name="T16" fmla="*/ 194 w 304"/>
                <a:gd name="T17" fmla="*/ 86 h 227"/>
                <a:gd name="T18" fmla="*/ 110 w 304"/>
                <a:gd name="T19" fmla="*/ 86 h 227"/>
                <a:gd name="T20" fmla="*/ 49 w 304"/>
                <a:gd name="T21" fmla="*/ 116 h 227"/>
                <a:gd name="T22" fmla="*/ 10 w 304"/>
                <a:gd name="T23" fmla="*/ 137 h 227"/>
                <a:gd name="T24" fmla="*/ 26 w 304"/>
                <a:gd name="T25" fmla="*/ 163 h 227"/>
                <a:gd name="T26" fmla="*/ 60 w 304"/>
                <a:gd name="T27" fmla="*/ 136 h 227"/>
                <a:gd name="T28" fmla="*/ 75 w 304"/>
                <a:gd name="T29" fmla="*/ 163 h 227"/>
                <a:gd name="T30" fmla="*/ 109 w 304"/>
                <a:gd name="T31" fmla="*/ 135 h 227"/>
                <a:gd name="T32" fmla="*/ 131 w 304"/>
                <a:gd name="T33" fmla="*/ 151 h 227"/>
                <a:gd name="T34" fmla="*/ 134 w 304"/>
                <a:gd name="T35" fmla="*/ 200 h 227"/>
                <a:gd name="T36" fmla="*/ 48 w 304"/>
                <a:gd name="T37" fmla="*/ 187 h 227"/>
                <a:gd name="T38" fmla="*/ 0 w 304"/>
                <a:gd name="T39" fmla="*/ 204 h 227"/>
                <a:gd name="T40" fmla="*/ 106 w 304"/>
                <a:gd name="T41" fmla="*/ 206 h 227"/>
                <a:gd name="T42" fmla="*/ 199 w 304"/>
                <a:gd name="T43" fmla="*/ 206 h 227"/>
                <a:gd name="T44" fmla="*/ 304 w 304"/>
                <a:gd name="T45" fmla="*/ 204 h 227"/>
                <a:gd name="T46" fmla="*/ 220 w 304"/>
                <a:gd name="T47" fmla="*/ 86 h 227"/>
                <a:gd name="T48" fmla="*/ 216 w 304"/>
                <a:gd name="T49" fmla="*/ 133 h 227"/>
                <a:gd name="T50" fmla="*/ 220 w 304"/>
                <a:gd name="T51" fmla="*/ 86 h 227"/>
                <a:gd name="T52" fmla="*/ 71 w 304"/>
                <a:gd name="T53" fmla="*/ 115 h 227"/>
                <a:gd name="T54" fmla="*/ 101 w 304"/>
                <a:gd name="T55" fmla="*/ 104 h 227"/>
                <a:gd name="T56" fmla="*/ 160 w 304"/>
                <a:gd name="T57" fmla="*/ 118 h 227"/>
                <a:gd name="T58" fmla="*/ 147 w 304"/>
                <a:gd name="T59" fmla="*/ 92 h 227"/>
                <a:gd name="T60" fmla="*/ 117 w 304"/>
                <a:gd name="T61" fmla="*/ 117 h 227"/>
                <a:gd name="T62" fmla="*/ 194 w 304"/>
                <a:gd name="T63" fmla="*/ 134 h 227"/>
                <a:gd name="T64" fmla="*/ 175 w 304"/>
                <a:gd name="T65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227">
                  <a:moveTo>
                    <a:pt x="299" y="190"/>
                  </a:moveTo>
                  <a:cubicBezTo>
                    <a:pt x="275" y="209"/>
                    <a:pt x="256" y="187"/>
                    <a:pt x="256" y="187"/>
                  </a:cubicBezTo>
                  <a:cubicBezTo>
                    <a:pt x="225" y="217"/>
                    <a:pt x="199" y="189"/>
                    <a:pt x="199" y="189"/>
                  </a:cubicBezTo>
                  <a:cubicBezTo>
                    <a:pt x="180" y="203"/>
                    <a:pt x="171" y="200"/>
                    <a:pt x="171" y="200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52" y="152"/>
                    <a:pt x="252" y="152"/>
                    <a:pt x="252" y="152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81" y="167"/>
                    <a:pt x="281" y="167"/>
                    <a:pt x="281" y="167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94" y="152"/>
                    <a:pt x="294" y="152"/>
                    <a:pt x="294" y="152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63" y="131"/>
                    <a:pt x="263" y="131"/>
                    <a:pt x="263" y="131"/>
                  </a:cubicBezTo>
                  <a:cubicBezTo>
                    <a:pt x="225" y="54"/>
                    <a:pt x="225" y="54"/>
                    <a:pt x="225" y="54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3" y="202"/>
                    <a:pt x="106" y="188"/>
                    <a:pt x="106" y="188"/>
                  </a:cubicBezTo>
                  <a:cubicBezTo>
                    <a:pt x="75" y="217"/>
                    <a:pt x="48" y="187"/>
                    <a:pt x="48" y="187"/>
                  </a:cubicBezTo>
                  <a:cubicBezTo>
                    <a:pt x="28" y="209"/>
                    <a:pt x="5" y="191"/>
                    <a:pt x="5" y="19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5" y="220"/>
                    <a:pt x="48" y="205"/>
                    <a:pt x="48" y="205"/>
                  </a:cubicBezTo>
                  <a:cubicBezTo>
                    <a:pt x="81" y="226"/>
                    <a:pt x="106" y="206"/>
                    <a:pt x="106" y="206"/>
                  </a:cubicBezTo>
                  <a:cubicBezTo>
                    <a:pt x="138" y="227"/>
                    <a:pt x="152" y="207"/>
                    <a:pt x="152" y="207"/>
                  </a:cubicBezTo>
                  <a:cubicBezTo>
                    <a:pt x="173" y="226"/>
                    <a:pt x="199" y="206"/>
                    <a:pt x="199" y="206"/>
                  </a:cubicBezTo>
                  <a:cubicBezTo>
                    <a:pt x="225" y="226"/>
                    <a:pt x="255" y="205"/>
                    <a:pt x="255" y="205"/>
                  </a:cubicBezTo>
                  <a:cubicBezTo>
                    <a:pt x="281" y="221"/>
                    <a:pt x="304" y="204"/>
                    <a:pt x="304" y="204"/>
                  </a:cubicBezTo>
                  <a:lnTo>
                    <a:pt x="299" y="190"/>
                  </a:lnTo>
                  <a:close/>
                  <a:moveTo>
                    <a:pt x="220" y="86"/>
                  </a:moveTo>
                  <a:cubicBezTo>
                    <a:pt x="242" y="132"/>
                    <a:pt x="242" y="132"/>
                    <a:pt x="242" y="132"/>
                  </a:cubicBezTo>
                  <a:cubicBezTo>
                    <a:pt x="216" y="133"/>
                    <a:pt x="216" y="133"/>
                    <a:pt x="216" y="133"/>
                  </a:cubicBezTo>
                  <a:cubicBezTo>
                    <a:pt x="203" y="104"/>
                    <a:pt x="203" y="104"/>
                    <a:pt x="203" y="104"/>
                  </a:cubicBezTo>
                  <a:lnTo>
                    <a:pt x="220" y="86"/>
                  </a:lnTo>
                  <a:close/>
                  <a:moveTo>
                    <a:pt x="96" y="116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101" y="104"/>
                    <a:pt x="101" y="104"/>
                    <a:pt x="101" y="104"/>
                  </a:cubicBezTo>
                  <a:lnTo>
                    <a:pt x="96" y="116"/>
                  </a:lnTo>
                  <a:close/>
                  <a:moveTo>
                    <a:pt x="160" y="118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75" y="118"/>
                    <a:pt x="175" y="118"/>
                    <a:pt x="175" y="118"/>
                  </a:cubicBezTo>
                  <a:lnTo>
                    <a:pt x="160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2749550" y="2994025"/>
              <a:ext cx="76200" cy="93663"/>
            </a:xfrm>
            <a:custGeom>
              <a:avLst/>
              <a:gdLst>
                <a:gd name="T0" fmla="*/ 15 w 18"/>
                <a:gd name="T1" fmla="*/ 21 h 22"/>
                <a:gd name="T2" fmla="*/ 17 w 18"/>
                <a:gd name="T3" fmla="*/ 20 h 22"/>
                <a:gd name="T4" fmla="*/ 16 w 18"/>
                <a:gd name="T5" fmla="*/ 14 h 22"/>
                <a:gd name="T6" fmla="*/ 9 w 18"/>
                <a:gd name="T7" fmla="*/ 2 h 22"/>
                <a:gd name="T8" fmla="*/ 1 w 18"/>
                <a:gd name="T9" fmla="*/ 0 h 22"/>
                <a:gd name="T10" fmla="*/ 0 w 18"/>
                <a:gd name="T11" fmla="*/ 2 h 22"/>
                <a:gd name="T12" fmla="*/ 6 w 18"/>
                <a:gd name="T13" fmla="*/ 7 h 22"/>
                <a:gd name="T14" fmla="*/ 13 w 18"/>
                <a:gd name="T15" fmla="*/ 16 h 22"/>
                <a:gd name="T16" fmla="*/ 15 w 18"/>
                <a:gd name="T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5" y="21"/>
                  </a:moveTo>
                  <a:cubicBezTo>
                    <a:pt x="15" y="21"/>
                    <a:pt x="17" y="22"/>
                    <a:pt x="17" y="20"/>
                  </a:cubicBezTo>
                  <a:cubicBezTo>
                    <a:pt x="17" y="20"/>
                    <a:pt x="18" y="16"/>
                    <a:pt x="16" y="14"/>
                  </a:cubicBezTo>
                  <a:cubicBezTo>
                    <a:pt x="16" y="14"/>
                    <a:pt x="10" y="6"/>
                    <a:pt x="9" y="2"/>
                  </a:cubicBezTo>
                  <a:cubicBezTo>
                    <a:pt x="9" y="2"/>
                    <a:pt x="8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3"/>
                    <a:pt x="4" y="2"/>
                    <a:pt x="6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6" y="19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2863850" y="3024188"/>
              <a:ext cx="55563" cy="76200"/>
            </a:xfrm>
            <a:custGeom>
              <a:avLst/>
              <a:gdLst>
                <a:gd name="T0" fmla="*/ 11 w 13"/>
                <a:gd name="T1" fmla="*/ 1 h 18"/>
                <a:gd name="T2" fmla="*/ 3 w 13"/>
                <a:gd name="T3" fmla="*/ 0 h 18"/>
                <a:gd name="T4" fmla="*/ 3 w 13"/>
                <a:gd name="T5" fmla="*/ 3 h 18"/>
                <a:gd name="T6" fmla="*/ 5 w 13"/>
                <a:gd name="T7" fmla="*/ 16 h 18"/>
                <a:gd name="T8" fmla="*/ 8 w 13"/>
                <a:gd name="T9" fmla="*/ 15 h 18"/>
                <a:gd name="T10" fmla="*/ 12 w 13"/>
                <a:gd name="T11" fmla="*/ 4 h 18"/>
                <a:gd name="T12" fmla="*/ 11 w 13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8">
                  <a:moveTo>
                    <a:pt x="11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3" y="3"/>
                  </a:cubicBezTo>
                  <a:cubicBezTo>
                    <a:pt x="3" y="3"/>
                    <a:pt x="7" y="11"/>
                    <a:pt x="5" y="16"/>
                  </a:cubicBezTo>
                  <a:cubicBezTo>
                    <a:pt x="5" y="16"/>
                    <a:pt x="7" y="18"/>
                    <a:pt x="8" y="15"/>
                  </a:cubicBezTo>
                  <a:cubicBezTo>
                    <a:pt x="8" y="15"/>
                    <a:pt x="10" y="6"/>
                    <a:pt x="12" y="4"/>
                  </a:cubicBezTo>
                  <a:cubicBezTo>
                    <a:pt x="12" y="4"/>
                    <a:pt x="13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54"/>
            <p:cNvSpPr/>
            <p:nvPr/>
          </p:nvSpPr>
          <p:spPr bwMode="auto">
            <a:xfrm>
              <a:off x="2779713" y="3067050"/>
              <a:ext cx="80963" cy="157163"/>
            </a:xfrm>
            <a:custGeom>
              <a:avLst/>
              <a:gdLst>
                <a:gd name="T0" fmla="*/ 17 w 19"/>
                <a:gd name="T1" fmla="*/ 2 h 37"/>
                <a:gd name="T2" fmla="*/ 15 w 19"/>
                <a:gd name="T3" fmla="*/ 2 h 37"/>
                <a:gd name="T4" fmla="*/ 13 w 19"/>
                <a:gd name="T5" fmla="*/ 13 h 37"/>
                <a:gd name="T6" fmla="*/ 12 w 19"/>
                <a:gd name="T7" fmla="*/ 23 h 37"/>
                <a:gd name="T8" fmla="*/ 11 w 19"/>
                <a:gd name="T9" fmla="*/ 29 h 37"/>
                <a:gd name="T10" fmla="*/ 10 w 19"/>
                <a:gd name="T11" fmla="*/ 29 h 37"/>
                <a:gd name="T12" fmla="*/ 1 w 19"/>
                <a:gd name="T13" fmla="*/ 20 h 37"/>
                <a:gd name="T14" fmla="*/ 1 w 19"/>
                <a:gd name="T15" fmla="*/ 22 h 37"/>
                <a:gd name="T16" fmla="*/ 7 w 19"/>
                <a:gd name="T17" fmla="*/ 36 h 37"/>
                <a:gd name="T18" fmla="*/ 14 w 19"/>
                <a:gd name="T19" fmla="*/ 37 h 37"/>
                <a:gd name="T20" fmla="*/ 19 w 19"/>
                <a:gd name="T21" fmla="*/ 23 h 37"/>
                <a:gd name="T22" fmla="*/ 19 w 19"/>
                <a:gd name="T23" fmla="*/ 14 h 37"/>
                <a:gd name="T24" fmla="*/ 17 w 19"/>
                <a:gd name="T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7">
                  <a:moveTo>
                    <a:pt x="17" y="2"/>
                  </a:moveTo>
                  <a:cubicBezTo>
                    <a:pt x="17" y="2"/>
                    <a:pt x="16" y="0"/>
                    <a:pt x="15" y="2"/>
                  </a:cubicBezTo>
                  <a:cubicBezTo>
                    <a:pt x="15" y="2"/>
                    <a:pt x="15" y="10"/>
                    <a:pt x="13" y="13"/>
                  </a:cubicBezTo>
                  <a:cubicBezTo>
                    <a:pt x="13" y="13"/>
                    <a:pt x="13" y="21"/>
                    <a:pt x="12" y="23"/>
                  </a:cubicBezTo>
                  <a:cubicBezTo>
                    <a:pt x="12" y="23"/>
                    <a:pt x="11" y="28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6" y="17"/>
                    <a:pt x="1" y="20"/>
                  </a:cubicBezTo>
                  <a:cubicBezTo>
                    <a:pt x="1" y="20"/>
                    <a:pt x="0" y="21"/>
                    <a:pt x="1" y="22"/>
                  </a:cubicBezTo>
                  <a:cubicBezTo>
                    <a:pt x="1" y="22"/>
                    <a:pt x="7" y="33"/>
                    <a:pt x="7" y="36"/>
                  </a:cubicBezTo>
                  <a:cubicBezTo>
                    <a:pt x="7" y="36"/>
                    <a:pt x="11" y="37"/>
                    <a:pt x="14" y="37"/>
                  </a:cubicBezTo>
                  <a:cubicBezTo>
                    <a:pt x="14" y="37"/>
                    <a:pt x="18" y="27"/>
                    <a:pt x="19" y="23"/>
                  </a:cubicBezTo>
                  <a:cubicBezTo>
                    <a:pt x="19" y="23"/>
                    <a:pt x="19" y="16"/>
                    <a:pt x="19" y="14"/>
                  </a:cubicBezTo>
                  <a:cubicBezTo>
                    <a:pt x="19" y="14"/>
                    <a:pt x="18" y="6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3817938" y="2551113"/>
              <a:ext cx="263525" cy="128588"/>
            </a:xfrm>
            <a:custGeom>
              <a:avLst/>
              <a:gdLst>
                <a:gd name="T0" fmla="*/ 62 w 62"/>
                <a:gd name="T1" fmla="*/ 10 h 30"/>
                <a:gd name="T2" fmla="*/ 59 w 62"/>
                <a:gd name="T3" fmla="*/ 10 h 30"/>
                <a:gd name="T4" fmla="*/ 54 w 62"/>
                <a:gd name="T5" fmla="*/ 9 h 30"/>
                <a:gd name="T6" fmla="*/ 53 w 62"/>
                <a:gd name="T7" fmla="*/ 2 h 30"/>
                <a:gd name="T8" fmla="*/ 51 w 62"/>
                <a:gd name="T9" fmla="*/ 1 h 30"/>
                <a:gd name="T10" fmla="*/ 48 w 62"/>
                <a:gd name="T11" fmla="*/ 6 h 30"/>
                <a:gd name="T12" fmla="*/ 47 w 62"/>
                <a:gd name="T13" fmla="*/ 8 h 30"/>
                <a:gd name="T14" fmla="*/ 36 w 62"/>
                <a:gd name="T15" fmla="*/ 9 h 30"/>
                <a:gd name="T16" fmla="*/ 39 w 62"/>
                <a:gd name="T17" fmla="*/ 4 h 30"/>
                <a:gd name="T18" fmla="*/ 37 w 62"/>
                <a:gd name="T19" fmla="*/ 3 h 30"/>
                <a:gd name="T20" fmla="*/ 31 w 62"/>
                <a:gd name="T21" fmla="*/ 11 h 30"/>
                <a:gd name="T22" fmla="*/ 36 w 62"/>
                <a:gd name="T23" fmla="*/ 16 h 30"/>
                <a:gd name="T24" fmla="*/ 28 w 62"/>
                <a:gd name="T25" fmla="*/ 20 h 30"/>
                <a:gd name="T26" fmla="*/ 4 w 62"/>
                <a:gd name="T27" fmla="*/ 26 h 30"/>
                <a:gd name="T28" fmla="*/ 5 w 62"/>
                <a:gd name="T29" fmla="*/ 29 h 30"/>
                <a:gd name="T30" fmla="*/ 25 w 62"/>
                <a:gd name="T31" fmla="*/ 26 h 30"/>
                <a:gd name="T32" fmla="*/ 52 w 62"/>
                <a:gd name="T33" fmla="*/ 14 h 30"/>
                <a:gd name="T34" fmla="*/ 62 w 62"/>
                <a:gd name="T35" fmla="*/ 14 h 30"/>
                <a:gd name="T36" fmla="*/ 62 w 62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0">
                  <a:moveTo>
                    <a:pt x="62" y="10"/>
                  </a:moveTo>
                  <a:cubicBezTo>
                    <a:pt x="61" y="9"/>
                    <a:pt x="59" y="10"/>
                    <a:pt x="59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8"/>
                    <a:pt x="53" y="2"/>
                    <a:pt x="53" y="2"/>
                  </a:cubicBezTo>
                  <a:cubicBezTo>
                    <a:pt x="52" y="0"/>
                    <a:pt x="51" y="1"/>
                    <a:pt x="51" y="1"/>
                  </a:cubicBezTo>
                  <a:cubicBezTo>
                    <a:pt x="49" y="2"/>
                    <a:pt x="48" y="6"/>
                    <a:pt x="48" y="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9" y="4"/>
                    <a:pt x="39" y="4"/>
                  </a:cubicBezTo>
                  <a:cubicBezTo>
                    <a:pt x="41" y="2"/>
                    <a:pt x="37" y="3"/>
                    <a:pt x="37" y="3"/>
                  </a:cubicBezTo>
                  <a:cubicBezTo>
                    <a:pt x="32" y="6"/>
                    <a:pt x="31" y="11"/>
                    <a:pt x="31" y="11"/>
                  </a:cubicBezTo>
                  <a:cubicBezTo>
                    <a:pt x="31" y="16"/>
                    <a:pt x="35" y="16"/>
                    <a:pt x="36" y="16"/>
                  </a:cubicBezTo>
                  <a:cubicBezTo>
                    <a:pt x="35" y="16"/>
                    <a:pt x="28" y="20"/>
                    <a:pt x="28" y="20"/>
                  </a:cubicBezTo>
                  <a:cubicBezTo>
                    <a:pt x="18" y="26"/>
                    <a:pt x="4" y="26"/>
                    <a:pt x="4" y="26"/>
                  </a:cubicBezTo>
                  <a:cubicBezTo>
                    <a:pt x="0" y="28"/>
                    <a:pt x="5" y="29"/>
                    <a:pt x="5" y="29"/>
                  </a:cubicBezTo>
                  <a:cubicBezTo>
                    <a:pt x="9" y="30"/>
                    <a:pt x="25" y="26"/>
                    <a:pt x="25" y="26"/>
                  </a:cubicBezTo>
                  <a:cubicBezTo>
                    <a:pt x="49" y="21"/>
                    <a:pt x="52" y="14"/>
                    <a:pt x="52" y="14"/>
                  </a:cubicBezTo>
                  <a:cubicBezTo>
                    <a:pt x="56" y="15"/>
                    <a:pt x="62" y="14"/>
                    <a:pt x="62" y="14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3949700" y="2674938"/>
              <a:ext cx="80963" cy="77788"/>
            </a:xfrm>
            <a:custGeom>
              <a:avLst/>
              <a:gdLst>
                <a:gd name="T0" fmla="*/ 11 w 19"/>
                <a:gd name="T1" fmla="*/ 5 h 18"/>
                <a:gd name="T2" fmla="*/ 4 w 19"/>
                <a:gd name="T3" fmla="*/ 15 h 18"/>
                <a:gd name="T4" fmla="*/ 3 w 19"/>
                <a:gd name="T5" fmla="*/ 18 h 18"/>
                <a:gd name="T6" fmla="*/ 15 w 19"/>
                <a:gd name="T7" fmla="*/ 15 h 18"/>
                <a:gd name="T8" fmla="*/ 14 w 19"/>
                <a:gd name="T9" fmla="*/ 5 h 18"/>
                <a:gd name="T10" fmla="*/ 11 w 1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1" y="5"/>
                  </a:moveTo>
                  <a:cubicBezTo>
                    <a:pt x="11" y="5"/>
                    <a:pt x="7" y="15"/>
                    <a:pt x="4" y="15"/>
                  </a:cubicBezTo>
                  <a:cubicBezTo>
                    <a:pt x="4" y="15"/>
                    <a:pt x="0" y="17"/>
                    <a:pt x="3" y="18"/>
                  </a:cubicBezTo>
                  <a:cubicBezTo>
                    <a:pt x="3" y="18"/>
                    <a:pt x="11" y="15"/>
                    <a:pt x="15" y="15"/>
                  </a:cubicBezTo>
                  <a:cubicBezTo>
                    <a:pt x="15" y="15"/>
                    <a:pt x="19" y="11"/>
                    <a:pt x="14" y="5"/>
                  </a:cubicBezTo>
                  <a:cubicBezTo>
                    <a:pt x="14" y="5"/>
                    <a:pt x="12" y="0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57"/>
            <p:cNvSpPr>
              <a:spLocks noEditPoints="1"/>
            </p:cNvSpPr>
            <p:nvPr/>
          </p:nvSpPr>
          <p:spPr bwMode="auto">
            <a:xfrm>
              <a:off x="4344988" y="3033713"/>
              <a:ext cx="279400" cy="177800"/>
            </a:xfrm>
            <a:custGeom>
              <a:avLst/>
              <a:gdLst>
                <a:gd name="T0" fmla="*/ 64 w 66"/>
                <a:gd name="T1" fmla="*/ 20 h 42"/>
                <a:gd name="T2" fmla="*/ 63 w 66"/>
                <a:gd name="T3" fmla="*/ 20 h 42"/>
                <a:gd name="T4" fmla="*/ 59 w 66"/>
                <a:gd name="T5" fmla="*/ 16 h 42"/>
                <a:gd name="T6" fmla="*/ 56 w 66"/>
                <a:gd name="T7" fmla="*/ 12 h 42"/>
                <a:gd name="T8" fmla="*/ 53 w 66"/>
                <a:gd name="T9" fmla="*/ 11 h 42"/>
                <a:gd name="T10" fmla="*/ 45 w 66"/>
                <a:gd name="T11" fmla="*/ 5 h 42"/>
                <a:gd name="T12" fmla="*/ 47 w 66"/>
                <a:gd name="T13" fmla="*/ 2 h 42"/>
                <a:gd name="T14" fmla="*/ 46 w 66"/>
                <a:gd name="T15" fmla="*/ 0 h 42"/>
                <a:gd name="T16" fmla="*/ 40 w 66"/>
                <a:gd name="T17" fmla="*/ 2 h 42"/>
                <a:gd name="T18" fmla="*/ 43 w 66"/>
                <a:gd name="T19" fmla="*/ 6 h 42"/>
                <a:gd name="T20" fmla="*/ 51 w 66"/>
                <a:gd name="T21" fmla="*/ 12 h 42"/>
                <a:gd name="T22" fmla="*/ 51 w 66"/>
                <a:gd name="T23" fmla="*/ 18 h 42"/>
                <a:gd name="T24" fmla="*/ 47 w 66"/>
                <a:gd name="T25" fmla="*/ 17 h 42"/>
                <a:gd name="T26" fmla="*/ 29 w 66"/>
                <a:gd name="T27" fmla="*/ 6 h 42"/>
                <a:gd name="T28" fmla="*/ 23 w 66"/>
                <a:gd name="T29" fmla="*/ 7 h 42"/>
                <a:gd name="T30" fmla="*/ 24 w 66"/>
                <a:gd name="T31" fmla="*/ 11 h 42"/>
                <a:gd name="T32" fmla="*/ 29 w 66"/>
                <a:gd name="T33" fmla="*/ 15 h 42"/>
                <a:gd name="T34" fmla="*/ 23 w 66"/>
                <a:gd name="T35" fmla="*/ 14 h 42"/>
                <a:gd name="T36" fmla="*/ 21 w 66"/>
                <a:gd name="T37" fmla="*/ 19 h 42"/>
                <a:gd name="T38" fmla="*/ 20 w 66"/>
                <a:gd name="T39" fmla="*/ 25 h 42"/>
                <a:gd name="T40" fmla="*/ 7 w 66"/>
                <a:gd name="T41" fmla="*/ 5 h 42"/>
                <a:gd name="T42" fmla="*/ 1 w 66"/>
                <a:gd name="T43" fmla="*/ 24 h 42"/>
                <a:gd name="T44" fmla="*/ 8 w 66"/>
                <a:gd name="T45" fmla="*/ 31 h 42"/>
                <a:gd name="T46" fmla="*/ 15 w 66"/>
                <a:gd name="T47" fmla="*/ 30 h 42"/>
                <a:gd name="T48" fmla="*/ 17 w 66"/>
                <a:gd name="T49" fmla="*/ 31 h 42"/>
                <a:gd name="T50" fmla="*/ 16 w 66"/>
                <a:gd name="T51" fmla="*/ 36 h 42"/>
                <a:gd name="T52" fmla="*/ 17 w 66"/>
                <a:gd name="T53" fmla="*/ 38 h 42"/>
                <a:gd name="T54" fmla="*/ 21 w 66"/>
                <a:gd name="T55" fmla="*/ 36 h 42"/>
                <a:gd name="T56" fmla="*/ 20 w 66"/>
                <a:gd name="T57" fmla="*/ 28 h 42"/>
                <a:gd name="T58" fmla="*/ 25 w 66"/>
                <a:gd name="T59" fmla="*/ 20 h 42"/>
                <a:gd name="T60" fmla="*/ 36 w 66"/>
                <a:gd name="T61" fmla="*/ 20 h 42"/>
                <a:gd name="T62" fmla="*/ 34 w 66"/>
                <a:gd name="T63" fmla="*/ 14 h 42"/>
                <a:gd name="T64" fmla="*/ 42 w 66"/>
                <a:gd name="T65" fmla="*/ 19 h 42"/>
                <a:gd name="T66" fmla="*/ 45 w 66"/>
                <a:gd name="T67" fmla="*/ 20 h 42"/>
                <a:gd name="T68" fmla="*/ 51 w 66"/>
                <a:gd name="T69" fmla="*/ 23 h 42"/>
                <a:gd name="T70" fmla="*/ 64 w 66"/>
                <a:gd name="T71" fmla="*/ 26 h 42"/>
                <a:gd name="T72" fmla="*/ 64 w 66"/>
                <a:gd name="T73" fmla="*/ 20 h 42"/>
                <a:gd name="T74" fmla="*/ 10 w 66"/>
                <a:gd name="T75" fmla="*/ 28 h 42"/>
                <a:gd name="T76" fmla="*/ 5 w 66"/>
                <a:gd name="T77" fmla="*/ 17 h 42"/>
                <a:gd name="T78" fmla="*/ 11 w 66"/>
                <a:gd name="T79" fmla="*/ 18 h 42"/>
                <a:gd name="T80" fmla="*/ 15 w 66"/>
                <a:gd name="T81" fmla="*/ 24 h 42"/>
                <a:gd name="T82" fmla="*/ 10 w 66"/>
                <a:gd name="T83" fmla="*/ 28 h 42"/>
                <a:gd name="T84" fmla="*/ 56 w 66"/>
                <a:gd name="T85" fmla="*/ 18 h 42"/>
                <a:gd name="T86" fmla="*/ 58 w 66"/>
                <a:gd name="T87" fmla="*/ 18 h 42"/>
                <a:gd name="T88" fmla="*/ 59 w 66"/>
                <a:gd name="T89" fmla="*/ 20 h 42"/>
                <a:gd name="T90" fmla="*/ 56 w 66"/>
                <a:gd name="T9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42">
                  <a:moveTo>
                    <a:pt x="64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5" y="17"/>
                    <a:pt x="56" y="12"/>
                  </a:cubicBezTo>
                  <a:cubicBezTo>
                    <a:pt x="56" y="12"/>
                    <a:pt x="56" y="11"/>
                    <a:pt x="53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3" y="3"/>
                    <a:pt x="47" y="2"/>
                  </a:cubicBezTo>
                  <a:cubicBezTo>
                    <a:pt x="47" y="2"/>
                    <a:pt x="51" y="1"/>
                    <a:pt x="46" y="0"/>
                  </a:cubicBezTo>
                  <a:cubicBezTo>
                    <a:pt x="46" y="0"/>
                    <a:pt x="40" y="1"/>
                    <a:pt x="40" y="2"/>
                  </a:cubicBezTo>
                  <a:cubicBezTo>
                    <a:pt x="40" y="2"/>
                    <a:pt x="39" y="7"/>
                    <a:pt x="43" y="6"/>
                  </a:cubicBezTo>
                  <a:cubicBezTo>
                    <a:pt x="43" y="6"/>
                    <a:pt x="50" y="11"/>
                    <a:pt x="51" y="12"/>
                  </a:cubicBezTo>
                  <a:cubicBezTo>
                    <a:pt x="51" y="12"/>
                    <a:pt x="50" y="16"/>
                    <a:pt x="51" y="18"/>
                  </a:cubicBezTo>
                  <a:cubicBezTo>
                    <a:pt x="51" y="18"/>
                    <a:pt x="50" y="19"/>
                    <a:pt x="47" y="17"/>
                  </a:cubicBezTo>
                  <a:cubicBezTo>
                    <a:pt x="47" y="17"/>
                    <a:pt x="29" y="9"/>
                    <a:pt x="29" y="6"/>
                  </a:cubicBezTo>
                  <a:cubicBezTo>
                    <a:pt x="29" y="6"/>
                    <a:pt x="25" y="6"/>
                    <a:pt x="23" y="7"/>
                  </a:cubicBezTo>
                  <a:cubicBezTo>
                    <a:pt x="23" y="7"/>
                    <a:pt x="23" y="11"/>
                    <a:pt x="24" y="1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7" y="16"/>
                    <a:pt x="23" y="14"/>
                  </a:cubicBezTo>
                  <a:cubicBezTo>
                    <a:pt x="23" y="14"/>
                    <a:pt x="18" y="15"/>
                    <a:pt x="21" y="19"/>
                  </a:cubicBezTo>
                  <a:cubicBezTo>
                    <a:pt x="21" y="19"/>
                    <a:pt x="23" y="23"/>
                    <a:pt x="20" y="25"/>
                  </a:cubicBezTo>
                  <a:cubicBezTo>
                    <a:pt x="20" y="25"/>
                    <a:pt x="20" y="16"/>
                    <a:pt x="7" y="5"/>
                  </a:cubicBezTo>
                  <a:cubicBezTo>
                    <a:pt x="7" y="5"/>
                    <a:pt x="3" y="6"/>
                    <a:pt x="1" y="24"/>
                  </a:cubicBezTo>
                  <a:cubicBezTo>
                    <a:pt x="1" y="24"/>
                    <a:pt x="0" y="32"/>
                    <a:pt x="8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7" y="3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4" y="37"/>
                    <a:pt x="17" y="38"/>
                  </a:cubicBezTo>
                  <a:cubicBezTo>
                    <a:pt x="17" y="38"/>
                    <a:pt x="19" y="42"/>
                    <a:pt x="21" y="3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6" y="29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9" y="18"/>
                    <a:pt x="34" y="14"/>
                  </a:cubicBezTo>
                  <a:cubicBezTo>
                    <a:pt x="34" y="14"/>
                    <a:pt x="40" y="17"/>
                    <a:pt x="42" y="19"/>
                  </a:cubicBezTo>
                  <a:cubicBezTo>
                    <a:pt x="42" y="19"/>
                    <a:pt x="42" y="20"/>
                    <a:pt x="45" y="20"/>
                  </a:cubicBezTo>
                  <a:cubicBezTo>
                    <a:pt x="45" y="20"/>
                    <a:pt x="46" y="22"/>
                    <a:pt x="51" y="23"/>
                  </a:cubicBezTo>
                  <a:cubicBezTo>
                    <a:pt x="51" y="23"/>
                    <a:pt x="52" y="26"/>
                    <a:pt x="64" y="26"/>
                  </a:cubicBezTo>
                  <a:cubicBezTo>
                    <a:pt x="64" y="26"/>
                    <a:pt x="66" y="22"/>
                    <a:pt x="64" y="20"/>
                  </a:cubicBezTo>
                  <a:close/>
                  <a:moveTo>
                    <a:pt x="10" y="28"/>
                  </a:moveTo>
                  <a:cubicBezTo>
                    <a:pt x="2" y="28"/>
                    <a:pt x="5" y="17"/>
                    <a:pt x="5" y="17"/>
                  </a:cubicBezTo>
                  <a:cubicBezTo>
                    <a:pt x="5" y="11"/>
                    <a:pt x="11" y="18"/>
                    <a:pt x="11" y="1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9"/>
                    <a:pt x="10" y="28"/>
                    <a:pt x="10" y="28"/>
                  </a:cubicBezTo>
                  <a:close/>
                  <a:moveTo>
                    <a:pt x="56" y="18"/>
                  </a:moveTo>
                  <a:cubicBezTo>
                    <a:pt x="56" y="18"/>
                    <a:pt x="57" y="18"/>
                    <a:pt x="58" y="1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4" y="20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58"/>
            <p:cNvSpPr>
              <a:spLocks noEditPoints="1"/>
            </p:cNvSpPr>
            <p:nvPr/>
          </p:nvSpPr>
          <p:spPr bwMode="auto">
            <a:xfrm>
              <a:off x="3198813" y="2505075"/>
              <a:ext cx="123825" cy="268288"/>
            </a:xfrm>
            <a:custGeom>
              <a:avLst/>
              <a:gdLst>
                <a:gd name="T0" fmla="*/ 22 w 29"/>
                <a:gd name="T1" fmla="*/ 41 h 63"/>
                <a:gd name="T2" fmla="*/ 23 w 29"/>
                <a:gd name="T3" fmla="*/ 30 h 63"/>
                <a:gd name="T4" fmla="*/ 21 w 29"/>
                <a:gd name="T5" fmla="*/ 28 h 63"/>
                <a:gd name="T6" fmla="*/ 21 w 29"/>
                <a:gd name="T7" fmla="*/ 26 h 63"/>
                <a:gd name="T8" fmla="*/ 19 w 29"/>
                <a:gd name="T9" fmla="*/ 25 h 63"/>
                <a:gd name="T10" fmla="*/ 15 w 29"/>
                <a:gd name="T11" fmla="*/ 24 h 63"/>
                <a:gd name="T12" fmla="*/ 15 w 29"/>
                <a:gd name="T13" fmla="*/ 21 h 63"/>
                <a:gd name="T14" fmla="*/ 20 w 29"/>
                <a:gd name="T15" fmla="*/ 14 h 63"/>
                <a:gd name="T16" fmla="*/ 19 w 29"/>
                <a:gd name="T17" fmla="*/ 5 h 63"/>
                <a:gd name="T18" fmla="*/ 17 w 29"/>
                <a:gd name="T19" fmla="*/ 4 h 63"/>
                <a:gd name="T20" fmla="*/ 16 w 29"/>
                <a:gd name="T21" fmla="*/ 7 h 63"/>
                <a:gd name="T22" fmla="*/ 12 w 29"/>
                <a:gd name="T23" fmla="*/ 14 h 63"/>
                <a:gd name="T24" fmla="*/ 11 w 29"/>
                <a:gd name="T25" fmla="*/ 4 h 63"/>
                <a:gd name="T26" fmla="*/ 9 w 29"/>
                <a:gd name="T27" fmla="*/ 1 h 63"/>
                <a:gd name="T28" fmla="*/ 8 w 29"/>
                <a:gd name="T29" fmla="*/ 4 h 63"/>
                <a:gd name="T30" fmla="*/ 8 w 29"/>
                <a:gd name="T31" fmla="*/ 23 h 63"/>
                <a:gd name="T32" fmla="*/ 5 w 29"/>
                <a:gd name="T33" fmla="*/ 28 h 63"/>
                <a:gd name="T34" fmla="*/ 4 w 29"/>
                <a:gd name="T35" fmla="*/ 32 h 63"/>
                <a:gd name="T36" fmla="*/ 9 w 29"/>
                <a:gd name="T37" fmla="*/ 33 h 63"/>
                <a:gd name="T38" fmla="*/ 9 w 29"/>
                <a:gd name="T39" fmla="*/ 45 h 63"/>
                <a:gd name="T40" fmla="*/ 9 w 29"/>
                <a:gd name="T41" fmla="*/ 48 h 63"/>
                <a:gd name="T42" fmla="*/ 14 w 29"/>
                <a:gd name="T43" fmla="*/ 49 h 63"/>
                <a:gd name="T44" fmla="*/ 17 w 29"/>
                <a:gd name="T45" fmla="*/ 43 h 63"/>
                <a:gd name="T46" fmla="*/ 18 w 29"/>
                <a:gd name="T47" fmla="*/ 44 h 63"/>
                <a:gd name="T48" fmla="*/ 19 w 29"/>
                <a:gd name="T49" fmla="*/ 49 h 63"/>
                <a:gd name="T50" fmla="*/ 16 w 29"/>
                <a:gd name="T51" fmla="*/ 55 h 63"/>
                <a:gd name="T52" fmla="*/ 14 w 29"/>
                <a:gd name="T53" fmla="*/ 57 h 63"/>
                <a:gd name="T54" fmla="*/ 16 w 29"/>
                <a:gd name="T55" fmla="*/ 62 h 63"/>
                <a:gd name="T56" fmla="*/ 19 w 29"/>
                <a:gd name="T57" fmla="*/ 59 h 63"/>
                <a:gd name="T58" fmla="*/ 19 w 29"/>
                <a:gd name="T59" fmla="*/ 55 h 63"/>
                <a:gd name="T60" fmla="*/ 29 w 29"/>
                <a:gd name="T61" fmla="*/ 56 h 63"/>
                <a:gd name="T62" fmla="*/ 27 w 29"/>
                <a:gd name="T63" fmla="*/ 51 h 63"/>
                <a:gd name="T64" fmla="*/ 22 w 29"/>
                <a:gd name="T65" fmla="*/ 41 h 63"/>
                <a:gd name="T66" fmla="*/ 15 w 29"/>
                <a:gd name="T67" fmla="*/ 39 h 63"/>
                <a:gd name="T68" fmla="*/ 13 w 29"/>
                <a:gd name="T69" fmla="*/ 42 h 63"/>
                <a:gd name="T70" fmla="*/ 12 w 29"/>
                <a:gd name="T71" fmla="*/ 32 h 63"/>
                <a:gd name="T72" fmla="*/ 13 w 29"/>
                <a:gd name="T73" fmla="*/ 27 h 63"/>
                <a:gd name="T74" fmla="*/ 15 w 29"/>
                <a:gd name="T75" fmla="*/ 34 h 63"/>
                <a:gd name="T76" fmla="*/ 15 w 29"/>
                <a:gd name="T77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63">
                  <a:moveTo>
                    <a:pt x="22" y="41"/>
                  </a:moveTo>
                  <a:cubicBezTo>
                    <a:pt x="22" y="41"/>
                    <a:pt x="20" y="39"/>
                    <a:pt x="23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7" y="23"/>
                    <a:pt x="15" y="24"/>
                  </a:cubicBezTo>
                  <a:cubicBezTo>
                    <a:pt x="15" y="24"/>
                    <a:pt x="13" y="25"/>
                    <a:pt x="15" y="2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3"/>
                    <a:pt x="17" y="4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4" y="9"/>
                    <a:pt x="13" y="12"/>
                    <a:pt x="12" y="14"/>
                  </a:cubicBezTo>
                  <a:cubicBezTo>
                    <a:pt x="12" y="14"/>
                    <a:pt x="12" y="6"/>
                    <a:pt x="11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29"/>
                    <a:pt x="4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7" y="54"/>
                    <a:pt x="16" y="55"/>
                  </a:cubicBezTo>
                  <a:cubicBezTo>
                    <a:pt x="16" y="55"/>
                    <a:pt x="16" y="55"/>
                    <a:pt x="14" y="57"/>
                  </a:cubicBezTo>
                  <a:cubicBezTo>
                    <a:pt x="14" y="57"/>
                    <a:pt x="10" y="62"/>
                    <a:pt x="16" y="62"/>
                  </a:cubicBezTo>
                  <a:cubicBezTo>
                    <a:pt x="16" y="62"/>
                    <a:pt x="19" y="63"/>
                    <a:pt x="19" y="59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4"/>
                    <a:pt x="27" y="51"/>
                  </a:cubicBezTo>
                  <a:lnTo>
                    <a:pt x="22" y="41"/>
                  </a:lnTo>
                  <a:close/>
                  <a:moveTo>
                    <a:pt x="15" y="39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29"/>
                    <a:pt x="13" y="27"/>
                    <a:pt x="13" y="27"/>
                  </a:cubicBezTo>
                  <a:cubicBezTo>
                    <a:pt x="14" y="29"/>
                    <a:pt x="15" y="34"/>
                    <a:pt x="15" y="34"/>
                  </a:cubicBezTo>
                  <a:cubicBezTo>
                    <a:pt x="15" y="37"/>
                    <a:pt x="15" y="39"/>
                    <a:pt x="1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3297238" y="2679700"/>
              <a:ext cx="50800" cy="38100"/>
            </a:xfrm>
            <a:custGeom>
              <a:avLst/>
              <a:gdLst>
                <a:gd name="T0" fmla="*/ 9 w 12"/>
                <a:gd name="T1" fmla="*/ 0 h 9"/>
                <a:gd name="T2" fmla="*/ 3 w 12"/>
                <a:gd name="T3" fmla="*/ 1 h 9"/>
                <a:gd name="T4" fmla="*/ 3 w 12"/>
                <a:gd name="T5" fmla="*/ 3 h 9"/>
                <a:gd name="T6" fmla="*/ 9 w 12"/>
                <a:gd name="T7" fmla="*/ 6 h 9"/>
                <a:gd name="T8" fmla="*/ 12 w 12"/>
                <a:gd name="T9" fmla="*/ 5 h 9"/>
                <a:gd name="T10" fmla="*/ 12 w 12"/>
                <a:gd name="T11" fmla="*/ 2 h 9"/>
                <a:gd name="T12" fmla="*/ 9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3"/>
                    <a:pt x="3" y="3"/>
                  </a:cubicBezTo>
                  <a:cubicBezTo>
                    <a:pt x="3" y="3"/>
                    <a:pt x="7" y="4"/>
                    <a:pt x="9" y="6"/>
                  </a:cubicBezTo>
                  <a:cubicBezTo>
                    <a:pt x="9" y="6"/>
                    <a:pt x="11" y="9"/>
                    <a:pt x="12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60"/>
            <p:cNvSpPr/>
            <p:nvPr/>
          </p:nvSpPr>
          <p:spPr bwMode="auto">
            <a:xfrm>
              <a:off x="3398838" y="3876675"/>
              <a:ext cx="46038" cy="147638"/>
            </a:xfrm>
            <a:custGeom>
              <a:avLst/>
              <a:gdLst>
                <a:gd name="T0" fmla="*/ 19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4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9 w 29"/>
                <a:gd name="T13" fmla="*/ 93 h 93"/>
                <a:gd name="T14" fmla="*/ 19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9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9" y="93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61"/>
            <p:cNvSpPr/>
            <p:nvPr/>
          </p:nvSpPr>
          <p:spPr bwMode="auto">
            <a:xfrm>
              <a:off x="3822700" y="3876675"/>
              <a:ext cx="46038" cy="147638"/>
            </a:xfrm>
            <a:custGeom>
              <a:avLst/>
              <a:gdLst>
                <a:gd name="T0" fmla="*/ 16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1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6 w 29"/>
                <a:gd name="T13" fmla="*/ 93 h 93"/>
                <a:gd name="T14" fmla="*/ 16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6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6" y="93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3521075" y="3876675"/>
              <a:ext cx="90488" cy="147638"/>
            </a:xfrm>
            <a:custGeom>
              <a:avLst/>
              <a:gdLst>
                <a:gd name="T0" fmla="*/ 16 w 21"/>
                <a:gd name="T1" fmla="*/ 10 h 35"/>
                <a:gd name="T2" fmla="*/ 16 w 21"/>
                <a:gd name="T3" fmla="*/ 13 h 35"/>
                <a:gd name="T4" fmla="*/ 15 w 21"/>
                <a:gd name="T5" fmla="*/ 16 h 35"/>
                <a:gd name="T6" fmla="*/ 11 w 21"/>
                <a:gd name="T7" fmla="*/ 17 h 35"/>
                <a:gd name="T8" fmla="*/ 9 w 21"/>
                <a:gd name="T9" fmla="*/ 17 h 35"/>
                <a:gd name="T10" fmla="*/ 7 w 21"/>
                <a:gd name="T11" fmla="*/ 16 h 35"/>
                <a:gd name="T12" fmla="*/ 5 w 21"/>
                <a:gd name="T13" fmla="*/ 14 h 35"/>
                <a:gd name="T14" fmla="*/ 5 w 21"/>
                <a:gd name="T15" fmla="*/ 11 h 35"/>
                <a:gd name="T16" fmla="*/ 5 w 21"/>
                <a:gd name="T17" fmla="*/ 8 h 35"/>
                <a:gd name="T18" fmla="*/ 7 w 21"/>
                <a:gd name="T19" fmla="*/ 6 h 35"/>
                <a:gd name="T20" fmla="*/ 8 w 21"/>
                <a:gd name="T21" fmla="*/ 5 h 35"/>
                <a:gd name="T22" fmla="*/ 11 w 21"/>
                <a:gd name="T23" fmla="*/ 4 h 35"/>
                <a:gd name="T24" fmla="*/ 14 w 21"/>
                <a:gd name="T25" fmla="*/ 5 h 35"/>
                <a:gd name="T26" fmla="*/ 16 w 21"/>
                <a:gd name="T27" fmla="*/ 7 h 35"/>
                <a:gd name="T28" fmla="*/ 16 w 21"/>
                <a:gd name="T29" fmla="*/ 10 h 35"/>
                <a:gd name="T30" fmla="*/ 16 w 21"/>
                <a:gd name="T31" fmla="*/ 23 h 35"/>
                <a:gd name="T32" fmla="*/ 16 w 21"/>
                <a:gd name="T33" fmla="*/ 25 h 35"/>
                <a:gd name="T34" fmla="*/ 15 w 21"/>
                <a:gd name="T35" fmla="*/ 27 h 35"/>
                <a:gd name="T36" fmla="*/ 14 w 21"/>
                <a:gd name="T37" fmla="*/ 29 h 35"/>
                <a:gd name="T38" fmla="*/ 12 w 21"/>
                <a:gd name="T39" fmla="*/ 30 h 35"/>
                <a:gd name="T40" fmla="*/ 9 w 21"/>
                <a:gd name="T41" fmla="*/ 30 h 35"/>
                <a:gd name="T42" fmla="*/ 7 w 21"/>
                <a:gd name="T43" fmla="*/ 29 h 35"/>
                <a:gd name="T44" fmla="*/ 5 w 21"/>
                <a:gd name="T45" fmla="*/ 28 h 35"/>
                <a:gd name="T46" fmla="*/ 5 w 21"/>
                <a:gd name="T47" fmla="*/ 26 h 35"/>
                <a:gd name="T48" fmla="*/ 0 w 21"/>
                <a:gd name="T49" fmla="*/ 26 h 35"/>
                <a:gd name="T50" fmla="*/ 1 w 21"/>
                <a:gd name="T51" fmla="*/ 28 h 35"/>
                <a:gd name="T52" fmla="*/ 2 w 21"/>
                <a:gd name="T53" fmla="*/ 31 h 35"/>
                <a:gd name="T54" fmla="*/ 4 w 21"/>
                <a:gd name="T55" fmla="*/ 33 h 35"/>
                <a:gd name="T56" fmla="*/ 7 w 21"/>
                <a:gd name="T57" fmla="*/ 34 h 35"/>
                <a:gd name="T58" fmla="*/ 10 w 21"/>
                <a:gd name="T59" fmla="*/ 35 h 35"/>
                <a:gd name="T60" fmla="*/ 14 w 21"/>
                <a:gd name="T61" fmla="*/ 34 h 35"/>
                <a:gd name="T62" fmla="*/ 17 w 21"/>
                <a:gd name="T63" fmla="*/ 33 h 35"/>
                <a:gd name="T64" fmla="*/ 19 w 21"/>
                <a:gd name="T65" fmla="*/ 31 h 35"/>
                <a:gd name="T66" fmla="*/ 20 w 21"/>
                <a:gd name="T67" fmla="*/ 28 h 35"/>
                <a:gd name="T68" fmla="*/ 21 w 21"/>
                <a:gd name="T69" fmla="*/ 25 h 35"/>
                <a:gd name="T70" fmla="*/ 21 w 21"/>
                <a:gd name="T71" fmla="*/ 21 h 35"/>
                <a:gd name="T72" fmla="*/ 21 w 21"/>
                <a:gd name="T73" fmla="*/ 11 h 35"/>
                <a:gd name="T74" fmla="*/ 20 w 21"/>
                <a:gd name="T75" fmla="*/ 7 h 35"/>
                <a:gd name="T76" fmla="*/ 19 w 21"/>
                <a:gd name="T77" fmla="*/ 3 h 35"/>
                <a:gd name="T78" fmla="*/ 15 w 21"/>
                <a:gd name="T79" fmla="*/ 1 h 35"/>
                <a:gd name="T80" fmla="*/ 10 w 21"/>
                <a:gd name="T81" fmla="*/ 0 h 35"/>
                <a:gd name="T82" fmla="*/ 7 w 21"/>
                <a:gd name="T83" fmla="*/ 0 h 35"/>
                <a:gd name="T84" fmla="*/ 3 w 21"/>
                <a:gd name="T85" fmla="*/ 2 h 35"/>
                <a:gd name="T86" fmla="*/ 1 w 21"/>
                <a:gd name="T87" fmla="*/ 5 h 35"/>
                <a:gd name="T88" fmla="*/ 1 w 21"/>
                <a:gd name="T89" fmla="*/ 8 h 35"/>
                <a:gd name="T90" fmla="*/ 0 w 21"/>
                <a:gd name="T91" fmla="*/ 11 h 35"/>
                <a:gd name="T92" fmla="*/ 1 w 21"/>
                <a:gd name="T93" fmla="*/ 16 h 35"/>
                <a:gd name="T94" fmla="*/ 3 w 21"/>
                <a:gd name="T95" fmla="*/ 19 h 35"/>
                <a:gd name="T96" fmla="*/ 6 w 21"/>
                <a:gd name="T97" fmla="*/ 21 h 35"/>
                <a:gd name="T98" fmla="*/ 11 w 21"/>
                <a:gd name="T99" fmla="*/ 21 h 35"/>
                <a:gd name="T100" fmla="*/ 13 w 21"/>
                <a:gd name="T101" fmla="*/ 21 h 35"/>
                <a:gd name="T102" fmla="*/ 15 w 21"/>
                <a:gd name="T103" fmla="*/ 21 h 35"/>
                <a:gd name="T104" fmla="*/ 16 w 21"/>
                <a:gd name="T105" fmla="*/ 20 h 35"/>
                <a:gd name="T106" fmla="*/ 16 w 21"/>
                <a:gd name="T10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35">
                  <a:moveTo>
                    <a:pt x="16" y="10"/>
                  </a:moveTo>
                  <a:cubicBezTo>
                    <a:pt x="16" y="11"/>
                    <a:pt x="16" y="12"/>
                    <a:pt x="16" y="13"/>
                  </a:cubicBezTo>
                  <a:cubicBezTo>
                    <a:pt x="16" y="14"/>
                    <a:pt x="15" y="15"/>
                    <a:pt x="15" y="16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5" y="6"/>
                    <a:pt x="15" y="6"/>
                    <a:pt x="16" y="7"/>
                  </a:cubicBezTo>
                  <a:cubicBezTo>
                    <a:pt x="16" y="8"/>
                    <a:pt x="16" y="9"/>
                    <a:pt x="16" y="10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4"/>
                    <a:pt x="16" y="25"/>
                  </a:cubicBezTo>
                  <a:cubicBezTo>
                    <a:pt x="16" y="26"/>
                    <a:pt x="16" y="27"/>
                    <a:pt x="15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13" y="29"/>
                    <a:pt x="13" y="30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2" y="32"/>
                    <a:pt x="3" y="32"/>
                    <a:pt x="4" y="33"/>
                  </a:cubicBezTo>
                  <a:cubicBezTo>
                    <a:pt x="4" y="34"/>
                    <a:pt x="5" y="34"/>
                    <a:pt x="7" y="34"/>
                  </a:cubicBezTo>
                  <a:cubicBezTo>
                    <a:pt x="8" y="35"/>
                    <a:pt x="9" y="35"/>
                    <a:pt x="10" y="35"/>
                  </a:cubicBezTo>
                  <a:cubicBezTo>
                    <a:pt x="12" y="35"/>
                    <a:pt x="13" y="35"/>
                    <a:pt x="14" y="34"/>
                  </a:cubicBezTo>
                  <a:cubicBezTo>
                    <a:pt x="15" y="34"/>
                    <a:pt x="16" y="33"/>
                    <a:pt x="17" y="33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0"/>
                    <a:pt x="20" y="29"/>
                    <a:pt x="20" y="28"/>
                  </a:cubicBezTo>
                  <a:cubicBezTo>
                    <a:pt x="20" y="27"/>
                    <a:pt x="21" y="26"/>
                    <a:pt x="21" y="25"/>
                  </a:cubicBezTo>
                  <a:cubicBezTo>
                    <a:pt x="21" y="24"/>
                    <a:pt x="21" y="23"/>
                    <a:pt x="21" y="2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8" y="2"/>
                    <a:pt x="17" y="2"/>
                    <a:pt x="15" y="1"/>
                  </a:cubicBezTo>
                  <a:cubicBezTo>
                    <a:pt x="14" y="0"/>
                    <a:pt x="12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3" y="19"/>
                    <a:pt x="4" y="20"/>
                    <a:pt x="6" y="21"/>
                  </a:cubicBezTo>
                  <a:cubicBezTo>
                    <a:pt x="7" y="21"/>
                    <a:pt x="9" y="22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Freeform 63"/>
            <p:cNvSpPr>
              <a:spLocks noEditPoints="1"/>
            </p:cNvSpPr>
            <p:nvPr/>
          </p:nvSpPr>
          <p:spPr bwMode="auto">
            <a:xfrm>
              <a:off x="3675063" y="3871913"/>
              <a:ext cx="96838" cy="152400"/>
            </a:xfrm>
            <a:custGeom>
              <a:avLst/>
              <a:gdLst>
                <a:gd name="T0" fmla="*/ 18 w 23"/>
                <a:gd name="T1" fmla="*/ 20 h 36"/>
                <a:gd name="T2" fmla="*/ 17 w 23"/>
                <a:gd name="T3" fmla="*/ 24 h 36"/>
                <a:gd name="T4" fmla="*/ 16 w 23"/>
                <a:gd name="T5" fmla="*/ 28 h 36"/>
                <a:gd name="T6" fmla="*/ 14 w 23"/>
                <a:gd name="T7" fmla="*/ 30 h 36"/>
                <a:gd name="T8" fmla="*/ 11 w 23"/>
                <a:gd name="T9" fmla="*/ 31 h 36"/>
                <a:gd name="T10" fmla="*/ 8 w 23"/>
                <a:gd name="T11" fmla="*/ 30 h 36"/>
                <a:gd name="T12" fmla="*/ 6 w 23"/>
                <a:gd name="T13" fmla="*/ 28 h 36"/>
                <a:gd name="T14" fmla="*/ 5 w 23"/>
                <a:gd name="T15" fmla="*/ 24 h 36"/>
                <a:gd name="T16" fmla="*/ 4 w 23"/>
                <a:gd name="T17" fmla="*/ 18 h 36"/>
                <a:gd name="T18" fmla="*/ 4 w 23"/>
                <a:gd name="T19" fmla="*/ 15 h 36"/>
                <a:gd name="T20" fmla="*/ 5 w 23"/>
                <a:gd name="T21" fmla="*/ 12 h 36"/>
                <a:gd name="T22" fmla="*/ 6 w 23"/>
                <a:gd name="T23" fmla="*/ 8 h 36"/>
                <a:gd name="T24" fmla="*/ 8 w 23"/>
                <a:gd name="T25" fmla="*/ 6 h 36"/>
                <a:gd name="T26" fmla="*/ 11 w 23"/>
                <a:gd name="T27" fmla="*/ 5 h 36"/>
                <a:gd name="T28" fmla="*/ 14 w 23"/>
                <a:gd name="T29" fmla="*/ 6 h 36"/>
                <a:gd name="T30" fmla="*/ 16 w 23"/>
                <a:gd name="T31" fmla="*/ 8 h 36"/>
                <a:gd name="T32" fmla="*/ 17 w 23"/>
                <a:gd name="T33" fmla="*/ 12 h 36"/>
                <a:gd name="T34" fmla="*/ 18 w 23"/>
                <a:gd name="T35" fmla="*/ 17 h 36"/>
                <a:gd name="T36" fmla="*/ 18 w 23"/>
                <a:gd name="T37" fmla="*/ 20 h 36"/>
                <a:gd name="T38" fmla="*/ 22 w 23"/>
                <a:gd name="T39" fmla="*/ 15 h 36"/>
                <a:gd name="T40" fmla="*/ 22 w 23"/>
                <a:gd name="T41" fmla="*/ 10 h 36"/>
                <a:gd name="T42" fmla="*/ 20 w 23"/>
                <a:gd name="T43" fmla="*/ 6 h 36"/>
                <a:gd name="T44" fmla="*/ 18 w 23"/>
                <a:gd name="T45" fmla="*/ 3 h 36"/>
                <a:gd name="T46" fmla="*/ 14 w 23"/>
                <a:gd name="T47" fmla="*/ 1 h 36"/>
                <a:gd name="T48" fmla="*/ 11 w 23"/>
                <a:gd name="T49" fmla="*/ 0 h 36"/>
                <a:gd name="T50" fmla="*/ 7 w 23"/>
                <a:gd name="T51" fmla="*/ 1 h 36"/>
                <a:gd name="T52" fmla="*/ 4 w 23"/>
                <a:gd name="T53" fmla="*/ 4 h 36"/>
                <a:gd name="T54" fmla="*/ 1 w 23"/>
                <a:gd name="T55" fmla="*/ 7 h 36"/>
                <a:gd name="T56" fmla="*/ 0 w 23"/>
                <a:gd name="T57" fmla="*/ 11 h 36"/>
                <a:gd name="T58" fmla="*/ 0 w 23"/>
                <a:gd name="T59" fmla="*/ 15 h 36"/>
                <a:gd name="T60" fmla="*/ 0 w 23"/>
                <a:gd name="T61" fmla="*/ 20 h 36"/>
                <a:gd name="T62" fmla="*/ 0 w 23"/>
                <a:gd name="T63" fmla="*/ 25 h 36"/>
                <a:gd name="T64" fmla="*/ 1 w 23"/>
                <a:gd name="T65" fmla="*/ 29 h 36"/>
                <a:gd name="T66" fmla="*/ 3 w 23"/>
                <a:gd name="T67" fmla="*/ 32 h 36"/>
                <a:gd name="T68" fmla="*/ 7 w 23"/>
                <a:gd name="T69" fmla="*/ 35 h 36"/>
                <a:gd name="T70" fmla="*/ 11 w 23"/>
                <a:gd name="T71" fmla="*/ 36 h 36"/>
                <a:gd name="T72" fmla="*/ 15 w 23"/>
                <a:gd name="T73" fmla="*/ 35 h 36"/>
                <a:gd name="T74" fmla="*/ 18 w 23"/>
                <a:gd name="T75" fmla="*/ 33 h 36"/>
                <a:gd name="T76" fmla="*/ 20 w 23"/>
                <a:gd name="T77" fmla="*/ 31 h 36"/>
                <a:gd name="T78" fmla="*/ 22 w 23"/>
                <a:gd name="T79" fmla="*/ 27 h 36"/>
                <a:gd name="T80" fmla="*/ 22 w 23"/>
                <a:gd name="T81" fmla="*/ 23 h 36"/>
                <a:gd name="T82" fmla="*/ 23 w 23"/>
                <a:gd name="T83" fmla="*/ 20 h 36"/>
                <a:gd name="T84" fmla="*/ 22 w 23"/>
                <a:gd name="T85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36">
                  <a:moveTo>
                    <a:pt x="18" y="20"/>
                  </a:moveTo>
                  <a:cubicBezTo>
                    <a:pt x="18" y="21"/>
                    <a:pt x="18" y="22"/>
                    <a:pt x="17" y="24"/>
                  </a:cubicBezTo>
                  <a:cubicBezTo>
                    <a:pt x="17" y="25"/>
                    <a:pt x="17" y="27"/>
                    <a:pt x="16" y="28"/>
                  </a:cubicBezTo>
                  <a:cubicBezTo>
                    <a:pt x="16" y="29"/>
                    <a:pt x="15" y="30"/>
                    <a:pt x="14" y="30"/>
                  </a:cubicBezTo>
                  <a:cubicBezTo>
                    <a:pt x="13" y="31"/>
                    <a:pt x="12" y="31"/>
                    <a:pt x="11" y="31"/>
                  </a:cubicBezTo>
                  <a:cubicBezTo>
                    <a:pt x="10" y="31"/>
                    <a:pt x="9" y="31"/>
                    <a:pt x="8" y="30"/>
                  </a:cubicBezTo>
                  <a:cubicBezTo>
                    <a:pt x="7" y="29"/>
                    <a:pt x="6" y="29"/>
                    <a:pt x="6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4" y="22"/>
                    <a:pt x="4" y="21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4"/>
                    <a:pt x="4" y="13"/>
                    <a:pt x="5" y="12"/>
                  </a:cubicBezTo>
                  <a:cubicBezTo>
                    <a:pt x="5" y="11"/>
                    <a:pt x="5" y="10"/>
                    <a:pt x="6" y="8"/>
                  </a:cubicBezTo>
                  <a:cubicBezTo>
                    <a:pt x="6" y="7"/>
                    <a:pt x="7" y="7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3" y="6"/>
                    <a:pt x="14" y="6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0"/>
                    <a:pt x="17" y="12"/>
                  </a:cubicBezTo>
                  <a:cubicBezTo>
                    <a:pt x="18" y="13"/>
                    <a:pt x="18" y="15"/>
                    <a:pt x="18" y="17"/>
                  </a:cubicBezTo>
                  <a:cubicBezTo>
                    <a:pt x="18" y="18"/>
                    <a:pt x="18" y="19"/>
                    <a:pt x="18" y="20"/>
                  </a:cubicBezTo>
                  <a:close/>
                  <a:moveTo>
                    <a:pt x="22" y="15"/>
                  </a:move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1" y="7"/>
                    <a:pt x="20" y="6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2"/>
                    <a:pt x="16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6"/>
                    <a:pt x="1" y="28"/>
                    <a:pt x="1" y="29"/>
                  </a:cubicBezTo>
                  <a:cubicBezTo>
                    <a:pt x="2" y="30"/>
                    <a:pt x="3" y="31"/>
                    <a:pt x="3" y="32"/>
                  </a:cubicBezTo>
                  <a:cubicBezTo>
                    <a:pt x="4" y="34"/>
                    <a:pt x="5" y="34"/>
                    <a:pt x="7" y="35"/>
                  </a:cubicBezTo>
                  <a:cubicBezTo>
                    <a:pt x="8" y="35"/>
                    <a:pt x="10" y="36"/>
                    <a:pt x="11" y="36"/>
                  </a:cubicBezTo>
                  <a:cubicBezTo>
                    <a:pt x="13" y="36"/>
                    <a:pt x="14" y="35"/>
                    <a:pt x="15" y="35"/>
                  </a:cubicBezTo>
                  <a:cubicBezTo>
                    <a:pt x="16" y="35"/>
                    <a:pt x="17" y="34"/>
                    <a:pt x="18" y="33"/>
                  </a:cubicBezTo>
                  <a:cubicBezTo>
                    <a:pt x="19" y="33"/>
                    <a:pt x="20" y="32"/>
                    <a:pt x="20" y="31"/>
                  </a:cubicBezTo>
                  <a:cubicBezTo>
                    <a:pt x="21" y="30"/>
                    <a:pt x="21" y="28"/>
                    <a:pt x="22" y="27"/>
                  </a:cubicBezTo>
                  <a:cubicBezTo>
                    <a:pt x="22" y="26"/>
                    <a:pt x="22" y="25"/>
                    <a:pt x="22" y="23"/>
                  </a:cubicBezTo>
                  <a:cubicBezTo>
                    <a:pt x="22" y="21"/>
                    <a:pt x="23" y="20"/>
                    <a:pt x="23" y="20"/>
                  </a:cubicBezTo>
                  <a:cubicBezTo>
                    <a:pt x="23" y="18"/>
                    <a:pt x="23" y="16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" y="660001"/>
            <a:ext cx="12192000" cy="441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0220333" y="512775"/>
            <a:ext cx="1239777" cy="388521"/>
            <a:chOff x="2571750" y="2305050"/>
            <a:chExt cx="7107238" cy="2227263"/>
          </a:xfrm>
          <a:solidFill>
            <a:srgbClr val="9C0C15"/>
          </a:solidFill>
        </p:grpSpPr>
        <p:sp>
          <p:nvSpPr>
            <p:cNvPr id="4" name="Freeform 5"/>
            <p:cNvSpPr/>
            <p:nvPr/>
          </p:nvSpPr>
          <p:spPr bwMode="auto">
            <a:xfrm>
              <a:off x="5570538" y="2641600"/>
              <a:ext cx="169863" cy="527050"/>
            </a:xfrm>
            <a:custGeom>
              <a:avLst/>
              <a:gdLst>
                <a:gd name="T0" fmla="*/ 0 w 40"/>
                <a:gd name="T1" fmla="*/ 117 h 124"/>
                <a:gd name="T2" fmla="*/ 7 w 40"/>
                <a:gd name="T3" fmla="*/ 122 h 124"/>
                <a:gd name="T4" fmla="*/ 23 w 40"/>
                <a:gd name="T5" fmla="*/ 95 h 124"/>
                <a:gd name="T6" fmla="*/ 39 w 40"/>
                <a:gd name="T7" fmla="*/ 34 h 124"/>
                <a:gd name="T8" fmla="*/ 15 w 40"/>
                <a:gd name="T9" fmla="*/ 0 h 124"/>
                <a:gd name="T10" fmla="*/ 7 w 40"/>
                <a:gd name="T11" fmla="*/ 7 h 124"/>
                <a:gd name="T12" fmla="*/ 12 w 40"/>
                <a:gd name="T13" fmla="*/ 42 h 124"/>
                <a:gd name="T14" fmla="*/ 6 w 40"/>
                <a:gd name="T15" fmla="*/ 95 h 124"/>
                <a:gd name="T16" fmla="*/ 0 w 40"/>
                <a:gd name="T1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4">
                  <a:moveTo>
                    <a:pt x="0" y="117"/>
                  </a:moveTo>
                  <a:cubicBezTo>
                    <a:pt x="0" y="117"/>
                    <a:pt x="0" y="124"/>
                    <a:pt x="7" y="122"/>
                  </a:cubicBezTo>
                  <a:cubicBezTo>
                    <a:pt x="7" y="122"/>
                    <a:pt x="23" y="109"/>
                    <a:pt x="23" y="95"/>
                  </a:cubicBezTo>
                  <a:cubicBezTo>
                    <a:pt x="23" y="95"/>
                    <a:pt x="29" y="51"/>
                    <a:pt x="39" y="34"/>
                  </a:cubicBezTo>
                  <a:cubicBezTo>
                    <a:pt x="39" y="34"/>
                    <a:pt x="40" y="23"/>
                    <a:pt x="15" y="0"/>
                  </a:cubicBezTo>
                  <a:cubicBezTo>
                    <a:pt x="15" y="0"/>
                    <a:pt x="7" y="2"/>
                    <a:pt x="7" y="7"/>
                  </a:cubicBezTo>
                  <a:cubicBezTo>
                    <a:pt x="8" y="11"/>
                    <a:pt x="19" y="16"/>
                    <a:pt x="12" y="42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111"/>
                    <a:pt x="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" name="Freeform 6"/>
            <p:cNvSpPr/>
            <p:nvPr/>
          </p:nvSpPr>
          <p:spPr bwMode="auto">
            <a:xfrm>
              <a:off x="5765800" y="3117850"/>
              <a:ext cx="325438" cy="336550"/>
            </a:xfrm>
            <a:custGeom>
              <a:avLst/>
              <a:gdLst>
                <a:gd name="T0" fmla="*/ 71 w 77"/>
                <a:gd name="T1" fmla="*/ 34 h 79"/>
                <a:gd name="T2" fmla="*/ 46 w 77"/>
                <a:gd name="T3" fmla="*/ 6 h 79"/>
                <a:gd name="T4" fmla="*/ 36 w 77"/>
                <a:gd name="T5" fmla="*/ 13 h 79"/>
                <a:gd name="T6" fmla="*/ 3 w 77"/>
                <a:gd name="T7" fmla="*/ 66 h 79"/>
                <a:gd name="T8" fmla="*/ 14 w 77"/>
                <a:gd name="T9" fmla="*/ 70 h 79"/>
                <a:gd name="T10" fmla="*/ 62 w 77"/>
                <a:gd name="T11" fmla="*/ 48 h 79"/>
                <a:gd name="T12" fmla="*/ 71 w 77"/>
                <a:gd name="T13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9">
                  <a:moveTo>
                    <a:pt x="71" y="34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34" y="0"/>
                    <a:pt x="36" y="13"/>
                  </a:cubicBezTo>
                  <a:cubicBezTo>
                    <a:pt x="36" y="13"/>
                    <a:pt x="24" y="55"/>
                    <a:pt x="3" y="66"/>
                  </a:cubicBezTo>
                  <a:cubicBezTo>
                    <a:pt x="3" y="66"/>
                    <a:pt x="0" y="79"/>
                    <a:pt x="14" y="70"/>
                  </a:cubicBezTo>
                  <a:cubicBezTo>
                    <a:pt x="14" y="70"/>
                    <a:pt x="51" y="47"/>
                    <a:pt x="62" y="48"/>
                  </a:cubicBezTo>
                  <a:cubicBezTo>
                    <a:pt x="62" y="48"/>
                    <a:pt x="77" y="44"/>
                    <a:pt x="7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5103813" y="3186113"/>
              <a:ext cx="619125" cy="506413"/>
            </a:xfrm>
            <a:custGeom>
              <a:avLst/>
              <a:gdLst>
                <a:gd name="T0" fmla="*/ 141 w 146"/>
                <a:gd name="T1" fmla="*/ 10 h 119"/>
                <a:gd name="T2" fmla="*/ 135 w 146"/>
                <a:gd name="T3" fmla="*/ 3 h 119"/>
                <a:gd name="T4" fmla="*/ 96 w 146"/>
                <a:gd name="T5" fmla="*/ 35 h 119"/>
                <a:gd name="T6" fmla="*/ 61 w 146"/>
                <a:gd name="T7" fmla="*/ 66 h 119"/>
                <a:gd name="T8" fmla="*/ 38 w 146"/>
                <a:gd name="T9" fmla="*/ 83 h 119"/>
                <a:gd name="T10" fmla="*/ 36 w 146"/>
                <a:gd name="T11" fmla="*/ 80 h 119"/>
                <a:gd name="T12" fmla="*/ 32 w 146"/>
                <a:gd name="T13" fmla="*/ 18 h 119"/>
                <a:gd name="T14" fmla="*/ 28 w 146"/>
                <a:gd name="T15" fmla="*/ 28 h 119"/>
                <a:gd name="T16" fmla="*/ 0 w 146"/>
                <a:gd name="T17" fmla="*/ 92 h 119"/>
                <a:gd name="T18" fmla="*/ 22 w 146"/>
                <a:gd name="T19" fmla="*/ 119 h 119"/>
                <a:gd name="T20" fmla="*/ 82 w 146"/>
                <a:gd name="T21" fmla="*/ 88 h 119"/>
                <a:gd name="T22" fmla="*/ 111 w 146"/>
                <a:gd name="T23" fmla="*/ 57 h 119"/>
                <a:gd name="T24" fmla="*/ 141 w 146"/>
                <a:gd name="T25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19">
                  <a:moveTo>
                    <a:pt x="141" y="10"/>
                  </a:moveTo>
                  <a:cubicBezTo>
                    <a:pt x="141" y="10"/>
                    <a:pt x="146" y="0"/>
                    <a:pt x="135" y="3"/>
                  </a:cubicBezTo>
                  <a:cubicBezTo>
                    <a:pt x="135" y="3"/>
                    <a:pt x="112" y="32"/>
                    <a:pt x="96" y="35"/>
                  </a:cubicBezTo>
                  <a:cubicBezTo>
                    <a:pt x="96" y="35"/>
                    <a:pt x="71" y="61"/>
                    <a:pt x="61" y="66"/>
                  </a:cubicBezTo>
                  <a:cubicBezTo>
                    <a:pt x="61" y="66"/>
                    <a:pt x="41" y="78"/>
                    <a:pt x="38" y="83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8" y="28"/>
                    <a:pt x="32" y="18"/>
                  </a:cubicBezTo>
                  <a:cubicBezTo>
                    <a:pt x="32" y="18"/>
                    <a:pt x="27" y="20"/>
                    <a:pt x="28" y="28"/>
                  </a:cubicBezTo>
                  <a:cubicBezTo>
                    <a:pt x="28" y="28"/>
                    <a:pt x="12" y="85"/>
                    <a:pt x="0" y="92"/>
                  </a:cubicBezTo>
                  <a:cubicBezTo>
                    <a:pt x="0" y="92"/>
                    <a:pt x="10" y="109"/>
                    <a:pt x="22" y="119"/>
                  </a:cubicBezTo>
                  <a:cubicBezTo>
                    <a:pt x="22" y="119"/>
                    <a:pt x="68" y="98"/>
                    <a:pt x="82" y="88"/>
                  </a:cubicBezTo>
                  <a:cubicBezTo>
                    <a:pt x="82" y="88"/>
                    <a:pt x="105" y="66"/>
                    <a:pt x="111" y="57"/>
                  </a:cubicBezTo>
                  <a:cubicBezTo>
                    <a:pt x="111" y="57"/>
                    <a:pt x="134" y="26"/>
                    <a:pt x="1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7" name="Freeform 8"/>
            <p:cNvSpPr/>
            <p:nvPr/>
          </p:nvSpPr>
          <p:spPr bwMode="auto">
            <a:xfrm>
              <a:off x="7410450" y="2632075"/>
              <a:ext cx="890588" cy="1108075"/>
            </a:xfrm>
            <a:custGeom>
              <a:avLst/>
              <a:gdLst>
                <a:gd name="T0" fmla="*/ 196 w 210"/>
                <a:gd name="T1" fmla="*/ 11 h 260"/>
                <a:gd name="T2" fmla="*/ 184 w 210"/>
                <a:gd name="T3" fmla="*/ 19 h 260"/>
                <a:gd name="T4" fmla="*/ 164 w 210"/>
                <a:gd name="T5" fmla="*/ 30 h 260"/>
                <a:gd name="T6" fmla="*/ 140 w 210"/>
                <a:gd name="T7" fmla="*/ 6 h 260"/>
                <a:gd name="T8" fmla="*/ 126 w 210"/>
                <a:gd name="T9" fmla="*/ 7 h 260"/>
                <a:gd name="T10" fmla="*/ 132 w 210"/>
                <a:gd name="T11" fmla="*/ 35 h 260"/>
                <a:gd name="T12" fmla="*/ 133 w 210"/>
                <a:gd name="T13" fmla="*/ 48 h 260"/>
                <a:gd name="T14" fmla="*/ 90 w 210"/>
                <a:gd name="T15" fmla="*/ 80 h 260"/>
                <a:gd name="T16" fmla="*/ 89 w 210"/>
                <a:gd name="T17" fmla="*/ 54 h 260"/>
                <a:gd name="T18" fmla="*/ 78 w 210"/>
                <a:gd name="T19" fmla="*/ 56 h 260"/>
                <a:gd name="T20" fmla="*/ 79 w 210"/>
                <a:gd name="T21" fmla="*/ 105 h 260"/>
                <a:gd name="T22" fmla="*/ 112 w 210"/>
                <a:gd name="T23" fmla="*/ 109 h 260"/>
                <a:gd name="T24" fmla="*/ 89 w 210"/>
                <a:gd name="T25" fmla="*/ 149 h 260"/>
                <a:gd name="T26" fmla="*/ 14 w 210"/>
                <a:gd name="T27" fmla="*/ 244 h 260"/>
                <a:gd name="T28" fmla="*/ 23 w 210"/>
                <a:gd name="T29" fmla="*/ 252 h 260"/>
                <a:gd name="T30" fmla="*/ 98 w 210"/>
                <a:gd name="T31" fmla="*/ 182 h 260"/>
                <a:gd name="T32" fmla="*/ 170 w 210"/>
                <a:gd name="T33" fmla="*/ 55 h 260"/>
                <a:gd name="T34" fmla="*/ 210 w 210"/>
                <a:gd name="T35" fmla="*/ 27 h 260"/>
                <a:gd name="T36" fmla="*/ 196 w 210"/>
                <a:gd name="T37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60">
                  <a:moveTo>
                    <a:pt x="196" y="11"/>
                  </a:moveTo>
                  <a:cubicBezTo>
                    <a:pt x="189" y="9"/>
                    <a:pt x="184" y="19"/>
                    <a:pt x="184" y="19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6" y="23"/>
                    <a:pt x="140" y="6"/>
                    <a:pt x="140" y="6"/>
                  </a:cubicBezTo>
                  <a:cubicBezTo>
                    <a:pt x="128" y="0"/>
                    <a:pt x="126" y="7"/>
                    <a:pt x="126" y="7"/>
                  </a:cubicBezTo>
                  <a:cubicBezTo>
                    <a:pt x="122" y="16"/>
                    <a:pt x="132" y="35"/>
                    <a:pt x="132" y="35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75" y="73"/>
                    <a:pt x="89" y="54"/>
                    <a:pt x="89" y="54"/>
                  </a:cubicBezTo>
                  <a:cubicBezTo>
                    <a:pt x="87" y="39"/>
                    <a:pt x="78" y="56"/>
                    <a:pt x="78" y="56"/>
                  </a:cubicBezTo>
                  <a:cubicBezTo>
                    <a:pt x="67" y="81"/>
                    <a:pt x="79" y="105"/>
                    <a:pt x="79" y="105"/>
                  </a:cubicBezTo>
                  <a:cubicBezTo>
                    <a:pt x="90" y="123"/>
                    <a:pt x="108" y="112"/>
                    <a:pt x="112" y="109"/>
                  </a:cubicBezTo>
                  <a:cubicBezTo>
                    <a:pt x="106" y="115"/>
                    <a:pt x="89" y="149"/>
                    <a:pt x="89" y="149"/>
                  </a:cubicBezTo>
                  <a:cubicBezTo>
                    <a:pt x="68" y="204"/>
                    <a:pt x="14" y="244"/>
                    <a:pt x="14" y="244"/>
                  </a:cubicBezTo>
                  <a:cubicBezTo>
                    <a:pt x="0" y="260"/>
                    <a:pt x="23" y="252"/>
                    <a:pt x="23" y="252"/>
                  </a:cubicBezTo>
                  <a:cubicBezTo>
                    <a:pt x="44" y="243"/>
                    <a:pt x="98" y="182"/>
                    <a:pt x="98" y="182"/>
                  </a:cubicBezTo>
                  <a:cubicBezTo>
                    <a:pt x="175" y="91"/>
                    <a:pt x="170" y="55"/>
                    <a:pt x="170" y="55"/>
                  </a:cubicBezTo>
                  <a:cubicBezTo>
                    <a:pt x="188" y="47"/>
                    <a:pt x="210" y="27"/>
                    <a:pt x="210" y="27"/>
                  </a:cubicBezTo>
                  <a:lnTo>
                    <a:pt x="19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8166100" y="3233738"/>
              <a:ext cx="246063" cy="428625"/>
            </a:xfrm>
            <a:custGeom>
              <a:avLst/>
              <a:gdLst>
                <a:gd name="T0" fmla="*/ 9 w 58"/>
                <a:gd name="T1" fmla="*/ 23 h 101"/>
                <a:gd name="T2" fmla="*/ 9 w 58"/>
                <a:gd name="T3" fmla="*/ 86 h 101"/>
                <a:gd name="T4" fmla="*/ 14 w 58"/>
                <a:gd name="T5" fmla="*/ 96 h 101"/>
                <a:gd name="T6" fmla="*/ 51 w 58"/>
                <a:gd name="T7" fmla="*/ 50 h 101"/>
                <a:gd name="T8" fmla="*/ 21 w 58"/>
                <a:gd name="T9" fmla="*/ 11 h 101"/>
                <a:gd name="T10" fmla="*/ 9 w 58"/>
                <a:gd name="T11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9" y="23"/>
                  </a:moveTo>
                  <a:cubicBezTo>
                    <a:pt x="9" y="23"/>
                    <a:pt x="23" y="73"/>
                    <a:pt x="9" y="86"/>
                  </a:cubicBezTo>
                  <a:cubicBezTo>
                    <a:pt x="9" y="86"/>
                    <a:pt x="0" y="101"/>
                    <a:pt x="14" y="96"/>
                  </a:cubicBezTo>
                  <a:cubicBezTo>
                    <a:pt x="14" y="96"/>
                    <a:pt x="35" y="62"/>
                    <a:pt x="51" y="50"/>
                  </a:cubicBezTo>
                  <a:cubicBezTo>
                    <a:pt x="51" y="50"/>
                    <a:pt x="58" y="24"/>
                    <a:pt x="21" y="11"/>
                  </a:cubicBezTo>
                  <a:cubicBezTo>
                    <a:pt x="21" y="11"/>
                    <a:pt x="1" y="0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8755063" y="2305050"/>
              <a:ext cx="923925" cy="1587500"/>
            </a:xfrm>
            <a:custGeom>
              <a:avLst/>
              <a:gdLst>
                <a:gd name="T0" fmla="*/ 140 w 218"/>
                <a:gd name="T1" fmla="*/ 7 h 373"/>
                <a:gd name="T2" fmla="*/ 135 w 218"/>
                <a:gd name="T3" fmla="*/ 15 h 373"/>
                <a:gd name="T4" fmla="*/ 112 w 218"/>
                <a:gd name="T5" fmla="*/ 34 h 373"/>
                <a:gd name="T6" fmla="*/ 88 w 218"/>
                <a:gd name="T7" fmla="*/ 44 h 373"/>
                <a:gd name="T8" fmla="*/ 78 w 218"/>
                <a:gd name="T9" fmla="*/ 59 h 373"/>
                <a:gd name="T10" fmla="*/ 39 w 218"/>
                <a:gd name="T11" fmla="*/ 96 h 373"/>
                <a:gd name="T12" fmla="*/ 22 w 218"/>
                <a:gd name="T13" fmla="*/ 82 h 373"/>
                <a:gd name="T14" fmla="*/ 11 w 218"/>
                <a:gd name="T15" fmla="*/ 90 h 373"/>
                <a:gd name="T16" fmla="*/ 17 w 218"/>
                <a:gd name="T17" fmla="*/ 125 h 373"/>
                <a:gd name="T18" fmla="*/ 43 w 218"/>
                <a:gd name="T19" fmla="*/ 111 h 373"/>
                <a:gd name="T20" fmla="*/ 83 w 218"/>
                <a:gd name="T21" fmla="*/ 70 h 373"/>
                <a:gd name="T22" fmla="*/ 112 w 218"/>
                <a:gd name="T23" fmla="*/ 78 h 373"/>
                <a:gd name="T24" fmla="*/ 103 w 218"/>
                <a:gd name="T25" fmla="*/ 99 h 373"/>
                <a:gd name="T26" fmla="*/ 28 w 218"/>
                <a:gd name="T27" fmla="*/ 189 h 373"/>
                <a:gd name="T28" fmla="*/ 27 w 218"/>
                <a:gd name="T29" fmla="*/ 220 h 373"/>
                <a:gd name="T30" fmla="*/ 51 w 218"/>
                <a:gd name="T31" fmla="*/ 220 h 373"/>
                <a:gd name="T32" fmla="*/ 76 w 218"/>
                <a:gd name="T33" fmla="*/ 194 h 373"/>
                <a:gd name="T34" fmla="*/ 67 w 218"/>
                <a:gd name="T35" fmla="*/ 231 h 373"/>
                <a:gd name="T36" fmla="*/ 90 w 218"/>
                <a:gd name="T37" fmla="*/ 244 h 373"/>
                <a:gd name="T38" fmla="*/ 125 w 218"/>
                <a:gd name="T39" fmla="*/ 255 h 373"/>
                <a:gd name="T40" fmla="*/ 3 w 218"/>
                <a:gd name="T41" fmla="*/ 309 h 373"/>
                <a:gd name="T42" fmla="*/ 102 w 218"/>
                <a:gd name="T43" fmla="*/ 361 h 373"/>
                <a:gd name="T44" fmla="*/ 148 w 218"/>
                <a:gd name="T45" fmla="*/ 325 h 373"/>
                <a:gd name="T46" fmla="*/ 149 w 218"/>
                <a:gd name="T47" fmla="*/ 288 h 373"/>
                <a:gd name="T48" fmla="*/ 154 w 218"/>
                <a:gd name="T49" fmla="*/ 280 h 373"/>
                <a:gd name="T50" fmla="*/ 179 w 218"/>
                <a:gd name="T51" fmla="*/ 286 h 373"/>
                <a:gd name="T52" fmla="*/ 193 w 218"/>
                <a:gd name="T53" fmla="*/ 286 h 373"/>
                <a:gd name="T54" fmla="*/ 188 w 218"/>
                <a:gd name="T55" fmla="*/ 262 h 373"/>
                <a:gd name="T56" fmla="*/ 142 w 218"/>
                <a:gd name="T57" fmla="*/ 256 h 373"/>
                <a:gd name="T58" fmla="*/ 99 w 218"/>
                <a:gd name="T59" fmla="*/ 224 h 373"/>
                <a:gd name="T60" fmla="*/ 114 w 218"/>
                <a:gd name="T61" fmla="*/ 162 h 373"/>
                <a:gd name="T62" fmla="*/ 75 w 218"/>
                <a:gd name="T63" fmla="*/ 168 h 373"/>
                <a:gd name="T64" fmla="*/ 111 w 218"/>
                <a:gd name="T65" fmla="*/ 129 h 373"/>
                <a:gd name="T66" fmla="*/ 120 w 218"/>
                <a:gd name="T67" fmla="*/ 111 h 373"/>
                <a:gd name="T68" fmla="*/ 141 w 218"/>
                <a:gd name="T69" fmla="*/ 80 h 373"/>
                <a:gd name="T70" fmla="*/ 172 w 218"/>
                <a:gd name="T71" fmla="*/ 13 h 373"/>
                <a:gd name="T72" fmla="*/ 140 w 218"/>
                <a:gd name="T73" fmla="*/ 7 h 373"/>
                <a:gd name="T74" fmla="*/ 129 w 218"/>
                <a:gd name="T75" fmla="*/ 314 h 373"/>
                <a:gd name="T76" fmla="*/ 63 w 218"/>
                <a:gd name="T77" fmla="*/ 330 h 373"/>
                <a:gd name="T78" fmla="*/ 79 w 218"/>
                <a:gd name="T79" fmla="*/ 301 h 373"/>
                <a:gd name="T80" fmla="*/ 114 w 218"/>
                <a:gd name="T81" fmla="*/ 283 h 373"/>
                <a:gd name="T82" fmla="*/ 129 w 218"/>
                <a:gd name="T83" fmla="*/ 314 h 373"/>
                <a:gd name="T84" fmla="*/ 119 w 218"/>
                <a:gd name="T85" fmla="*/ 50 h 373"/>
                <a:gd name="T86" fmla="*/ 123 w 218"/>
                <a:gd name="T87" fmla="*/ 42 h 373"/>
                <a:gd name="T88" fmla="*/ 136 w 218"/>
                <a:gd name="T89" fmla="*/ 33 h 373"/>
                <a:gd name="T90" fmla="*/ 119 w 218"/>
                <a:gd name="T91" fmla="*/ 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373">
                  <a:moveTo>
                    <a:pt x="140" y="7"/>
                  </a:moveTo>
                  <a:cubicBezTo>
                    <a:pt x="135" y="15"/>
                    <a:pt x="135" y="15"/>
                    <a:pt x="135" y="15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3" y="52"/>
                    <a:pt x="88" y="44"/>
                  </a:cubicBezTo>
                  <a:cubicBezTo>
                    <a:pt x="88" y="44"/>
                    <a:pt x="79" y="44"/>
                    <a:pt x="78" y="5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26" y="107"/>
                    <a:pt x="22" y="82"/>
                  </a:cubicBezTo>
                  <a:cubicBezTo>
                    <a:pt x="22" y="82"/>
                    <a:pt x="18" y="63"/>
                    <a:pt x="11" y="90"/>
                  </a:cubicBezTo>
                  <a:cubicBezTo>
                    <a:pt x="11" y="90"/>
                    <a:pt x="10" y="120"/>
                    <a:pt x="17" y="125"/>
                  </a:cubicBezTo>
                  <a:cubicBezTo>
                    <a:pt x="17" y="125"/>
                    <a:pt x="41" y="132"/>
                    <a:pt x="43" y="111"/>
                  </a:cubicBezTo>
                  <a:cubicBezTo>
                    <a:pt x="43" y="111"/>
                    <a:pt x="78" y="76"/>
                    <a:pt x="83" y="70"/>
                  </a:cubicBezTo>
                  <a:cubicBezTo>
                    <a:pt x="83" y="70"/>
                    <a:pt x="104" y="82"/>
                    <a:pt x="112" y="78"/>
                  </a:cubicBezTo>
                  <a:cubicBezTo>
                    <a:pt x="112" y="78"/>
                    <a:pt x="120" y="81"/>
                    <a:pt x="103" y="99"/>
                  </a:cubicBezTo>
                  <a:cubicBezTo>
                    <a:pt x="103" y="99"/>
                    <a:pt x="44" y="188"/>
                    <a:pt x="28" y="189"/>
                  </a:cubicBezTo>
                  <a:cubicBezTo>
                    <a:pt x="28" y="189"/>
                    <a:pt x="21" y="209"/>
                    <a:pt x="27" y="220"/>
                  </a:cubicBezTo>
                  <a:cubicBezTo>
                    <a:pt x="27" y="220"/>
                    <a:pt x="47" y="225"/>
                    <a:pt x="51" y="220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6" y="194"/>
                    <a:pt x="80" y="207"/>
                    <a:pt x="67" y="231"/>
                  </a:cubicBezTo>
                  <a:cubicBezTo>
                    <a:pt x="67" y="231"/>
                    <a:pt x="66" y="257"/>
                    <a:pt x="90" y="244"/>
                  </a:cubicBezTo>
                  <a:cubicBezTo>
                    <a:pt x="90" y="244"/>
                    <a:pt x="118" y="236"/>
                    <a:pt x="125" y="255"/>
                  </a:cubicBezTo>
                  <a:cubicBezTo>
                    <a:pt x="125" y="255"/>
                    <a:pt x="77" y="246"/>
                    <a:pt x="3" y="309"/>
                  </a:cubicBezTo>
                  <a:cubicBezTo>
                    <a:pt x="3" y="309"/>
                    <a:pt x="0" y="332"/>
                    <a:pt x="102" y="361"/>
                  </a:cubicBezTo>
                  <a:cubicBezTo>
                    <a:pt x="102" y="361"/>
                    <a:pt x="143" y="373"/>
                    <a:pt x="148" y="32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9" y="288"/>
                    <a:pt x="143" y="283"/>
                    <a:pt x="154" y="280"/>
                  </a:cubicBezTo>
                  <a:cubicBezTo>
                    <a:pt x="179" y="286"/>
                    <a:pt x="179" y="286"/>
                    <a:pt x="179" y="286"/>
                  </a:cubicBezTo>
                  <a:cubicBezTo>
                    <a:pt x="179" y="286"/>
                    <a:pt x="186" y="300"/>
                    <a:pt x="193" y="286"/>
                  </a:cubicBezTo>
                  <a:cubicBezTo>
                    <a:pt x="193" y="286"/>
                    <a:pt x="218" y="277"/>
                    <a:pt x="188" y="262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51" y="228"/>
                    <a:pt x="99" y="224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2"/>
                    <a:pt x="102" y="141"/>
                    <a:pt x="75" y="168"/>
                  </a:cubicBezTo>
                  <a:cubicBezTo>
                    <a:pt x="75" y="168"/>
                    <a:pt x="98" y="137"/>
                    <a:pt x="111" y="129"/>
                  </a:cubicBezTo>
                  <a:cubicBezTo>
                    <a:pt x="111" y="129"/>
                    <a:pt x="118" y="129"/>
                    <a:pt x="120" y="111"/>
                  </a:cubicBezTo>
                  <a:cubicBezTo>
                    <a:pt x="120" y="111"/>
                    <a:pt x="130" y="109"/>
                    <a:pt x="141" y="80"/>
                  </a:cubicBezTo>
                  <a:cubicBezTo>
                    <a:pt x="141" y="80"/>
                    <a:pt x="157" y="80"/>
                    <a:pt x="172" y="13"/>
                  </a:cubicBezTo>
                  <a:cubicBezTo>
                    <a:pt x="172" y="13"/>
                    <a:pt x="152" y="0"/>
                    <a:pt x="140" y="7"/>
                  </a:cubicBezTo>
                  <a:close/>
                  <a:moveTo>
                    <a:pt x="129" y="314"/>
                  </a:moveTo>
                  <a:cubicBezTo>
                    <a:pt x="123" y="356"/>
                    <a:pt x="63" y="330"/>
                    <a:pt x="63" y="330"/>
                  </a:cubicBezTo>
                  <a:cubicBezTo>
                    <a:pt x="32" y="324"/>
                    <a:pt x="79" y="301"/>
                    <a:pt x="79" y="301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45" y="270"/>
                    <a:pt x="129" y="314"/>
                    <a:pt x="129" y="314"/>
                  </a:cubicBezTo>
                  <a:close/>
                  <a:moveTo>
                    <a:pt x="119" y="50"/>
                  </a:moveTo>
                  <a:cubicBezTo>
                    <a:pt x="119" y="50"/>
                    <a:pt x="118" y="45"/>
                    <a:pt x="123" y="4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28" y="63"/>
                    <a:pt x="11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6375400" y="2355850"/>
              <a:ext cx="836613" cy="1490663"/>
            </a:xfrm>
            <a:custGeom>
              <a:avLst/>
              <a:gdLst>
                <a:gd name="T0" fmla="*/ 115 w 197"/>
                <a:gd name="T1" fmla="*/ 250 h 350"/>
                <a:gd name="T2" fmla="*/ 144 w 197"/>
                <a:gd name="T3" fmla="*/ 194 h 350"/>
                <a:gd name="T4" fmla="*/ 141 w 197"/>
                <a:gd name="T5" fmla="*/ 178 h 350"/>
                <a:gd name="T6" fmla="*/ 145 w 197"/>
                <a:gd name="T7" fmla="*/ 168 h 350"/>
                <a:gd name="T8" fmla="*/ 137 w 197"/>
                <a:gd name="T9" fmla="*/ 162 h 350"/>
                <a:gd name="T10" fmla="*/ 119 w 197"/>
                <a:gd name="T11" fmla="*/ 145 h 350"/>
                <a:gd name="T12" fmla="*/ 129 w 197"/>
                <a:gd name="T13" fmla="*/ 132 h 350"/>
                <a:gd name="T14" fmla="*/ 171 w 197"/>
                <a:gd name="T15" fmla="*/ 107 h 350"/>
                <a:gd name="T16" fmla="*/ 191 w 197"/>
                <a:gd name="T17" fmla="*/ 60 h 350"/>
                <a:gd name="T18" fmla="*/ 181 w 197"/>
                <a:gd name="T19" fmla="*/ 46 h 350"/>
                <a:gd name="T20" fmla="*/ 168 w 197"/>
                <a:gd name="T21" fmla="*/ 62 h 350"/>
                <a:gd name="T22" fmla="*/ 133 w 197"/>
                <a:gd name="T23" fmla="*/ 90 h 350"/>
                <a:gd name="T24" fmla="*/ 151 w 197"/>
                <a:gd name="T25" fmla="*/ 35 h 350"/>
                <a:gd name="T26" fmla="*/ 149 w 197"/>
                <a:gd name="T27" fmla="*/ 15 h 350"/>
                <a:gd name="T28" fmla="*/ 137 w 197"/>
                <a:gd name="T29" fmla="*/ 30 h 350"/>
                <a:gd name="T30" fmla="*/ 90 w 197"/>
                <a:gd name="T31" fmla="*/ 123 h 350"/>
                <a:gd name="T32" fmla="*/ 60 w 197"/>
                <a:gd name="T33" fmla="*/ 138 h 350"/>
                <a:gd name="T34" fmla="*/ 45 w 197"/>
                <a:gd name="T35" fmla="*/ 154 h 350"/>
                <a:gd name="T36" fmla="*/ 69 w 197"/>
                <a:gd name="T37" fmla="*/ 173 h 350"/>
                <a:gd name="T38" fmla="*/ 41 w 197"/>
                <a:gd name="T39" fmla="*/ 234 h 350"/>
                <a:gd name="T40" fmla="*/ 32 w 197"/>
                <a:gd name="T41" fmla="*/ 251 h 350"/>
                <a:gd name="T42" fmla="*/ 52 w 197"/>
                <a:gd name="T43" fmla="*/ 265 h 350"/>
                <a:gd name="T44" fmla="*/ 85 w 197"/>
                <a:gd name="T45" fmla="*/ 246 h 350"/>
                <a:gd name="T46" fmla="*/ 88 w 197"/>
                <a:gd name="T47" fmla="*/ 253 h 350"/>
                <a:gd name="T48" fmla="*/ 78 w 197"/>
                <a:gd name="T49" fmla="*/ 281 h 350"/>
                <a:gd name="T50" fmla="*/ 48 w 197"/>
                <a:gd name="T51" fmla="*/ 302 h 350"/>
                <a:gd name="T52" fmla="*/ 34 w 197"/>
                <a:gd name="T53" fmla="*/ 306 h 350"/>
                <a:gd name="T54" fmla="*/ 31 w 197"/>
                <a:gd name="T55" fmla="*/ 339 h 350"/>
                <a:gd name="T56" fmla="*/ 51 w 197"/>
                <a:gd name="T57" fmla="*/ 332 h 350"/>
                <a:gd name="T58" fmla="*/ 65 w 197"/>
                <a:gd name="T59" fmla="*/ 309 h 350"/>
                <a:gd name="T60" fmla="*/ 108 w 197"/>
                <a:gd name="T61" fmla="*/ 342 h 350"/>
                <a:gd name="T62" fmla="*/ 115 w 197"/>
                <a:gd name="T63" fmla="*/ 309 h 350"/>
                <a:gd name="T64" fmla="*/ 115 w 197"/>
                <a:gd name="T65" fmla="*/ 250 h 350"/>
                <a:gd name="T66" fmla="*/ 85 w 197"/>
                <a:gd name="T67" fmla="*/ 220 h 350"/>
                <a:gd name="T68" fmla="*/ 66 w 197"/>
                <a:gd name="T69" fmla="*/ 232 h 350"/>
                <a:gd name="T70" fmla="*/ 82 w 197"/>
                <a:gd name="T71" fmla="*/ 178 h 350"/>
                <a:gd name="T72" fmla="*/ 106 w 197"/>
                <a:gd name="T73" fmla="*/ 154 h 350"/>
                <a:gd name="T74" fmla="*/ 95 w 197"/>
                <a:gd name="T75" fmla="*/ 197 h 350"/>
                <a:gd name="T76" fmla="*/ 85 w 197"/>
                <a:gd name="T77" fmla="*/ 2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350">
                  <a:moveTo>
                    <a:pt x="115" y="250"/>
                  </a:moveTo>
                  <a:cubicBezTo>
                    <a:pt x="115" y="250"/>
                    <a:pt x="109" y="233"/>
                    <a:pt x="144" y="194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7" y="162"/>
                    <a:pt x="136" y="145"/>
                    <a:pt x="119" y="145"/>
                  </a:cubicBezTo>
                  <a:cubicBezTo>
                    <a:pt x="119" y="145"/>
                    <a:pt x="110" y="143"/>
                    <a:pt x="129" y="132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7" y="52"/>
                    <a:pt x="181" y="46"/>
                  </a:cubicBezTo>
                  <a:cubicBezTo>
                    <a:pt x="181" y="46"/>
                    <a:pt x="179" y="56"/>
                    <a:pt x="168" y="62"/>
                  </a:cubicBezTo>
                  <a:cubicBezTo>
                    <a:pt x="157" y="67"/>
                    <a:pt x="141" y="81"/>
                    <a:pt x="133" y="90"/>
                  </a:cubicBezTo>
                  <a:cubicBezTo>
                    <a:pt x="133" y="90"/>
                    <a:pt x="150" y="45"/>
                    <a:pt x="151" y="3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5"/>
                    <a:pt x="138" y="0"/>
                    <a:pt x="137" y="30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0" y="138"/>
                    <a:pt x="60" y="138"/>
                    <a:pt x="60" y="138"/>
                  </a:cubicBezTo>
                  <a:cubicBezTo>
                    <a:pt x="60" y="138"/>
                    <a:pt x="32" y="132"/>
                    <a:pt x="45" y="154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85" y="246"/>
                    <a:pt x="89" y="246"/>
                    <a:pt x="88" y="253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8" y="281"/>
                    <a:pt x="56" y="303"/>
                    <a:pt x="48" y="302"/>
                  </a:cubicBezTo>
                  <a:cubicBezTo>
                    <a:pt x="48" y="302"/>
                    <a:pt x="45" y="302"/>
                    <a:pt x="34" y="306"/>
                  </a:cubicBezTo>
                  <a:cubicBezTo>
                    <a:pt x="34" y="306"/>
                    <a:pt x="0" y="323"/>
                    <a:pt x="31" y="339"/>
                  </a:cubicBezTo>
                  <a:cubicBezTo>
                    <a:pt x="31" y="339"/>
                    <a:pt x="41" y="350"/>
                    <a:pt x="51" y="332"/>
                  </a:cubicBezTo>
                  <a:cubicBezTo>
                    <a:pt x="65" y="309"/>
                    <a:pt x="65" y="309"/>
                    <a:pt x="65" y="309"/>
                  </a:cubicBezTo>
                  <a:cubicBezTo>
                    <a:pt x="108" y="342"/>
                    <a:pt x="108" y="342"/>
                    <a:pt x="108" y="342"/>
                  </a:cubicBezTo>
                  <a:cubicBezTo>
                    <a:pt x="108" y="342"/>
                    <a:pt x="117" y="330"/>
                    <a:pt x="115" y="309"/>
                  </a:cubicBezTo>
                  <a:lnTo>
                    <a:pt x="115" y="250"/>
                  </a:lnTo>
                  <a:close/>
                  <a:moveTo>
                    <a:pt x="85" y="220"/>
                  </a:moveTo>
                  <a:cubicBezTo>
                    <a:pt x="66" y="232"/>
                    <a:pt x="66" y="232"/>
                    <a:pt x="66" y="232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7" y="161"/>
                    <a:pt x="106" y="154"/>
                    <a:pt x="106" y="154"/>
                  </a:cubicBezTo>
                  <a:cubicBezTo>
                    <a:pt x="105" y="170"/>
                    <a:pt x="95" y="197"/>
                    <a:pt x="95" y="197"/>
                  </a:cubicBezTo>
                  <a:cubicBezTo>
                    <a:pt x="90" y="212"/>
                    <a:pt x="85" y="220"/>
                    <a:pt x="8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12"/>
            <p:cNvSpPr/>
            <p:nvPr/>
          </p:nvSpPr>
          <p:spPr bwMode="auto">
            <a:xfrm>
              <a:off x="6842125" y="3475038"/>
              <a:ext cx="296863" cy="265113"/>
            </a:xfrm>
            <a:custGeom>
              <a:avLst/>
              <a:gdLst>
                <a:gd name="T0" fmla="*/ 51 w 70"/>
                <a:gd name="T1" fmla="*/ 9 h 62"/>
                <a:gd name="T2" fmla="*/ 22 w 70"/>
                <a:gd name="T3" fmla="*/ 0 h 62"/>
                <a:gd name="T4" fmla="*/ 18 w 70"/>
                <a:gd name="T5" fmla="*/ 12 h 62"/>
                <a:gd name="T6" fmla="*/ 37 w 70"/>
                <a:gd name="T7" fmla="*/ 39 h 62"/>
                <a:gd name="T8" fmla="*/ 57 w 70"/>
                <a:gd name="T9" fmla="*/ 44 h 62"/>
                <a:gd name="T10" fmla="*/ 64 w 70"/>
                <a:gd name="T11" fmla="*/ 30 h 62"/>
                <a:gd name="T12" fmla="*/ 51 w 70"/>
                <a:gd name="T13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2">
                  <a:moveTo>
                    <a:pt x="51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0" y="1"/>
                    <a:pt x="18" y="12"/>
                  </a:cubicBezTo>
                  <a:cubicBezTo>
                    <a:pt x="18" y="12"/>
                    <a:pt x="32" y="27"/>
                    <a:pt x="37" y="39"/>
                  </a:cubicBezTo>
                  <a:cubicBezTo>
                    <a:pt x="37" y="39"/>
                    <a:pt x="42" y="62"/>
                    <a:pt x="57" y="44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70" y="17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519271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0 w 39"/>
                <a:gd name="T11" fmla="*/ 50 h 50"/>
                <a:gd name="T12" fmla="*/ 7 w 39"/>
                <a:gd name="T13" fmla="*/ 48 h 50"/>
                <a:gd name="T14" fmla="*/ 4 w 39"/>
                <a:gd name="T15" fmla="*/ 50 h 50"/>
                <a:gd name="T16" fmla="*/ 2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2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0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2" y="20"/>
                    <a:pt x="2" y="13"/>
                  </a:cubicBezTo>
                  <a:cubicBezTo>
                    <a:pt x="2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5387975" y="4046538"/>
              <a:ext cx="249238" cy="204788"/>
            </a:xfrm>
            <a:custGeom>
              <a:avLst/>
              <a:gdLst>
                <a:gd name="T0" fmla="*/ 0 w 59"/>
                <a:gd name="T1" fmla="*/ 47 h 48"/>
                <a:gd name="T2" fmla="*/ 8 w 59"/>
                <a:gd name="T3" fmla="*/ 40 h 48"/>
                <a:gd name="T4" fmla="*/ 8 w 59"/>
                <a:gd name="T5" fmla="*/ 8 h 48"/>
                <a:gd name="T6" fmla="*/ 0 w 59"/>
                <a:gd name="T7" fmla="*/ 2 h 48"/>
                <a:gd name="T8" fmla="*/ 0 w 59"/>
                <a:gd name="T9" fmla="*/ 0 h 48"/>
                <a:gd name="T10" fmla="*/ 24 w 59"/>
                <a:gd name="T11" fmla="*/ 0 h 48"/>
                <a:gd name="T12" fmla="*/ 24 w 59"/>
                <a:gd name="T13" fmla="*/ 2 h 48"/>
                <a:gd name="T14" fmla="*/ 17 w 59"/>
                <a:gd name="T15" fmla="*/ 8 h 48"/>
                <a:gd name="T16" fmla="*/ 17 w 59"/>
                <a:gd name="T17" fmla="*/ 22 h 48"/>
                <a:gd name="T18" fmla="*/ 43 w 59"/>
                <a:gd name="T19" fmla="*/ 22 h 48"/>
                <a:gd name="T20" fmla="*/ 43 w 59"/>
                <a:gd name="T21" fmla="*/ 8 h 48"/>
                <a:gd name="T22" fmla="*/ 35 w 59"/>
                <a:gd name="T23" fmla="*/ 2 h 48"/>
                <a:gd name="T24" fmla="*/ 35 w 59"/>
                <a:gd name="T25" fmla="*/ 0 h 48"/>
                <a:gd name="T26" fmla="*/ 59 w 59"/>
                <a:gd name="T27" fmla="*/ 0 h 48"/>
                <a:gd name="T28" fmla="*/ 59 w 59"/>
                <a:gd name="T29" fmla="*/ 2 h 48"/>
                <a:gd name="T30" fmla="*/ 52 w 59"/>
                <a:gd name="T31" fmla="*/ 8 h 48"/>
                <a:gd name="T32" fmla="*/ 52 w 59"/>
                <a:gd name="T33" fmla="*/ 41 h 48"/>
                <a:gd name="T34" fmla="*/ 59 w 59"/>
                <a:gd name="T35" fmla="*/ 47 h 48"/>
                <a:gd name="T36" fmla="*/ 59 w 59"/>
                <a:gd name="T37" fmla="*/ 48 h 48"/>
                <a:gd name="T38" fmla="*/ 35 w 59"/>
                <a:gd name="T39" fmla="*/ 48 h 48"/>
                <a:gd name="T40" fmla="*/ 35 w 59"/>
                <a:gd name="T41" fmla="*/ 47 h 48"/>
                <a:gd name="T42" fmla="*/ 43 w 59"/>
                <a:gd name="T43" fmla="*/ 40 h 48"/>
                <a:gd name="T44" fmla="*/ 43 w 59"/>
                <a:gd name="T45" fmla="*/ 26 h 48"/>
                <a:gd name="T46" fmla="*/ 17 w 59"/>
                <a:gd name="T47" fmla="*/ 26 h 48"/>
                <a:gd name="T48" fmla="*/ 17 w 59"/>
                <a:gd name="T49" fmla="*/ 41 h 48"/>
                <a:gd name="T50" fmla="*/ 24 w 59"/>
                <a:gd name="T51" fmla="*/ 47 h 48"/>
                <a:gd name="T52" fmla="*/ 24 w 59"/>
                <a:gd name="T53" fmla="*/ 48 h 48"/>
                <a:gd name="T54" fmla="*/ 0 w 59"/>
                <a:gd name="T55" fmla="*/ 48 h 48"/>
                <a:gd name="T56" fmla="*/ 0 w 59"/>
                <a:gd name="T5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8">
                  <a:moveTo>
                    <a:pt x="0" y="47"/>
                  </a:moveTo>
                  <a:cubicBezTo>
                    <a:pt x="7" y="47"/>
                    <a:pt x="8" y="45"/>
                    <a:pt x="8" y="4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2" y="2"/>
                    <a:pt x="35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3" y="2"/>
                    <a:pt x="52" y="3"/>
                    <a:pt x="52" y="8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5"/>
                    <a:pt x="53" y="47"/>
                    <a:pt x="59" y="47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3" y="47"/>
                    <a:pt x="43" y="45"/>
                    <a:pt x="43" y="4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5"/>
                    <a:pt x="17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5649913" y="4046538"/>
              <a:ext cx="258763" cy="204788"/>
            </a:xfrm>
            <a:custGeom>
              <a:avLst/>
              <a:gdLst>
                <a:gd name="T0" fmla="*/ 18 w 61"/>
                <a:gd name="T1" fmla="*/ 30 h 48"/>
                <a:gd name="T2" fmla="*/ 28 w 61"/>
                <a:gd name="T3" fmla="*/ 10 h 48"/>
                <a:gd name="T4" fmla="*/ 38 w 61"/>
                <a:gd name="T5" fmla="*/ 30 h 48"/>
                <a:gd name="T6" fmla="*/ 18 w 61"/>
                <a:gd name="T7" fmla="*/ 30 h 48"/>
                <a:gd name="T8" fmla="*/ 61 w 61"/>
                <a:gd name="T9" fmla="*/ 47 h 48"/>
                <a:gd name="T10" fmla="*/ 53 w 61"/>
                <a:gd name="T11" fmla="*/ 41 h 48"/>
                <a:gd name="T12" fmla="*/ 31 w 61"/>
                <a:gd name="T13" fmla="*/ 0 h 48"/>
                <a:gd name="T14" fmla="*/ 29 w 61"/>
                <a:gd name="T15" fmla="*/ 0 h 48"/>
                <a:gd name="T16" fmla="*/ 11 w 61"/>
                <a:gd name="T17" fmla="*/ 35 h 48"/>
                <a:gd name="T18" fmla="*/ 5 w 61"/>
                <a:gd name="T19" fmla="*/ 45 h 48"/>
                <a:gd name="T20" fmla="*/ 0 w 61"/>
                <a:gd name="T21" fmla="*/ 47 h 48"/>
                <a:gd name="T22" fmla="*/ 0 w 61"/>
                <a:gd name="T23" fmla="*/ 48 h 48"/>
                <a:gd name="T24" fmla="*/ 18 w 61"/>
                <a:gd name="T25" fmla="*/ 48 h 48"/>
                <a:gd name="T26" fmla="*/ 18 w 61"/>
                <a:gd name="T27" fmla="*/ 47 h 48"/>
                <a:gd name="T28" fmla="*/ 12 w 61"/>
                <a:gd name="T29" fmla="*/ 44 h 48"/>
                <a:gd name="T30" fmla="*/ 12 w 61"/>
                <a:gd name="T31" fmla="*/ 41 h 48"/>
                <a:gd name="T32" fmla="*/ 16 w 61"/>
                <a:gd name="T33" fmla="*/ 33 h 48"/>
                <a:gd name="T34" fmla="*/ 39 w 61"/>
                <a:gd name="T35" fmla="*/ 33 h 48"/>
                <a:gd name="T36" fmla="*/ 43 w 61"/>
                <a:gd name="T37" fmla="*/ 40 h 48"/>
                <a:gd name="T38" fmla="*/ 44 w 61"/>
                <a:gd name="T39" fmla="*/ 44 h 48"/>
                <a:gd name="T40" fmla="*/ 38 w 61"/>
                <a:gd name="T41" fmla="*/ 47 h 48"/>
                <a:gd name="T42" fmla="*/ 38 w 61"/>
                <a:gd name="T43" fmla="*/ 48 h 48"/>
                <a:gd name="T44" fmla="*/ 61 w 61"/>
                <a:gd name="T45" fmla="*/ 48 h 48"/>
                <a:gd name="T46" fmla="*/ 61 w 61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8">
                  <a:moveTo>
                    <a:pt x="18" y="3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18" y="30"/>
                  </a:lnTo>
                  <a:close/>
                  <a:moveTo>
                    <a:pt x="61" y="47"/>
                  </a:moveTo>
                  <a:cubicBezTo>
                    <a:pt x="57" y="47"/>
                    <a:pt x="55" y="46"/>
                    <a:pt x="53" y="4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8"/>
                    <a:pt x="7" y="44"/>
                    <a:pt x="5" y="45"/>
                  </a:cubicBezTo>
                  <a:cubicBezTo>
                    <a:pt x="3" y="47"/>
                    <a:pt x="2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2" y="47"/>
                    <a:pt x="12" y="44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4" y="43"/>
                    <a:pt x="44" y="44"/>
                  </a:cubicBezTo>
                  <a:cubicBezTo>
                    <a:pt x="44" y="47"/>
                    <a:pt x="42" y="47"/>
                    <a:pt x="38" y="4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61" y="48"/>
                    <a:pt x="61" y="48"/>
                    <a:pt x="61" y="48"/>
                  </a:cubicBezTo>
                  <a:lnTo>
                    <a:pt x="6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5918200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6184900" y="4046538"/>
              <a:ext cx="246063" cy="204788"/>
            </a:xfrm>
            <a:custGeom>
              <a:avLst/>
              <a:gdLst>
                <a:gd name="T0" fmla="*/ 17 w 58"/>
                <a:gd name="T1" fmla="*/ 6 h 48"/>
                <a:gd name="T2" fmla="*/ 21 w 58"/>
                <a:gd name="T3" fmla="*/ 3 h 48"/>
                <a:gd name="T4" fmla="*/ 41 w 58"/>
                <a:gd name="T5" fmla="*/ 8 h 48"/>
                <a:gd name="T6" fmla="*/ 49 w 58"/>
                <a:gd name="T7" fmla="*/ 25 h 48"/>
                <a:gd name="T8" fmla="*/ 22 w 58"/>
                <a:gd name="T9" fmla="*/ 46 h 48"/>
                <a:gd name="T10" fmla="*/ 17 w 58"/>
                <a:gd name="T11" fmla="*/ 43 h 48"/>
                <a:gd name="T12" fmla="*/ 17 w 58"/>
                <a:gd name="T13" fmla="*/ 6 h 48"/>
                <a:gd name="T14" fmla="*/ 0 w 58"/>
                <a:gd name="T15" fmla="*/ 48 h 48"/>
                <a:gd name="T16" fmla="*/ 25 w 58"/>
                <a:gd name="T17" fmla="*/ 48 h 48"/>
                <a:gd name="T18" fmla="*/ 58 w 58"/>
                <a:gd name="T19" fmla="*/ 25 h 48"/>
                <a:gd name="T20" fmla="*/ 23 w 58"/>
                <a:gd name="T21" fmla="*/ 0 h 48"/>
                <a:gd name="T22" fmla="*/ 0 w 58"/>
                <a:gd name="T23" fmla="*/ 0 h 48"/>
                <a:gd name="T24" fmla="*/ 0 w 58"/>
                <a:gd name="T25" fmla="*/ 2 h 48"/>
                <a:gd name="T26" fmla="*/ 8 w 58"/>
                <a:gd name="T27" fmla="*/ 8 h 48"/>
                <a:gd name="T28" fmla="*/ 8 w 58"/>
                <a:gd name="T29" fmla="*/ 41 h 48"/>
                <a:gd name="T30" fmla="*/ 0 w 58"/>
                <a:gd name="T31" fmla="*/ 47 h 48"/>
                <a:gd name="T32" fmla="*/ 0 w 5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48">
                  <a:moveTo>
                    <a:pt x="17" y="6"/>
                  </a:moveTo>
                  <a:cubicBezTo>
                    <a:pt x="17" y="5"/>
                    <a:pt x="17" y="3"/>
                    <a:pt x="21" y="3"/>
                  </a:cubicBezTo>
                  <a:cubicBezTo>
                    <a:pt x="32" y="3"/>
                    <a:pt x="36" y="5"/>
                    <a:pt x="41" y="8"/>
                  </a:cubicBezTo>
                  <a:cubicBezTo>
                    <a:pt x="47" y="13"/>
                    <a:pt x="49" y="19"/>
                    <a:pt x="49" y="25"/>
                  </a:cubicBezTo>
                  <a:cubicBezTo>
                    <a:pt x="49" y="46"/>
                    <a:pt x="27" y="46"/>
                    <a:pt x="22" y="46"/>
                  </a:cubicBezTo>
                  <a:cubicBezTo>
                    <a:pt x="18" y="46"/>
                    <a:pt x="17" y="45"/>
                    <a:pt x="17" y="43"/>
                  </a:cubicBezTo>
                  <a:lnTo>
                    <a:pt x="17" y="6"/>
                  </a:lnTo>
                  <a:close/>
                  <a:moveTo>
                    <a:pt x="0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51" y="48"/>
                    <a:pt x="58" y="34"/>
                    <a:pt x="58" y="25"/>
                  </a:cubicBezTo>
                  <a:cubicBezTo>
                    <a:pt x="58" y="8"/>
                    <a:pt x="44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8" y="3"/>
                    <a:pt x="8" y="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6"/>
                    <a:pt x="7" y="47"/>
                    <a:pt x="0" y="47"/>
                  </a:cubicBez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6456363" y="4041775"/>
              <a:ext cx="241300" cy="212725"/>
            </a:xfrm>
            <a:custGeom>
              <a:avLst/>
              <a:gdLst>
                <a:gd name="T0" fmla="*/ 29 w 57"/>
                <a:gd name="T1" fmla="*/ 48 h 50"/>
                <a:gd name="T2" fmla="*/ 10 w 57"/>
                <a:gd name="T3" fmla="*/ 25 h 50"/>
                <a:gd name="T4" fmla="*/ 29 w 57"/>
                <a:gd name="T5" fmla="*/ 3 h 50"/>
                <a:gd name="T6" fmla="*/ 47 w 57"/>
                <a:gd name="T7" fmla="*/ 25 h 50"/>
                <a:gd name="T8" fmla="*/ 29 w 57"/>
                <a:gd name="T9" fmla="*/ 48 h 50"/>
                <a:gd name="T10" fmla="*/ 29 w 57"/>
                <a:gd name="T11" fmla="*/ 50 h 50"/>
                <a:gd name="T12" fmla="*/ 57 w 57"/>
                <a:gd name="T13" fmla="*/ 26 h 50"/>
                <a:gd name="T14" fmla="*/ 29 w 57"/>
                <a:gd name="T15" fmla="*/ 0 h 50"/>
                <a:gd name="T16" fmla="*/ 0 w 57"/>
                <a:gd name="T17" fmla="*/ 26 h 50"/>
                <a:gd name="T18" fmla="*/ 29 w 57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29" y="48"/>
                  </a:moveTo>
                  <a:cubicBezTo>
                    <a:pt x="19" y="48"/>
                    <a:pt x="10" y="41"/>
                    <a:pt x="10" y="25"/>
                  </a:cubicBezTo>
                  <a:cubicBezTo>
                    <a:pt x="10" y="9"/>
                    <a:pt x="20" y="3"/>
                    <a:pt x="29" y="3"/>
                  </a:cubicBezTo>
                  <a:cubicBezTo>
                    <a:pt x="38" y="3"/>
                    <a:pt x="47" y="9"/>
                    <a:pt x="47" y="25"/>
                  </a:cubicBezTo>
                  <a:cubicBezTo>
                    <a:pt x="47" y="41"/>
                    <a:pt x="38" y="48"/>
                    <a:pt x="29" y="48"/>
                  </a:cubicBezTo>
                  <a:close/>
                  <a:moveTo>
                    <a:pt x="29" y="50"/>
                  </a:moveTo>
                  <a:cubicBezTo>
                    <a:pt x="44" y="50"/>
                    <a:pt x="57" y="41"/>
                    <a:pt x="57" y="26"/>
                  </a:cubicBezTo>
                  <a:cubicBezTo>
                    <a:pt x="57" y="9"/>
                    <a:pt x="43" y="0"/>
                    <a:pt x="29" y="0"/>
                  </a:cubicBezTo>
                  <a:cubicBezTo>
                    <a:pt x="14" y="0"/>
                    <a:pt x="0" y="9"/>
                    <a:pt x="0" y="26"/>
                  </a:cubicBezTo>
                  <a:cubicBezTo>
                    <a:pt x="0" y="41"/>
                    <a:pt x="13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>
              <a:off x="6715125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3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1 w 60"/>
                <a:gd name="T15" fmla="*/ 47 h 49"/>
                <a:gd name="T16" fmla="*/ 21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9 w 60"/>
                <a:gd name="T23" fmla="*/ 38 h 49"/>
                <a:gd name="T24" fmla="*/ 9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9" y="46"/>
                    <a:pt x="9" y="3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6991350" y="4041775"/>
              <a:ext cx="246063" cy="212725"/>
            </a:xfrm>
            <a:custGeom>
              <a:avLst/>
              <a:gdLst>
                <a:gd name="T0" fmla="*/ 58 w 58"/>
                <a:gd name="T1" fmla="*/ 25 h 50"/>
                <a:gd name="T2" fmla="*/ 52 w 58"/>
                <a:gd name="T3" fmla="*/ 31 h 50"/>
                <a:gd name="T4" fmla="*/ 52 w 58"/>
                <a:gd name="T5" fmla="*/ 45 h 50"/>
                <a:gd name="T6" fmla="*/ 31 w 58"/>
                <a:gd name="T7" fmla="*/ 50 h 50"/>
                <a:gd name="T8" fmla="*/ 7 w 58"/>
                <a:gd name="T9" fmla="*/ 43 h 50"/>
                <a:gd name="T10" fmla="*/ 0 w 58"/>
                <a:gd name="T11" fmla="*/ 25 h 50"/>
                <a:gd name="T12" fmla="*/ 29 w 58"/>
                <a:gd name="T13" fmla="*/ 0 h 50"/>
                <a:gd name="T14" fmla="*/ 45 w 58"/>
                <a:gd name="T15" fmla="*/ 3 h 50"/>
                <a:gd name="T16" fmla="*/ 49 w 58"/>
                <a:gd name="T17" fmla="*/ 0 h 50"/>
                <a:gd name="T18" fmla="*/ 51 w 58"/>
                <a:gd name="T19" fmla="*/ 0 h 50"/>
                <a:gd name="T20" fmla="*/ 52 w 58"/>
                <a:gd name="T21" fmla="*/ 16 h 50"/>
                <a:gd name="T22" fmla="*/ 50 w 58"/>
                <a:gd name="T23" fmla="*/ 16 h 50"/>
                <a:gd name="T24" fmla="*/ 31 w 58"/>
                <a:gd name="T25" fmla="*/ 3 h 50"/>
                <a:gd name="T26" fmla="*/ 9 w 58"/>
                <a:gd name="T27" fmla="*/ 26 h 50"/>
                <a:gd name="T28" fmla="*/ 32 w 58"/>
                <a:gd name="T29" fmla="*/ 48 h 50"/>
                <a:gd name="T30" fmla="*/ 44 w 58"/>
                <a:gd name="T31" fmla="*/ 43 h 50"/>
                <a:gd name="T32" fmla="*/ 44 w 58"/>
                <a:gd name="T33" fmla="*/ 32 h 50"/>
                <a:gd name="T34" fmla="*/ 36 w 58"/>
                <a:gd name="T35" fmla="*/ 25 h 50"/>
                <a:gd name="T36" fmla="*/ 36 w 58"/>
                <a:gd name="T37" fmla="*/ 24 h 50"/>
                <a:gd name="T38" fmla="*/ 58 w 58"/>
                <a:gd name="T39" fmla="*/ 24 h 50"/>
                <a:gd name="T40" fmla="*/ 58 w 58"/>
                <a:gd name="T4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0">
                  <a:moveTo>
                    <a:pt x="58" y="25"/>
                  </a:moveTo>
                  <a:cubicBezTo>
                    <a:pt x="55" y="25"/>
                    <a:pt x="52" y="26"/>
                    <a:pt x="52" y="3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6"/>
                    <a:pt x="41" y="50"/>
                    <a:pt x="31" y="50"/>
                  </a:cubicBezTo>
                  <a:cubicBezTo>
                    <a:pt x="23" y="50"/>
                    <a:pt x="13" y="48"/>
                    <a:pt x="7" y="43"/>
                  </a:cubicBezTo>
                  <a:cubicBezTo>
                    <a:pt x="2" y="38"/>
                    <a:pt x="0" y="34"/>
                    <a:pt x="0" y="25"/>
                  </a:cubicBezTo>
                  <a:cubicBezTo>
                    <a:pt x="0" y="13"/>
                    <a:pt x="11" y="0"/>
                    <a:pt x="29" y="0"/>
                  </a:cubicBezTo>
                  <a:cubicBezTo>
                    <a:pt x="38" y="0"/>
                    <a:pt x="42" y="3"/>
                    <a:pt x="45" y="3"/>
                  </a:cubicBezTo>
                  <a:cubicBezTo>
                    <a:pt x="46" y="3"/>
                    <a:pt x="48" y="2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1"/>
                    <a:pt x="43" y="3"/>
                    <a:pt x="31" y="3"/>
                  </a:cubicBezTo>
                  <a:cubicBezTo>
                    <a:pt x="22" y="3"/>
                    <a:pt x="9" y="8"/>
                    <a:pt x="9" y="26"/>
                  </a:cubicBezTo>
                  <a:cubicBezTo>
                    <a:pt x="9" y="39"/>
                    <a:pt x="19" y="48"/>
                    <a:pt x="32" y="48"/>
                  </a:cubicBezTo>
                  <a:cubicBezTo>
                    <a:pt x="38" y="48"/>
                    <a:pt x="44" y="46"/>
                    <a:pt x="44" y="4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6"/>
                    <a:pt x="42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21"/>
            <p:cNvSpPr/>
            <p:nvPr/>
          </p:nvSpPr>
          <p:spPr bwMode="auto">
            <a:xfrm>
              <a:off x="73390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30 h 49"/>
                <a:gd name="T6" fmla="*/ 30 w 60"/>
                <a:gd name="T7" fmla="*/ 49 h 49"/>
                <a:gd name="T8" fmla="*/ 8 w 60"/>
                <a:gd name="T9" fmla="*/ 31 h 49"/>
                <a:gd name="T10" fmla="*/ 8 w 60"/>
                <a:gd name="T11" fmla="*/ 8 h 49"/>
                <a:gd name="T12" fmla="*/ 0 w 60"/>
                <a:gd name="T13" fmla="*/ 2 h 49"/>
                <a:gd name="T14" fmla="*/ 0 w 60"/>
                <a:gd name="T15" fmla="*/ 0 h 49"/>
                <a:gd name="T16" fmla="*/ 25 w 60"/>
                <a:gd name="T17" fmla="*/ 0 h 49"/>
                <a:gd name="T18" fmla="*/ 25 w 60"/>
                <a:gd name="T19" fmla="*/ 2 h 49"/>
                <a:gd name="T20" fmla="*/ 17 w 60"/>
                <a:gd name="T21" fmla="*/ 8 h 49"/>
                <a:gd name="T22" fmla="*/ 17 w 60"/>
                <a:gd name="T23" fmla="*/ 32 h 49"/>
                <a:gd name="T24" fmla="*/ 32 w 60"/>
                <a:gd name="T25" fmla="*/ 46 h 49"/>
                <a:gd name="T26" fmla="*/ 46 w 60"/>
                <a:gd name="T27" fmla="*/ 41 h 49"/>
                <a:gd name="T28" fmla="*/ 48 w 60"/>
                <a:gd name="T29" fmla="*/ 31 h 49"/>
                <a:gd name="T30" fmla="*/ 48 w 60"/>
                <a:gd name="T31" fmla="*/ 11 h 49"/>
                <a:gd name="T32" fmla="*/ 40 w 60"/>
                <a:gd name="T33" fmla="*/ 2 h 49"/>
                <a:gd name="T34" fmla="*/ 40 w 60"/>
                <a:gd name="T35" fmla="*/ 0 h 49"/>
                <a:gd name="T36" fmla="*/ 60 w 60"/>
                <a:gd name="T37" fmla="*/ 0 h 49"/>
                <a:gd name="T38" fmla="*/ 60 w 60"/>
                <a:gd name="T3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4" y="2"/>
                    <a:pt x="52" y="4"/>
                    <a:pt x="52" y="1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6"/>
                    <a:pt x="52" y="49"/>
                    <a:pt x="30" y="49"/>
                  </a:cubicBezTo>
                  <a:cubicBezTo>
                    <a:pt x="8" y="49"/>
                    <a:pt x="8" y="35"/>
                    <a:pt x="8" y="3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46"/>
                    <a:pt x="32" y="46"/>
                  </a:cubicBezTo>
                  <a:cubicBezTo>
                    <a:pt x="39" y="46"/>
                    <a:pt x="44" y="44"/>
                    <a:pt x="46" y="41"/>
                  </a:cubicBezTo>
                  <a:cubicBezTo>
                    <a:pt x="48" y="39"/>
                    <a:pt x="48" y="37"/>
                    <a:pt x="48" y="3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76057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7872413" y="4046538"/>
              <a:ext cx="111125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4"/>
            <p:cNvSpPr/>
            <p:nvPr/>
          </p:nvSpPr>
          <p:spPr bwMode="auto">
            <a:xfrm>
              <a:off x="7996238" y="4046538"/>
              <a:ext cx="249238" cy="207963"/>
            </a:xfrm>
            <a:custGeom>
              <a:avLst/>
              <a:gdLst>
                <a:gd name="T0" fmla="*/ 59 w 59"/>
                <a:gd name="T1" fmla="*/ 2 h 49"/>
                <a:gd name="T2" fmla="*/ 51 w 59"/>
                <a:gd name="T3" fmla="*/ 9 h 49"/>
                <a:gd name="T4" fmla="*/ 32 w 59"/>
                <a:gd name="T5" fmla="*/ 49 h 49"/>
                <a:gd name="T6" fmla="*/ 31 w 59"/>
                <a:gd name="T7" fmla="*/ 49 h 49"/>
                <a:gd name="T8" fmla="*/ 9 w 59"/>
                <a:gd name="T9" fmla="*/ 9 h 49"/>
                <a:gd name="T10" fmla="*/ 0 w 59"/>
                <a:gd name="T11" fmla="*/ 2 h 49"/>
                <a:gd name="T12" fmla="*/ 0 w 59"/>
                <a:gd name="T13" fmla="*/ 0 h 49"/>
                <a:gd name="T14" fmla="*/ 23 w 59"/>
                <a:gd name="T15" fmla="*/ 0 h 49"/>
                <a:gd name="T16" fmla="*/ 23 w 59"/>
                <a:gd name="T17" fmla="*/ 2 h 49"/>
                <a:gd name="T18" fmla="*/ 17 w 59"/>
                <a:gd name="T19" fmla="*/ 5 h 49"/>
                <a:gd name="T20" fmla="*/ 20 w 59"/>
                <a:gd name="T21" fmla="*/ 12 h 49"/>
                <a:gd name="T22" fmla="*/ 33 w 59"/>
                <a:gd name="T23" fmla="*/ 37 h 49"/>
                <a:gd name="T24" fmla="*/ 46 w 59"/>
                <a:gd name="T25" fmla="*/ 10 h 49"/>
                <a:gd name="T26" fmla="*/ 48 w 59"/>
                <a:gd name="T27" fmla="*/ 5 h 49"/>
                <a:gd name="T28" fmla="*/ 41 w 59"/>
                <a:gd name="T29" fmla="*/ 2 h 49"/>
                <a:gd name="T30" fmla="*/ 41 w 59"/>
                <a:gd name="T31" fmla="*/ 0 h 49"/>
                <a:gd name="T32" fmla="*/ 59 w 59"/>
                <a:gd name="T33" fmla="*/ 0 h 49"/>
                <a:gd name="T34" fmla="*/ 59 w 59"/>
                <a:gd name="T3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9">
                  <a:moveTo>
                    <a:pt x="59" y="2"/>
                  </a:moveTo>
                  <a:cubicBezTo>
                    <a:pt x="55" y="2"/>
                    <a:pt x="54" y="3"/>
                    <a:pt x="51" y="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3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2"/>
                    <a:pt x="17" y="2"/>
                    <a:pt x="17" y="5"/>
                  </a:cubicBezTo>
                  <a:cubicBezTo>
                    <a:pt x="17" y="6"/>
                    <a:pt x="18" y="9"/>
                    <a:pt x="20" y="1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8" y="7"/>
                    <a:pt x="48" y="5"/>
                  </a:cubicBezTo>
                  <a:cubicBezTo>
                    <a:pt x="48" y="2"/>
                    <a:pt x="45" y="2"/>
                    <a:pt x="41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5"/>
            <p:cNvSpPr/>
            <p:nvPr/>
          </p:nvSpPr>
          <p:spPr bwMode="auto">
            <a:xfrm>
              <a:off x="8258175" y="4046538"/>
              <a:ext cx="217488" cy="204788"/>
            </a:xfrm>
            <a:custGeom>
              <a:avLst/>
              <a:gdLst>
                <a:gd name="T0" fmla="*/ 47 w 51"/>
                <a:gd name="T1" fmla="*/ 48 h 48"/>
                <a:gd name="T2" fmla="*/ 0 w 51"/>
                <a:gd name="T3" fmla="*/ 48 h 48"/>
                <a:gd name="T4" fmla="*/ 0 w 51"/>
                <a:gd name="T5" fmla="*/ 47 h 48"/>
                <a:gd name="T6" fmla="*/ 8 w 51"/>
                <a:gd name="T7" fmla="*/ 41 h 48"/>
                <a:gd name="T8" fmla="*/ 8 w 51"/>
                <a:gd name="T9" fmla="*/ 8 h 48"/>
                <a:gd name="T10" fmla="*/ 0 w 51"/>
                <a:gd name="T11" fmla="*/ 2 h 48"/>
                <a:gd name="T12" fmla="*/ 0 w 51"/>
                <a:gd name="T13" fmla="*/ 0 h 48"/>
                <a:gd name="T14" fmla="*/ 47 w 51"/>
                <a:gd name="T15" fmla="*/ 0 h 48"/>
                <a:gd name="T16" fmla="*/ 47 w 51"/>
                <a:gd name="T17" fmla="*/ 11 h 48"/>
                <a:gd name="T18" fmla="*/ 45 w 51"/>
                <a:gd name="T19" fmla="*/ 11 h 48"/>
                <a:gd name="T20" fmla="*/ 31 w 51"/>
                <a:gd name="T21" fmla="*/ 3 h 48"/>
                <a:gd name="T22" fmla="*/ 20 w 51"/>
                <a:gd name="T23" fmla="*/ 3 h 48"/>
                <a:gd name="T24" fmla="*/ 17 w 51"/>
                <a:gd name="T25" fmla="*/ 6 h 48"/>
                <a:gd name="T26" fmla="*/ 17 w 51"/>
                <a:gd name="T27" fmla="*/ 22 h 48"/>
                <a:gd name="T28" fmla="*/ 30 w 51"/>
                <a:gd name="T29" fmla="*/ 22 h 48"/>
                <a:gd name="T30" fmla="*/ 40 w 51"/>
                <a:gd name="T31" fmla="*/ 15 h 48"/>
                <a:gd name="T32" fmla="*/ 42 w 51"/>
                <a:gd name="T33" fmla="*/ 15 h 48"/>
                <a:gd name="T34" fmla="*/ 42 w 51"/>
                <a:gd name="T35" fmla="*/ 32 h 48"/>
                <a:gd name="T36" fmla="*/ 40 w 51"/>
                <a:gd name="T37" fmla="*/ 32 h 48"/>
                <a:gd name="T38" fmla="*/ 30 w 51"/>
                <a:gd name="T39" fmla="*/ 25 h 48"/>
                <a:gd name="T40" fmla="*/ 17 w 51"/>
                <a:gd name="T41" fmla="*/ 25 h 48"/>
                <a:gd name="T42" fmla="*/ 17 w 51"/>
                <a:gd name="T43" fmla="*/ 43 h 48"/>
                <a:gd name="T44" fmla="*/ 30 w 51"/>
                <a:gd name="T45" fmla="*/ 46 h 48"/>
                <a:gd name="T46" fmla="*/ 49 w 51"/>
                <a:gd name="T47" fmla="*/ 36 h 48"/>
                <a:gd name="T48" fmla="*/ 51 w 51"/>
                <a:gd name="T49" fmla="*/ 36 h 48"/>
                <a:gd name="T50" fmla="*/ 47 w 51"/>
                <a:gd name="T5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47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8" y="46"/>
                    <a:pt x="8" y="4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6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4"/>
                    <a:pt x="41" y="3"/>
                    <a:pt x="3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7" y="3"/>
                    <a:pt x="17" y="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8" y="22"/>
                    <a:pt x="39" y="20"/>
                    <a:pt x="40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26"/>
                    <a:pt x="37" y="25"/>
                    <a:pt x="30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6"/>
                    <a:pt x="17" y="46"/>
                    <a:pt x="30" y="46"/>
                  </a:cubicBezTo>
                  <a:cubicBezTo>
                    <a:pt x="41" y="46"/>
                    <a:pt x="45" y="43"/>
                    <a:pt x="49" y="36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4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6"/>
            <p:cNvSpPr>
              <a:spLocks noEditPoints="1"/>
            </p:cNvSpPr>
            <p:nvPr/>
          </p:nvSpPr>
          <p:spPr bwMode="auto">
            <a:xfrm>
              <a:off x="8488363" y="4046538"/>
              <a:ext cx="236538" cy="204788"/>
            </a:xfrm>
            <a:custGeom>
              <a:avLst/>
              <a:gdLst>
                <a:gd name="T0" fmla="*/ 16 w 56"/>
                <a:gd name="T1" fmla="*/ 6 h 48"/>
                <a:gd name="T2" fmla="*/ 22 w 56"/>
                <a:gd name="T3" fmla="*/ 3 h 48"/>
                <a:gd name="T4" fmla="*/ 36 w 56"/>
                <a:gd name="T5" fmla="*/ 13 h 48"/>
                <a:gd name="T6" fmla="*/ 16 w 56"/>
                <a:gd name="T7" fmla="*/ 24 h 48"/>
                <a:gd name="T8" fmla="*/ 16 w 56"/>
                <a:gd name="T9" fmla="*/ 6 h 48"/>
                <a:gd name="T10" fmla="*/ 56 w 56"/>
                <a:gd name="T11" fmla="*/ 47 h 48"/>
                <a:gd name="T12" fmla="*/ 48 w 56"/>
                <a:gd name="T13" fmla="*/ 44 h 48"/>
                <a:gd name="T14" fmla="*/ 30 w 56"/>
                <a:gd name="T15" fmla="*/ 25 h 48"/>
                <a:gd name="T16" fmla="*/ 46 w 56"/>
                <a:gd name="T17" fmla="*/ 13 h 48"/>
                <a:gd name="T18" fmla="*/ 24 w 56"/>
                <a:gd name="T19" fmla="*/ 0 h 48"/>
                <a:gd name="T20" fmla="*/ 0 w 56"/>
                <a:gd name="T21" fmla="*/ 0 h 48"/>
                <a:gd name="T22" fmla="*/ 0 w 56"/>
                <a:gd name="T23" fmla="*/ 2 h 48"/>
                <a:gd name="T24" fmla="*/ 7 w 56"/>
                <a:gd name="T25" fmla="*/ 8 h 48"/>
                <a:gd name="T26" fmla="*/ 7 w 56"/>
                <a:gd name="T27" fmla="*/ 40 h 48"/>
                <a:gd name="T28" fmla="*/ 0 w 56"/>
                <a:gd name="T29" fmla="*/ 47 h 48"/>
                <a:gd name="T30" fmla="*/ 0 w 56"/>
                <a:gd name="T31" fmla="*/ 48 h 48"/>
                <a:gd name="T32" fmla="*/ 24 w 56"/>
                <a:gd name="T33" fmla="*/ 48 h 48"/>
                <a:gd name="T34" fmla="*/ 24 w 56"/>
                <a:gd name="T35" fmla="*/ 47 h 48"/>
                <a:gd name="T36" fmla="*/ 16 w 56"/>
                <a:gd name="T37" fmla="*/ 41 h 48"/>
                <a:gd name="T38" fmla="*/ 16 w 56"/>
                <a:gd name="T39" fmla="*/ 26 h 48"/>
                <a:gd name="T40" fmla="*/ 21 w 56"/>
                <a:gd name="T41" fmla="*/ 26 h 48"/>
                <a:gd name="T42" fmla="*/ 42 w 56"/>
                <a:gd name="T43" fmla="*/ 48 h 48"/>
                <a:gd name="T44" fmla="*/ 56 w 56"/>
                <a:gd name="T45" fmla="*/ 48 h 48"/>
                <a:gd name="T46" fmla="*/ 56 w 56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48">
                  <a:moveTo>
                    <a:pt x="16" y="6"/>
                  </a:moveTo>
                  <a:cubicBezTo>
                    <a:pt x="16" y="4"/>
                    <a:pt x="17" y="3"/>
                    <a:pt x="22" y="3"/>
                  </a:cubicBezTo>
                  <a:cubicBezTo>
                    <a:pt x="25" y="3"/>
                    <a:pt x="36" y="3"/>
                    <a:pt x="36" y="13"/>
                  </a:cubicBezTo>
                  <a:cubicBezTo>
                    <a:pt x="36" y="23"/>
                    <a:pt x="23" y="24"/>
                    <a:pt x="16" y="24"/>
                  </a:cubicBezTo>
                  <a:lnTo>
                    <a:pt x="16" y="6"/>
                  </a:lnTo>
                  <a:close/>
                  <a:moveTo>
                    <a:pt x="56" y="47"/>
                  </a:moveTo>
                  <a:cubicBezTo>
                    <a:pt x="52" y="47"/>
                    <a:pt x="50" y="46"/>
                    <a:pt x="48" y="4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5" y="25"/>
                    <a:pt x="46" y="23"/>
                    <a:pt x="46" y="13"/>
                  </a:cubicBezTo>
                  <a:cubicBezTo>
                    <a:pt x="46" y="2"/>
                    <a:pt x="32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7" y="3"/>
                    <a:pt x="7" y="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5"/>
                    <a:pt x="7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7" y="47"/>
                    <a:pt x="16" y="45"/>
                    <a:pt x="16" y="4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7"/>
            <p:cNvSpPr/>
            <p:nvPr/>
          </p:nvSpPr>
          <p:spPr bwMode="auto">
            <a:xfrm>
              <a:off x="874236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1 w 39"/>
                <a:gd name="T11" fmla="*/ 50 h 50"/>
                <a:gd name="T12" fmla="*/ 7 w 39"/>
                <a:gd name="T13" fmla="*/ 48 h 50"/>
                <a:gd name="T14" fmla="*/ 5 w 39"/>
                <a:gd name="T15" fmla="*/ 50 h 50"/>
                <a:gd name="T16" fmla="*/ 3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3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1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5" y="49"/>
                    <a:pt x="5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3" y="20"/>
                    <a:pt x="3" y="13"/>
                  </a:cubicBezTo>
                  <a:cubicBezTo>
                    <a:pt x="3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8"/>
            <p:cNvSpPr/>
            <p:nvPr/>
          </p:nvSpPr>
          <p:spPr bwMode="auto">
            <a:xfrm>
              <a:off x="8937625" y="4046538"/>
              <a:ext cx="109538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9"/>
            <p:cNvSpPr/>
            <p:nvPr/>
          </p:nvSpPr>
          <p:spPr bwMode="auto">
            <a:xfrm>
              <a:off x="9059863" y="4046538"/>
              <a:ext cx="212725" cy="204788"/>
            </a:xfrm>
            <a:custGeom>
              <a:avLst/>
              <a:gdLst>
                <a:gd name="T0" fmla="*/ 38 w 50"/>
                <a:gd name="T1" fmla="*/ 48 h 48"/>
                <a:gd name="T2" fmla="*/ 13 w 50"/>
                <a:gd name="T3" fmla="*/ 48 h 48"/>
                <a:gd name="T4" fmla="*/ 13 w 50"/>
                <a:gd name="T5" fmla="*/ 47 h 48"/>
                <a:gd name="T6" fmla="*/ 21 w 50"/>
                <a:gd name="T7" fmla="*/ 40 h 48"/>
                <a:gd name="T8" fmla="*/ 21 w 50"/>
                <a:gd name="T9" fmla="*/ 4 h 48"/>
                <a:gd name="T10" fmla="*/ 16 w 50"/>
                <a:gd name="T11" fmla="*/ 4 h 48"/>
                <a:gd name="T12" fmla="*/ 2 w 50"/>
                <a:gd name="T13" fmla="*/ 13 h 48"/>
                <a:gd name="T14" fmla="*/ 0 w 50"/>
                <a:gd name="T15" fmla="*/ 13 h 48"/>
                <a:gd name="T16" fmla="*/ 1 w 50"/>
                <a:gd name="T17" fmla="*/ 0 h 48"/>
                <a:gd name="T18" fmla="*/ 50 w 50"/>
                <a:gd name="T19" fmla="*/ 0 h 48"/>
                <a:gd name="T20" fmla="*/ 50 w 50"/>
                <a:gd name="T21" fmla="*/ 13 h 48"/>
                <a:gd name="T22" fmla="*/ 48 w 50"/>
                <a:gd name="T23" fmla="*/ 13 h 48"/>
                <a:gd name="T24" fmla="*/ 34 w 50"/>
                <a:gd name="T25" fmla="*/ 4 h 48"/>
                <a:gd name="T26" fmla="*/ 30 w 50"/>
                <a:gd name="T27" fmla="*/ 4 h 48"/>
                <a:gd name="T28" fmla="*/ 30 w 50"/>
                <a:gd name="T29" fmla="*/ 41 h 48"/>
                <a:gd name="T30" fmla="*/ 38 w 50"/>
                <a:gd name="T31" fmla="*/ 47 h 48"/>
                <a:gd name="T32" fmla="*/ 38 w 50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8">
                  <a:moveTo>
                    <a:pt x="38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0" y="47"/>
                    <a:pt x="21" y="45"/>
                    <a:pt x="21" y="4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4"/>
                    <a:pt x="4" y="5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5"/>
                    <a:pt x="44" y="4"/>
                    <a:pt x="34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5"/>
                    <a:pt x="31" y="47"/>
                    <a:pt x="38" y="47"/>
                  </a:cubicBezTo>
                  <a:lnTo>
                    <a:pt x="3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30"/>
            <p:cNvSpPr/>
            <p:nvPr/>
          </p:nvSpPr>
          <p:spPr bwMode="auto">
            <a:xfrm>
              <a:off x="9290050" y="4046538"/>
              <a:ext cx="249238" cy="204788"/>
            </a:xfrm>
            <a:custGeom>
              <a:avLst/>
              <a:gdLst>
                <a:gd name="T0" fmla="*/ 59 w 59"/>
                <a:gd name="T1" fmla="*/ 2 h 48"/>
                <a:gd name="T2" fmla="*/ 47 w 59"/>
                <a:gd name="T3" fmla="*/ 10 h 48"/>
                <a:gd name="T4" fmla="*/ 34 w 59"/>
                <a:gd name="T5" fmla="*/ 26 h 48"/>
                <a:gd name="T6" fmla="*/ 34 w 59"/>
                <a:gd name="T7" fmla="*/ 41 h 48"/>
                <a:gd name="T8" fmla="*/ 43 w 59"/>
                <a:gd name="T9" fmla="*/ 47 h 48"/>
                <a:gd name="T10" fmla="*/ 43 w 59"/>
                <a:gd name="T11" fmla="*/ 48 h 48"/>
                <a:gd name="T12" fmla="*/ 16 w 59"/>
                <a:gd name="T13" fmla="*/ 48 h 48"/>
                <a:gd name="T14" fmla="*/ 16 w 59"/>
                <a:gd name="T15" fmla="*/ 47 h 48"/>
                <a:gd name="T16" fmla="*/ 25 w 59"/>
                <a:gd name="T17" fmla="*/ 40 h 48"/>
                <a:gd name="T18" fmla="*/ 25 w 59"/>
                <a:gd name="T19" fmla="*/ 27 h 48"/>
                <a:gd name="T20" fmla="*/ 14 w 59"/>
                <a:gd name="T21" fmla="*/ 13 h 48"/>
                <a:gd name="T22" fmla="*/ 0 w 59"/>
                <a:gd name="T23" fmla="*/ 2 h 48"/>
                <a:gd name="T24" fmla="*/ 0 w 59"/>
                <a:gd name="T25" fmla="*/ 0 h 48"/>
                <a:gd name="T26" fmla="*/ 24 w 59"/>
                <a:gd name="T27" fmla="*/ 0 h 48"/>
                <a:gd name="T28" fmla="*/ 24 w 59"/>
                <a:gd name="T29" fmla="*/ 2 h 48"/>
                <a:gd name="T30" fmla="*/ 18 w 59"/>
                <a:gd name="T31" fmla="*/ 4 h 48"/>
                <a:gd name="T32" fmla="*/ 19 w 59"/>
                <a:gd name="T33" fmla="*/ 7 h 48"/>
                <a:gd name="T34" fmla="*/ 32 w 59"/>
                <a:gd name="T35" fmla="*/ 23 h 48"/>
                <a:gd name="T36" fmla="*/ 45 w 59"/>
                <a:gd name="T37" fmla="*/ 7 h 48"/>
                <a:gd name="T38" fmla="*/ 46 w 59"/>
                <a:gd name="T39" fmla="*/ 4 h 48"/>
                <a:gd name="T40" fmla="*/ 40 w 59"/>
                <a:gd name="T41" fmla="*/ 2 h 48"/>
                <a:gd name="T42" fmla="*/ 40 w 59"/>
                <a:gd name="T43" fmla="*/ 0 h 48"/>
                <a:gd name="T44" fmla="*/ 59 w 59"/>
                <a:gd name="T45" fmla="*/ 0 h 48"/>
                <a:gd name="T46" fmla="*/ 59 w 59"/>
                <a:gd name="T4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48">
                  <a:moveTo>
                    <a:pt x="59" y="2"/>
                  </a:moveTo>
                  <a:cubicBezTo>
                    <a:pt x="56" y="2"/>
                    <a:pt x="53" y="2"/>
                    <a:pt x="47" y="1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6"/>
                    <a:pt x="35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5" y="47"/>
                    <a:pt x="25" y="45"/>
                    <a:pt x="25" y="4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8" y="2"/>
                    <a:pt x="18" y="4"/>
                  </a:cubicBezTo>
                  <a:cubicBezTo>
                    <a:pt x="18" y="5"/>
                    <a:pt x="18" y="6"/>
                    <a:pt x="19" y="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6" y="2"/>
                    <a:pt x="42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2571750" y="2347913"/>
              <a:ext cx="2154238" cy="2184400"/>
            </a:xfrm>
            <a:custGeom>
              <a:avLst/>
              <a:gdLst>
                <a:gd name="T0" fmla="*/ 254 w 508"/>
                <a:gd name="T1" fmla="*/ 0 h 513"/>
                <a:gd name="T2" fmla="*/ 0 w 508"/>
                <a:gd name="T3" fmla="*/ 256 h 513"/>
                <a:gd name="T4" fmla="*/ 254 w 508"/>
                <a:gd name="T5" fmla="*/ 513 h 513"/>
                <a:gd name="T6" fmla="*/ 508 w 508"/>
                <a:gd name="T7" fmla="*/ 256 h 513"/>
                <a:gd name="T8" fmla="*/ 254 w 508"/>
                <a:gd name="T9" fmla="*/ 0 h 513"/>
                <a:gd name="T10" fmla="*/ 254 w 508"/>
                <a:gd name="T11" fmla="*/ 504 h 513"/>
                <a:gd name="T12" fmla="*/ 9 w 508"/>
                <a:gd name="T13" fmla="*/ 256 h 513"/>
                <a:gd name="T14" fmla="*/ 254 w 508"/>
                <a:gd name="T15" fmla="*/ 9 h 513"/>
                <a:gd name="T16" fmla="*/ 499 w 508"/>
                <a:gd name="T17" fmla="*/ 256 h 513"/>
                <a:gd name="T18" fmla="*/ 254 w 508"/>
                <a:gd name="T19" fmla="*/ 5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513">
                  <a:moveTo>
                    <a:pt x="254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8"/>
                    <a:pt x="114" y="513"/>
                    <a:pt x="254" y="513"/>
                  </a:cubicBezTo>
                  <a:cubicBezTo>
                    <a:pt x="394" y="513"/>
                    <a:pt x="508" y="398"/>
                    <a:pt x="508" y="256"/>
                  </a:cubicBezTo>
                  <a:cubicBezTo>
                    <a:pt x="508" y="115"/>
                    <a:pt x="394" y="0"/>
                    <a:pt x="254" y="0"/>
                  </a:cubicBezTo>
                  <a:close/>
                  <a:moveTo>
                    <a:pt x="254" y="504"/>
                  </a:moveTo>
                  <a:cubicBezTo>
                    <a:pt x="119" y="504"/>
                    <a:pt x="9" y="393"/>
                    <a:pt x="9" y="256"/>
                  </a:cubicBezTo>
                  <a:cubicBezTo>
                    <a:pt x="9" y="119"/>
                    <a:pt x="119" y="9"/>
                    <a:pt x="254" y="9"/>
                  </a:cubicBezTo>
                  <a:cubicBezTo>
                    <a:pt x="389" y="9"/>
                    <a:pt x="499" y="119"/>
                    <a:pt x="499" y="256"/>
                  </a:cubicBezTo>
                  <a:cubicBezTo>
                    <a:pt x="499" y="393"/>
                    <a:pt x="389" y="504"/>
                    <a:pt x="254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32"/>
            <p:cNvSpPr/>
            <p:nvPr/>
          </p:nvSpPr>
          <p:spPr bwMode="auto">
            <a:xfrm>
              <a:off x="3449638" y="4246563"/>
              <a:ext cx="134938" cy="149225"/>
            </a:xfrm>
            <a:custGeom>
              <a:avLst/>
              <a:gdLst>
                <a:gd name="T0" fmla="*/ 16 w 32"/>
                <a:gd name="T1" fmla="*/ 22 h 35"/>
                <a:gd name="T2" fmla="*/ 17 w 32"/>
                <a:gd name="T3" fmla="*/ 16 h 35"/>
                <a:gd name="T4" fmla="*/ 31 w 32"/>
                <a:gd name="T5" fmla="*/ 18 h 35"/>
                <a:gd name="T6" fmla="*/ 29 w 32"/>
                <a:gd name="T7" fmla="*/ 31 h 35"/>
                <a:gd name="T8" fmla="*/ 23 w 32"/>
                <a:gd name="T9" fmla="*/ 34 h 35"/>
                <a:gd name="T10" fmla="*/ 15 w 32"/>
                <a:gd name="T11" fmla="*/ 34 h 35"/>
                <a:gd name="T12" fmla="*/ 6 w 32"/>
                <a:gd name="T13" fmla="*/ 31 h 35"/>
                <a:gd name="T14" fmla="*/ 1 w 32"/>
                <a:gd name="T15" fmla="*/ 24 h 35"/>
                <a:gd name="T16" fmla="*/ 1 w 32"/>
                <a:gd name="T17" fmla="*/ 15 h 35"/>
                <a:gd name="T18" fmla="*/ 4 w 32"/>
                <a:gd name="T19" fmla="*/ 6 h 35"/>
                <a:gd name="T20" fmla="*/ 11 w 32"/>
                <a:gd name="T21" fmla="*/ 1 h 35"/>
                <a:gd name="T22" fmla="*/ 19 w 32"/>
                <a:gd name="T23" fmla="*/ 1 h 35"/>
                <a:gd name="T24" fmla="*/ 28 w 32"/>
                <a:gd name="T25" fmla="*/ 5 h 35"/>
                <a:gd name="T26" fmla="*/ 32 w 32"/>
                <a:gd name="T27" fmla="*/ 12 h 35"/>
                <a:gd name="T28" fmla="*/ 25 w 32"/>
                <a:gd name="T29" fmla="*/ 12 h 35"/>
                <a:gd name="T30" fmla="*/ 23 w 32"/>
                <a:gd name="T31" fmla="*/ 8 h 35"/>
                <a:gd name="T32" fmla="*/ 18 w 32"/>
                <a:gd name="T33" fmla="*/ 6 h 35"/>
                <a:gd name="T34" fmla="*/ 11 w 32"/>
                <a:gd name="T35" fmla="*/ 8 h 35"/>
                <a:gd name="T36" fmla="*/ 7 w 32"/>
                <a:gd name="T37" fmla="*/ 16 h 35"/>
                <a:gd name="T38" fmla="*/ 9 w 32"/>
                <a:gd name="T39" fmla="*/ 25 h 35"/>
                <a:gd name="T40" fmla="*/ 15 w 32"/>
                <a:gd name="T41" fmla="*/ 29 h 35"/>
                <a:gd name="T42" fmla="*/ 19 w 32"/>
                <a:gd name="T43" fmla="*/ 28 h 35"/>
                <a:gd name="T44" fmla="*/ 23 w 32"/>
                <a:gd name="T45" fmla="*/ 27 h 35"/>
                <a:gd name="T46" fmla="*/ 24 w 32"/>
                <a:gd name="T47" fmla="*/ 23 h 35"/>
                <a:gd name="T48" fmla="*/ 16 w 32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5">
                  <a:moveTo>
                    <a:pt x="16" y="2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6" y="33"/>
                    <a:pt x="23" y="34"/>
                  </a:cubicBezTo>
                  <a:cubicBezTo>
                    <a:pt x="20" y="34"/>
                    <a:pt x="17" y="35"/>
                    <a:pt x="15" y="34"/>
                  </a:cubicBezTo>
                  <a:cubicBezTo>
                    <a:pt x="11" y="34"/>
                    <a:pt x="8" y="33"/>
                    <a:pt x="6" y="31"/>
                  </a:cubicBezTo>
                  <a:cubicBezTo>
                    <a:pt x="4" y="29"/>
                    <a:pt x="2" y="27"/>
                    <a:pt x="1" y="24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11"/>
                    <a:pt x="2" y="9"/>
                    <a:pt x="4" y="6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3" y="1"/>
                    <a:pt x="26" y="2"/>
                    <a:pt x="28" y="5"/>
                  </a:cubicBezTo>
                  <a:cubicBezTo>
                    <a:pt x="31" y="7"/>
                    <a:pt x="32" y="9"/>
                    <a:pt x="32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2" y="7"/>
                    <a:pt x="20" y="6"/>
                    <a:pt x="18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9" y="9"/>
                    <a:pt x="8" y="12"/>
                    <a:pt x="7" y="16"/>
                  </a:cubicBezTo>
                  <a:cubicBezTo>
                    <a:pt x="7" y="19"/>
                    <a:pt x="7" y="22"/>
                    <a:pt x="9" y="25"/>
                  </a:cubicBezTo>
                  <a:cubicBezTo>
                    <a:pt x="10" y="27"/>
                    <a:pt x="12" y="28"/>
                    <a:pt x="15" y="29"/>
                  </a:cubicBezTo>
                  <a:cubicBezTo>
                    <a:pt x="16" y="29"/>
                    <a:pt x="18" y="29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3"/>
                    <a:pt x="24" y="23"/>
                    <a:pt x="24" y="23"/>
                  </a:cubicBez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3287713" y="4198938"/>
              <a:ext cx="153988" cy="166688"/>
            </a:xfrm>
            <a:custGeom>
              <a:avLst/>
              <a:gdLst>
                <a:gd name="T0" fmla="*/ 0 w 97"/>
                <a:gd name="T1" fmla="*/ 84 h 105"/>
                <a:gd name="T2" fmla="*/ 30 w 97"/>
                <a:gd name="T3" fmla="*/ 0 h 105"/>
                <a:gd name="T4" fmla="*/ 46 w 97"/>
                <a:gd name="T5" fmla="*/ 6 h 105"/>
                <a:gd name="T6" fmla="*/ 62 w 97"/>
                <a:gd name="T7" fmla="*/ 73 h 105"/>
                <a:gd name="T8" fmla="*/ 81 w 97"/>
                <a:gd name="T9" fmla="*/ 17 h 105"/>
                <a:gd name="T10" fmla="*/ 97 w 97"/>
                <a:gd name="T11" fmla="*/ 22 h 105"/>
                <a:gd name="T12" fmla="*/ 67 w 97"/>
                <a:gd name="T13" fmla="*/ 105 h 105"/>
                <a:gd name="T14" fmla="*/ 49 w 97"/>
                <a:gd name="T15" fmla="*/ 100 h 105"/>
                <a:gd name="T16" fmla="*/ 35 w 97"/>
                <a:gd name="T17" fmla="*/ 35 h 105"/>
                <a:gd name="T18" fmla="*/ 17 w 97"/>
                <a:gd name="T19" fmla="*/ 89 h 105"/>
                <a:gd name="T20" fmla="*/ 0 w 97"/>
                <a:gd name="T21" fmla="*/ 8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5">
                  <a:moveTo>
                    <a:pt x="0" y="84"/>
                  </a:moveTo>
                  <a:lnTo>
                    <a:pt x="30" y="0"/>
                  </a:lnTo>
                  <a:lnTo>
                    <a:pt x="46" y="6"/>
                  </a:lnTo>
                  <a:lnTo>
                    <a:pt x="62" y="73"/>
                  </a:lnTo>
                  <a:lnTo>
                    <a:pt x="81" y="17"/>
                  </a:lnTo>
                  <a:lnTo>
                    <a:pt x="97" y="22"/>
                  </a:lnTo>
                  <a:lnTo>
                    <a:pt x="67" y="105"/>
                  </a:lnTo>
                  <a:lnTo>
                    <a:pt x="49" y="100"/>
                  </a:lnTo>
                  <a:lnTo>
                    <a:pt x="35" y="35"/>
                  </a:lnTo>
                  <a:lnTo>
                    <a:pt x="17" y="89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34"/>
            <p:cNvSpPr/>
            <p:nvPr/>
          </p:nvSpPr>
          <p:spPr bwMode="auto">
            <a:xfrm>
              <a:off x="2889250" y="3935413"/>
              <a:ext cx="182563" cy="174625"/>
            </a:xfrm>
            <a:custGeom>
              <a:avLst/>
              <a:gdLst>
                <a:gd name="T0" fmla="*/ 0 w 115"/>
                <a:gd name="T1" fmla="*/ 56 h 110"/>
                <a:gd name="T2" fmla="*/ 67 w 115"/>
                <a:gd name="T3" fmla="*/ 0 h 110"/>
                <a:gd name="T4" fmla="*/ 81 w 115"/>
                <a:gd name="T5" fmla="*/ 14 h 110"/>
                <a:gd name="T6" fmla="*/ 59 w 115"/>
                <a:gd name="T7" fmla="*/ 78 h 110"/>
                <a:gd name="T8" fmla="*/ 105 w 115"/>
                <a:gd name="T9" fmla="*/ 40 h 110"/>
                <a:gd name="T10" fmla="*/ 115 w 115"/>
                <a:gd name="T11" fmla="*/ 54 h 110"/>
                <a:gd name="T12" fmla="*/ 46 w 115"/>
                <a:gd name="T13" fmla="*/ 110 h 110"/>
                <a:gd name="T14" fmla="*/ 35 w 115"/>
                <a:gd name="T15" fmla="*/ 97 h 110"/>
                <a:gd name="T16" fmla="*/ 56 w 115"/>
                <a:gd name="T17" fmla="*/ 32 h 110"/>
                <a:gd name="T18" fmla="*/ 11 w 115"/>
                <a:gd name="T19" fmla="*/ 70 h 110"/>
                <a:gd name="T20" fmla="*/ 0 w 115"/>
                <a:gd name="T21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0">
                  <a:moveTo>
                    <a:pt x="0" y="56"/>
                  </a:moveTo>
                  <a:lnTo>
                    <a:pt x="67" y="0"/>
                  </a:lnTo>
                  <a:lnTo>
                    <a:pt x="81" y="14"/>
                  </a:lnTo>
                  <a:lnTo>
                    <a:pt x="59" y="78"/>
                  </a:lnTo>
                  <a:lnTo>
                    <a:pt x="105" y="40"/>
                  </a:lnTo>
                  <a:lnTo>
                    <a:pt x="115" y="54"/>
                  </a:lnTo>
                  <a:lnTo>
                    <a:pt x="46" y="110"/>
                  </a:lnTo>
                  <a:lnTo>
                    <a:pt x="35" y="97"/>
                  </a:lnTo>
                  <a:lnTo>
                    <a:pt x="56" y="32"/>
                  </a:lnTo>
                  <a:lnTo>
                    <a:pt x="11" y="7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5"/>
            <p:cNvSpPr>
              <a:spLocks noEditPoints="1"/>
            </p:cNvSpPr>
            <p:nvPr/>
          </p:nvSpPr>
          <p:spPr bwMode="auto">
            <a:xfrm>
              <a:off x="3144838" y="4144963"/>
              <a:ext cx="147638" cy="147638"/>
            </a:xfrm>
            <a:custGeom>
              <a:avLst/>
              <a:gdLst>
                <a:gd name="T0" fmla="*/ 17 w 35"/>
                <a:gd name="T1" fmla="*/ 7 h 35"/>
                <a:gd name="T2" fmla="*/ 24 w 35"/>
                <a:gd name="T3" fmla="*/ 8 h 35"/>
                <a:gd name="T4" fmla="*/ 28 w 35"/>
                <a:gd name="T5" fmla="*/ 14 h 35"/>
                <a:gd name="T6" fmla="*/ 26 w 35"/>
                <a:gd name="T7" fmla="*/ 22 h 35"/>
                <a:gd name="T8" fmla="*/ 19 w 35"/>
                <a:gd name="T9" fmla="*/ 28 h 35"/>
                <a:gd name="T10" fmla="*/ 12 w 35"/>
                <a:gd name="T11" fmla="*/ 27 h 35"/>
                <a:gd name="T12" fmla="*/ 8 w 35"/>
                <a:gd name="T13" fmla="*/ 21 h 35"/>
                <a:gd name="T14" fmla="*/ 10 w 35"/>
                <a:gd name="T15" fmla="*/ 13 h 35"/>
                <a:gd name="T16" fmla="*/ 17 w 35"/>
                <a:gd name="T17" fmla="*/ 7 h 35"/>
                <a:gd name="T18" fmla="*/ 1 w 35"/>
                <a:gd name="T19" fmla="*/ 22 h 35"/>
                <a:gd name="T20" fmla="*/ 9 w 35"/>
                <a:gd name="T21" fmla="*/ 32 h 35"/>
                <a:gd name="T22" fmla="*/ 21 w 35"/>
                <a:gd name="T23" fmla="*/ 34 h 35"/>
                <a:gd name="T24" fmla="*/ 32 w 35"/>
                <a:gd name="T25" fmla="*/ 26 h 35"/>
                <a:gd name="T26" fmla="*/ 35 w 35"/>
                <a:gd name="T27" fmla="*/ 13 h 35"/>
                <a:gd name="T28" fmla="*/ 27 w 35"/>
                <a:gd name="T29" fmla="*/ 3 h 35"/>
                <a:gd name="T30" fmla="*/ 20 w 35"/>
                <a:gd name="T31" fmla="*/ 0 h 35"/>
                <a:gd name="T32" fmla="*/ 15 w 35"/>
                <a:gd name="T33" fmla="*/ 1 h 35"/>
                <a:gd name="T34" fmla="*/ 10 w 35"/>
                <a:gd name="T35" fmla="*/ 3 h 35"/>
                <a:gd name="T36" fmla="*/ 4 w 35"/>
                <a:gd name="T37" fmla="*/ 9 h 35"/>
                <a:gd name="T38" fmla="*/ 1 w 35"/>
                <a:gd name="T3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5">
                  <a:moveTo>
                    <a:pt x="17" y="7"/>
                  </a:moveTo>
                  <a:cubicBezTo>
                    <a:pt x="19" y="6"/>
                    <a:pt x="22" y="6"/>
                    <a:pt x="24" y="8"/>
                  </a:cubicBezTo>
                  <a:cubicBezTo>
                    <a:pt x="26" y="9"/>
                    <a:pt x="28" y="11"/>
                    <a:pt x="28" y="14"/>
                  </a:cubicBezTo>
                  <a:cubicBezTo>
                    <a:pt x="29" y="16"/>
                    <a:pt x="28" y="19"/>
                    <a:pt x="26" y="22"/>
                  </a:cubicBezTo>
                  <a:cubicBezTo>
                    <a:pt x="24" y="25"/>
                    <a:pt x="22" y="27"/>
                    <a:pt x="19" y="28"/>
                  </a:cubicBezTo>
                  <a:cubicBezTo>
                    <a:pt x="17" y="29"/>
                    <a:pt x="14" y="29"/>
                    <a:pt x="12" y="27"/>
                  </a:cubicBezTo>
                  <a:cubicBezTo>
                    <a:pt x="10" y="26"/>
                    <a:pt x="8" y="24"/>
                    <a:pt x="8" y="21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2" y="10"/>
                    <a:pt x="14" y="8"/>
                    <a:pt x="17" y="7"/>
                  </a:cubicBezTo>
                  <a:close/>
                  <a:moveTo>
                    <a:pt x="1" y="22"/>
                  </a:moveTo>
                  <a:cubicBezTo>
                    <a:pt x="2" y="26"/>
                    <a:pt x="5" y="30"/>
                    <a:pt x="9" y="32"/>
                  </a:cubicBezTo>
                  <a:cubicBezTo>
                    <a:pt x="13" y="35"/>
                    <a:pt x="17" y="35"/>
                    <a:pt x="21" y="34"/>
                  </a:cubicBezTo>
                  <a:cubicBezTo>
                    <a:pt x="26" y="33"/>
                    <a:pt x="29" y="30"/>
                    <a:pt x="32" y="26"/>
                  </a:cubicBezTo>
                  <a:cubicBezTo>
                    <a:pt x="35" y="21"/>
                    <a:pt x="35" y="17"/>
                    <a:pt x="35" y="13"/>
                  </a:cubicBezTo>
                  <a:cubicBezTo>
                    <a:pt x="34" y="9"/>
                    <a:pt x="31" y="5"/>
                    <a:pt x="27" y="3"/>
                  </a:cubicBezTo>
                  <a:cubicBezTo>
                    <a:pt x="24" y="2"/>
                    <a:pt x="22" y="1"/>
                    <a:pt x="20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1"/>
                    <a:pt x="11" y="2"/>
                    <a:pt x="10" y="3"/>
                  </a:cubicBezTo>
                  <a:cubicBezTo>
                    <a:pt x="8" y="4"/>
                    <a:pt x="6" y="7"/>
                    <a:pt x="4" y="9"/>
                  </a:cubicBezTo>
                  <a:cubicBezTo>
                    <a:pt x="1" y="14"/>
                    <a:pt x="0" y="18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/>
          </p:nvSpPr>
          <p:spPr bwMode="auto">
            <a:xfrm>
              <a:off x="3000375" y="4038600"/>
              <a:ext cx="157163" cy="160338"/>
            </a:xfrm>
            <a:custGeom>
              <a:avLst/>
              <a:gdLst>
                <a:gd name="T0" fmla="*/ 25 w 37"/>
                <a:gd name="T1" fmla="*/ 11 h 38"/>
                <a:gd name="T2" fmla="*/ 29 w 37"/>
                <a:gd name="T3" fmla="*/ 15 h 38"/>
                <a:gd name="T4" fmla="*/ 31 w 37"/>
                <a:gd name="T5" fmla="*/ 18 h 38"/>
                <a:gd name="T6" fmla="*/ 30 w 37"/>
                <a:gd name="T7" fmla="*/ 21 h 38"/>
                <a:gd name="T8" fmla="*/ 27 w 37"/>
                <a:gd name="T9" fmla="*/ 26 h 38"/>
                <a:gd name="T10" fmla="*/ 22 w 37"/>
                <a:gd name="T11" fmla="*/ 30 h 38"/>
                <a:gd name="T12" fmla="*/ 19 w 37"/>
                <a:gd name="T13" fmla="*/ 32 h 38"/>
                <a:gd name="T14" fmla="*/ 16 w 37"/>
                <a:gd name="T15" fmla="*/ 31 h 38"/>
                <a:gd name="T16" fmla="*/ 13 w 37"/>
                <a:gd name="T17" fmla="*/ 29 h 38"/>
                <a:gd name="T18" fmla="*/ 9 w 37"/>
                <a:gd name="T19" fmla="*/ 25 h 38"/>
                <a:gd name="T20" fmla="*/ 23 w 37"/>
                <a:gd name="T21" fmla="*/ 9 h 38"/>
                <a:gd name="T22" fmla="*/ 25 w 37"/>
                <a:gd name="T23" fmla="*/ 11 h 38"/>
                <a:gd name="T24" fmla="*/ 0 w 37"/>
                <a:gd name="T25" fmla="*/ 25 h 38"/>
                <a:gd name="T26" fmla="*/ 10 w 37"/>
                <a:gd name="T27" fmla="*/ 33 h 38"/>
                <a:gd name="T28" fmla="*/ 15 w 37"/>
                <a:gd name="T29" fmla="*/ 37 h 38"/>
                <a:gd name="T30" fmla="*/ 20 w 37"/>
                <a:gd name="T31" fmla="*/ 38 h 38"/>
                <a:gd name="T32" fmla="*/ 27 w 37"/>
                <a:gd name="T33" fmla="*/ 36 h 38"/>
                <a:gd name="T34" fmla="*/ 32 w 37"/>
                <a:gd name="T35" fmla="*/ 31 h 38"/>
                <a:gd name="T36" fmla="*/ 36 w 37"/>
                <a:gd name="T37" fmla="*/ 24 h 38"/>
                <a:gd name="T38" fmla="*/ 37 w 37"/>
                <a:gd name="T39" fmla="*/ 18 h 38"/>
                <a:gd name="T40" fmla="*/ 35 w 37"/>
                <a:gd name="T41" fmla="*/ 13 h 38"/>
                <a:gd name="T42" fmla="*/ 31 w 37"/>
                <a:gd name="T43" fmla="*/ 8 h 38"/>
                <a:gd name="T44" fmla="*/ 22 w 37"/>
                <a:gd name="T45" fmla="*/ 0 h 38"/>
                <a:gd name="T46" fmla="*/ 0 w 37"/>
                <a:gd name="T4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8">
                  <a:moveTo>
                    <a:pt x="25" y="11"/>
                  </a:moveTo>
                  <a:cubicBezTo>
                    <a:pt x="28" y="13"/>
                    <a:pt x="29" y="14"/>
                    <a:pt x="29" y="15"/>
                  </a:cubicBezTo>
                  <a:cubicBezTo>
                    <a:pt x="30" y="16"/>
                    <a:pt x="31" y="17"/>
                    <a:pt x="31" y="18"/>
                  </a:cubicBezTo>
                  <a:cubicBezTo>
                    <a:pt x="31" y="19"/>
                    <a:pt x="31" y="20"/>
                    <a:pt x="30" y="21"/>
                  </a:cubicBezTo>
                  <a:cubicBezTo>
                    <a:pt x="30" y="23"/>
                    <a:pt x="28" y="24"/>
                    <a:pt x="27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21" y="31"/>
                    <a:pt x="20" y="32"/>
                    <a:pt x="19" y="32"/>
                  </a:cubicBezTo>
                  <a:cubicBezTo>
                    <a:pt x="18" y="32"/>
                    <a:pt x="17" y="31"/>
                    <a:pt x="16" y="31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25" y="11"/>
                  </a:lnTo>
                  <a:close/>
                  <a:moveTo>
                    <a:pt x="0" y="2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7" y="37"/>
                    <a:pt x="18" y="38"/>
                    <a:pt x="20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8" y="34"/>
                    <a:pt x="30" y="33"/>
                    <a:pt x="32" y="31"/>
                  </a:cubicBezTo>
                  <a:cubicBezTo>
                    <a:pt x="34" y="28"/>
                    <a:pt x="35" y="26"/>
                    <a:pt x="36" y="24"/>
                  </a:cubicBezTo>
                  <a:cubicBezTo>
                    <a:pt x="37" y="22"/>
                    <a:pt x="37" y="20"/>
                    <a:pt x="37" y="18"/>
                  </a:cubicBezTo>
                  <a:cubicBezTo>
                    <a:pt x="37" y="16"/>
                    <a:pt x="36" y="14"/>
                    <a:pt x="35" y="13"/>
                  </a:cubicBezTo>
                  <a:cubicBezTo>
                    <a:pt x="35" y="11"/>
                    <a:pt x="33" y="10"/>
                    <a:pt x="31" y="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37"/>
            <p:cNvSpPr>
              <a:spLocks noEditPoints="1"/>
            </p:cNvSpPr>
            <p:nvPr/>
          </p:nvSpPr>
          <p:spPr bwMode="auto">
            <a:xfrm>
              <a:off x="2800350" y="3851275"/>
              <a:ext cx="161925" cy="144463"/>
            </a:xfrm>
            <a:custGeom>
              <a:avLst/>
              <a:gdLst>
                <a:gd name="T0" fmla="*/ 46 w 102"/>
                <a:gd name="T1" fmla="*/ 24 h 91"/>
                <a:gd name="T2" fmla="*/ 80 w 102"/>
                <a:gd name="T3" fmla="*/ 18 h 91"/>
                <a:gd name="T4" fmla="*/ 56 w 102"/>
                <a:gd name="T5" fmla="*/ 45 h 91"/>
                <a:gd name="T6" fmla="*/ 46 w 102"/>
                <a:gd name="T7" fmla="*/ 24 h 91"/>
                <a:gd name="T8" fmla="*/ 102 w 102"/>
                <a:gd name="T9" fmla="*/ 16 h 91"/>
                <a:gd name="T10" fmla="*/ 94 w 102"/>
                <a:gd name="T11" fmla="*/ 0 h 91"/>
                <a:gd name="T12" fmla="*/ 0 w 102"/>
                <a:gd name="T13" fmla="*/ 13 h 91"/>
                <a:gd name="T14" fmla="*/ 8 w 102"/>
                <a:gd name="T15" fmla="*/ 29 h 91"/>
                <a:gd name="T16" fmla="*/ 30 w 102"/>
                <a:gd name="T17" fmla="*/ 26 h 91"/>
                <a:gd name="T18" fmla="*/ 48 w 102"/>
                <a:gd name="T19" fmla="*/ 56 h 91"/>
                <a:gd name="T20" fmla="*/ 32 w 102"/>
                <a:gd name="T21" fmla="*/ 75 h 91"/>
                <a:gd name="T22" fmla="*/ 43 w 102"/>
                <a:gd name="T23" fmla="*/ 91 h 91"/>
                <a:gd name="T24" fmla="*/ 102 w 102"/>
                <a:gd name="T25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91">
                  <a:moveTo>
                    <a:pt x="46" y="24"/>
                  </a:moveTo>
                  <a:lnTo>
                    <a:pt x="80" y="18"/>
                  </a:lnTo>
                  <a:lnTo>
                    <a:pt x="56" y="45"/>
                  </a:lnTo>
                  <a:lnTo>
                    <a:pt x="46" y="24"/>
                  </a:lnTo>
                  <a:close/>
                  <a:moveTo>
                    <a:pt x="102" y="16"/>
                  </a:moveTo>
                  <a:lnTo>
                    <a:pt x="94" y="0"/>
                  </a:lnTo>
                  <a:lnTo>
                    <a:pt x="0" y="13"/>
                  </a:lnTo>
                  <a:lnTo>
                    <a:pt x="8" y="29"/>
                  </a:lnTo>
                  <a:lnTo>
                    <a:pt x="30" y="26"/>
                  </a:lnTo>
                  <a:lnTo>
                    <a:pt x="48" y="56"/>
                  </a:lnTo>
                  <a:lnTo>
                    <a:pt x="32" y="75"/>
                  </a:lnTo>
                  <a:lnTo>
                    <a:pt x="43" y="91"/>
                  </a:lnTo>
                  <a:lnTo>
                    <a:pt x="10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38"/>
            <p:cNvSpPr/>
            <p:nvPr/>
          </p:nvSpPr>
          <p:spPr bwMode="auto">
            <a:xfrm>
              <a:off x="2746375" y="3684588"/>
              <a:ext cx="168275" cy="152400"/>
            </a:xfrm>
            <a:custGeom>
              <a:avLst/>
              <a:gdLst>
                <a:gd name="T0" fmla="*/ 0 w 106"/>
                <a:gd name="T1" fmla="*/ 29 h 96"/>
                <a:gd name="T2" fmla="*/ 82 w 106"/>
                <a:gd name="T3" fmla="*/ 0 h 96"/>
                <a:gd name="T4" fmla="*/ 88 w 106"/>
                <a:gd name="T5" fmla="*/ 19 h 96"/>
                <a:gd name="T6" fmla="*/ 56 w 106"/>
                <a:gd name="T7" fmla="*/ 29 h 96"/>
                <a:gd name="T8" fmla="*/ 66 w 106"/>
                <a:gd name="T9" fmla="*/ 62 h 96"/>
                <a:gd name="T10" fmla="*/ 101 w 106"/>
                <a:gd name="T11" fmla="*/ 51 h 96"/>
                <a:gd name="T12" fmla="*/ 106 w 106"/>
                <a:gd name="T13" fmla="*/ 67 h 96"/>
                <a:gd name="T14" fmla="*/ 24 w 106"/>
                <a:gd name="T15" fmla="*/ 96 h 96"/>
                <a:gd name="T16" fmla="*/ 16 w 106"/>
                <a:gd name="T17" fmla="*/ 80 h 96"/>
                <a:gd name="T18" fmla="*/ 53 w 106"/>
                <a:gd name="T19" fmla="*/ 67 h 96"/>
                <a:gd name="T20" fmla="*/ 42 w 106"/>
                <a:gd name="T21" fmla="*/ 35 h 96"/>
                <a:gd name="T22" fmla="*/ 5 w 106"/>
                <a:gd name="T23" fmla="*/ 48 h 96"/>
                <a:gd name="T24" fmla="*/ 0 w 106"/>
                <a:gd name="T2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96">
                  <a:moveTo>
                    <a:pt x="0" y="29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56" y="29"/>
                  </a:lnTo>
                  <a:lnTo>
                    <a:pt x="66" y="62"/>
                  </a:lnTo>
                  <a:lnTo>
                    <a:pt x="101" y="51"/>
                  </a:lnTo>
                  <a:lnTo>
                    <a:pt x="106" y="67"/>
                  </a:lnTo>
                  <a:lnTo>
                    <a:pt x="24" y="96"/>
                  </a:lnTo>
                  <a:lnTo>
                    <a:pt x="16" y="80"/>
                  </a:lnTo>
                  <a:lnTo>
                    <a:pt x="53" y="67"/>
                  </a:lnTo>
                  <a:lnTo>
                    <a:pt x="42" y="35"/>
                  </a:lnTo>
                  <a:lnTo>
                    <a:pt x="5" y="4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39"/>
            <p:cNvSpPr/>
            <p:nvPr/>
          </p:nvSpPr>
          <p:spPr bwMode="auto">
            <a:xfrm>
              <a:off x="2716213" y="3560763"/>
              <a:ext cx="147638" cy="119063"/>
            </a:xfrm>
            <a:custGeom>
              <a:avLst/>
              <a:gdLst>
                <a:gd name="T0" fmla="*/ 9 w 35"/>
                <a:gd name="T1" fmla="*/ 1 h 28"/>
                <a:gd name="T2" fmla="*/ 11 w 35"/>
                <a:gd name="T3" fmla="*/ 8 h 28"/>
                <a:gd name="T4" fmla="*/ 7 w 35"/>
                <a:gd name="T5" fmla="*/ 11 h 28"/>
                <a:gd name="T6" fmla="*/ 6 w 35"/>
                <a:gd name="T7" fmla="*/ 16 h 28"/>
                <a:gd name="T8" fmla="*/ 8 w 35"/>
                <a:gd name="T9" fmla="*/ 20 h 28"/>
                <a:gd name="T10" fmla="*/ 12 w 35"/>
                <a:gd name="T11" fmla="*/ 21 h 28"/>
                <a:gd name="T12" fmla="*/ 14 w 35"/>
                <a:gd name="T13" fmla="*/ 20 h 28"/>
                <a:gd name="T14" fmla="*/ 15 w 35"/>
                <a:gd name="T15" fmla="*/ 18 h 28"/>
                <a:gd name="T16" fmla="*/ 15 w 35"/>
                <a:gd name="T17" fmla="*/ 12 h 28"/>
                <a:gd name="T18" fmla="*/ 17 w 35"/>
                <a:gd name="T19" fmla="*/ 4 h 28"/>
                <a:gd name="T20" fmla="*/ 23 w 35"/>
                <a:gd name="T21" fmla="*/ 0 h 28"/>
                <a:gd name="T22" fmla="*/ 28 w 35"/>
                <a:gd name="T23" fmla="*/ 1 h 28"/>
                <a:gd name="T24" fmla="*/ 32 w 35"/>
                <a:gd name="T25" fmla="*/ 4 h 28"/>
                <a:gd name="T26" fmla="*/ 34 w 35"/>
                <a:gd name="T27" fmla="*/ 10 h 28"/>
                <a:gd name="T28" fmla="*/ 33 w 35"/>
                <a:gd name="T29" fmla="*/ 20 h 28"/>
                <a:gd name="T30" fmla="*/ 27 w 35"/>
                <a:gd name="T31" fmla="*/ 24 h 28"/>
                <a:gd name="T32" fmla="*/ 25 w 35"/>
                <a:gd name="T33" fmla="*/ 18 h 28"/>
                <a:gd name="T34" fmla="*/ 28 w 35"/>
                <a:gd name="T35" fmla="*/ 16 h 28"/>
                <a:gd name="T36" fmla="*/ 29 w 35"/>
                <a:gd name="T37" fmla="*/ 11 h 28"/>
                <a:gd name="T38" fmla="*/ 27 w 35"/>
                <a:gd name="T39" fmla="*/ 7 h 28"/>
                <a:gd name="T40" fmla="*/ 25 w 35"/>
                <a:gd name="T41" fmla="*/ 6 h 28"/>
                <a:gd name="T42" fmla="*/ 23 w 35"/>
                <a:gd name="T43" fmla="*/ 8 h 28"/>
                <a:gd name="T44" fmla="*/ 22 w 35"/>
                <a:gd name="T45" fmla="*/ 14 h 28"/>
                <a:gd name="T46" fmla="*/ 21 w 35"/>
                <a:gd name="T47" fmla="*/ 22 h 28"/>
                <a:gd name="T48" fmla="*/ 18 w 35"/>
                <a:gd name="T49" fmla="*/ 26 h 28"/>
                <a:gd name="T50" fmla="*/ 13 w 35"/>
                <a:gd name="T51" fmla="*/ 28 h 28"/>
                <a:gd name="T52" fmla="*/ 7 w 35"/>
                <a:gd name="T53" fmla="*/ 27 h 28"/>
                <a:gd name="T54" fmla="*/ 3 w 35"/>
                <a:gd name="T55" fmla="*/ 24 h 28"/>
                <a:gd name="T56" fmla="*/ 0 w 35"/>
                <a:gd name="T57" fmla="*/ 17 h 28"/>
                <a:gd name="T58" fmla="*/ 2 w 35"/>
                <a:gd name="T59" fmla="*/ 7 h 28"/>
                <a:gd name="T60" fmla="*/ 9 w 35"/>
                <a:gd name="T6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8">
                  <a:moveTo>
                    <a:pt x="9" y="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10"/>
                    <a:pt x="7" y="11"/>
                  </a:cubicBezTo>
                  <a:cubicBezTo>
                    <a:pt x="6" y="12"/>
                    <a:pt x="6" y="14"/>
                    <a:pt x="6" y="16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9" y="21"/>
                    <a:pt x="10" y="22"/>
                    <a:pt x="12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9"/>
                    <a:pt x="16" y="6"/>
                    <a:pt x="17" y="4"/>
                  </a:cubicBezTo>
                  <a:cubicBezTo>
                    <a:pt x="18" y="2"/>
                    <a:pt x="20" y="1"/>
                    <a:pt x="23" y="0"/>
                  </a:cubicBezTo>
                  <a:cubicBezTo>
                    <a:pt x="25" y="0"/>
                    <a:pt x="26" y="0"/>
                    <a:pt x="28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6"/>
                    <a:pt x="34" y="8"/>
                    <a:pt x="34" y="10"/>
                  </a:cubicBezTo>
                  <a:cubicBezTo>
                    <a:pt x="35" y="14"/>
                    <a:pt x="35" y="18"/>
                    <a:pt x="33" y="20"/>
                  </a:cubicBezTo>
                  <a:cubicBezTo>
                    <a:pt x="32" y="22"/>
                    <a:pt x="30" y="24"/>
                    <a:pt x="27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9" y="15"/>
                    <a:pt x="29" y="13"/>
                    <a:pt x="29" y="11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6" y="7"/>
                    <a:pt x="25" y="6"/>
                    <a:pt x="25" y="6"/>
                  </a:cubicBezTo>
                  <a:cubicBezTo>
                    <a:pt x="24" y="7"/>
                    <a:pt x="23" y="7"/>
                    <a:pt x="23" y="8"/>
                  </a:cubicBezTo>
                  <a:cubicBezTo>
                    <a:pt x="22" y="9"/>
                    <a:pt x="22" y="11"/>
                    <a:pt x="22" y="14"/>
                  </a:cubicBezTo>
                  <a:cubicBezTo>
                    <a:pt x="21" y="17"/>
                    <a:pt x="21" y="20"/>
                    <a:pt x="21" y="22"/>
                  </a:cubicBezTo>
                  <a:cubicBezTo>
                    <a:pt x="20" y="23"/>
                    <a:pt x="19" y="25"/>
                    <a:pt x="18" y="26"/>
                  </a:cubicBezTo>
                  <a:cubicBezTo>
                    <a:pt x="17" y="27"/>
                    <a:pt x="15" y="28"/>
                    <a:pt x="13" y="28"/>
                  </a:cubicBezTo>
                  <a:cubicBezTo>
                    <a:pt x="11" y="28"/>
                    <a:pt x="9" y="28"/>
                    <a:pt x="7" y="27"/>
                  </a:cubicBezTo>
                  <a:cubicBezTo>
                    <a:pt x="6" y="27"/>
                    <a:pt x="4" y="25"/>
                    <a:pt x="3" y="24"/>
                  </a:cubicBezTo>
                  <a:cubicBezTo>
                    <a:pt x="2" y="22"/>
                    <a:pt x="1" y="20"/>
                    <a:pt x="0" y="17"/>
                  </a:cubicBezTo>
                  <a:cubicBezTo>
                    <a:pt x="0" y="13"/>
                    <a:pt x="0" y="9"/>
                    <a:pt x="2" y="7"/>
                  </a:cubicBezTo>
                  <a:cubicBezTo>
                    <a:pt x="3" y="4"/>
                    <a:pt x="6" y="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40"/>
            <p:cNvSpPr/>
            <p:nvPr/>
          </p:nvSpPr>
          <p:spPr bwMode="auto">
            <a:xfrm>
              <a:off x="3675063" y="4251325"/>
              <a:ext cx="122238" cy="149225"/>
            </a:xfrm>
            <a:custGeom>
              <a:avLst/>
              <a:gdLst>
                <a:gd name="T0" fmla="*/ 0 w 29"/>
                <a:gd name="T1" fmla="*/ 3 h 35"/>
                <a:gd name="T2" fmla="*/ 7 w 29"/>
                <a:gd name="T3" fmla="*/ 2 h 35"/>
                <a:gd name="T4" fmla="*/ 9 w 29"/>
                <a:gd name="T5" fmla="*/ 20 h 35"/>
                <a:gd name="T6" fmla="*/ 9 w 29"/>
                <a:gd name="T7" fmla="*/ 25 h 35"/>
                <a:gd name="T8" fmla="*/ 12 w 29"/>
                <a:gd name="T9" fmla="*/ 28 h 35"/>
                <a:gd name="T10" fmla="*/ 16 w 29"/>
                <a:gd name="T11" fmla="*/ 29 h 35"/>
                <a:gd name="T12" fmla="*/ 20 w 29"/>
                <a:gd name="T13" fmla="*/ 28 h 35"/>
                <a:gd name="T14" fmla="*/ 22 w 29"/>
                <a:gd name="T15" fmla="*/ 25 h 35"/>
                <a:gd name="T16" fmla="*/ 22 w 29"/>
                <a:gd name="T17" fmla="*/ 19 h 35"/>
                <a:gd name="T18" fmla="*/ 20 w 29"/>
                <a:gd name="T19" fmla="*/ 1 h 35"/>
                <a:gd name="T20" fmla="*/ 27 w 29"/>
                <a:gd name="T21" fmla="*/ 0 h 35"/>
                <a:gd name="T22" fmla="*/ 28 w 29"/>
                <a:gd name="T23" fmla="*/ 18 h 35"/>
                <a:gd name="T24" fmla="*/ 28 w 29"/>
                <a:gd name="T25" fmla="*/ 26 h 35"/>
                <a:gd name="T26" fmla="*/ 27 w 29"/>
                <a:gd name="T27" fmla="*/ 30 h 35"/>
                <a:gd name="T28" fmla="*/ 23 w 29"/>
                <a:gd name="T29" fmla="*/ 33 h 35"/>
                <a:gd name="T30" fmla="*/ 17 w 29"/>
                <a:gd name="T31" fmla="*/ 35 h 35"/>
                <a:gd name="T32" fmla="*/ 10 w 29"/>
                <a:gd name="T33" fmla="*/ 34 h 35"/>
                <a:gd name="T34" fmla="*/ 6 w 29"/>
                <a:gd name="T35" fmla="*/ 32 h 35"/>
                <a:gd name="T36" fmla="*/ 3 w 29"/>
                <a:gd name="T37" fmla="*/ 28 h 35"/>
                <a:gd name="T38" fmla="*/ 2 w 29"/>
                <a:gd name="T39" fmla="*/ 20 h 35"/>
                <a:gd name="T40" fmla="*/ 0 w 29"/>
                <a:gd name="T4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5">
                  <a:moveTo>
                    <a:pt x="0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10" y="27"/>
                    <a:pt x="11" y="28"/>
                    <a:pt x="12" y="28"/>
                  </a:cubicBezTo>
                  <a:cubicBezTo>
                    <a:pt x="13" y="29"/>
                    <a:pt x="14" y="29"/>
                    <a:pt x="16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22"/>
                    <a:pt x="29" y="24"/>
                    <a:pt x="28" y="26"/>
                  </a:cubicBezTo>
                  <a:cubicBezTo>
                    <a:pt x="28" y="28"/>
                    <a:pt x="28" y="29"/>
                    <a:pt x="27" y="30"/>
                  </a:cubicBezTo>
                  <a:cubicBezTo>
                    <a:pt x="26" y="32"/>
                    <a:pt x="25" y="33"/>
                    <a:pt x="23" y="33"/>
                  </a:cubicBezTo>
                  <a:cubicBezTo>
                    <a:pt x="22" y="34"/>
                    <a:pt x="20" y="35"/>
                    <a:pt x="17" y="35"/>
                  </a:cubicBezTo>
                  <a:cubicBezTo>
                    <a:pt x="14" y="35"/>
                    <a:pt x="11" y="35"/>
                    <a:pt x="10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5" y="31"/>
                    <a:pt x="4" y="30"/>
                    <a:pt x="3" y="28"/>
                  </a:cubicBezTo>
                  <a:cubicBezTo>
                    <a:pt x="3" y="27"/>
                    <a:pt x="2" y="24"/>
                    <a:pt x="2" y="2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41"/>
            <p:cNvSpPr/>
            <p:nvPr/>
          </p:nvSpPr>
          <p:spPr bwMode="auto">
            <a:xfrm>
              <a:off x="3814763" y="4216400"/>
              <a:ext cx="147638" cy="166688"/>
            </a:xfrm>
            <a:custGeom>
              <a:avLst/>
              <a:gdLst>
                <a:gd name="T0" fmla="*/ 24 w 93"/>
                <a:gd name="T1" fmla="*/ 105 h 105"/>
                <a:gd name="T2" fmla="*/ 0 w 93"/>
                <a:gd name="T3" fmla="*/ 19 h 105"/>
                <a:gd name="T4" fmla="*/ 18 w 93"/>
                <a:gd name="T5" fmla="*/ 16 h 105"/>
                <a:gd name="T6" fmla="*/ 69 w 93"/>
                <a:gd name="T7" fmla="*/ 62 h 105"/>
                <a:gd name="T8" fmla="*/ 53 w 93"/>
                <a:gd name="T9" fmla="*/ 6 h 105"/>
                <a:gd name="T10" fmla="*/ 69 w 93"/>
                <a:gd name="T11" fmla="*/ 0 h 105"/>
                <a:gd name="T12" fmla="*/ 93 w 93"/>
                <a:gd name="T13" fmla="*/ 86 h 105"/>
                <a:gd name="T14" fmla="*/ 75 w 93"/>
                <a:gd name="T15" fmla="*/ 91 h 105"/>
                <a:gd name="T16" fmla="*/ 24 w 93"/>
                <a:gd name="T17" fmla="*/ 43 h 105"/>
                <a:gd name="T18" fmla="*/ 40 w 93"/>
                <a:gd name="T19" fmla="*/ 99 h 105"/>
                <a:gd name="T20" fmla="*/ 24 w 93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05">
                  <a:moveTo>
                    <a:pt x="24" y="105"/>
                  </a:moveTo>
                  <a:lnTo>
                    <a:pt x="0" y="19"/>
                  </a:lnTo>
                  <a:lnTo>
                    <a:pt x="18" y="16"/>
                  </a:lnTo>
                  <a:lnTo>
                    <a:pt x="69" y="62"/>
                  </a:lnTo>
                  <a:lnTo>
                    <a:pt x="53" y="6"/>
                  </a:lnTo>
                  <a:lnTo>
                    <a:pt x="69" y="0"/>
                  </a:lnTo>
                  <a:lnTo>
                    <a:pt x="93" y="86"/>
                  </a:lnTo>
                  <a:lnTo>
                    <a:pt x="75" y="91"/>
                  </a:lnTo>
                  <a:lnTo>
                    <a:pt x="24" y="43"/>
                  </a:lnTo>
                  <a:lnTo>
                    <a:pt x="40" y="99"/>
                  </a:lnTo>
                  <a:lnTo>
                    <a:pt x="24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42"/>
            <p:cNvSpPr/>
            <p:nvPr/>
          </p:nvSpPr>
          <p:spPr bwMode="auto">
            <a:xfrm>
              <a:off x="3949700" y="4195763"/>
              <a:ext cx="80963" cy="139700"/>
            </a:xfrm>
            <a:custGeom>
              <a:avLst/>
              <a:gdLst>
                <a:gd name="T0" fmla="*/ 35 w 51"/>
                <a:gd name="T1" fmla="*/ 88 h 88"/>
                <a:gd name="T2" fmla="*/ 0 w 51"/>
                <a:gd name="T3" fmla="*/ 5 h 88"/>
                <a:gd name="T4" fmla="*/ 16 w 51"/>
                <a:gd name="T5" fmla="*/ 0 h 88"/>
                <a:gd name="T6" fmla="*/ 51 w 51"/>
                <a:gd name="T7" fmla="*/ 80 h 88"/>
                <a:gd name="T8" fmla="*/ 35 w 5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8">
                  <a:moveTo>
                    <a:pt x="35" y="8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51" y="80"/>
                  </a:ln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43"/>
            <p:cNvSpPr/>
            <p:nvPr/>
          </p:nvSpPr>
          <p:spPr bwMode="auto">
            <a:xfrm>
              <a:off x="3987800" y="4127500"/>
              <a:ext cx="139700" cy="161925"/>
            </a:xfrm>
            <a:custGeom>
              <a:avLst/>
              <a:gdLst>
                <a:gd name="T0" fmla="*/ 72 w 88"/>
                <a:gd name="T1" fmla="*/ 102 h 102"/>
                <a:gd name="T2" fmla="*/ 0 w 88"/>
                <a:gd name="T3" fmla="*/ 40 h 102"/>
                <a:gd name="T4" fmla="*/ 19 w 88"/>
                <a:gd name="T5" fmla="*/ 32 h 102"/>
                <a:gd name="T6" fmla="*/ 70 w 88"/>
                <a:gd name="T7" fmla="*/ 78 h 102"/>
                <a:gd name="T8" fmla="*/ 56 w 88"/>
                <a:gd name="T9" fmla="*/ 11 h 102"/>
                <a:gd name="T10" fmla="*/ 72 w 88"/>
                <a:gd name="T11" fmla="*/ 0 h 102"/>
                <a:gd name="T12" fmla="*/ 88 w 88"/>
                <a:gd name="T13" fmla="*/ 94 h 102"/>
                <a:gd name="T14" fmla="*/ 72 w 88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02">
                  <a:moveTo>
                    <a:pt x="72" y="102"/>
                  </a:moveTo>
                  <a:lnTo>
                    <a:pt x="0" y="40"/>
                  </a:lnTo>
                  <a:lnTo>
                    <a:pt x="19" y="32"/>
                  </a:lnTo>
                  <a:lnTo>
                    <a:pt x="70" y="78"/>
                  </a:lnTo>
                  <a:lnTo>
                    <a:pt x="56" y="11"/>
                  </a:lnTo>
                  <a:lnTo>
                    <a:pt x="72" y="0"/>
                  </a:lnTo>
                  <a:lnTo>
                    <a:pt x="88" y="94"/>
                  </a:lnTo>
                  <a:lnTo>
                    <a:pt x="72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4"/>
            <p:cNvSpPr/>
            <p:nvPr/>
          </p:nvSpPr>
          <p:spPr bwMode="auto">
            <a:xfrm>
              <a:off x="4114800" y="4054475"/>
              <a:ext cx="169863" cy="174625"/>
            </a:xfrm>
            <a:custGeom>
              <a:avLst/>
              <a:gdLst>
                <a:gd name="T0" fmla="*/ 57 w 107"/>
                <a:gd name="T1" fmla="*/ 110 h 110"/>
                <a:gd name="T2" fmla="*/ 0 w 107"/>
                <a:gd name="T3" fmla="*/ 40 h 110"/>
                <a:gd name="T4" fmla="*/ 51 w 107"/>
                <a:gd name="T5" fmla="*/ 0 h 110"/>
                <a:gd name="T6" fmla="*/ 62 w 107"/>
                <a:gd name="T7" fmla="*/ 11 h 110"/>
                <a:gd name="T8" fmla="*/ 24 w 107"/>
                <a:gd name="T9" fmla="*/ 40 h 110"/>
                <a:gd name="T10" fmla="*/ 35 w 107"/>
                <a:gd name="T11" fmla="*/ 57 h 110"/>
                <a:gd name="T12" fmla="*/ 70 w 107"/>
                <a:gd name="T13" fmla="*/ 30 h 110"/>
                <a:gd name="T14" fmla="*/ 81 w 107"/>
                <a:gd name="T15" fmla="*/ 40 h 110"/>
                <a:gd name="T16" fmla="*/ 46 w 107"/>
                <a:gd name="T17" fmla="*/ 67 h 110"/>
                <a:gd name="T18" fmla="*/ 59 w 107"/>
                <a:gd name="T19" fmla="*/ 86 h 110"/>
                <a:gd name="T20" fmla="*/ 99 w 107"/>
                <a:gd name="T21" fmla="*/ 57 h 110"/>
                <a:gd name="T22" fmla="*/ 107 w 107"/>
                <a:gd name="T23" fmla="*/ 67 h 110"/>
                <a:gd name="T24" fmla="*/ 57 w 10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10">
                  <a:moveTo>
                    <a:pt x="57" y="110"/>
                  </a:moveTo>
                  <a:lnTo>
                    <a:pt x="0" y="40"/>
                  </a:lnTo>
                  <a:lnTo>
                    <a:pt x="51" y="0"/>
                  </a:lnTo>
                  <a:lnTo>
                    <a:pt x="62" y="11"/>
                  </a:lnTo>
                  <a:lnTo>
                    <a:pt x="24" y="40"/>
                  </a:lnTo>
                  <a:lnTo>
                    <a:pt x="35" y="57"/>
                  </a:lnTo>
                  <a:lnTo>
                    <a:pt x="70" y="30"/>
                  </a:lnTo>
                  <a:lnTo>
                    <a:pt x="81" y="40"/>
                  </a:lnTo>
                  <a:lnTo>
                    <a:pt x="46" y="67"/>
                  </a:lnTo>
                  <a:lnTo>
                    <a:pt x="59" y="86"/>
                  </a:lnTo>
                  <a:lnTo>
                    <a:pt x="99" y="57"/>
                  </a:lnTo>
                  <a:lnTo>
                    <a:pt x="107" y="67"/>
                  </a:lnTo>
                  <a:lnTo>
                    <a:pt x="57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4217988" y="3965575"/>
              <a:ext cx="185738" cy="166688"/>
            </a:xfrm>
            <a:custGeom>
              <a:avLst/>
              <a:gdLst>
                <a:gd name="T0" fmla="*/ 8 w 44"/>
                <a:gd name="T1" fmla="*/ 16 h 39"/>
                <a:gd name="T2" fmla="*/ 12 w 44"/>
                <a:gd name="T3" fmla="*/ 12 h 39"/>
                <a:gd name="T4" fmla="*/ 15 w 44"/>
                <a:gd name="T5" fmla="*/ 8 h 39"/>
                <a:gd name="T6" fmla="*/ 18 w 44"/>
                <a:gd name="T7" fmla="*/ 7 h 39"/>
                <a:gd name="T8" fmla="*/ 21 w 44"/>
                <a:gd name="T9" fmla="*/ 9 h 39"/>
                <a:gd name="T10" fmla="*/ 22 w 44"/>
                <a:gd name="T11" fmla="*/ 11 h 39"/>
                <a:gd name="T12" fmla="*/ 22 w 44"/>
                <a:gd name="T13" fmla="*/ 13 h 39"/>
                <a:gd name="T14" fmla="*/ 18 w 44"/>
                <a:gd name="T15" fmla="*/ 18 h 39"/>
                <a:gd name="T16" fmla="*/ 15 w 44"/>
                <a:gd name="T17" fmla="*/ 21 h 39"/>
                <a:gd name="T18" fmla="*/ 8 w 44"/>
                <a:gd name="T19" fmla="*/ 16 h 39"/>
                <a:gd name="T20" fmla="*/ 29 w 44"/>
                <a:gd name="T21" fmla="*/ 34 h 39"/>
                <a:gd name="T22" fmla="*/ 19 w 44"/>
                <a:gd name="T23" fmla="*/ 25 h 39"/>
                <a:gd name="T24" fmla="*/ 19 w 44"/>
                <a:gd name="T25" fmla="*/ 24 h 39"/>
                <a:gd name="T26" fmla="*/ 22 w 44"/>
                <a:gd name="T27" fmla="*/ 22 h 39"/>
                <a:gd name="T28" fmla="*/ 24 w 44"/>
                <a:gd name="T29" fmla="*/ 21 h 39"/>
                <a:gd name="T30" fmla="*/ 30 w 44"/>
                <a:gd name="T31" fmla="*/ 22 h 39"/>
                <a:gd name="T32" fmla="*/ 39 w 44"/>
                <a:gd name="T33" fmla="*/ 23 h 39"/>
                <a:gd name="T34" fmla="*/ 44 w 44"/>
                <a:gd name="T35" fmla="*/ 17 h 39"/>
                <a:gd name="T36" fmla="*/ 37 w 44"/>
                <a:gd name="T37" fmla="*/ 16 h 39"/>
                <a:gd name="T38" fmla="*/ 30 w 44"/>
                <a:gd name="T39" fmla="*/ 15 h 39"/>
                <a:gd name="T40" fmla="*/ 26 w 44"/>
                <a:gd name="T41" fmla="*/ 16 h 39"/>
                <a:gd name="T42" fmla="*/ 28 w 44"/>
                <a:gd name="T43" fmla="*/ 9 h 39"/>
                <a:gd name="T44" fmla="*/ 25 w 44"/>
                <a:gd name="T45" fmla="*/ 3 h 39"/>
                <a:gd name="T46" fmla="*/ 20 w 44"/>
                <a:gd name="T47" fmla="*/ 1 h 39"/>
                <a:gd name="T48" fmla="*/ 15 w 44"/>
                <a:gd name="T49" fmla="*/ 1 h 39"/>
                <a:gd name="T50" fmla="*/ 9 w 44"/>
                <a:gd name="T51" fmla="*/ 6 h 39"/>
                <a:gd name="T52" fmla="*/ 0 w 44"/>
                <a:gd name="T53" fmla="*/ 17 h 39"/>
                <a:gd name="T54" fmla="*/ 24 w 44"/>
                <a:gd name="T55" fmla="*/ 39 h 39"/>
                <a:gd name="T56" fmla="*/ 29 w 44"/>
                <a:gd name="T5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9">
                  <a:moveTo>
                    <a:pt x="8" y="16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0" y="8"/>
                    <a:pt x="21" y="9"/>
                  </a:cubicBezTo>
                  <a:cubicBezTo>
                    <a:pt x="21" y="9"/>
                    <a:pt x="22" y="10"/>
                    <a:pt x="22" y="11"/>
                  </a:cubicBezTo>
                  <a:cubicBezTo>
                    <a:pt x="22" y="11"/>
                    <a:pt x="22" y="12"/>
                    <a:pt x="22" y="13"/>
                  </a:cubicBezTo>
                  <a:cubicBezTo>
                    <a:pt x="21" y="14"/>
                    <a:pt x="20" y="15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8" y="16"/>
                  </a:lnTo>
                  <a:close/>
                  <a:moveTo>
                    <a:pt x="29" y="34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3" y="21"/>
                    <a:pt x="24" y="21"/>
                  </a:cubicBezTo>
                  <a:cubicBezTo>
                    <a:pt x="25" y="21"/>
                    <a:pt x="27" y="21"/>
                    <a:pt x="3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7" y="15"/>
                    <a:pt x="26" y="16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8" y="7"/>
                    <a:pt x="27" y="5"/>
                    <a:pt x="25" y="3"/>
                  </a:cubicBezTo>
                  <a:cubicBezTo>
                    <a:pt x="23" y="2"/>
                    <a:pt x="22" y="1"/>
                    <a:pt x="20" y="1"/>
                  </a:cubicBezTo>
                  <a:cubicBezTo>
                    <a:pt x="18" y="0"/>
                    <a:pt x="17" y="1"/>
                    <a:pt x="15" y="1"/>
                  </a:cubicBezTo>
                  <a:cubicBezTo>
                    <a:pt x="14" y="2"/>
                    <a:pt x="12" y="4"/>
                    <a:pt x="9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4" y="39"/>
                    <a:pt x="24" y="39"/>
                    <a:pt x="24" y="39"/>
                  </a:cubicBezTo>
                  <a:lnTo>
                    <a:pt x="2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46"/>
            <p:cNvSpPr/>
            <p:nvPr/>
          </p:nvSpPr>
          <p:spPr bwMode="auto">
            <a:xfrm>
              <a:off x="4319588" y="3859213"/>
              <a:ext cx="152400" cy="136525"/>
            </a:xfrm>
            <a:custGeom>
              <a:avLst/>
              <a:gdLst>
                <a:gd name="T0" fmla="*/ 15 w 36"/>
                <a:gd name="T1" fmla="*/ 30 h 32"/>
                <a:gd name="T2" fmla="*/ 18 w 36"/>
                <a:gd name="T3" fmla="*/ 25 h 32"/>
                <a:gd name="T4" fmla="*/ 24 w 36"/>
                <a:gd name="T5" fmla="*/ 25 h 32"/>
                <a:gd name="T6" fmla="*/ 28 w 36"/>
                <a:gd name="T7" fmla="*/ 22 h 32"/>
                <a:gd name="T8" fmla="*/ 29 w 36"/>
                <a:gd name="T9" fmla="*/ 17 h 32"/>
                <a:gd name="T10" fmla="*/ 27 w 36"/>
                <a:gd name="T11" fmla="*/ 14 h 32"/>
                <a:gd name="T12" fmla="*/ 25 w 36"/>
                <a:gd name="T13" fmla="*/ 14 h 32"/>
                <a:gd name="T14" fmla="*/ 23 w 36"/>
                <a:gd name="T15" fmla="*/ 15 h 32"/>
                <a:gd name="T16" fmla="*/ 19 w 36"/>
                <a:gd name="T17" fmla="*/ 19 h 32"/>
                <a:gd name="T18" fmla="*/ 12 w 36"/>
                <a:gd name="T19" fmla="*/ 23 h 32"/>
                <a:gd name="T20" fmla="*/ 4 w 36"/>
                <a:gd name="T21" fmla="*/ 22 h 32"/>
                <a:gd name="T22" fmla="*/ 1 w 36"/>
                <a:gd name="T23" fmla="*/ 18 h 32"/>
                <a:gd name="T24" fmla="*/ 1 w 36"/>
                <a:gd name="T25" fmla="*/ 13 h 32"/>
                <a:gd name="T26" fmla="*/ 3 w 36"/>
                <a:gd name="T27" fmla="*/ 7 h 32"/>
                <a:gd name="T28" fmla="*/ 11 w 36"/>
                <a:gd name="T29" fmla="*/ 1 h 32"/>
                <a:gd name="T30" fmla="*/ 19 w 36"/>
                <a:gd name="T31" fmla="*/ 2 h 32"/>
                <a:gd name="T32" fmla="*/ 15 w 36"/>
                <a:gd name="T33" fmla="*/ 8 h 32"/>
                <a:gd name="T34" fmla="*/ 11 w 36"/>
                <a:gd name="T35" fmla="*/ 7 h 32"/>
                <a:gd name="T36" fmla="*/ 8 w 36"/>
                <a:gd name="T37" fmla="*/ 10 h 32"/>
                <a:gd name="T38" fmla="*/ 7 w 36"/>
                <a:gd name="T39" fmla="*/ 14 h 32"/>
                <a:gd name="T40" fmla="*/ 8 w 36"/>
                <a:gd name="T41" fmla="*/ 16 h 32"/>
                <a:gd name="T42" fmla="*/ 10 w 36"/>
                <a:gd name="T43" fmla="*/ 17 h 32"/>
                <a:gd name="T44" fmla="*/ 15 w 36"/>
                <a:gd name="T45" fmla="*/ 13 h 32"/>
                <a:gd name="T46" fmla="*/ 21 w 36"/>
                <a:gd name="T47" fmla="*/ 8 h 32"/>
                <a:gd name="T48" fmla="*/ 26 w 36"/>
                <a:gd name="T49" fmla="*/ 7 h 32"/>
                <a:gd name="T50" fmla="*/ 31 w 36"/>
                <a:gd name="T51" fmla="*/ 9 h 32"/>
                <a:gd name="T52" fmla="*/ 35 w 36"/>
                <a:gd name="T53" fmla="*/ 13 h 32"/>
                <a:gd name="T54" fmla="*/ 35 w 36"/>
                <a:gd name="T55" fmla="*/ 19 h 32"/>
                <a:gd name="T56" fmla="*/ 32 w 36"/>
                <a:gd name="T57" fmla="*/ 25 h 32"/>
                <a:gd name="T58" fmla="*/ 25 w 36"/>
                <a:gd name="T59" fmla="*/ 32 h 32"/>
                <a:gd name="T60" fmla="*/ 15 w 36"/>
                <a:gd name="T6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2">
                  <a:moveTo>
                    <a:pt x="15" y="3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6"/>
                    <a:pt x="22" y="26"/>
                    <a:pt x="24" y="25"/>
                  </a:cubicBezTo>
                  <a:cubicBezTo>
                    <a:pt x="25" y="25"/>
                    <a:pt x="26" y="24"/>
                    <a:pt x="28" y="22"/>
                  </a:cubicBezTo>
                  <a:cubicBezTo>
                    <a:pt x="29" y="20"/>
                    <a:pt x="29" y="19"/>
                    <a:pt x="29" y="17"/>
                  </a:cubicBezTo>
                  <a:cubicBezTo>
                    <a:pt x="29" y="16"/>
                    <a:pt x="28" y="15"/>
                    <a:pt x="27" y="14"/>
                  </a:cubicBezTo>
                  <a:cubicBezTo>
                    <a:pt x="27" y="14"/>
                    <a:pt x="26" y="14"/>
                    <a:pt x="25" y="14"/>
                  </a:cubicBezTo>
                  <a:cubicBezTo>
                    <a:pt x="25" y="14"/>
                    <a:pt x="24" y="14"/>
                    <a:pt x="23" y="15"/>
                  </a:cubicBezTo>
                  <a:cubicBezTo>
                    <a:pt x="22" y="15"/>
                    <a:pt x="21" y="17"/>
                    <a:pt x="19" y="19"/>
                  </a:cubicBezTo>
                  <a:cubicBezTo>
                    <a:pt x="16" y="21"/>
                    <a:pt x="14" y="22"/>
                    <a:pt x="12" y="23"/>
                  </a:cubicBezTo>
                  <a:cubicBezTo>
                    <a:pt x="9" y="24"/>
                    <a:pt x="7" y="23"/>
                    <a:pt x="4" y="22"/>
                  </a:cubicBezTo>
                  <a:cubicBezTo>
                    <a:pt x="3" y="21"/>
                    <a:pt x="2" y="20"/>
                    <a:pt x="1" y="18"/>
                  </a:cubicBezTo>
                  <a:cubicBezTo>
                    <a:pt x="1" y="16"/>
                    <a:pt x="0" y="15"/>
                    <a:pt x="1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6" y="3"/>
                    <a:pt x="8" y="1"/>
                    <a:pt x="11" y="1"/>
                  </a:cubicBezTo>
                  <a:cubicBezTo>
                    <a:pt x="14" y="0"/>
                    <a:pt x="16" y="0"/>
                    <a:pt x="19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2" y="7"/>
                    <a:pt x="11" y="7"/>
                  </a:cubicBezTo>
                  <a:cubicBezTo>
                    <a:pt x="10" y="7"/>
                    <a:pt x="9" y="8"/>
                    <a:pt x="8" y="10"/>
                  </a:cubicBezTo>
                  <a:cubicBezTo>
                    <a:pt x="7" y="11"/>
                    <a:pt x="6" y="13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6"/>
                    <a:pt x="13" y="15"/>
                    <a:pt x="15" y="13"/>
                  </a:cubicBezTo>
                  <a:cubicBezTo>
                    <a:pt x="18" y="10"/>
                    <a:pt x="20" y="9"/>
                    <a:pt x="21" y="8"/>
                  </a:cubicBezTo>
                  <a:cubicBezTo>
                    <a:pt x="23" y="7"/>
                    <a:pt x="24" y="7"/>
                    <a:pt x="26" y="7"/>
                  </a:cubicBezTo>
                  <a:cubicBezTo>
                    <a:pt x="28" y="7"/>
                    <a:pt x="29" y="8"/>
                    <a:pt x="31" y="9"/>
                  </a:cubicBezTo>
                  <a:cubicBezTo>
                    <a:pt x="33" y="10"/>
                    <a:pt x="34" y="11"/>
                    <a:pt x="35" y="13"/>
                  </a:cubicBezTo>
                  <a:cubicBezTo>
                    <a:pt x="35" y="15"/>
                    <a:pt x="36" y="17"/>
                    <a:pt x="35" y="19"/>
                  </a:cubicBezTo>
                  <a:cubicBezTo>
                    <a:pt x="35" y="21"/>
                    <a:pt x="34" y="23"/>
                    <a:pt x="32" y="25"/>
                  </a:cubicBezTo>
                  <a:cubicBezTo>
                    <a:pt x="30" y="29"/>
                    <a:pt x="27" y="31"/>
                    <a:pt x="25" y="32"/>
                  </a:cubicBezTo>
                  <a:cubicBezTo>
                    <a:pt x="22" y="32"/>
                    <a:pt x="19" y="32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47"/>
            <p:cNvSpPr/>
            <p:nvPr/>
          </p:nvSpPr>
          <p:spPr bwMode="auto">
            <a:xfrm>
              <a:off x="4373563" y="3795713"/>
              <a:ext cx="141288" cy="84138"/>
            </a:xfrm>
            <a:custGeom>
              <a:avLst/>
              <a:gdLst>
                <a:gd name="T0" fmla="*/ 81 w 89"/>
                <a:gd name="T1" fmla="*/ 53 h 53"/>
                <a:gd name="T2" fmla="*/ 0 w 89"/>
                <a:gd name="T3" fmla="*/ 16 h 53"/>
                <a:gd name="T4" fmla="*/ 8 w 89"/>
                <a:gd name="T5" fmla="*/ 0 h 53"/>
                <a:gd name="T6" fmla="*/ 89 w 89"/>
                <a:gd name="T7" fmla="*/ 37 h 53"/>
                <a:gd name="T8" fmla="*/ 81 w 8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3">
                  <a:moveTo>
                    <a:pt x="81" y="53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9" y="37"/>
                  </a:lnTo>
                  <a:lnTo>
                    <a:pt x="8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48"/>
            <p:cNvSpPr/>
            <p:nvPr/>
          </p:nvSpPr>
          <p:spPr bwMode="auto">
            <a:xfrm>
              <a:off x="4395788" y="3676650"/>
              <a:ext cx="157163" cy="109538"/>
            </a:xfrm>
            <a:custGeom>
              <a:avLst/>
              <a:gdLst>
                <a:gd name="T0" fmla="*/ 93 w 99"/>
                <a:gd name="T1" fmla="*/ 69 h 69"/>
                <a:gd name="T2" fmla="*/ 24 w 99"/>
                <a:gd name="T3" fmla="*/ 45 h 69"/>
                <a:gd name="T4" fmla="*/ 16 w 99"/>
                <a:gd name="T5" fmla="*/ 69 h 69"/>
                <a:gd name="T6" fmla="*/ 0 w 99"/>
                <a:gd name="T7" fmla="*/ 64 h 69"/>
                <a:gd name="T8" fmla="*/ 24 w 99"/>
                <a:gd name="T9" fmla="*/ 0 h 69"/>
                <a:gd name="T10" fmla="*/ 37 w 99"/>
                <a:gd name="T11" fmla="*/ 5 h 69"/>
                <a:gd name="T12" fmla="*/ 29 w 99"/>
                <a:gd name="T13" fmla="*/ 29 h 69"/>
                <a:gd name="T14" fmla="*/ 99 w 99"/>
                <a:gd name="T15" fmla="*/ 53 h 69"/>
                <a:gd name="T16" fmla="*/ 93 w 99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69">
                  <a:moveTo>
                    <a:pt x="93" y="69"/>
                  </a:moveTo>
                  <a:lnTo>
                    <a:pt x="24" y="45"/>
                  </a:lnTo>
                  <a:lnTo>
                    <a:pt x="16" y="69"/>
                  </a:lnTo>
                  <a:lnTo>
                    <a:pt x="0" y="64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29" y="29"/>
                  </a:lnTo>
                  <a:lnTo>
                    <a:pt x="99" y="53"/>
                  </a:lnTo>
                  <a:lnTo>
                    <a:pt x="9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49"/>
            <p:cNvSpPr/>
            <p:nvPr/>
          </p:nvSpPr>
          <p:spPr bwMode="auto">
            <a:xfrm>
              <a:off x="4437063" y="3543300"/>
              <a:ext cx="153988" cy="128588"/>
            </a:xfrm>
            <a:custGeom>
              <a:avLst/>
              <a:gdLst>
                <a:gd name="T0" fmla="*/ 91 w 97"/>
                <a:gd name="T1" fmla="*/ 65 h 81"/>
                <a:gd name="T2" fmla="*/ 57 w 97"/>
                <a:gd name="T3" fmla="*/ 59 h 81"/>
                <a:gd name="T4" fmla="*/ 0 w 97"/>
                <a:gd name="T5" fmla="*/ 81 h 81"/>
                <a:gd name="T6" fmla="*/ 3 w 97"/>
                <a:gd name="T7" fmla="*/ 59 h 81"/>
                <a:gd name="T8" fmla="*/ 41 w 97"/>
                <a:gd name="T9" fmla="*/ 46 h 81"/>
                <a:gd name="T10" fmla="*/ 11 w 97"/>
                <a:gd name="T11" fmla="*/ 19 h 81"/>
                <a:gd name="T12" fmla="*/ 14 w 97"/>
                <a:gd name="T13" fmla="*/ 0 h 81"/>
                <a:gd name="T14" fmla="*/ 59 w 97"/>
                <a:gd name="T15" fmla="*/ 41 h 81"/>
                <a:gd name="T16" fmla="*/ 97 w 97"/>
                <a:gd name="T17" fmla="*/ 49 h 81"/>
                <a:gd name="T18" fmla="*/ 91 w 97"/>
                <a:gd name="T19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81">
                  <a:moveTo>
                    <a:pt x="91" y="65"/>
                  </a:moveTo>
                  <a:lnTo>
                    <a:pt x="57" y="59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41" y="46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59" y="41"/>
                  </a:lnTo>
                  <a:lnTo>
                    <a:pt x="97" y="49"/>
                  </a:lnTo>
                  <a:lnTo>
                    <a:pt x="9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2901950" y="2687638"/>
              <a:ext cx="1484313" cy="1490663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175 w 350"/>
                <a:gd name="T11" fmla="*/ 7 h 350"/>
                <a:gd name="T12" fmla="*/ 343 w 350"/>
                <a:gd name="T13" fmla="*/ 175 h 350"/>
                <a:gd name="T14" fmla="*/ 325 w 350"/>
                <a:gd name="T15" fmla="*/ 250 h 350"/>
                <a:gd name="T16" fmla="*/ 25 w 350"/>
                <a:gd name="T17" fmla="*/ 250 h 350"/>
                <a:gd name="T18" fmla="*/ 25 w 350"/>
                <a:gd name="T19" fmla="*/ 250 h 350"/>
                <a:gd name="T20" fmla="*/ 7 w 350"/>
                <a:gd name="T21" fmla="*/ 175 h 350"/>
                <a:gd name="T22" fmla="*/ 175 w 350"/>
                <a:gd name="T23" fmla="*/ 7 h 350"/>
                <a:gd name="T24" fmla="*/ 175 w 350"/>
                <a:gd name="T25" fmla="*/ 343 h 350"/>
                <a:gd name="T26" fmla="*/ 29 w 350"/>
                <a:gd name="T27" fmla="*/ 259 h 350"/>
                <a:gd name="T28" fmla="*/ 321 w 350"/>
                <a:gd name="T29" fmla="*/ 259 h 350"/>
                <a:gd name="T30" fmla="*/ 175 w 350"/>
                <a:gd name="T31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1"/>
                    <a:pt x="78" y="350"/>
                    <a:pt x="175" y="350"/>
                  </a:cubicBezTo>
                  <a:cubicBezTo>
                    <a:pt x="272" y="350"/>
                    <a:pt x="350" y="271"/>
                    <a:pt x="350" y="175"/>
                  </a:cubicBezTo>
                  <a:cubicBezTo>
                    <a:pt x="350" y="78"/>
                    <a:pt x="272" y="0"/>
                    <a:pt x="175" y="0"/>
                  </a:cubicBezTo>
                  <a:close/>
                  <a:moveTo>
                    <a:pt x="175" y="7"/>
                  </a:moveTo>
                  <a:cubicBezTo>
                    <a:pt x="268" y="7"/>
                    <a:pt x="343" y="82"/>
                    <a:pt x="343" y="175"/>
                  </a:cubicBezTo>
                  <a:cubicBezTo>
                    <a:pt x="343" y="202"/>
                    <a:pt x="337" y="228"/>
                    <a:pt x="3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13" y="228"/>
                    <a:pt x="7" y="202"/>
                    <a:pt x="7" y="175"/>
                  </a:cubicBezTo>
                  <a:cubicBezTo>
                    <a:pt x="7" y="82"/>
                    <a:pt x="82" y="7"/>
                    <a:pt x="175" y="7"/>
                  </a:cubicBezTo>
                  <a:close/>
                  <a:moveTo>
                    <a:pt x="175" y="343"/>
                  </a:moveTo>
                  <a:cubicBezTo>
                    <a:pt x="113" y="343"/>
                    <a:pt x="58" y="309"/>
                    <a:pt x="29" y="259"/>
                  </a:cubicBezTo>
                  <a:cubicBezTo>
                    <a:pt x="321" y="259"/>
                    <a:pt x="321" y="259"/>
                    <a:pt x="321" y="259"/>
                  </a:cubicBezTo>
                  <a:cubicBezTo>
                    <a:pt x="292" y="309"/>
                    <a:pt x="237" y="343"/>
                    <a:pt x="175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3000375" y="2778125"/>
              <a:ext cx="1289050" cy="965200"/>
            </a:xfrm>
            <a:custGeom>
              <a:avLst/>
              <a:gdLst>
                <a:gd name="T0" fmla="*/ 256 w 304"/>
                <a:gd name="T1" fmla="*/ 187 h 227"/>
                <a:gd name="T2" fmla="*/ 171 w 304"/>
                <a:gd name="T3" fmla="*/ 200 h 227"/>
                <a:gd name="T4" fmla="*/ 203 w 304"/>
                <a:gd name="T5" fmla="*/ 152 h 227"/>
                <a:gd name="T6" fmla="*/ 232 w 304"/>
                <a:gd name="T7" fmla="*/ 167 h 227"/>
                <a:gd name="T8" fmla="*/ 252 w 304"/>
                <a:gd name="T9" fmla="*/ 152 h 227"/>
                <a:gd name="T10" fmla="*/ 281 w 304"/>
                <a:gd name="T11" fmla="*/ 167 h 227"/>
                <a:gd name="T12" fmla="*/ 294 w 304"/>
                <a:gd name="T13" fmla="*/ 152 h 227"/>
                <a:gd name="T14" fmla="*/ 263 w 304"/>
                <a:gd name="T15" fmla="*/ 131 h 227"/>
                <a:gd name="T16" fmla="*/ 194 w 304"/>
                <a:gd name="T17" fmla="*/ 86 h 227"/>
                <a:gd name="T18" fmla="*/ 110 w 304"/>
                <a:gd name="T19" fmla="*/ 86 h 227"/>
                <a:gd name="T20" fmla="*/ 49 w 304"/>
                <a:gd name="T21" fmla="*/ 116 h 227"/>
                <a:gd name="T22" fmla="*/ 10 w 304"/>
                <a:gd name="T23" fmla="*/ 137 h 227"/>
                <a:gd name="T24" fmla="*/ 26 w 304"/>
                <a:gd name="T25" fmla="*/ 163 h 227"/>
                <a:gd name="T26" fmla="*/ 60 w 304"/>
                <a:gd name="T27" fmla="*/ 136 h 227"/>
                <a:gd name="T28" fmla="*/ 75 w 304"/>
                <a:gd name="T29" fmla="*/ 163 h 227"/>
                <a:gd name="T30" fmla="*/ 109 w 304"/>
                <a:gd name="T31" fmla="*/ 135 h 227"/>
                <a:gd name="T32" fmla="*/ 131 w 304"/>
                <a:gd name="T33" fmla="*/ 151 h 227"/>
                <a:gd name="T34" fmla="*/ 134 w 304"/>
                <a:gd name="T35" fmla="*/ 200 h 227"/>
                <a:gd name="T36" fmla="*/ 48 w 304"/>
                <a:gd name="T37" fmla="*/ 187 h 227"/>
                <a:gd name="T38" fmla="*/ 0 w 304"/>
                <a:gd name="T39" fmla="*/ 204 h 227"/>
                <a:gd name="T40" fmla="*/ 106 w 304"/>
                <a:gd name="T41" fmla="*/ 206 h 227"/>
                <a:gd name="T42" fmla="*/ 199 w 304"/>
                <a:gd name="T43" fmla="*/ 206 h 227"/>
                <a:gd name="T44" fmla="*/ 304 w 304"/>
                <a:gd name="T45" fmla="*/ 204 h 227"/>
                <a:gd name="T46" fmla="*/ 220 w 304"/>
                <a:gd name="T47" fmla="*/ 86 h 227"/>
                <a:gd name="T48" fmla="*/ 216 w 304"/>
                <a:gd name="T49" fmla="*/ 133 h 227"/>
                <a:gd name="T50" fmla="*/ 220 w 304"/>
                <a:gd name="T51" fmla="*/ 86 h 227"/>
                <a:gd name="T52" fmla="*/ 71 w 304"/>
                <a:gd name="T53" fmla="*/ 115 h 227"/>
                <a:gd name="T54" fmla="*/ 101 w 304"/>
                <a:gd name="T55" fmla="*/ 104 h 227"/>
                <a:gd name="T56" fmla="*/ 160 w 304"/>
                <a:gd name="T57" fmla="*/ 118 h 227"/>
                <a:gd name="T58" fmla="*/ 147 w 304"/>
                <a:gd name="T59" fmla="*/ 92 h 227"/>
                <a:gd name="T60" fmla="*/ 117 w 304"/>
                <a:gd name="T61" fmla="*/ 117 h 227"/>
                <a:gd name="T62" fmla="*/ 194 w 304"/>
                <a:gd name="T63" fmla="*/ 134 h 227"/>
                <a:gd name="T64" fmla="*/ 175 w 304"/>
                <a:gd name="T65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227">
                  <a:moveTo>
                    <a:pt x="299" y="190"/>
                  </a:moveTo>
                  <a:cubicBezTo>
                    <a:pt x="275" y="209"/>
                    <a:pt x="256" y="187"/>
                    <a:pt x="256" y="187"/>
                  </a:cubicBezTo>
                  <a:cubicBezTo>
                    <a:pt x="225" y="217"/>
                    <a:pt x="199" y="189"/>
                    <a:pt x="199" y="189"/>
                  </a:cubicBezTo>
                  <a:cubicBezTo>
                    <a:pt x="180" y="203"/>
                    <a:pt x="171" y="200"/>
                    <a:pt x="171" y="200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52" y="152"/>
                    <a:pt x="252" y="152"/>
                    <a:pt x="252" y="152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81" y="167"/>
                    <a:pt x="281" y="167"/>
                    <a:pt x="281" y="167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94" y="152"/>
                    <a:pt x="294" y="152"/>
                    <a:pt x="294" y="152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63" y="131"/>
                    <a:pt x="263" y="131"/>
                    <a:pt x="263" y="131"/>
                  </a:cubicBezTo>
                  <a:cubicBezTo>
                    <a:pt x="225" y="54"/>
                    <a:pt x="225" y="54"/>
                    <a:pt x="225" y="54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3" y="202"/>
                    <a:pt x="106" y="188"/>
                    <a:pt x="106" y="188"/>
                  </a:cubicBezTo>
                  <a:cubicBezTo>
                    <a:pt x="75" y="217"/>
                    <a:pt x="48" y="187"/>
                    <a:pt x="48" y="187"/>
                  </a:cubicBezTo>
                  <a:cubicBezTo>
                    <a:pt x="28" y="209"/>
                    <a:pt x="5" y="191"/>
                    <a:pt x="5" y="19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5" y="220"/>
                    <a:pt x="48" y="205"/>
                    <a:pt x="48" y="205"/>
                  </a:cubicBezTo>
                  <a:cubicBezTo>
                    <a:pt x="81" y="226"/>
                    <a:pt x="106" y="206"/>
                    <a:pt x="106" y="206"/>
                  </a:cubicBezTo>
                  <a:cubicBezTo>
                    <a:pt x="138" y="227"/>
                    <a:pt x="152" y="207"/>
                    <a:pt x="152" y="207"/>
                  </a:cubicBezTo>
                  <a:cubicBezTo>
                    <a:pt x="173" y="226"/>
                    <a:pt x="199" y="206"/>
                    <a:pt x="199" y="206"/>
                  </a:cubicBezTo>
                  <a:cubicBezTo>
                    <a:pt x="225" y="226"/>
                    <a:pt x="255" y="205"/>
                    <a:pt x="255" y="205"/>
                  </a:cubicBezTo>
                  <a:cubicBezTo>
                    <a:pt x="281" y="221"/>
                    <a:pt x="304" y="204"/>
                    <a:pt x="304" y="204"/>
                  </a:cubicBezTo>
                  <a:lnTo>
                    <a:pt x="299" y="190"/>
                  </a:lnTo>
                  <a:close/>
                  <a:moveTo>
                    <a:pt x="220" y="86"/>
                  </a:moveTo>
                  <a:cubicBezTo>
                    <a:pt x="242" y="132"/>
                    <a:pt x="242" y="132"/>
                    <a:pt x="242" y="132"/>
                  </a:cubicBezTo>
                  <a:cubicBezTo>
                    <a:pt x="216" y="133"/>
                    <a:pt x="216" y="133"/>
                    <a:pt x="216" y="133"/>
                  </a:cubicBezTo>
                  <a:cubicBezTo>
                    <a:pt x="203" y="104"/>
                    <a:pt x="203" y="104"/>
                    <a:pt x="203" y="104"/>
                  </a:cubicBezTo>
                  <a:lnTo>
                    <a:pt x="220" y="86"/>
                  </a:lnTo>
                  <a:close/>
                  <a:moveTo>
                    <a:pt x="96" y="116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101" y="104"/>
                    <a:pt x="101" y="104"/>
                    <a:pt x="101" y="104"/>
                  </a:cubicBezTo>
                  <a:lnTo>
                    <a:pt x="96" y="116"/>
                  </a:lnTo>
                  <a:close/>
                  <a:moveTo>
                    <a:pt x="160" y="118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75" y="118"/>
                    <a:pt x="175" y="118"/>
                    <a:pt x="175" y="118"/>
                  </a:cubicBezTo>
                  <a:lnTo>
                    <a:pt x="160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52"/>
            <p:cNvSpPr/>
            <p:nvPr/>
          </p:nvSpPr>
          <p:spPr bwMode="auto">
            <a:xfrm>
              <a:off x="2749550" y="2994025"/>
              <a:ext cx="76200" cy="93663"/>
            </a:xfrm>
            <a:custGeom>
              <a:avLst/>
              <a:gdLst>
                <a:gd name="T0" fmla="*/ 15 w 18"/>
                <a:gd name="T1" fmla="*/ 21 h 22"/>
                <a:gd name="T2" fmla="*/ 17 w 18"/>
                <a:gd name="T3" fmla="*/ 20 h 22"/>
                <a:gd name="T4" fmla="*/ 16 w 18"/>
                <a:gd name="T5" fmla="*/ 14 h 22"/>
                <a:gd name="T6" fmla="*/ 9 w 18"/>
                <a:gd name="T7" fmla="*/ 2 h 22"/>
                <a:gd name="T8" fmla="*/ 1 w 18"/>
                <a:gd name="T9" fmla="*/ 0 h 22"/>
                <a:gd name="T10" fmla="*/ 0 w 18"/>
                <a:gd name="T11" fmla="*/ 2 h 22"/>
                <a:gd name="T12" fmla="*/ 6 w 18"/>
                <a:gd name="T13" fmla="*/ 7 h 22"/>
                <a:gd name="T14" fmla="*/ 13 w 18"/>
                <a:gd name="T15" fmla="*/ 16 h 22"/>
                <a:gd name="T16" fmla="*/ 15 w 18"/>
                <a:gd name="T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5" y="21"/>
                  </a:moveTo>
                  <a:cubicBezTo>
                    <a:pt x="15" y="21"/>
                    <a:pt x="17" y="22"/>
                    <a:pt x="17" y="20"/>
                  </a:cubicBezTo>
                  <a:cubicBezTo>
                    <a:pt x="17" y="20"/>
                    <a:pt x="18" y="16"/>
                    <a:pt x="16" y="14"/>
                  </a:cubicBezTo>
                  <a:cubicBezTo>
                    <a:pt x="16" y="14"/>
                    <a:pt x="10" y="6"/>
                    <a:pt x="9" y="2"/>
                  </a:cubicBezTo>
                  <a:cubicBezTo>
                    <a:pt x="9" y="2"/>
                    <a:pt x="8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3"/>
                    <a:pt x="4" y="2"/>
                    <a:pt x="6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6" y="19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53"/>
            <p:cNvSpPr/>
            <p:nvPr/>
          </p:nvSpPr>
          <p:spPr bwMode="auto">
            <a:xfrm>
              <a:off x="2863850" y="3024188"/>
              <a:ext cx="55563" cy="76200"/>
            </a:xfrm>
            <a:custGeom>
              <a:avLst/>
              <a:gdLst>
                <a:gd name="T0" fmla="*/ 11 w 13"/>
                <a:gd name="T1" fmla="*/ 1 h 18"/>
                <a:gd name="T2" fmla="*/ 3 w 13"/>
                <a:gd name="T3" fmla="*/ 0 h 18"/>
                <a:gd name="T4" fmla="*/ 3 w 13"/>
                <a:gd name="T5" fmla="*/ 3 h 18"/>
                <a:gd name="T6" fmla="*/ 5 w 13"/>
                <a:gd name="T7" fmla="*/ 16 h 18"/>
                <a:gd name="T8" fmla="*/ 8 w 13"/>
                <a:gd name="T9" fmla="*/ 15 h 18"/>
                <a:gd name="T10" fmla="*/ 12 w 13"/>
                <a:gd name="T11" fmla="*/ 4 h 18"/>
                <a:gd name="T12" fmla="*/ 11 w 13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8">
                  <a:moveTo>
                    <a:pt x="11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3" y="3"/>
                  </a:cubicBezTo>
                  <a:cubicBezTo>
                    <a:pt x="3" y="3"/>
                    <a:pt x="7" y="11"/>
                    <a:pt x="5" y="16"/>
                  </a:cubicBezTo>
                  <a:cubicBezTo>
                    <a:pt x="5" y="16"/>
                    <a:pt x="7" y="18"/>
                    <a:pt x="8" y="15"/>
                  </a:cubicBezTo>
                  <a:cubicBezTo>
                    <a:pt x="8" y="15"/>
                    <a:pt x="10" y="6"/>
                    <a:pt x="12" y="4"/>
                  </a:cubicBezTo>
                  <a:cubicBezTo>
                    <a:pt x="12" y="4"/>
                    <a:pt x="13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54"/>
            <p:cNvSpPr/>
            <p:nvPr/>
          </p:nvSpPr>
          <p:spPr bwMode="auto">
            <a:xfrm>
              <a:off x="2779713" y="3067050"/>
              <a:ext cx="80963" cy="157163"/>
            </a:xfrm>
            <a:custGeom>
              <a:avLst/>
              <a:gdLst>
                <a:gd name="T0" fmla="*/ 17 w 19"/>
                <a:gd name="T1" fmla="*/ 2 h 37"/>
                <a:gd name="T2" fmla="*/ 15 w 19"/>
                <a:gd name="T3" fmla="*/ 2 h 37"/>
                <a:gd name="T4" fmla="*/ 13 w 19"/>
                <a:gd name="T5" fmla="*/ 13 h 37"/>
                <a:gd name="T6" fmla="*/ 12 w 19"/>
                <a:gd name="T7" fmla="*/ 23 h 37"/>
                <a:gd name="T8" fmla="*/ 11 w 19"/>
                <a:gd name="T9" fmla="*/ 29 h 37"/>
                <a:gd name="T10" fmla="*/ 10 w 19"/>
                <a:gd name="T11" fmla="*/ 29 h 37"/>
                <a:gd name="T12" fmla="*/ 1 w 19"/>
                <a:gd name="T13" fmla="*/ 20 h 37"/>
                <a:gd name="T14" fmla="*/ 1 w 19"/>
                <a:gd name="T15" fmla="*/ 22 h 37"/>
                <a:gd name="T16" fmla="*/ 7 w 19"/>
                <a:gd name="T17" fmla="*/ 36 h 37"/>
                <a:gd name="T18" fmla="*/ 14 w 19"/>
                <a:gd name="T19" fmla="*/ 37 h 37"/>
                <a:gd name="T20" fmla="*/ 19 w 19"/>
                <a:gd name="T21" fmla="*/ 23 h 37"/>
                <a:gd name="T22" fmla="*/ 19 w 19"/>
                <a:gd name="T23" fmla="*/ 14 h 37"/>
                <a:gd name="T24" fmla="*/ 17 w 19"/>
                <a:gd name="T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7">
                  <a:moveTo>
                    <a:pt x="17" y="2"/>
                  </a:moveTo>
                  <a:cubicBezTo>
                    <a:pt x="17" y="2"/>
                    <a:pt x="16" y="0"/>
                    <a:pt x="15" y="2"/>
                  </a:cubicBezTo>
                  <a:cubicBezTo>
                    <a:pt x="15" y="2"/>
                    <a:pt x="15" y="10"/>
                    <a:pt x="13" y="13"/>
                  </a:cubicBezTo>
                  <a:cubicBezTo>
                    <a:pt x="13" y="13"/>
                    <a:pt x="13" y="21"/>
                    <a:pt x="12" y="23"/>
                  </a:cubicBezTo>
                  <a:cubicBezTo>
                    <a:pt x="12" y="23"/>
                    <a:pt x="11" y="28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6" y="17"/>
                    <a:pt x="1" y="20"/>
                  </a:cubicBezTo>
                  <a:cubicBezTo>
                    <a:pt x="1" y="20"/>
                    <a:pt x="0" y="21"/>
                    <a:pt x="1" y="22"/>
                  </a:cubicBezTo>
                  <a:cubicBezTo>
                    <a:pt x="1" y="22"/>
                    <a:pt x="7" y="33"/>
                    <a:pt x="7" y="36"/>
                  </a:cubicBezTo>
                  <a:cubicBezTo>
                    <a:pt x="7" y="36"/>
                    <a:pt x="11" y="37"/>
                    <a:pt x="14" y="37"/>
                  </a:cubicBezTo>
                  <a:cubicBezTo>
                    <a:pt x="14" y="37"/>
                    <a:pt x="18" y="27"/>
                    <a:pt x="19" y="23"/>
                  </a:cubicBezTo>
                  <a:cubicBezTo>
                    <a:pt x="19" y="23"/>
                    <a:pt x="19" y="16"/>
                    <a:pt x="19" y="14"/>
                  </a:cubicBezTo>
                  <a:cubicBezTo>
                    <a:pt x="19" y="14"/>
                    <a:pt x="18" y="6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55"/>
            <p:cNvSpPr/>
            <p:nvPr/>
          </p:nvSpPr>
          <p:spPr bwMode="auto">
            <a:xfrm>
              <a:off x="3817938" y="2551113"/>
              <a:ext cx="263525" cy="128588"/>
            </a:xfrm>
            <a:custGeom>
              <a:avLst/>
              <a:gdLst>
                <a:gd name="T0" fmla="*/ 62 w 62"/>
                <a:gd name="T1" fmla="*/ 10 h 30"/>
                <a:gd name="T2" fmla="*/ 59 w 62"/>
                <a:gd name="T3" fmla="*/ 10 h 30"/>
                <a:gd name="T4" fmla="*/ 54 w 62"/>
                <a:gd name="T5" fmla="*/ 9 h 30"/>
                <a:gd name="T6" fmla="*/ 53 w 62"/>
                <a:gd name="T7" fmla="*/ 2 h 30"/>
                <a:gd name="T8" fmla="*/ 51 w 62"/>
                <a:gd name="T9" fmla="*/ 1 h 30"/>
                <a:gd name="T10" fmla="*/ 48 w 62"/>
                <a:gd name="T11" fmla="*/ 6 h 30"/>
                <a:gd name="T12" fmla="*/ 47 w 62"/>
                <a:gd name="T13" fmla="*/ 8 h 30"/>
                <a:gd name="T14" fmla="*/ 36 w 62"/>
                <a:gd name="T15" fmla="*/ 9 h 30"/>
                <a:gd name="T16" fmla="*/ 39 w 62"/>
                <a:gd name="T17" fmla="*/ 4 h 30"/>
                <a:gd name="T18" fmla="*/ 37 w 62"/>
                <a:gd name="T19" fmla="*/ 3 h 30"/>
                <a:gd name="T20" fmla="*/ 31 w 62"/>
                <a:gd name="T21" fmla="*/ 11 h 30"/>
                <a:gd name="T22" fmla="*/ 36 w 62"/>
                <a:gd name="T23" fmla="*/ 16 h 30"/>
                <a:gd name="T24" fmla="*/ 28 w 62"/>
                <a:gd name="T25" fmla="*/ 20 h 30"/>
                <a:gd name="T26" fmla="*/ 4 w 62"/>
                <a:gd name="T27" fmla="*/ 26 h 30"/>
                <a:gd name="T28" fmla="*/ 5 w 62"/>
                <a:gd name="T29" fmla="*/ 29 h 30"/>
                <a:gd name="T30" fmla="*/ 25 w 62"/>
                <a:gd name="T31" fmla="*/ 26 h 30"/>
                <a:gd name="T32" fmla="*/ 52 w 62"/>
                <a:gd name="T33" fmla="*/ 14 h 30"/>
                <a:gd name="T34" fmla="*/ 62 w 62"/>
                <a:gd name="T35" fmla="*/ 14 h 30"/>
                <a:gd name="T36" fmla="*/ 62 w 62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0">
                  <a:moveTo>
                    <a:pt x="62" y="10"/>
                  </a:moveTo>
                  <a:cubicBezTo>
                    <a:pt x="61" y="9"/>
                    <a:pt x="59" y="10"/>
                    <a:pt x="59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8"/>
                    <a:pt x="53" y="2"/>
                    <a:pt x="53" y="2"/>
                  </a:cubicBezTo>
                  <a:cubicBezTo>
                    <a:pt x="52" y="0"/>
                    <a:pt x="51" y="1"/>
                    <a:pt x="51" y="1"/>
                  </a:cubicBezTo>
                  <a:cubicBezTo>
                    <a:pt x="49" y="2"/>
                    <a:pt x="48" y="6"/>
                    <a:pt x="48" y="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9" y="4"/>
                    <a:pt x="39" y="4"/>
                  </a:cubicBezTo>
                  <a:cubicBezTo>
                    <a:pt x="41" y="2"/>
                    <a:pt x="37" y="3"/>
                    <a:pt x="37" y="3"/>
                  </a:cubicBezTo>
                  <a:cubicBezTo>
                    <a:pt x="32" y="6"/>
                    <a:pt x="31" y="11"/>
                    <a:pt x="31" y="11"/>
                  </a:cubicBezTo>
                  <a:cubicBezTo>
                    <a:pt x="31" y="16"/>
                    <a:pt x="35" y="16"/>
                    <a:pt x="36" y="16"/>
                  </a:cubicBezTo>
                  <a:cubicBezTo>
                    <a:pt x="35" y="16"/>
                    <a:pt x="28" y="20"/>
                    <a:pt x="28" y="20"/>
                  </a:cubicBezTo>
                  <a:cubicBezTo>
                    <a:pt x="18" y="26"/>
                    <a:pt x="4" y="26"/>
                    <a:pt x="4" y="26"/>
                  </a:cubicBezTo>
                  <a:cubicBezTo>
                    <a:pt x="0" y="28"/>
                    <a:pt x="5" y="29"/>
                    <a:pt x="5" y="29"/>
                  </a:cubicBezTo>
                  <a:cubicBezTo>
                    <a:pt x="9" y="30"/>
                    <a:pt x="25" y="26"/>
                    <a:pt x="25" y="26"/>
                  </a:cubicBezTo>
                  <a:cubicBezTo>
                    <a:pt x="49" y="21"/>
                    <a:pt x="52" y="14"/>
                    <a:pt x="52" y="14"/>
                  </a:cubicBezTo>
                  <a:cubicBezTo>
                    <a:pt x="56" y="15"/>
                    <a:pt x="62" y="14"/>
                    <a:pt x="62" y="14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56"/>
            <p:cNvSpPr/>
            <p:nvPr/>
          </p:nvSpPr>
          <p:spPr bwMode="auto">
            <a:xfrm>
              <a:off x="3949700" y="2674938"/>
              <a:ext cx="80963" cy="77788"/>
            </a:xfrm>
            <a:custGeom>
              <a:avLst/>
              <a:gdLst>
                <a:gd name="T0" fmla="*/ 11 w 19"/>
                <a:gd name="T1" fmla="*/ 5 h 18"/>
                <a:gd name="T2" fmla="*/ 4 w 19"/>
                <a:gd name="T3" fmla="*/ 15 h 18"/>
                <a:gd name="T4" fmla="*/ 3 w 19"/>
                <a:gd name="T5" fmla="*/ 18 h 18"/>
                <a:gd name="T6" fmla="*/ 15 w 19"/>
                <a:gd name="T7" fmla="*/ 15 h 18"/>
                <a:gd name="T8" fmla="*/ 14 w 19"/>
                <a:gd name="T9" fmla="*/ 5 h 18"/>
                <a:gd name="T10" fmla="*/ 11 w 1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1" y="5"/>
                  </a:moveTo>
                  <a:cubicBezTo>
                    <a:pt x="11" y="5"/>
                    <a:pt x="7" y="15"/>
                    <a:pt x="4" y="15"/>
                  </a:cubicBezTo>
                  <a:cubicBezTo>
                    <a:pt x="4" y="15"/>
                    <a:pt x="0" y="17"/>
                    <a:pt x="3" y="18"/>
                  </a:cubicBezTo>
                  <a:cubicBezTo>
                    <a:pt x="3" y="18"/>
                    <a:pt x="11" y="15"/>
                    <a:pt x="15" y="15"/>
                  </a:cubicBezTo>
                  <a:cubicBezTo>
                    <a:pt x="15" y="15"/>
                    <a:pt x="19" y="11"/>
                    <a:pt x="14" y="5"/>
                  </a:cubicBezTo>
                  <a:cubicBezTo>
                    <a:pt x="14" y="5"/>
                    <a:pt x="12" y="0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57"/>
            <p:cNvSpPr>
              <a:spLocks noEditPoints="1"/>
            </p:cNvSpPr>
            <p:nvPr/>
          </p:nvSpPr>
          <p:spPr bwMode="auto">
            <a:xfrm>
              <a:off x="4344988" y="3033713"/>
              <a:ext cx="279400" cy="177800"/>
            </a:xfrm>
            <a:custGeom>
              <a:avLst/>
              <a:gdLst>
                <a:gd name="T0" fmla="*/ 64 w 66"/>
                <a:gd name="T1" fmla="*/ 20 h 42"/>
                <a:gd name="T2" fmla="*/ 63 w 66"/>
                <a:gd name="T3" fmla="*/ 20 h 42"/>
                <a:gd name="T4" fmla="*/ 59 w 66"/>
                <a:gd name="T5" fmla="*/ 16 h 42"/>
                <a:gd name="T6" fmla="*/ 56 w 66"/>
                <a:gd name="T7" fmla="*/ 12 h 42"/>
                <a:gd name="T8" fmla="*/ 53 w 66"/>
                <a:gd name="T9" fmla="*/ 11 h 42"/>
                <a:gd name="T10" fmla="*/ 45 w 66"/>
                <a:gd name="T11" fmla="*/ 5 h 42"/>
                <a:gd name="T12" fmla="*/ 47 w 66"/>
                <a:gd name="T13" fmla="*/ 2 h 42"/>
                <a:gd name="T14" fmla="*/ 46 w 66"/>
                <a:gd name="T15" fmla="*/ 0 h 42"/>
                <a:gd name="T16" fmla="*/ 40 w 66"/>
                <a:gd name="T17" fmla="*/ 2 h 42"/>
                <a:gd name="T18" fmla="*/ 43 w 66"/>
                <a:gd name="T19" fmla="*/ 6 h 42"/>
                <a:gd name="T20" fmla="*/ 51 w 66"/>
                <a:gd name="T21" fmla="*/ 12 h 42"/>
                <a:gd name="T22" fmla="*/ 51 w 66"/>
                <a:gd name="T23" fmla="*/ 18 h 42"/>
                <a:gd name="T24" fmla="*/ 47 w 66"/>
                <a:gd name="T25" fmla="*/ 17 h 42"/>
                <a:gd name="T26" fmla="*/ 29 w 66"/>
                <a:gd name="T27" fmla="*/ 6 h 42"/>
                <a:gd name="T28" fmla="*/ 23 w 66"/>
                <a:gd name="T29" fmla="*/ 7 h 42"/>
                <a:gd name="T30" fmla="*/ 24 w 66"/>
                <a:gd name="T31" fmla="*/ 11 h 42"/>
                <a:gd name="T32" fmla="*/ 29 w 66"/>
                <a:gd name="T33" fmla="*/ 15 h 42"/>
                <a:gd name="T34" fmla="*/ 23 w 66"/>
                <a:gd name="T35" fmla="*/ 14 h 42"/>
                <a:gd name="T36" fmla="*/ 21 w 66"/>
                <a:gd name="T37" fmla="*/ 19 h 42"/>
                <a:gd name="T38" fmla="*/ 20 w 66"/>
                <a:gd name="T39" fmla="*/ 25 h 42"/>
                <a:gd name="T40" fmla="*/ 7 w 66"/>
                <a:gd name="T41" fmla="*/ 5 h 42"/>
                <a:gd name="T42" fmla="*/ 1 w 66"/>
                <a:gd name="T43" fmla="*/ 24 h 42"/>
                <a:gd name="T44" fmla="*/ 8 w 66"/>
                <a:gd name="T45" fmla="*/ 31 h 42"/>
                <a:gd name="T46" fmla="*/ 15 w 66"/>
                <a:gd name="T47" fmla="*/ 30 h 42"/>
                <a:gd name="T48" fmla="*/ 17 w 66"/>
                <a:gd name="T49" fmla="*/ 31 h 42"/>
                <a:gd name="T50" fmla="*/ 16 w 66"/>
                <a:gd name="T51" fmla="*/ 36 h 42"/>
                <a:gd name="T52" fmla="*/ 17 w 66"/>
                <a:gd name="T53" fmla="*/ 38 h 42"/>
                <a:gd name="T54" fmla="*/ 21 w 66"/>
                <a:gd name="T55" fmla="*/ 36 h 42"/>
                <a:gd name="T56" fmla="*/ 20 w 66"/>
                <a:gd name="T57" fmla="*/ 28 h 42"/>
                <a:gd name="T58" fmla="*/ 25 w 66"/>
                <a:gd name="T59" fmla="*/ 20 h 42"/>
                <a:gd name="T60" fmla="*/ 36 w 66"/>
                <a:gd name="T61" fmla="*/ 20 h 42"/>
                <a:gd name="T62" fmla="*/ 34 w 66"/>
                <a:gd name="T63" fmla="*/ 14 h 42"/>
                <a:gd name="T64" fmla="*/ 42 w 66"/>
                <a:gd name="T65" fmla="*/ 19 h 42"/>
                <a:gd name="T66" fmla="*/ 45 w 66"/>
                <a:gd name="T67" fmla="*/ 20 h 42"/>
                <a:gd name="T68" fmla="*/ 51 w 66"/>
                <a:gd name="T69" fmla="*/ 23 h 42"/>
                <a:gd name="T70" fmla="*/ 64 w 66"/>
                <a:gd name="T71" fmla="*/ 26 h 42"/>
                <a:gd name="T72" fmla="*/ 64 w 66"/>
                <a:gd name="T73" fmla="*/ 20 h 42"/>
                <a:gd name="T74" fmla="*/ 10 w 66"/>
                <a:gd name="T75" fmla="*/ 28 h 42"/>
                <a:gd name="T76" fmla="*/ 5 w 66"/>
                <a:gd name="T77" fmla="*/ 17 h 42"/>
                <a:gd name="T78" fmla="*/ 11 w 66"/>
                <a:gd name="T79" fmla="*/ 18 h 42"/>
                <a:gd name="T80" fmla="*/ 15 w 66"/>
                <a:gd name="T81" fmla="*/ 24 h 42"/>
                <a:gd name="T82" fmla="*/ 10 w 66"/>
                <a:gd name="T83" fmla="*/ 28 h 42"/>
                <a:gd name="T84" fmla="*/ 56 w 66"/>
                <a:gd name="T85" fmla="*/ 18 h 42"/>
                <a:gd name="T86" fmla="*/ 58 w 66"/>
                <a:gd name="T87" fmla="*/ 18 h 42"/>
                <a:gd name="T88" fmla="*/ 59 w 66"/>
                <a:gd name="T89" fmla="*/ 20 h 42"/>
                <a:gd name="T90" fmla="*/ 56 w 66"/>
                <a:gd name="T9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42">
                  <a:moveTo>
                    <a:pt x="64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5" y="17"/>
                    <a:pt x="56" y="12"/>
                  </a:cubicBezTo>
                  <a:cubicBezTo>
                    <a:pt x="56" y="12"/>
                    <a:pt x="56" y="11"/>
                    <a:pt x="53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3" y="3"/>
                    <a:pt x="47" y="2"/>
                  </a:cubicBezTo>
                  <a:cubicBezTo>
                    <a:pt x="47" y="2"/>
                    <a:pt x="51" y="1"/>
                    <a:pt x="46" y="0"/>
                  </a:cubicBezTo>
                  <a:cubicBezTo>
                    <a:pt x="46" y="0"/>
                    <a:pt x="40" y="1"/>
                    <a:pt x="40" y="2"/>
                  </a:cubicBezTo>
                  <a:cubicBezTo>
                    <a:pt x="40" y="2"/>
                    <a:pt x="39" y="7"/>
                    <a:pt x="43" y="6"/>
                  </a:cubicBezTo>
                  <a:cubicBezTo>
                    <a:pt x="43" y="6"/>
                    <a:pt x="50" y="11"/>
                    <a:pt x="51" y="12"/>
                  </a:cubicBezTo>
                  <a:cubicBezTo>
                    <a:pt x="51" y="12"/>
                    <a:pt x="50" y="16"/>
                    <a:pt x="51" y="18"/>
                  </a:cubicBezTo>
                  <a:cubicBezTo>
                    <a:pt x="51" y="18"/>
                    <a:pt x="50" y="19"/>
                    <a:pt x="47" y="17"/>
                  </a:cubicBezTo>
                  <a:cubicBezTo>
                    <a:pt x="47" y="17"/>
                    <a:pt x="29" y="9"/>
                    <a:pt x="29" y="6"/>
                  </a:cubicBezTo>
                  <a:cubicBezTo>
                    <a:pt x="29" y="6"/>
                    <a:pt x="25" y="6"/>
                    <a:pt x="23" y="7"/>
                  </a:cubicBezTo>
                  <a:cubicBezTo>
                    <a:pt x="23" y="7"/>
                    <a:pt x="23" y="11"/>
                    <a:pt x="24" y="1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7" y="16"/>
                    <a:pt x="23" y="14"/>
                  </a:cubicBezTo>
                  <a:cubicBezTo>
                    <a:pt x="23" y="14"/>
                    <a:pt x="18" y="15"/>
                    <a:pt x="21" y="19"/>
                  </a:cubicBezTo>
                  <a:cubicBezTo>
                    <a:pt x="21" y="19"/>
                    <a:pt x="23" y="23"/>
                    <a:pt x="20" y="25"/>
                  </a:cubicBezTo>
                  <a:cubicBezTo>
                    <a:pt x="20" y="25"/>
                    <a:pt x="20" y="16"/>
                    <a:pt x="7" y="5"/>
                  </a:cubicBezTo>
                  <a:cubicBezTo>
                    <a:pt x="7" y="5"/>
                    <a:pt x="3" y="6"/>
                    <a:pt x="1" y="24"/>
                  </a:cubicBezTo>
                  <a:cubicBezTo>
                    <a:pt x="1" y="24"/>
                    <a:pt x="0" y="32"/>
                    <a:pt x="8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7" y="3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4" y="37"/>
                    <a:pt x="17" y="38"/>
                  </a:cubicBezTo>
                  <a:cubicBezTo>
                    <a:pt x="17" y="38"/>
                    <a:pt x="19" y="42"/>
                    <a:pt x="21" y="3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6" y="29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9" y="18"/>
                    <a:pt x="34" y="14"/>
                  </a:cubicBezTo>
                  <a:cubicBezTo>
                    <a:pt x="34" y="14"/>
                    <a:pt x="40" y="17"/>
                    <a:pt x="42" y="19"/>
                  </a:cubicBezTo>
                  <a:cubicBezTo>
                    <a:pt x="42" y="19"/>
                    <a:pt x="42" y="20"/>
                    <a:pt x="45" y="20"/>
                  </a:cubicBezTo>
                  <a:cubicBezTo>
                    <a:pt x="45" y="20"/>
                    <a:pt x="46" y="22"/>
                    <a:pt x="51" y="23"/>
                  </a:cubicBezTo>
                  <a:cubicBezTo>
                    <a:pt x="51" y="23"/>
                    <a:pt x="52" y="26"/>
                    <a:pt x="64" y="26"/>
                  </a:cubicBezTo>
                  <a:cubicBezTo>
                    <a:pt x="64" y="26"/>
                    <a:pt x="66" y="22"/>
                    <a:pt x="64" y="20"/>
                  </a:cubicBezTo>
                  <a:close/>
                  <a:moveTo>
                    <a:pt x="10" y="28"/>
                  </a:moveTo>
                  <a:cubicBezTo>
                    <a:pt x="2" y="28"/>
                    <a:pt x="5" y="17"/>
                    <a:pt x="5" y="17"/>
                  </a:cubicBezTo>
                  <a:cubicBezTo>
                    <a:pt x="5" y="11"/>
                    <a:pt x="11" y="18"/>
                    <a:pt x="11" y="1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9"/>
                    <a:pt x="10" y="28"/>
                    <a:pt x="10" y="28"/>
                  </a:cubicBezTo>
                  <a:close/>
                  <a:moveTo>
                    <a:pt x="56" y="18"/>
                  </a:moveTo>
                  <a:cubicBezTo>
                    <a:pt x="56" y="18"/>
                    <a:pt x="57" y="18"/>
                    <a:pt x="58" y="1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4" y="20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58"/>
            <p:cNvSpPr>
              <a:spLocks noEditPoints="1"/>
            </p:cNvSpPr>
            <p:nvPr/>
          </p:nvSpPr>
          <p:spPr bwMode="auto">
            <a:xfrm>
              <a:off x="3198813" y="2505075"/>
              <a:ext cx="123825" cy="268288"/>
            </a:xfrm>
            <a:custGeom>
              <a:avLst/>
              <a:gdLst>
                <a:gd name="T0" fmla="*/ 22 w 29"/>
                <a:gd name="T1" fmla="*/ 41 h 63"/>
                <a:gd name="T2" fmla="*/ 23 w 29"/>
                <a:gd name="T3" fmla="*/ 30 h 63"/>
                <a:gd name="T4" fmla="*/ 21 w 29"/>
                <a:gd name="T5" fmla="*/ 28 h 63"/>
                <a:gd name="T6" fmla="*/ 21 w 29"/>
                <a:gd name="T7" fmla="*/ 26 h 63"/>
                <a:gd name="T8" fmla="*/ 19 w 29"/>
                <a:gd name="T9" fmla="*/ 25 h 63"/>
                <a:gd name="T10" fmla="*/ 15 w 29"/>
                <a:gd name="T11" fmla="*/ 24 h 63"/>
                <a:gd name="T12" fmla="*/ 15 w 29"/>
                <a:gd name="T13" fmla="*/ 21 h 63"/>
                <a:gd name="T14" fmla="*/ 20 w 29"/>
                <a:gd name="T15" fmla="*/ 14 h 63"/>
                <a:gd name="T16" fmla="*/ 19 w 29"/>
                <a:gd name="T17" fmla="*/ 5 h 63"/>
                <a:gd name="T18" fmla="*/ 17 w 29"/>
                <a:gd name="T19" fmla="*/ 4 h 63"/>
                <a:gd name="T20" fmla="*/ 16 w 29"/>
                <a:gd name="T21" fmla="*/ 7 h 63"/>
                <a:gd name="T22" fmla="*/ 12 w 29"/>
                <a:gd name="T23" fmla="*/ 14 h 63"/>
                <a:gd name="T24" fmla="*/ 11 w 29"/>
                <a:gd name="T25" fmla="*/ 4 h 63"/>
                <a:gd name="T26" fmla="*/ 9 w 29"/>
                <a:gd name="T27" fmla="*/ 1 h 63"/>
                <a:gd name="T28" fmla="*/ 8 w 29"/>
                <a:gd name="T29" fmla="*/ 4 h 63"/>
                <a:gd name="T30" fmla="*/ 8 w 29"/>
                <a:gd name="T31" fmla="*/ 23 h 63"/>
                <a:gd name="T32" fmla="*/ 5 w 29"/>
                <a:gd name="T33" fmla="*/ 28 h 63"/>
                <a:gd name="T34" fmla="*/ 4 w 29"/>
                <a:gd name="T35" fmla="*/ 32 h 63"/>
                <a:gd name="T36" fmla="*/ 9 w 29"/>
                <a:gd name="T37" fmla="*/ 33 h 63"/>
                <a:gd name="T38" fmla="*/ 9 w 29"/>
                <a:gd name="T39" fmla="*/ 45 h 63"/>
                <a:gd name="T40" fmla="*/ 9 w 29"/>
                <a:gd name="T41" fmla="*/ 48 h 63"/>
                <a:gd name="T42" fmla="*/ 14 w 29"/>
                <a:gd name="T43" fmla="*/ 49 h 63"/>
                <a:gd name="T44" fmla="*/ 17 w 29"/>
                <a:gd name="T45" fmla="*/ 43 h 63"/>
                <a:gd name="T46" fmla="*/ 18 w 29"/>
                <a:gd name="T47" fmla="*/ 44 h 63"/>
                <a:gd name="T48" fmla="*/ 19 w 29"/>
                <a:gd name="T49" fmla="*/ 49 h 63"/>
                <a:gd name="T50" fmla="*/ 16 w 29"/>
                <a:gd name="T51" fmla="*/ 55 h 63"/>
                <a:gd name="T52" fmla="*/ 14 w 29"/>
                <a:gd name="T53" fmla="*/ 57 h 63"/>
                <a:gd name="T54" fmla="*/ 16 w 29"/>
                <a:gd name="T55" fmla="*/ 62 h 63"/>
                <a:gd name="T56" fmla="*/ 19 w 29"/>
                <a:gd name="T57" fmla="*/ 59 h 63"/>
                <a:gd name="T58" fmla="*/ 19 w 29"/>
                <a:gd name="T59" fmla="*/ 55 h 63"/>
                <a:gd name="T60" fmla="*/ 29 w 29"/>
                <a:gd name="T61" fmla="*/ 56 h 63"/>
                <a:gd name="T62" fmla="*/ 27 w 29"/>
                <a:gd name="T63" fmla="*/ 51 h 63"/>
                <a:gd name="T64" fmla="*/ 22 w 29"/>
                <a:gd name="T65" fmla="*/ 41 h 63"/>
                <a:gd name="T66" fmla="*/ 15 w 29"/>
                <a:gd name="T67" fmla="*/ 39 h 63"/>
                <a:gd name="T68" fmla="*/ 13 w 29"/>
                <a:gd name="T69" fmla="*/ 42 h 63"/>
                <a:gd name="T70" fmla="*/ 12 w 29"/>
                <a:gd name="T71" fmla="*/ 32 h 63"/>
                <a:gd name="T72" fmla="*/ 13 w 29"/>
                <a:gd name="T73" fmla="*/ 27 h 63"/>
                <a:gd name="T74" fmla="*/ 15 w 29"/>
                <a:gd name="T75" fmla="*/ 34 h 63"/>
                <a:gd name="T76" fmla="*/ 15 w 29"/>
                <a:gd name="T77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63">
                  <a:moveTo>
                    <a:pt x="22" y="41"/>
                  </a:moveTo>
                  <a:cubicBezTo>
                    <a:pt x="22" y="41"/>
                    <a:pt x="20" y="39"/>
                    <a:pt x="23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7" y="23"/>
                    <a:pt x="15" y="24"/>
                  </a:cubicBezTo>
                  <a:cubicBezTo>
                    <a:pt x="15" y="24"/>
                    <a:pt x="13" y="25"/>
                    <a:pt x="15" y="2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3"/>
                    <a:pt x="17" y="4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4" y="9"/>
                    <a:pt x="13" y="12"/>
                    <a:pt x="12" y="14"/>
                  </a:cubicBezTo>
                  <a:cubicBezTo>
                    <a:pt x="12" y="14"/>
                    <a:pt x="12" y="6"/>
                    <a:pt x="11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29"/>
                    <a:pt x="4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7" y="54"/>
                    <a:pt x="16" y="55"/>
                  </a:cubicBezTo>
                  <a:cubicBezTo>
                    <a:pt x="16" y="55"/>
                    <a:pt x="16" y="55"/>
                    <a:pt x="14" y="57"/>
                  </a:cubicBezTo>
                  <a:cubicBezTo>
                    <a:pt x="14" y="57"/>
                    <a:pt x="10" y="62"/>
                    <a:pt x="16" y="62"/>
                  </a:cubicBezTo>
                  <a:cubicBezTo>
                    <a:pt x="16" y="62"/>
                    <a:pt x="19" y="63"/>
                    <a:pt x="19" y="59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4"/>
                    <a:pt x="27" y="51"/>
                  </a:cubicBezTo>
                  <a:lnTo>
                    <a:pt x="22" y="41"/>
                  </a:lnTo>
                  <a:close/>
                  <a:moveTo>
                    <a:pt x="15" y="39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29"/>
                    <a:pt x="13" y="27"/>
                    <a:pt x="13" y="27"/>
                  </a:cubicBezTo>
                  <a:cubicBezTo>
                    <a:pt x="14" y="29"/>
                    <a:pt x="15" y="34"/>
                    <a:pt x="15" y="34"/>
                  </a:cubicBezTo>
                  <a:cubicBezTo>
                    <a:pt x="15" y="37"/>
                    <a:pt x="15" y="39"/>
                    <a:pt x="1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59"/>
            <p:cNvSpPr/>
            <p:nvPr/>
          </p:nvSpPr>
          <p:spPr bwMode="auto">
            <a:xfrm>
              <a:off x="3297238" y="2679700"/>
              <a:ext cx="50800" cy="38100"/>
            </a:xfrm>
            <a:custGeom>
              <a:avLst/>
              <a:gdLst>
                <a:gd name="T0" fmla="*/ 9 w 12"/>
                <a:gd name="T1" fmla="*/ 0 h 9"/>
                <a:gd name="T2" fmla="*/ 3 w 12"/>
                <a:gd name="T3" fmla="*/ 1 h 9"/>
                <a:gd name="T4" fmla="*/ 3 w 12"/>
                <a:gd name="T5" fmla="*/ 3 h 9"/>
                <a:gd name="T6" fmla="*/ 9 w 12"/>
                <a:gd name="T7" fmla="*/ 6 h 9"/>
                <a:gd name="T8" fmla="*/ 12 w 12"/>
                <a:gd name="T9" fmla="*/ 5 h 9"/>
                <a:gd name="T10" fmla="*/ 12 w 12"/>
                <a:gd name="T11" fmla="*/ 2 h 9"/>
                <a:gd name="T12" fmla="*/ 9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3"/>
                    <a:pt x="3" y="3"/>
                  </a:cubicBezTo>
                  <a:cubicBezTo>
                    <a:pt x="3" y="3"/>
                    <a:pt x="7" y="4"/>
                    <a:pt x="9" y="6"/>
                  </a:cubicBezTo>
                  <a:cubicBezTo>
                    <a:pt x="9" y="6"/>
                    <a:pt x="11" y="9"/>
                    <a:pt x="12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60"/>
            <p:cNvSpPr/>
            <p:nvPr/>
          </p:nvSpPr>
          <p:spPr bwMode="auto">
            <a:xfrm>
              <a:off x="3398838" y="3876675"/>
              <a:ext cx="46038" cy="147638"/>
            </a:xfrm>
            <a:custGeom>
              <a:avLst/>
              <a:gdLst>
                <a:gd name="T0" fmla="*/ 19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4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9 w 29"/>
                <a:gd name="T13" fmla="*/ 93 h 93"/>
                <a:gd name="T14" fmla="*/ 19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9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9" y="93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61"/>
            <p:cNvSpPr/>
            <p:nvPr/>
          </p:nvSpPr>
          <p:spPr bwMode="auto">
            <a:xfrm>
              <a:off x="3822700" y="3876675"/>
              <a:ext cx="46038" cy="147638"/>
            </a:xfrm>
            <a:custGeom>
              <a:avLst/>
              <a:gdLst>
                <a:gd name="T0" fmla="*/ 16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1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6 w 29"/>
                <a:gd name="T13" fmla="*/ 93 h 93"/>
                <a:gd name="T14" fmla="*/ 16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6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6" y="93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62"/>
            <p:cNvSpPr>
              <a:spLocks noEditPoints="1"/>
            </p:cNvSpPr>
            <p:nvPr/>
          </p:nvSpPr>
          <p:spPr bwMode="auto">
            <a:xfrm>
              <a:off x="3521075" y="3876675"/>
              <a:ext cx="90488" cy="147638"/>
            </a:xfrm>
            <a:custGeom>
              <a:avLst/>
              <a:gdLst>
                <a:gd name="T0" fmla="*/ 16 w 21"/>
                <a:gd name="T1" fmla="*/ 10 h 35"/>
                <a:gd name="T2" fmla="*/ 16 w 21"/>
                <a:gd name="T3" fmla="*/ 13 h 35"/>
                <a:gd name="T4" fmla="*/ 15 w 21"/>
                <a:gd name="T5" fmla="*/ 16 h 35"/>
                <a:gd name="T6" fmla="*/ 11 w 21"/>
                <a:gd name="T7" fmla="*/ 17 h 35"/>
                <a:gd name="T8" fmla="*/ 9 w 21"/>
                <a:gd name="T9" fmla="*/ 17 h 35"/>
                <a:gd name="T10" fmla="*/ 7 w 21"/>
                <a:gd name="T11" fmla="*/ 16 h 35"/>
                <a:gd name="T12" fmla="*/ 5 w 21"/>
                <a:gd name="T13" fmla="*/ 14 h 35"/>
                <a:gd name="T14" fmla="*/ 5 w 21"/>
                <a:gd name="T15" fmla="*/ 11 h 35"/>
                <a:gd name="T16" fmla="*/ 5 w 21"/>
                <a:gd name="T17" fmla="*/ 8 h 35"/>
                <a:gd name="T18" fmla="*/ 7 w 21"/>
                <a:gd name="T19" fmla="*/ 6 h 35"/>
                <a:gd name="T20" fmla="*/ 8 w 21"/>
                <a:gd name="T21" fmla="*/ 5 h 35"/>
                <a:gd name="T22" fmla="*/ 11 w 21"/>
                <a:gd name="T23" fmla="*/ 4 h 35"/>
                <a:gd name="T24" fmla="*/ 14 w 21"/>
                <a:gd name="T25" fmla="*/ 5 h 35"/>
                <a:gd name="T26" fmla="*/ 16 w 21"/>
                <a:gd name="T27" fmla="*/ 7 h 35"/>
                <a:gd name="T28" fmla="*/ 16 w 21"/>
                <a:gd name="T29" fmla="*/ 10 h 35"/>
                <a:gd name="T30" fmla="*/ 16 w 21"/>
                <a:gd name="T31" fmla="*/ 23 h 35"/>
                <a:gd name="T32" fmla="*/ 16 w 21"/>
                <a:gd name="T33" fmla="*/ 25 h 35"/>
                <a:gd name="T34" fmla="*/ 15 w 21"/>
                <a:gd name="T35" fmla="*/ 27 h 35"/>
                <a:gd name="T36" fmla="*/ 14 w 21"/>
                <a:gd name="T37" fmla="*/ 29 h 35"/>
                <a:gd name="T38" fmla="*/ 12 w 21"/>
                <a:gd name="T39" fmla="*/ 30 h 35"/>
                <a:gd name="T40" fmla="*/ 9 w 21"/>
                <a:gd name="T41" fmla="*/ 30 h 35"/>
                <a:gd name="T42" fmla="*/ 7 w 21"/>
                <a:gd name="T43" fmla="*/ 29 h 35"/>
                <a:gd name="T44" fmla="*/ 5 w 21"/>
                <a:gd name="T45" fmla="*/ 28 h 35"/>
                <a:gd name="T46" fmla="*/ 5 w 21"/>
                <a:gd name="T47" fmla="*/ 26 h 35"/>
                <a:gd name="T48" fmla="*/ 0 w 21"/>
                <a:gd name="T49" fmla="*/ 26 h 35"/>
                <a:gd name="T50" fmla="*/ 1 w 21"/>
                <a:gd name="T51" fmla="*/ 28 h 35"/>
                <a:gd name="T52" fmla="*/ 2 w 21"/>
                <a:gd name="T53" fmla="*/ 31 h 35"/>
                <a:gd name="T54" fmla="*/ 4 w 21"/>
                <a:gd name="T55" fmla="*/ 33 h 35"/>
                <a:gd name="T56" fmla="*/ 7 w 21"/>
                <a:gd name="T57" fmla="*/ 34 h 35"/>
                <a:gd name="T58" fmla="*/ 10 w 21"/>
                <a:gd name="T59" fmla="*/ 35 h 35"/>
                <a:gd name="T60" fmla="*/ 14 w 21"/>
                <a:gd name="T61" fmla="*/ 34 h 35"/>
                <a:gd name="T62" fmla="*/ 17 w 21"/>
                <a:gd name="T63" fmla="*/ 33 h 35"/>
                <a:gd name="T64" fmla="*/ 19 w 21"/>
                <a:gd name="T65" fmla="*/ 31 h 35"/>
                <a:gd name="T66" fmla="*/ 20 w 21"/>
                <a:gd name="T67" fmla="*/ 28 h 35"/>
                <a:gd name="T68" fmla="*/ 21 w 21"/>
                <a:gd name="T69" fmla="*/ 25 h 35"/>
                <a:gd name="T70" fmla="*/ 21 w 21"/>
                <a:gd name="T71" fmla="*/ 21 h 35"/>
                <a:gd name="T72" fmla="*/ 21 w 21"/>
                <a:gd name="T73" fmla="*/ 11 h 35"/>
                <a:gd name="T74" fmla="*/ 20 w 21"/>
                <a:gd name="T75" fmla="*/ 7 h 35"/>
                <a:gd name="T76" fmla="*/ 19 w 21"/>
                <a:gd name="T77" fmla="*/ 3 h 35"/>
                <a:gd name="T78" fmla="*/ 15 w 21"/>
                <a:gd name="T79" fmla="*/ 1 h 35"/>
                <a:gd name="T80" fmla="*/ 10 w 21"/>
                <a:gd name="T81" fmla="*/ 0 h 35"/>
                <a:gd name="T82" fmla="*/ 7 w 21"/>
                <a:gd name="T83" fmla="*/ 0 h 35"/>
                <a:gd name="T84" fmla="*/ 3 w 21"/>
                <a:gd name="T85" fmla="*/ 2 h 35"/>
                <a:gd name="T86" fmla="*/ 1 w 21"/>
                <a:gd name="T87" fmla="*/ 5 h 35"/>
                <a:gd name="T88" fmla="*/ 1 w 21"/>
                <a:gd name="T89" fmla="*/ 8 h 35"/>
                <a:gd name="T90" fmla="*/ 0 w 21"/>
                <a:gd name="T91" fmla="*/ 11 h 35"/>
                <a:gd name="T92" fmla="*/ 1 w 21"/>
                <a:gd name="T93" fmla="*/ 16 h 35"/>
                <a:gd name="T94" fmla="*/ 3 w 21"/>
                <a:gd name="T95" fmla="*/ 19 h 35"/>
                <a:gd name="T96" fmla="*/ 6 w 21"/>
                <a:gd name="T97" fmla="*/ 21 h 35"/>
                <a:gd name="T98" fmla="*/ 11 w 21"/>
                <a:gd name="T99" fmla="*/ 21 h 35"/>
                <a:gd name="T100" fmla="*/ 13 w 21"/>
                <a:gd name="T101" fmla="*/ 21 h 35"/>
                <a:gd name="T102" fmla="*/ 15 w 21"/>
                <a:gd name="T103" fmla="*/ 21 h 35"/>
                <a:gd name="T104" fmla="*/ 16 w 21"/>
                <a:gd name="T105" fmla="*/ 20 h 35"/>
                <a:gd name="T106" fmla="*/ 16 w 21"/>
                <a:gd name="T10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35">
                  <a:moveTo>
                    <a:pt x="16" y="10"/>
                  </a:moveTo>
                  <a:cubicBezTo>
                    <a:pt x="16" y="11"/>
                    <a:pt x="16" y="12"/>
                    <a:pt x="16" y="13"/>
                  </a:cubicBezTo>
                  <a:cubicBezTo>
                    <a:pt x="16" y="14"/>
                    <a:pt x="15" y="15"/>
                    <a:pt x="15" y="16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5" y="6"/>
                    <a:pt x="15" y="6"/>
                    <a:pt x="16" y="7"/>
                  </a:cubicBezTo>
                  <a:cubicBezTo>
                    <a:pt x="16" y="8"/>
                    <a:pt x="16" y="9"/>
                    <a:pt x="16" y="10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4"/>
                    <a:pt x="16" y="25"/>
                  </a:cubicBezTo>
                  <a:cubicBezTo>
                    <a:pt x="16" y="26"/>
                    <a:pt x="16" y="27"/>
                    <a:pt x="15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13" y="29"/>
                    <a:pt x="13" y="30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2" y="32"/>
                    <a:pt x="3" y="32"/>
                    <a:pt x="4" y="33"/>
                  </a:cubicBezTo>
                  <a:cubicBezTo>
                    <a:pt x="4" y="34"/>
                    <a:pt x="5" y="34"/>
                    <a:pt x="7" y="34"/>
                  </a:cubicBezTo>
                  <a:cubicBezTo>
                    <a:pt x="8" y="35"/>
                    <a:pt x="9" y="35"/>
                    <a:pt x="10" y="35"/>
                  </a:cubicBezTo>
                  <a:cubicBezTo>
                    <a:pt x="12" y="35"/>
                    <a:pt x="13" y="35"/>
                    <a:pt x="14" y="34"/>
                  </a:cubicBezTo>
                  <a:cubicBezTo>
                    <a:pt x="15" y="34"/>
                    <a:pt x="16" y="33"/>
                    <a:pt x="17" y="33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0"/>
                    <a:pt x="20" y="29"/>
                    <a:pt x="20" y="28"/>
                  </a:cubicBezTo>
                  <a:cubicBezTo>
                    <a:pt x="20" y="27"/>
                    <a:pt x="21" y="26"/>
                    <a:pt x="21" y="25"/>
                  </a:cubicBezTo>
                  <a:cubicBezTo>
                    <a:pt x="21" y="24"/>
                    <a:pt x="21" y="23"/>
                    <a:pt x="21" y="2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8" y="2"/>
                    <a:pt x="17" y="2"/>
                    <a:pt x="15" y="1"/>
                  </a:cubicBezTo>
                  <a:cubicBezTo>
                    <a:pt x="14" y="0"/>
                    <a:pt x="12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3" y="19"/>
                    <a:pt x="4" y="20"/>
                    <a:pt x="6" y="21"/>
                  </a:cubicBezTo>
                  <a:cubicBezTo>
                    <a:pt x="7" y="21"/>
                    <a:pt x="9" y="22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63"/>
            <p:cNvSpPr>
              <a:spLocks noEditPoints="1"/>
            </p:cNvSpPr>
            <p:nvPr/>
          </p:nvSpPr>
          <p:spPr bwMode="auto">
            <a:xfrm>
              <a:off x="3675063" y="3871913"/>
              <a:ext cx="96838" cy="152400"/>
            </a:xfrm>
            <a:custGeom>
              <a:avLst/>
              <a:gdLst>
                <a:gd name="T0" fmla="*/ 18 w 23"/>
                <a:gd name="T1" fmla="*/ 20 h 36"/>
                <a:gd name="T2" fmla="*/ 17 w 23"/>
                <a:gd name="T3" fmla="*/ 24 h 36"/>
                <a:gd name="T4" fmla="*/ 16 w 23"/>
                <a:gd name="T5" fmla="*/ 28 h 36"/>
                <a:gd name="T6" fmla="*/ 14 w 23"/>
                <a:gd name="T7" fmla="*/ 30 h 36"/>
                <a:gd name="T8" fmla="*/ 11 w 23"/>
                <a:gd name="T9" fmla="*/ 31 h 36"/>
                <a:gd name="T10" fmla="*/ 8 w 23"/>
                <a:gd name="T11" fmla="*/ 30 h 36"/>
                <a:gd name="T12" fmla="*/ 6 w 23"/>
                <a:gd name="T13" fmla="*/ 28 h 36"/>
                <a:gd name="T14" fmla="*/ 5 w 23"/>
                <a:gd name="T15" fmla="*/ 24 h 36"/>
                <a:gd name="T16" fmla="*/ 4 w 23"/>
                <a:gd name="T17" fmla="*/ 18 h 36"/>
                <a:gd name="T18" fmla="*/ 4 w 23"/>
                <a:gd name="T19" fmla="*/ 15 h 36"/>
                <a:gd name="T20" fmla="*/ 5 w 23"/>
                <a:gd name="T21" fmla="*/ 12 h 36"/>
                <a:gd name="T22" fmla="*/ 6 w 23"/>
                <a:gd name="T23" fmla="*/ 8 h 36"/>
                <a:gd name="T24" fmla="*/ 8 w 23"/>
                <a:gd name="T25" fmla="*/ 6 h 36"/>
                <a:gd name="T26" fmla="*/ 11 w 23"/>
                <a:gd name="T27" fmla="*/ 5 h 36"/>
                <a:gd name="T28" fmla="*/ 14 w 23"/>
                <a:gd name="T29" fmla="*/ 6 h 36"/>
                <a:gd name="T30" fmla="*/ 16 w 23"/>
                <a:gd name="T31" fmla="*/ 8 h 36"/>
                <a:gd name="T32" fmla="*/ 17 w 23"/>
                <a:gd name="T33" fmla="*/ 12 h 36"/>
                <a:gd name="T34" fmla="*/ 18 w 23"/>
                <a:gd name="T35" fmla="*/ 17 h 36"/>
                <a:gd name="T36" fmla="*/ 18 w 23"/>
                <a:gd name="T37" fmla="*/ 20 h 36"/>
                <a:gd name="T38" fmla="*/ 22 w 23"/>
                <a:gd name="T39" fmla="*/ 15 h 36"/>
                <a:gd name="T40" fmla="*/ 22 w 23"/>
                <a:gd name="T41" fmla="*/ 10 h 36"/>
                <a:gd name="T42" fmla="*/ 20 w 23"/>
                <a:gd name="T43" fmla="*/ 6 h 36"/>
                <a:gd name="T44" fmla="*/ 18 w 23"/>
                <a:gd name="T45" fmla="*/ 3 h 36"/>
                <a:gd name="T46" fmla="*/ 14 w 23"/>
                <a:gd name="T47" fmla="*/ 1 h 36"/>
                <a:gd name="T48" fmla="*/ 11 w 23"/>
                <a:gd name="T49" fmla="*/ 0 h 36"/>
                <a:gd name="T50" fmla="*/ 7 w 23"/>
                <a:gd name="T51" fmla="*/ 1 h 36"/>
                <a:gd name="T52" fmla="*/ 4 w 23"/>
                <a:gd name="T53" fmla="*/ 4 h 36"/>
                <a:gd name="T54" fmla="*/ 1 w 23"/>
                <a:gd name="T55" fmla="*/ 7 h 36"/>
                <a:gd name="T56" fmla="*/ 0 w 23"/>
                <a:gd name="T57" fmla="*/ 11 h 36"/>
                <a:gd name="T58" fmla="*/ 0 w 23"/>
                <a:gd name="T59" fmla="*/ 15 h 36"/>
                <a:gd name="T60" fmla="*/ 0 w 23"/>
                <a:gd name="T61" fmla="*/ 20 h 36"/>
                <a:gd name="T62" fmla="*/ 0 w 23"/>
                <a:gd name="T63" fmla="*/ 25 h 36"/>
                <a:gd name="T64" fmla="*/ 1 w 23"/>
                <a:gd name="T65" fmla="*/ 29 h 36"/>
                <a:gd name="T66" fmla="*/ 3 w 23"/>
                <a:gd name="T67" fmla="*/ 32 h 36"/>
                <a:gd name="T68" fmla="*/ 7 w 23"/>
                <a:gd name="T69" fmla="*/ 35 h 36"/>
                <a:gd name="T70" fmla="*/ 11 w 23"/>
                <a:gd name="T71" fmla="*/ 36 h 36"/>
                <a:gd name="T72" fmla="*/ 15 w 23"/>
                <a:gd name="T73" fmla="*/ 35 h 36"/>
                <a:gd name="T74" fmla="*/ 18 w 23"/>
                <a:gd name="T75" fmla="*/ 33 h 36"/>
                <a:gd name="T76" fmla="*/ 20 w 23"/>
                <a:gd name="T77" fmla="*/ 31 h 36"/>
                <a:gd name="T78" fmla="*/ 22 w 23"/>
                <a:gd name="T79" fmla="*/ 27 h 36"/>
                <a:gd name="T80" fmla="*/ 22 w 23"/>
                <a:gd name="T81" fmla="*/ 23 h 36"/>
                <a:gd name="T82" fmla="*/ 23 w 23"/>
                <a:gd name="T83" fmla="*/ 20 h 36"/>
                <a:gd name="T84" fmla="*/ 22 w 23"/>
                <a:gd name="T85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36">
                  <a:moveTo>
                    <a:pt x="18" y="20"/>
                  </a:moveTo>
                  <a:cubicBezTo>
                    <a:pt x="18" y="21"/>
                    <a:pt x="18" y="22"/>
                    <a:pt x="17" y="24"/>
                  </a:cubicBezTo>
                  <a:cubicBezTo>
                    <a:pt x="17" y="25"/>
                    <a:pt x="17" y="27"/>
                    <a:pt x="16" y="28"/>
                  </a:cubicBezTo>
                  <a:cubicBezTo>
                    <a:pt x="16" y="29"/>
                    <a:pt x="15" y="30"/>
                    <a:pt x="14" y="30"/>
                  </a:cubicBezTo>
                  <a:cubicBezTo>
                    <a:pt x="13" y="31"/>
                    <a:pt x="12" y="31"/>
                    <a:pt x="11" y="31"/>
                  </a:cubicBezTo>
                  <a:cubicBezTo>
                    <a:pt x="10" y="31"/>
                    <a:pt x="9" y="31"/>
                    <a:pt x="8" y="30"/>
                  </a:cubicBezTo>
                  <a:cubicBezTo>
                    <a:pt x="7" y="29"/>
                    <a:pt x="6" y="29"/>
                    <a:pt x="6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4" y="22"/>
                    <a:pt x="4" y="21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4"/>
                    <a:pt x="4" y="13"/>
                    <a:pt x="5" y="12"/>
                  </a:cubicBezTo>
                  <a:cubicBezTo>
                    <a:pt x="5" y="11"/>
                    <a:pt x="5" y="10"/>
                    <a:pt x="6" y="8"/>
                  </a:cubicBezTo>
                  <a:cubicBezTo>
                    <a:pt x="6" y="7"/>
                    <a:pt x="7" y="7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3" y="6"/>
                    <a:pt x="14" y="6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0"/>
                    <a:pt x="17" y="12"/>
                  </a:cubicBezTo>
                  <a:cubicBezTo>
                    <a:pt x="18" y="13"/>
                    <a:pt x="18" y="15"/>
                    <a:pt x="18" y="17"/>
                  </a:cubicBezTo>
                  <a:cubicBezTo>
                    <a:pt x="18" y="18"/>
                    <a:pt x="18" y="19"/>
                    <a:pt x="18" y="20"/>
                  </a:cubicBezTo>
                  <a:close/>
                  <a:moveTo>
                    <a:pt x="22" y="15"/>
                  </a:move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1" y="7"/>
                    <a:pt x="20" y="6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2"/>
                    <a:pt x="16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6"/>
                    <a:pt x="1" y="28"/>
                    <a:pt x="1" y="29"/>
                  </a:cubicBezTo>
                  <a:cubicBezTo>
                    <a:pt x="2" y="30"/>
                    <a:pt x="3" y="31"/>
                    <a:pt x="3" y="32"/>
                  </a:cubicBezTo>
                  <a:cubicBezTo>
                    <a:pt x="4" y="34"/>
                    <a:pt x="5" y="34"/>
                    <a:pt x="7" y="35"/>
                  </a:cubicBezTo>
                  <a:cubicBezTo>
                    <a:pt x="8" y="35"/>
                    <a:pt x="10" y="36"/>
                    <a:pt x="11" y="36"/>
                  </a:cubicBezTo>
                  <a:cubicBezTo>
                    <a:pt x="13" y="36"/>
                    <a:pt x="14" y="35"/>
                    <a:pt x="15" y="35"/>
                  </a:cubicBezTo>
                  <a:cubicBezTo>
                    <a:pt x="16" y="35"/>
                    <a:pt x="17" y="34"/>
                    <a:pt x="18" y="33"/>
                  </a:cubicBezTo>
                  <a:cubicBezTo>
                    <a:pt x="19" y="33"/>
                    <a:pt x="20" y="32"/>
                    <a:pt x="20" y="31"/>
                  </a:cubicBezTo>
                  <a:cubicBezTo>
                    <a:pt x="21" y="30"/>
                    <a:pt x="21" y="28"/>
                    <a:pt x="22" y="27"/>
                  </a:cubicBezTo>
                  <a:cubicBezTo>
                    <a:pt x="22" y="26"/>
                    <a:pt x="22" y="25"/>
                    <a:pt x="22" y="23"/>
                  </a:cubicBezTo>
                  <a:cubicBezTo>
                    <a:pt x="22" y="21"/>
                    <a:pt x="23" y="20"/>
                    <a:pt x="23" y="20"/>
                  </a:cubicBezTo>
                  <a:cubicBezTo>
                    <a:pt x="23" y="18"/>
                    <a:pt x="23" y="16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63" name="直接连接符 62"/>
          <p:cNvCxnSpPr/>
          <p:nvPr userDrawn="1"/>
        </p:nvCxnSpPr>
        <p:spPr>
          <a:xfrm>
            <a:off x="-825500" y="6629400"/>
            <a:ext cx="13385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5" name="组合 7"/>
          <p:cNvGrpSpPr/>
          <p:nvPr userDrawn="1"/>
        </p:nvGrpSpPr>
        <p:grpSpPr bwMode="auto">
          <a:xfrm>
            <a:off x="243418" y="663576"/>
            <a:ext cx="433916" cy="434975"/>
            <a:chOff x="226124" y="563587"/>
            <a:chExt cx="434926" cy="434926"/>
          </a:xfrm>
        </p:grpSpPr>
        <p:sp>
          <p:nvSpPr>
            <p:cNvPr id="6" name="椭圆 5"/>
            <p:cNvSpPr/>
            <p:nvPr/>
          </p:nvSpPr>
          <p:spPr bwMode="auto">
            <a:xfrm>
              <a:off x="226124" y="563587"/>
              <a:ext cx="434926" cy="4349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50">
                <a:solidFill>
                  <a:srgbClr val="013A73"/>
                </a:solidFill>
              </a:endParaRPr>
            </a:p>
          </p:txBody>
        </p:sp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85529" y="714383"/>
              <a:ext cx="316117" cy="192065"/>
            </a:xfrm>
            <a:custGeom>
              <a:avLst/>
              <a:gdLst>
                <a:gd name="T0" fmla="*/ 0 w 353"/>
                <a:gd name="T1" fmla="*/ 0 h 214"/>
                <a:gd name="T2" fmla="*/ 340 w 353"/>
                <a:gd name="T3" fmla="*/ 0 h 214"/>
                <a:gd name="T4" fmla="*/ 340 w 353"/>
                <a:gd name="T5" fmla="*/ 14 h 214"/>
                <a:gd name="T6" fmla="*/ 340 w 353"/>
                <a:gd name="T7" fmla="*/ 41 h 214"/>
                <a:gd name="T8" fmla="*/ 340 w 353"/>
                <a:gd name="T9" fmla="*/ 115 h 214"/>
                <a:gd name="T10" fmla="*/ 349 w 353"/>
                <a:gd name="T11" fmla="*/ 130 h 214"/>
                <a:gd name="T12" fmla="*/ 344 w 353"/>
                <a:gd name="T13" fmla="*/ 142 h 214"/>
                <a:gd name="T14" fmla="*/ 353 w 353"/>
                <a:gd name="T15" fmla="*/ 198 h 214"/>
                <a:gd name="T16" fmla="*/ 329 w 353"/>
                <a:gd name="T17" fmla="*/ 198 h 214"/>
                <a:gd name="T18" fmla="*/ 325 w 353"/>
                <a:gd name="T19" fmla="*/ 177 h 214"/>
                <a:gd name="T20" fmla="*/ 319 w 353"/>
                <a:gd name="T21" fmla="*/ 198 h 214"/>
                <a:gd name="T22" fmla="*/ 313 w 353"/>
                <a:gd name="T23" fmla="*/ 198 h 214"/>
                <a:gd name="T24" fmla="*/ 321 w 353"/>
                <a:gd name="T25" fmla="*/ 142 h 214"/>
                <a:gd name="T26" fmla="*/ 316 w 353"/>
                <a:gd name="T27" fmla="*/ 130 h 214"/>
                <a:gd name="T28" fmla="*/ 325 w 353"/>
                <a:gd name="T29" fmla="*/ 115 h 214"/>
                <a:gd name="T30" fmla="*/ 325 w 353"/>
                <a:gd name="T31" fmla="*/ 41 h 214"/>
                <a:gd name="T32" fmla="*/ 0 w 353"/>
                <a:gd name="T33" fmla="*/ 41 h 214"/>
                <a:gd name="T34" fmla="*/ 0 w 353"/>
                <a:gd name="T35" fmla="*/ 0 h 214"/>
                <a:gd name="T36" fmla="*/ 49 w 353"/>
                <a:gd name="T37" fmla="*/ 66 h 214"/>
                <a:gd name="T38" fmla="*/ 48 w 353"/>
                <a:gd name="T39" fmla="*/ 180 h 214"/>
                <a:gd name="T40" fmla="*/ 175 w 353"/>
                <a:gd name="T41" fmla="*/ 214 h 214"/>
                <a:gd name="T42" fmla="*/ 299 w 353"/>
                <a:gd name="T43" fmla="*/ 180 h 214"/>
                <a:gd name="T44" fmla="*/ 299 w 353"/>
                <a:gd name="T45" fmla="*/ 66 h 214"/>
                <a:gd name="T46" fmla="*/ 49 w 353"/>
                <a:gd name="T47" fmla="*/ 6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3" h="214">
                  <a:moveTo>
                    <a:pt x="0" y="0"/>
                  </a:moveTo>
                  <a:cubicBezTo>
                    <a:pt x="340" y="0"/>
                    <a:pt x="340" y="0"/>
                    <a:pt x="340" y="0"/>
                  </a:cubicBezTo>
                  <a:cubicBezTo>
                    <a:pt x="340" y="14"/>
                    <a:pt x="340" y="14"/>
                    <a:pt x="340" y="14"/>
                  </a:cubicBezTo>
                  <a:cubicBezTo>
                    <a:pt x="340" y="41"/>
                    <a:pt x="340" y="41"/>
                    <a:pt x="340" y="41"/>
                  </a:cubicBezTo>
                  <a:cubicBezTo>
                    <a:pt x="340" y="115"/>
                    <a:pt x="340" y="115"/>
                    <a:pt x="340" y="115"/>
                  </a:cubicBezTo>
                  <a:cubicBezTo>
                    <a:pt x="345" y="118"/>
                    <a:pt x="349" y="123"/>
                    <a:pt x="349" y="130"/>
                  </a:cubicBezTo>
                  <a:cubicBezTo>
                    <a:pt x="349" y="135"/>
                    <a:pt x="347" y="139"/>
                    <a:pt x="344" y="142"/>
                  </a:cubicBezTo>
                  <a:cubicBezTo>
                    <a:pt x="353" y="198"/>
                    <a:pt x="353" y="198"/>
                    <a:pt x="353" y="198"/>
                  </a:cubicBezTo>
                  <a:cubicBezTo>
                    <a:pt x="329" y="198"/>
                    <a:pt x="329" y="198"/>
                    <a:pt x="329" y="198"/>
                  </a:cubicBezTo>
                  <a:cubicBezTo>
                    <a:pt x="325" y="177"/>
                    <a:pt x="325" y="177"/>
                    <a:pt x="325" y="177"/>
                  </a:cubicBezTo>
                  <a:cubicBezTo>
                    <a:pt x="319" y="198"/>
                    <a:pt x="319" y="198"/>
                    <a:pt x="319" y="198"/>
                  </a:cubicBezTo>
                  <a:cubicBezTo>
                    <a:pt x="313" y="198"/>
                    <a:pt x="313" y="198"/>
                    <a:pt x="313" y="198"/>
                  </a:cubicBezTo>
                  <a:cubicBezTo>
                    <a:pt x="321" y="142"/>
                    <a:pt x="321" y="142"/>
                    <a:pt x="321" y="142"/>
                  </a:cubicBezTo>
                  <a:cubicBezTo>
                    <a:pt x="318" y="139"/>
                    <a:pt x="316" y="135"/>
                    <a:pt x="316" y="130"/>
                  </a:cubicBezTo>
                  <a:cubicBezTo>
                    <a:pt x="316" y="123"/>
                    <a:pt x="320" y="118"/>
                    <a:pt x="325" y="115"/>
                  </a:cubicBezTo>
                  <a:cubicBezTo>
                    <a:pt x="325" y="41"/>
                    <a:pt x="325" y="41"/>
                    <a:pt x="32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49" y="66"/>
                  </a:moveTo>
                  <a:cubicBezTo>
                    <a:pt x="48" y="180"/>
                    <a:pt x="48" y="180"/>
                    <a:pt x="48" y="180"/>
                  </a:cubicBezTo>
                  <a:cubicBezTo>
                    <a:pt x="98" y="179"/>
                    <a:pt x="138" y="194"/>
                    <a:pt x="175" y="214"/>
                  </a:cubicBezTo>
                  <a:cubicBezTo>
                    <a:pt x="206" y="191"/>
                    <a:pt x="246" y="178"/>
                    <a:pt x="299" y="180"/>
                  </a:cubicBezTo>
                  <a:cubicBezTo>
                    <a:pt x="299" y="142"/>
                    <a:pt x="299" y="104"/>
                    <a:pt x="299" y="66"/>
                  </a:cubicBezTo>
                  <a:lnTo>
                    <a:pt x="49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10220333" y="512775"/>
            <a:ext cx="1239777" cy="388521"/>
            <a:chOff x="2571750" y="2305050"/>
            <a:chExt cx="7107238" cy="2227263"/>
          </a:xfrm>
          <a:solidFill>
            <a:srgbClr val="9C0C15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5570538" y="2641600"/>
              <a:ext cx="169863" cy="527050"/>
            </a:xfrm>
            <a:custGeom>
              <a:avLst/>
              <a:gdLst>
                <a:gd name="T0" fmla="*/ 0 w 40"/>
                <a:gd name="T1" fmla="*/ 117 h 124"/>
                <a:gd name="T2" fmla="*/ 7 w 40"/>
                <a:gd name="T3" fmla="*/ 122 h 124"/>
                <a:gd name="T4" fmla="*/ 23 w 40"/>
                <a:gd name="T5" fmla="*/ 95 h 124"/>
                <a:gd name="T6" fmla="*/ 39 w 40"/>
                <a:gd name="T7" fmla="*/ 34 h 124"/>
                <a:gd name="T8" fmla="*/ 15 w 40"/>
                <a:gd name="T9" fmla="*/ 0 h 124"/>
                <a:gd name="T10" fmla="*/ 7 w 40"/>
                <a:gd name="T11" fmla="*/ 7 h 124"/>
                <a:gd name="T12" fmla="*/ 12 w 40"/>
                <a:gd name="T13" fmla="*/ 42 h 124"/>
                <a:gd name="T14" fmla="*/ 6 w 40"/>
                <a:gd name="T15" fmla="*/ 95 h 124"/>
                <a:gd name="T16" fmla="*/ 0 w 40"/>
                <a:gd name="T1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4">
                  <a:moveTo>
                    <a:pt x="0" y="117"/>
                  </a:moveTo>
                  <a:cubicBezTo>
                    <a:pt x="0" y="117"/>
                    <a:pt x="0" y="124"/>
                    <a:pt x="7" y="122"/>
                  </a:cubicBezTo>
                  <a:cubicBezTo>
                    <a:pt x="7" y="122"/>
                    <a:pt x="23" y="109"/>
                    <a:pt x="23" y="95"/>
                  </a:cubicBezTo>
                  <a:cubicBezTo>
                    <a:pt x="23" y="95"/>
                    <a:pt x="29" y="51"/>
                    <a:pt x="39" y="34"/>
                  </a:cubicBezTo>
                  <a:cubicBezTo>
                    <a:pt x="39" y="34"/>
                    <a:pt x="40" y="23"/>
                    <a:pt x="15" y="0"/>
                  </a:cubicBezTo>
                  <a:cubicBezTo>
                    <a:pt x="15" y="0"/>
                    <a:pt x="7" y="2"/>
                    <a:pt x="7" y="7"/>
                  </a:cubicBezTo>
                  <a:cubicBezTo>
                    <a:pt x="8" y="11"/>
                    <a:pt x="19" y="16"/>
                    <a:pt x="12" y="42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111"/>
                    <a:pt x="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5765800" y="3117850"/>
              <a:ext cx="325438" cy="336550"/>
            </a:xfrm>
            <a:custGeom>
              <a:avLst/>
              <a:gdLst>
                <a:gd name="T0" fmla="*/ 71 w 77"/>
                <a:gd name="T1" fmla="*/ 34 h 79"/>
                <a:gd name="T2" fmla="*/ 46 w 77"/>
                <a:gd name="T3" fmla="*/ 6 h 79"/>
                <a:gd name="T4" fmla="*/ 36 w 77"/>
                <a:gd name="T5" fmla="*/ 13 h 79"/>
                <a:gd name="T6" fmla="*/ 3 w 77"/>
                <a:gd name="T7" fmla="*/ 66 h 79"/>
                <a:gd name="T8" fmla="*/ 14 w 77"/>
                <a:gd name="T9" fmla="*/ 70 h 79"/>
                <a:gd name="T10" fmla="*/ 62 w 77"/>
                <a:gd name="T11" fmla="*/ 48 h 79"/>
                <a:gd name="T12" fmla="*/ 71 w 77"/>
                <a:gd name="T13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9">
                  <a:moveTo>
                    <a:pt x="71" y="34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34" y="0"/>
                    <a:pt x="36" y="13"/>
                  </a:cubicBezTo>
                  <a:cubicBezTo>
                    <a:pt x="36" y="13"/>
                    <a:pt x="24" y="55"/>
                    <a:pt x="3" y="66"/>
                  </a:cubicBezTo>
                  <a:cubicBezTo>
                    <a:pt x="3" y="66"/>
                    <a:pt x="0" y="79"/>
                    <a:pt x="14" y="70"/>
                  </a:cubicBezTo>
                  <a:cubicBezTo>
                    <a:pt x="14" y="70"/>
                    <a:pt x="51" y="47"/>
                    <a:pt x="62" y="48"/>
                  </a:cubicBezTo>
                  <a:cubicBezTo>
                    <a:pt x="62" y="48"/>
                    <a:pt x="77" y="44"/>
                    <a:pt x="7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5103813" y="3186113"/>
              <a:ext cx="619125" cy="506413"/>
            </a:xfrm>
            <a:custGeom>
              <a:avLst/>
              <a:gdLst>
                <a:gd name="T0" fmla="*/ 141 w 146"/>
                <a:gd name="T1" fmla="*/ 10 h 119"/>
                <a:gd name="T2" fmla="*/ 135 w 146"/>
                <a:gd name="T3" fmla="*/ 3 h 119"/>
                <a:gd name="T4" fmla="*/ 96 w 146"/>
                <a:gd name="T5" fmla="*/ 35 h 119"/>
                <a:gd name="T6" fmla="*/ 61 w 146"/>
                <a:gd name="T7" fmla="*/ 66 h 119"/>
                <a:gd name="T8" fmla="*/ 38 w 146"/>
                <a:gd name="T9" fmla="*/ 83 h 119"/>
                <a:gd name="T10" fmla="*/ 36 w 146"/>
                <a:gd name="T11" fmla="*/ 80 h 119"/>
                <a:gd name="T12" fmla="*/ 32 w 146"/>
                <a:gd name="T13" fmla="*/ 18 h 119"/>
                <a:gd name="T14" fmla="*/ 28 w 146"/>
                <a:gd name="T15" fmla="*/ 28 h 119"/>
                <a:gd name="T16" fmla="*/ 0 w 146"/>
                <a:gd name="T17" fmla="*/ 92 h 119"/>
                <a:gd name="T18" fmla="*/ 22 w 146"/>
                <a:gd name="T19" fmla="*/ 119 h 119"/>
                <a:gd name="T20" fmla="*/ 82 w 146"/>
                <a:gd name="T21" fmla="*/ 88 h 119"/>
                <a:gd name="T22" fmla="*/ 111 w 146"/>
                <a:gd name="T23" fmla="*/ 57 h 119"/>
                <a:gd name="T24" fmla="*/ 141 w 146"/>
                <a:gd name="T25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19">
                  <a:moveTo>
                    <a:pt x="141" y="10"/>
                  </a:moveTo>
                  <a:cubicBezTo>
                    <a:pt x="141" y="10"/>
                    <a:pt x="146" y="0"/>
                    <a:pt x="135" y="3"/>
                  </a:cubicBezTo>
                  <a:cubicBezTo>
                    <a:pt x="135" y="3"/>
                    <a:pt x="112" y="32"/>
                    <a:pt x="96" y="35"/>
                  </a:cubicBezTo>
                  <a:cubicBezTo>
                    <a:pt x="96" y="35"/>
                    <a:pt x="71" y="61"/>
                    <a:pt x="61" y="66"/>
                  </a:cubicBezTo>
                  <a:cubicBezTo>
                    <a:pt x="61" y="66"/>
                    <a:pt x="41" y="78"/>
                    <a:pt x="38" y="83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8" y="28"/>
                    <a:pt x="32" y="18"/>
                  </a:cubicBezTo>
                  <a:cubicBezTo>
                    <a:pt x="32" y="18"/>
                    <a:pt x="27" y="20"/>
                    <a:pt x="28" y="28"/>
                  </a:cubicBezTo>
                  <a:cubicBezTo>
                    <a:pt x="28" y="28"/>
                    <a:pt x="12" y="85"/>
                    <a:pt x="0" y="92"/>
                  </a:cubicBezTo>
                  <a:cubicBezTo>
                    <a:pt x="0" y="92"/>
                    <a:pt x="10" y="109"/>
                    <a:pt x="22" y="119"/>
                  </a:cubicBezTo>
                  <a:cubicBezTo>
                    <a:pt x="22" y="119"/>
                    <a:pt x="68" y="98"/>
                    <a:pt x="82" y="88"/>
                  </a:cubicBezTo>
                  <a:cubicBezTo>
                    <a:pt x="82" y="88"/>
                    <a:pt x="105" y="66"/>
                    <a:pt x="111" y="57"/>
                  </a:cubicBezTo>
                  <a:cubicBezTo>
                    <a:pt x="111" y="57"/>
                    <a:pt x="134" y="26"/>
                    <a:pt x="14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7410450" y="2632075"/>
              <a:ext cx="890588" cy="1108075"/>
            </a:xfrm>
            <a:custGeom>
              <a:avLst/>
              <a:gdLst>
                <a:gd name="T0" fmla="*/ 196 w 210"/>
                <a:gd name="T1" fmla="*/ 11 h 260"/>
                <a:gd name="T2" fmla="*/ 184 w 210"/>
                <a:gd name="T3" fmla="*/ 19 h 260"/>
                <a:gd name="T4" fmla="*/ 164 w 210"/>
                <a:gd name="T5" fmla="*/ 30 h 260"/>
                <a:gd name="T6" fmla="*/ 140 w 210"/>
                <a:gd name="T7" fmla="*/ 6 h 260"/>
                <a:gd name="T8" fmla="*/ 126 w 210"/>
                <a:gd name="T9" fmla="*/ 7 h 260"/>
                <a:gd name="T10" fmla="*/ 132 w 210"/>
                <a:gd name="T11" fmla="*/ 35 h 260"/>
                <a:gd name="T12" fmla="*/ 133 w 210"/>
                <a:gd name="T13" fmla="*/ 48 h 260"/>
                <a:gd name="T14" fmla="*/ 90 w 210"/>
                <a:gd name="T15" fmla="*/ 80 h 260"/>
                <a:gd name="T16" fmla="*/ 89 w 210"/>
                <a:gd name="T17" fmla="*/ 54 h 260"/>
                <a:gd name="T18" fmla="*/ 78 w 210"/>
                <a:gd name="T19" fmla="*/ 56 h 260"/>
                <a:gd name="T20" fmla="*/ 79 w 210"/>
                <a:gd name="T21" fmla="*/ 105 h 260"/>
                <a:gd name="T22" fmla="*/ 112 w 210"/>
                <a:gd name="T23" fmla="*/ 109 h 260"/>
                <a:gd name="T24" fmla="*/ 89 w 210"/>
                <a:gd name="T25" fmla="*/ 149 h 260"/>
                <a:gd name="T26" fmla="*/ 14 w 210"/>
                <a:gd name="T27" fmla="*/ 244 h 260"/>
                <a:gd name="T28" fmla="*/ 23 w 210"/>
                <a:gd name="T29" fmla="*/ 252 h 260"/>
                <a:gd name="T30" fmla="*/ 98 w 210"/>
                <a:gd name="T31" fmla="*/ 182 h 260"/>
                <a:gd name="T32" fmla="*/ 170 w 210"/>
                <a:gd name="T33" fmla="*/ 55 h 260"/>
                <a:gd name="T34" fmla="*/ 210 w 210"/>
                <a:gd name="T35" fmla="*/ 27 h 260"/>
                <a:gd name="T36" fmla="*/ 196 w 210"/>
                <a:gd name="T37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60">
                  <a:moveTo>
                    <a:pt x="196" y="11"/>
                  </a:moveTo>
                  <a:cubicBezTo>
                    <a:pt x="189" y="9"/>
                    <a:pt x="184" y="19"/>
                    <a:pt x="184" y="19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6" y="23"/>
                    <a:pt x="140" y="6"/>
                    <a:pt x="140" y="6"/>
                  </a:cubicBezTo>
                  <a:cubicBezTo>
                    <a:pt x="128" y="0"/>
                    <a:pt x="126" y="7"/>
                    <a:pt x="126" y="7"/>
                  </a:cubicBezTo>
                  <a:cubicBezTo>
                    <a:pt x="122" y="16"/>
                    <a:pt x="132" y="35"/>
                    <a:pt x="132" y="35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75" y="73"/>
                    <a:pt x="89" y="54"/>
                    <a:pt x="89" y="54"/>
                  </a:cubicBezTo>
                  <a:cubicBezTo>
                    <a:pt x="87" y="39"/>
                    <a:pt x="78" y="56"/>
                    <a:pt x="78" y="56"/>
                  </a:cubicBezTo>
                  <a:cubicBezTo>
                    <a:pt x="67" y="81"/>
                    <a:pt x="79" y="105"/>
                    <a:pt x="79" y="105"/>
                  </a:cubicBezTo>
                  <a:cubicBezTo>
                    <a:pt x="90" y="123"/>
                    <a:pt x="108" y="112"/>
                    <a:pt x="112" y="109"/>
                  </a:cubicBezTo>
                  <a:cubicBezTo>
                    <a:pt x="106" y="115"/>
                    <a:pt x="89" y="149"/>
                    <a:pt x="89" y="149"/>
                  </a:cubicBezTo>
                  <a:cubicBezTo>
                    <a:pt x="68" y="204"/>
                    <a:pt x="14" y="244"/>
                    <a:pt x="14" y="244"/>
                  </a:cubicBezTo>
                  <a:cubicBezTo>
                    <a:pt x="0" y="260"/>
                    <a:pt x="23" y="252"/>
                    <a:pt x="23" y="252"/>
                  </a:cubicBezTo>
                  <a:cubicBezTo>
                    <a:pt x="44" y="243"/>
                    <a:pt x="98" y="182"/>
                    <a:pt x="98" y="182"/>
                  </a:cubicBezTo>
                  <a:cubicBezTo>
                    <a:pt x="175" y="91"/>
                    <a:pt x="170" y="55"/>
                    <a:pt x="170" y="55"/>
                  </a:cubicBezTo>
                  <a:cubicBezTo>
                    <a:pt x="188" y="47"/>
                    <a:pt x="210" y="27"/>
                    <a:pt x="210" y="27"/>
                  </a:cubicBezTo>
                  <a:lnTo>
                    <a:pt x="19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8166100" y="3233738"/>
              <a:ext cx="246063" cy="428625"/>
            </a:xfrm>
            <a:custGeom>
              <a:avLst/>
              <a:gdLst>
                <a:gd name="T0" fmla="*/ 9 w 58"/>
                <a:gd name="T1" fmla="*/ 23 h 101"/>
                <a:gd name="T2" fmla="*/ 9 w 58"/>
                <a:gd name="T3" fmla="*/ 86 h 101"/>
                <a:gd name="T4" fmla="*/ 14 w 58"/>
                <a:gd name="T5" fmla="*/ 96 h 101"/>
                <a:gd name="T6" fmla="*/ 51 w 58"/>
                <a:gd name="T7" fmla="*/ 50 h 101"/>
                <a:gd name="T8" fmla="*/ 21 w 58"/>
                <a:gd name="T9" fmla="*/ 11 h 101"/>
                <a:gd name="T10" fmla="*/ 9 w 58"/>
                <a:gd name="T11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9" y="23"/>
                  </a:moveTo>
                  <a:cubicBezTo>
                    <a:pt x="9" y="23"/>
                    <a:pt x="23" y="73"/>
                    <a:pt x="9" y="86"/>
                  </a:cubicBezTo>
                  <a:cubicBezTo>
                    <a:pt x="9" y="86"/>
                    <a:pt x="0" y="101"/>
                    <a:pt x="14" y="96"/>
                  </a:cubicBezTo>
                  <a:cubicBezTo>
                    <a:pt x="14" y="96"/>
                    <a:pt x="35" y="62"/>
                    <a:pt x="51" y="50"/>
                  </a:cubicBezTo>
                  <a:cubicBezTo>
                    <a:pt x="51" y="50"/>
                    <a:pt x="58" y="24"/>
                    <a:pt x="21" y="11"/>
                  </a:cubicBezTo>
                  <a:cubicBezTo>
                    <a:pt x="21" y="11"/>
                    <a:pt x="1" y="0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8755063" y="2305050"/>
              <a:ext cx="923925" cy="1587500"/>
            </a:xfrm>
            <a:custGeom>
              <a:avLst/>
              <a:gdLst>
                <a:gd name="T0" fmla="*/ 140 w 218"/>
                <a:gd name="T1" fmla="*/ 7 h 373"/>
                <a:gd name="T2" fmla="*/ 135 w 218"/>
                <a:gd name="T3" fmla="*/ 15 h 373"/>
                <a:gd name="T4" fmla="*/ 112 w 218"/>
                <a:gd name="T5" fmla="*/ 34 h 373"/>
                <a:gd name="T6" fmla="*/ 88 w 218"/>
                <a:gd name="T7" fmla="*/ 44 h 373"/>
                <a:gd name="T8" fmla="*/ 78 w 218"/>
                <a:gd name="T9" fmla="*/ 59 h 373"/>
                <a:gd name="T10" fmla="*/ 39 w 218"/>
                <a:gd name="T11" fmla="*/ 96 h 373"/>
                <a:gd name="T12" fmla="*/ 22 w 218"/>
                <a:gd name="T13" fmla="*/ 82 h 373"/>
                <a:gd name="T14" fmla="*/ 11 w 218"/>
                <a:gd name="T15" fmla="*/ 90 h 373"/>
                <a:gd name="T16" fmla="*/ 17 w 218"/>
                <a:gd name="T17" fmla="*/ 125 h 373"/>
                <a:gd name="T18" fmla="*/ 43 w 218"/>
                <a:gd name="T19" fmla="*/ 111 h 373"/>
                <a:gd name="T20" fmla="*/ 83 w 218"/>
                <a:gd name="T21" fmla="*/ 70 h 373"/>
                <a:gd name="T22" fmla="*/ 112 w 218"/>
                <a:gd name="T23" fmla="*/ 78 h 373"/>
                <a:gd name="T24" fmla="*/ 103 w 218"/>
                <a:gd name="T25" fmla="*/ 99 h 373"/>
                <a:gd name="T26" fmla="*/ 28 w 218"/>
                <a:gd name="T27" fmla="*/ 189 h 373"/>
                <a:gd name="T28" fmla="*/ 27 w 218"/>
                <a:gd name="T29" fmla="*/ 220 h 373"/>
                <a:gd name="T30" fmla="*/ 51 w 218"/>
                <a:gd name="T31" fmla="*/ 220 h 373"/>
                <a:gd name="T32" fmla="*/ 76 w 218"/>
                <a:gd name="T33" fmla="*/ 194 h 373"/>
                <a:gd name="T34" fmla="*/ 67 w 218"/>
                <a:gd name="T35" fmla="*/ 231 h 373"/>
                <a:gd name="T36" fmla="*/ 90 w 218"/>
                <a:gd name="T37" fmla="*/ 244 h 373"/>
                <a:gd name="T38" fmla="*/ 125 w 218"/>
                <a:gd name="T39" fmla="*/ 255 h 373"/>
                <a:gd name="T40" fmla="*/ 3 w 218"/>
                <a:gd name="T41" fmla="*/ 309 h 373"/>
                <a:gd name="T42" fmla="*/ 102 w 218"/>
                <a:gd name="T43" fmla="*/ 361 h 373"/>
                <a:gd name="T44" fmla="*/ 148 w 218"/>
                <a:gd name="T45" fmla="*/ 325 h 373"/>
                <a:gd name="T46" fmla="*/ 149 w 218"/>
                <a:gd name="T47" fmla="*/ 288 h 373"/>
                <a:gd name="T48" fmla="*/ 154 w 218"/>
                <a:gd name="T49" fmla="*/ 280 h 373"/>
                <a:gd name="T50" fmla="*/ 179 w 218"/>
                <a:gd name="T51" fmla="*/ 286 h 373"/>
                <a:gd name="T52" fmla="*/ 193 w 218"/>
                <a:gd name="T53" fmla="*/ 286 h 373"/>
                <a:gd name="T54" fmla="*/ 188 w 218"/>
                <a:gd name="T55" fmla="*/ 262 h 373"/>
                <a:gd name="T56" fmla="*/ 142 w 218"/>
                <a:gd name="T57" fmla="*/ 256 h 373"/>
                <a:gd name="T58" fmla="*/ 99 w 218"/>
                <a:gd name="T59" fmla="*/ 224 h 373"/>
                <a:gd name="T60" fmla="*/ 114 w 218"/>
                <a:gd name="T61" fmla="*/ 162 h 373"/>
                <a:gd name="T62" fmla="*/ 75 w 218"/>
                <a:gd name="T63" fmla="*/ 168 h 373"/>
                <a:gd name="T64" fmla="*/ 111 w 218"/>
                <a:gd name="T65" fmla="*/ 129 h 373"/>
                <a:gd name="T66" fmla="*/ 120 w 218"/>
                <a:gd name="T67" fmla="*/ 111 h 373"/>
                <a:gd name="T68" fmla="*/ 141 w 218"/>
                <a:gd name="T69" fmla="*/ 80 h 373"/>
                <a:gd name="T70" fmla="*/ 172 w 218"/>
                <a:gd name="T71" fmla="*/ 13 h 373"/>
                <a:gd name="T72" fmla="*/ 140 w 218"/>
                <a:gd name="T73" fmla="*/ 7 h 373"/>
                <a:gd name="T74" fmla="*/ 129 w 218"/>
                <a:gd name="T75" fmla="*/ 314 h 373"/>
                <a:gd name="T76" fmla="*/ 63 w 218"/>
                <a:gd name="T77" fmla="*/ 330 h 373"/>
                <a:gd name="T78" fmla="*/ 79 w 218"/>
                <a:gd name="T79" fmla="*/ 301 h 373"/>
                <a:gd name="T80" fmla="*/ 114 w 218"/>
                <a:gd name="T81" fmla="*/ 283 h 373"/>
                <a:gd name="T82" fmla="*/ 129 w 218"/>
                <a:gd name="T83" fmla="*/ 314 h 373"/>
                <a:gd name="T84" fmla="*/ 119 w 218"/>
                <a:gd name="T85" fmla="*/ 50 h 373"/>
                <a:gd name="T86" fmla="*/ 123 w 218"/>
                <a:gd name="T87" fmla="*/ 42 h 373"/>
                <a:gd name="T88" fmla="*/ 136 w 218"/>
                <a:gd name="T89" fmla="*/ 33 h 373"/>
                <a:gd name="T90" fmla="*/ 119 w 218"/>
                <a:gd name="T91" fmla="*/ 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373">
                  <a:moveTo>
                    <a:pt x="140" y="7"/>
                  </a:moveTo>
                  <a:cubicBezTo>
                    <a:pt x="135" y="15"/>
                    <a:pt x="135" y="15"/>
                    <a:pt x="135" y="15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3" y="52"/>
                    <a:pt x="88" y="44"/>
                  </a:cubicBezTo>
                  <a:cubicBezTo>
                    <a:pt x="88" y="44"/>
                    <a:pt x="79" y="44"/>
                    <a:pt x="78" y="5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26" y="107"/>
                    <a:pt x="22" y="82"/>
                  </a:cubicBezTo>
                  <a:cubicBezTo>
                    <a:pt x="22" y="82"/>
                    <a:pt x="18" y="63"/>
                    <a:pt x="11" y="90"/>
                  </a:cubicBezTo>
                  <a:cubicBezTo>
                    <a:pt x="11" y="90"/>
                    <a:pt x="10" y="120"/>
                    <a:pt x="17" y="125"/>
                  </a:cubicBezTo>
                  <a:cubicBezTo>
                    <a:pt x="17" y="125"/>
                    <a:pt x="41" y="132"/>
                    <a:pt x="43" y="111"/>
                  </a:cubicBezTo>
                  <a:cubicBezTo>
                    <a:pt x="43" y="111"/>
                    <a:pt x="78" y="76"/>
                    <a:pt x="83" y="70"/>
                  </a:cubicBezTo>
                  <a:cubicBezTo>
                    <a:pt x="83" y="70"/>
                    <a:pt x="104" y="82"/>
                    <a:pt x="112" y="78"/>
                  </a:cubicBezTo>
                  <a:cubicBezTo>
                    <a:pt x="112" y="78"/>
                    <a:pt x="120" y="81"/>
                    <a:pt x="103" y="99"/>
                  </a:cubicBezTo>
                  <a:cubicBezTo>
                    <a:pt x="103" y="99"/>
                    <a:pt x="44" y="188"/>
                    <a:pt x="28" y="189"/>
                  </a:cubicBezTo>
                  <a:cubicBezTo>
                    <a:pt x="28" y="189"/>
                    <a:pt x="21" y="209"/>
                    <a:pt x="27" y="220"/>
                  </a:cubicBezTo>
                  <a:cubicBezTo>
                    <a:pt x="27" y="220"/>
                    <a:pt x="47" y="225"/>
                    <a:pt x="51" y="220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6" y="194"/>
                    <a:pt x="80" y="207"/>
                    <a:pt x="67" y="231"/>
                  </a:cubicBezTo>
                  <a:cubicBezTo>
                    <a:pt x="67" y="231"/>
                    <a:pt x="66" y="257"/>
                    <a:pt x="90" y="244"/>
                  </a:cubicBezTo>
                  <a:cubicBezTo>
                    <a:pt x="90" y="244"/>
                    <a:pt x="118" y="236"/>
                    <a:pt x="125" y="255"/>
                  </a:cubicBezTo>
                  <a:cubicBezTo>
                    <a:pt x="125" y="255"/>
                    <a:pt x="77" y="246"/>
                    <a:pt x="3" y="309"/>
                  </a:cubicBezTo>
                  <a:cubicBezTo>
                    <a:pt x="3" y="309"/>
                    <a:pt x="0" y="332"/>
                    <a:pt x="102" y="361"/>
                  </a:cubicBezTo>
                  <a:cubicBezTo>
                    <a:pt x="102" y="361"/>
                    <a:pt x="143" y="373"/>
                    <a:pt x="148" y="32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9" y="288"/>
                    <a:pt x="143" y="283"/>
                    <a:pt x="154" y="280"/>
                  </a:cubicBezTo>
                  <a:cubicBezTo>
                    <a:pt x="179" y="286"/>
                    <a:pt x="179" y="286"/>
                    <a:pt x="179" y="286"/>
                  </a:cubicBezTo>
                  <a:cubicBezTo>
                    <a:pt x="179" y="286"/>
                    <a:pt x="186" y="300"/>
                    <a:pt x="193" y="286"/>
                  </a:cubicBezTo>
                  <a:cubicBezTo>
                    <a:pt x="193" y="286"/>
                    <a:pt x="218" y="277"/>
                    <a:pt x="188" y="262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2" y="256"/>
                    <a:pt x="151" y="228"/>
                    <a:pt x="99" y="224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2"/>
                    <a:pt x="102" y="141"/>
                    <a:pt x="75" y="168"/>
                  </a:cubicBezTo>
                  <a:cubicBezTo>
                    <a:pt x="75" y="168"/>
                    <a:pt x="98" y="137"/>
                    <a:pt x="111" y="129"/>
                  </a:cubicBezTo>
                  <a:cubicBezTo>
                    <a:pt x="111" y="129"/>
                    <a:pt x="118" y="129"/>
                    <a:pt x="120" y="111"/>
                  </a:cubicBezTo>
                  <a:cubicBezTo>
                    <a:pt x="120" y="111"/>
                    <a:pt x="130" y="109"/>
                    <a:pt x="141" y="80"/>
                  </a:cubicBezTo>
                  <a:cubicBezTo>
                    <a:pt x="141" y="80"/>
                    <a:pt x="157" y="80"/>
                    <a:pt x="172" y="13"/>
                  </a:cubicBezTo>
                  <a:cubicBezTo>
                    <a:pt x="172" y="13"/>
                    <a:pt x="152" y="0"/>
                    <a:pt x="140" y="7"/>
                  </a:cubicBezTo>
                  <a:close/>
                  <a:moveTo>
                    <a:pt x="129" y="314"/>
                  </a:moveTo>
                  <a:cubicBezTo>
                    <a:pt x="123" y="356"/>
                    <a:pt x="63" y="330"/>
                    <a:pt x="63" y="330"/>
                  </a:cubicBezTo>
                  <a:cubicBezTo>
                    <a:pt x="32" y="324"/>
                    <a:pt x="79" y="301"/>
                    <a:pt x="79" y="301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45" y="270"/>
                    <a:pt x="129" y="314"/>
                    <a:pt x="129" y="314"/>
                  </a:cubicBezTo>
                  <a:close/>
                  <a:moveTo>
                    <a:pt x="119" y="50"/>
                  </a:moveTo>
                  <a:cubicBezTo>
                    <a:pt x="119" y="50"/>
                    <a:pt x="118" y="45"/>
                    <a:pt x="123" y="42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28" y="63"/>
                    <a:pt x="11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6375400" y="2355850"/>
              <a:ext cx="836613" cy="1490663"/>
            </a:xfrm>
            <a:custGeom>
              <a:avLst/>
              <a:gdLst>
                <a:gd name="T0" fmla="*/ 115 w 197"/>
                <a:gd name="T1" fmla="*/ 250 h 350"/>
                <a:gd name="T2" fmla="*/ 144 w 197"/>
                <a:gd name="T3" fmla="*/ 194 h 350"/>
                <a:gd name="T4" fmla="*/ 141 w 197"/>
                <a:gd name="T5" fmla="*/ 178 h 350"/>
                <a:gd name="T6" fmla="*/ 145 w 197"/>
                <a:gd name="T7" fmla="*/ 168 h 350"/>
                <a:gd name="T8" fmla="*/ 137 w 197"/>
                <a:gd name="T9" fmla="*/ 162 h 350"/>
                <a:gd name="T10" fmla="*/ 119 w 197"/>
                <a:gd name="T11" fmla="*/ 145 h 350"/>
                <a:gd name="T12" fmla="*/ 129 w 197"/>
                <a:gd name="T13" fmla="*/ 132 h 350"/>
                <a:gd name="T14" fmla="*/ 171 w 197"/>
                <a:gd name="T15" fmla="*/ 107 h 350"/>
                <a:gd name="T16" fmla="*/ 191 w 197"/>
                <a:gd name="T17" fmla="*/ 60 h 350"/>
                <a:gd name="T18" fmla="*/ 181 w 197"/>
                <a:gd name="T19" fmla="*/ 46 h 350"/>
                <a:gd name="T20" fmla="*/ 168 w 197"/>
                <a:gd name="T21" fmla="*/ 62 h 350"/>
                <a:gd name="T22" fmla="*/ 133 w 197"/>
                <a:gd name="T23" fmla="*/ 90 h 350"/>
                <a:gd name="T24" fmla="*/ 151 w 197"/>
                <a:gd name="T25" fmla="*/ 35 h 350"/>
                <a:gd name="T26" fmla="*/ 149 w 197"/>
                <a:gd name="T27" fmla="*/ 15 h 350"/>
                <a:gd name="T28" fmla="*/ 137 w 197"/>
                <a:gd name="T29" fmla="*/ 30 h 350"/>
                <a:gd name="T30" fmla="*/ 90 w 197"/>
                <a:gd name="T31" fmla="*/ 123 h 350"/>
                <a:gd name="T32" fmla="*/ 60 w 197"/>
                <a:gd name="T33" fmla="*/ 138 h 350"/>
                <a:gd name="T34" fmla="*/ 45 w 197"/>
                <a:gd name="T35" fmla="*/ 154 h 350"/>
                <a:gd name="T36" fmla="*/ 69 w 197"/>
                <a:gd name="T37" fmla="*/ 173 h 350"/>
                <a:gd name="T38" fmla="*/ 41 w 197"/>
                <a:gd name="T39" fmla="*/ 234 h 350"/>
                <a:gd name="T40" fmla="*/ 32 w 197"/>
                <a:gd name="T41" fmla="*/ 251 h 350"/>
                <a:gd name="T42" fmla="*/ 52 w 197"/>
                <a:gd name="T43" fmla="*/ 265 h 350"/>
                <a:gd name="T44" fmla="*/ 85 w 197"/>
                <a:gd name="T45" fmla="*/ 246 h 350"/>
                <a:gd name="T46" fmla="*/ 88 w 197"/>
                <a:gd name="T47" fmla="*/ 253 h 350"/>
                <a:gd name="T48" fmla="*/ 78 w 197"/>
                <a:gd name="T49" fmla="*/ 281 h 350"/>
                <a:gd name="T50" fmla="*/ 48 w 197"/>
                <a:gd name="T51" fmla="*/ 302 h 350"/>
                <a:gd name="T52" fmla="*/ 34 w 197"/>
                <a:gd name="T53" fmla="*/ 306 h 350"/>
                <a:gd name="T54" fmla="*/ 31 w 197"/>
                <a:gd name="T55" fmla="*/ 339 h 350"/>
                <a:gd name="T56" fmla="*/ 51 w 197"/>
                <a:gd name="T57" fmla="*/ 332 h 350"/>
                <a:gd name="T58" fmla="*/ 65 w 197"/>
                <a:gd name="T59" fmla="*/ 309 h 350"/>
                <a:gd name="T60" fmla="*/ 108 w 197"/>
                <a:gd name="T61" fmla="*/ 342 h 350"/>
                <a:gd name="T62" fmla="*/ 115 w 197"/>
                <a:gd name="T63" fmla="*/ 309 h 350"/>
                <a:gd name="T64" fmla="*/ 115 w 197"/>
                <a:gd name="T65" fmla="*/ 250 h 350"/>
                <a:gd name="T66" fmla="*/ 85 w 197"/>
                <a:gd name="T67" fmla="*/ 220 h 350"/>
                <a:gd name="T68" fmla="*/ 66 w 197"/>
                <a:gd name="T69" fmla="*/ 232 h 350"/>
                <a:gd name="T70" fmla="*/ 82 w 197"/>
                <a:gd name="T71" fmla="*/ 178 h 350"/>
                <a:gd name="T72" fmla="*/ 106 w 197"/>
                <a:gd name="T73" fmla="*/ 154 h 350"/>
                <a:gd name="T74" fmla="*/ 95 w 197"/>
                <a:gd name="T75" fmla="*/ 197 h 350"/>
                <a:gd name="T76" fmla="*/ 85 w 197"/>
                <a:gd name="T77" fmla="*/ 2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350">
                  <a:moveTo>
                    <a:pt x="115" y="250"/>
                  </a:moveTo>
                  <a:cubicBezTo>
                    <a:pt x="115" y="250"/>
                    <a:pt x="109" y="233"/>
                    <a:pt x="144" y="194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7" y="162"/>
                    <a:pt x="136" y="145"/>
                    <a:pt x="119" y="145"/>
                  </a:cubicBezTo>
                  <a:cubicBezTo>
                    <a:pt x="119" y="145"/>
                    <a:pt x="110" y="143"/>
                    <a:pt x="129" y="132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7" y="52"/>
                    <a:pt x="181" y="46"/>
                  </a:cubicBezTo>
                  <a:cubicBezTo>
                    <a:pt x="181" y="46"/>
                    <a:pt x="179" y="56"/>
                    <a:pt x="168" y="62"/>
                  </a:cubicBezTo>
                  <a:cubicBezTo>
                    <a:pt x="157" y="67"/>
                    <a:pt x="141" y="81"/>
                    <a:pt x="133" y="90"/>
                  </a:cubicBezTo>
                  <a:cubicBezTo>
                    <a:pt x="133" y="90"/>
                    <a:pt x="150" y="45"/>
                    <a:pt x="151" y="35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5"/>
                    <a:pt x="138" y="0"/>
                    <a:pt x="137" y="30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0" y="138"/>
                    <a:pt x="60" y="138"/>
                    <a:pt x="60" y="138"/>
                  </a:cubicBezTo>
                  <a:cubicBezTo>
                    <a:pt x="60" y="138"/>
                    <a:pt x="32" y="132"/>
                    <a:pt x="45" y="154"/>
                  </a:cubicBezTo>
                  <a:cubicBezTo>
                    <a:pt x="69" y="173"/>
                    <a:pt x="69" y="173"/>
                    <a:pt x="69" y="173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85" y="246"/>
                    <a:pt x="89" y="246"/>
                    <a:pt x="88" y="253"/>
                  </a:cubicBezTo>
                  <a:cubicBezTo>
                    <a:pt x="78" y="281"/>
                    <a:pt x="78" y="281"/>
                    <a:pt x="78" y="281"/>
                  </a:cubicBezTo>
                  <a:cubicBezTo>
                    <a:pt x="78" y="281"/>
                    <a:pt x="56" y="303"/>
                    <a:pt x="48" y="302"/>
                  </a:cubicBezTo>
                  <a:cubicBezTo>
                    <a:pt x="48" y="302"/>
                    <a:pt x="45" y="302"/>
                    <a:pt x="34" y="306"/>
                  </a:cubicBezTo>
                  <a:cubicBezTo>
                    <a:pt x="34" y="306"/>
                    <a:pt x="0" y="323"/>
                    <a:pt x="31" y="339"/>
                  </a:cubicBezTo>
                  <a:cubicBezTo>
                    <a:pt x="31" y="339"/>
                    <a:pt x="41" y="350"/>
                    <a:pt x="51" y="332"/>
                  </a:cubicBezTo>
                  <a:cubicBezTo>
                    <a:pt x="65" y="309"/>
                    <a:pt x="65" y="309"/>
                    <a:pt x="65" y="309"/>
                  </a:cubicBezTo>
                  <a:cubicBezTo>
                    <a:pt x="108" y="342"/>
                    <a:pt x="108" y="342"/>
                    <a:pt x="108" y="342"/>
                  </a:cubicBezTo>
                  <a:cubicBezTo>
                    <a:pt x="108" y="342"/>
                    <a:pt x="117" y="330"/>
                    <a:pt x="115" y="309"/>
                  </a:cubicBezTo>
                  <a:lnTo>
                    <a:pt x="115" y="250"/>
                  </a:lnTo>
                  <a:close/>
                  <a:moveTo>
                    <a:pt x="85" y="220"/>
                  </a:moveTo>
                  <a:cubicBezTo>
                    <a:pt x="66" y="232"/>
                    <a:pt x="66" y="232"/>
                    <a:pt x="66" y="232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7" y="161"/>
                    <a:pt x="106" y="154"/>
                    <a:pt x="106" y="154"/>
                  </a:cubicBezTo>
                  <a:cubicBezTo>
                    <a:pt x="105" y="170"/>
                    <a:pt x="95" y="197"/>
                    <a:pt x="95" y="197"/>
                  </a:cubicBezTo>
                  <a:cubicBezTo>
                    <a:pt x="90" y="212"/>
                    <a:pt x="85" y="220"/>
                    <a:pt x="8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6842125" y="3475038"/>
              <a:ext cx="296863" cy="265113"/>
            </a:xfrm>
            <a:custGeom>
              <a:avLst/>
              <a:gdLst>
                <a:gd name="T0" fmla="*/ 51 w 70"/>
                <a:gd name="T1" fmla="*/ 9 h 62"/>
                <a:gd name="T2" fmla="*/ 22 w 70"/>
                <a:gd name="T3" fmla="*/ 0 h 62"/>
                <a:gd name="T4" fmla="*/ 18 w 70"/>
                <a:gd name="T5" fmla="*/ 12 h 62"/>
                <a:gd name="T6" fmla="*/ 37 w 70"/>
                <a:gd name="T7" fmla="*/ 39 h 62"/>
                <a:gd name="T8" fmla="*/ 57 w 70"/>
                <a:gd name="T9" fmla="*/ 44 h 62"/>
                <a:gd name="T10" fmla="*/ 64 w 70"/>
                <a:gd name="T11" fmla="*/ 30 h 62"/>
                <a:gd name="T12" fmla="*/ 51 w 70"/>
                <a:gd name="T13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2">
                  <a:moveTo>
                    <a:pt x="51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0" y="1"/>
                    <a:pt x="18" y="12"/>
                  </a:cubicBezTo>
                  <a:cubicBezTo>
                    <a:pt x="18" y="12"/>
                    <a:pt x="32" y="27"/>
                    <a:pt x="37" y="39"/>
                  </a:cubicBezTo>
                  <a:cubicBezTo>
                    <a:pt x="37" y="39"/>
                    <a:pt x="42" y="62"/>
                    <a:pt x="57" y="44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70" y="17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519271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0 w 39"/>
                <a:gd name="T11" fmla="*/ 50 h 50"/>
                <a:gd name="T12" fmla="*/ 7 w 39"/>
                <a:gd name="T13" fmla="*/ 48 h 50"/>
                <a:gd name="T14" fmla="*/ 4 w 39"/>
                <a:gd name="T15" fmla="*/ 50 h 50"/>
                <a:gd name="T16" fmla="*/ 2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2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0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2" y="20"/>
                    <a:pt x="2" y="13"/>
                  </a:cubicBezTo>
                  <a:cubicBezTo>
                    <a:pt x="2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5387975" y="4046538"/>
              <a:ext cx="249238" cy="204788"/>
            </a:xfrm>
            <a:custGeom>
              <a:avLst/>
              <a:gdLst>
                <a:gd name="T0" fmla="*/ 0 w 59"/>
                <a:gd name="T1" fmla="*/ 47 h 48"/>
                <a:gd name="T2" fmla="*/ 8 w 59"/>
                <a:gd name="T3" fmla="*/ 40 h 48"/>
                <a:gd name="T4" fmla="*/ 8 w 59"/>
                <a:gd name="T5" fmla="*/ 8 h 48"/>
                <a:gd name="T6" fmla="*/ 0 w 59"/>
                <a:gd name="T7" fmla="*/ 2 h 48"/>
                <a:gd name="T8" fmla="*/ 0 w 59"/>
                <a:gd name="T9" fmla="*/ 0 h 48"/>
                <a:gd name="T10" fmla="*/ 24 w 59"/>
                <a:gd name="T11" fmla="*/ 0 h 48"/>
                <a:gd name="T12" fmla="*/ 24 w 59"/>
                <a:gd name="T13" fmla="*/ 2 h 48"/>
                <a:gd name="T14" fmla="*/ 17 w 59"/>
                <a:gd name="T15" fmla="*/ 8 h 48"/>
                <a:gd name="T16" fmla="*/ 17 w 59"/>
                <a:gd name="T17" fmla="*/ 22 h 48"/>
                <a:gd name="T18" fmla="*/ 43 w 59"/>
                <a:gd name="T19" fmla="*/ 22 h 48"/>
                <a:gd name="T20" fmla="*/ 43 w 59"/>
                <a:gd name="T21" fmla="*/ 8 h 48"/>
                <a:gd name="T22" fmla="*/ 35 w 59"/>
                <a:gd name="T23" fmla="*/ 2 h 48"/>
                <a:gd name="T24" fmla="*/ 35 w 59"/>
                <a:gd name="T25" fmla="*/ 0 h 48"/>
                <a:gd name="T26" fmla="*/ 59 w 59"/>
                <a:gd name="T27" fmla="*/ 0 h 48"/>
                <a:gd name="T28" fmla="*/ 59 w 59"/>
                <a:gd name="T29" fmla="*/ 2 h 48"/>
                <a:gd name="T30" fmla="*/ 52 w 59"/>
                <a:gd name="T31" fmla="*/ 8 h 48"/>
                <a:gd name="T32" fmla="*/ 52 w 59"/>
                <a:gd name="T33" fmla="*/ 41 h 48"/>
                <a:gd name="T34" fmla="*/ 59 w 59"/>
                <a:gd name="T35" fmla="*/ 47 h 48"/>
                <a:gd name="T36" fmla="*/ 59 w 59"/>
                <a:gd name="T37" fmla="*/ 48 h 48"/>
                <a:gd name="T38" fmla="*/ 35 w 59"/>
                <a:gd name="T39" fmla="*/ 48 h 48"/>
                <a:gd name="T40" fmla="*/ 35 w 59"/>
                <a:gd name="T41" fmla="*/ 47 h 48"/>
                <a:gd name="T42" fmla="*/ 43 w 59"/>
                <a:gd name="T43" fmla="*/ 40 h 48"/>
                <a:gd name="T44" fmla="*/ 43 w 59"/>
                <a:gd name="T45" fmla="*/ 26 h 48"/>
                <a:gd name="T46" fmla="*/ 17 w 59"/>
                <a:gd name="T47" fmla="*/ 26 h 48"/>
                <a:gd name="T48" fmla="*/ 17 w 59"/>
                <a:gd name="T49" fmla="*/ 41 h 48"/>
                <a:gd name="T50" fmla="*/ 24 w 59"/>
                <a:gd name="T51" fmla="*/ 47 h 48"/>
                <a:gd name="T52" fmla="*/ 24 w 59"/>
                <a:gd name="T53" fmla="*/ 48 h 48"/>
                <a:gd name="T54" fmla="*/ 0 w 59"/>
                <a:gd name="T55" fmla="*/ 48 h 48"/>
                <a:gd name="T56" fmla="*/ 0 w 59"/>
                <a:gd name="T5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48">
                  <a:moveTo>
                    <a:pt x="0" y="47"/>
                  </a:moveTo>
                  <a:cubicBezTo>
                    <a:pt x="7" y="47"/>
                    <a:pt x="8" y="45"/>
                    <a:pt x="8" y="4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2" y="2"/>
                    <a:pt x="35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3" y="2"/>
                    <a:pt x="52" y="3"/>
                    <a:pt x="52" y="8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5"/>
                    <a:pt x="53" y="47"/>
                    <a:pt x="59" y="47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3" y="47"/>
                    <a:pt x="43" y="45"/>
                    <a:pt x="43" y="4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5"/>
                    <a:pt x="17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5649913" y="4046538"/>
              <a:ext cx="258763" cy="204788"/>
            </a:xfrm>
            <a:custGeom>
              <a:avLst/>
              <a:gdLst>
                <a:gd name="T0" fmla="*/ 18 w 61"/>
                <a:gd name="T1" fmla="*/ 30 h 48"/>
                <a:gd name="T2" fmla="*/ 28 w 61"/>
                <a:gd name="T3" fmla="*/ 10 h 48"/>
                <a:gd name="T4" fmla="*/ 38 w 61"/>
                <a:gd name="T5" fmla="*/ 30 h 48"/>
                <a:gd name="T6" fmla="*/ 18 w 61"/>
                <a:gd name="T7" fmla="*/ 30 h 48"/>
                <a:gd name="T8" fmla="*/ 61 w 61"/>
                <a:gd name="T9" fmla="*/ 47 h 48"/>
                <a:gd name="T10" fmla="*/ 53 w 61"/>
                <a:gd name="T11" fmla="*/ 41 h 48"/>
                <a:gd name="T12" fmla="*/ 31 w 61"/>
                <a:gd name="T13" fmla="*/ 0 h 48"/>
                <a:gd name="T14" fmla="*/ 29 w 61"/>
                <a:gd name="T15" fmla="*/ 0 h 48"/>
                <a:gd name="T16" fmla="*/ 11 w 61"/>
                <a:gd name="T17" fmla="*/ 35 h 48"/>
                <a:gd name="T18" fmla="*/ 5 w 61"/>
                <a:gd name="T19" fmla="*/ 45 h 48"/>
                <a:gd name="T20" fmla="*/ 0 w 61"/>
                <a:gd name="T21" fmla="*/ 47 h 48"/>
                <a:gd name="T22" fmla="*/ 0 w 61"/>
                <a:gd name="T23" fmla="*/ 48 h 48"/>
                <a:gd name="T24" fmla="*/ 18 w 61"/>
                <a:gd name="T25" fmla="*/ 48 h 48"/>
                <a:gd name="T26" fmla="*/ 18 w 61"/>
                <a:gd name="T27" fmla="*/ 47 h 48"/>
                <a:gd name="T28" fmla="*/ 12 w 61"/>
                <a:gd name="T29" fmla="*/ 44 h 48"/>
                <a:gd name="T30" fmla="*/ 12 w 61"/>
                <a:gd name="T31" fmla="*/ 41 h 48"/>
                <a:gd name="T32" fmla="*/ 16 w 61"/>
                <a:gd name="T33" fmla="*/ 33 h 48"/>
                <a:gd name="T34" fmla="*/ 39 w 61"/>
                <a:gd name="T35" fmla="*/ 33 h 48"/>
                <a:gd name="T36" fmla="*/ 43 w 61"/>
                <a:gd name="T37" fmla="*/ 40 h 48"/>
                <a:gd name="T38" fmla="*/ 44 w 61"/>
                <a:gd name="T39" fmla="*/ 44 h 48"/>
                <a:gd name="T40" fmla="*/ 38 w 61"/>
                <a:gd name="T41" fmla="*/ 47 h 48"/>
                <a:gd name="T42" fmla="*/ 38 w 61"/>
                <a:gd name="T43" fmla="*/ 48 h 48"/>
                <a:gd name="T44" fmla="*/ 61 w 61"/>
                <a:gd name="T45" fmla="*/ 48 h 48"/>
                <a:gd name="T46" fmla="*/ 61 w 61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8">
                  <a:moveTo>
                    <a:pt x="18" y="3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8" y="30"/>
                    <a:pt x="38" y="30"/>
                    <a:pt x="38" y="30"/>
                  </a:cubicBezTo>
                  <a:lnTo>
                    <a:pt x="18" y="30"/>
                  </a:lnTo>
                  <a:close/>
                  <a:moveTo>
                    <a:pt x="61" y="47"/>
                  </a:moveTo>
                  <a:cubicBezTo>
                    <a:pt x="57" y="47"/>
                    <a:pt x="55" y="46"/>
                    <a:pt x="53" y="4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8"/>
                    <a:pt x="7" y="44"/>
                    <a:pt x="5" y="45"/>
                  </a:cubicBezTo>
                  <a:cubicBezTo>
                    <a:pt x="3" y="47"/>
                    <a:pt x="2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2" y="47"/>
                    <a:pt x="12" y="44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4" y="43"/>
                    <a:pt x="44" y="44"/>
                  </a:cubicBezTo>
                  <a:cubicBezTo>
                    <a:pt x="44" y="47"/>
                    <a:pt x="42" y="47"/>
                    <a:pt x="38" y="4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61" y="48"/>
                    <a:pt x="61" y="48"/>
                    <a:pt x="61" y="48"/>
                  </a:cubicBezTo>
                  <a:lnTo>
                    <a:pt x="6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5918200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6184900" y="4046538"/>
              <a:ext cx="246063" cy="204788"/>
            </a:xfrm>
            <a:custGeom>
              <a:avLst/>
              <a:gdLst>
                <a:gd name="T0" fmla="*/ 17 w 58"/>
                <a:gd name="T1" fmla="*/ 6 h 48"/>
                <a:gd name="T2" fmla="*/ 21 w 58"/>
                <a:gd name="T3" fmla="*/ 3 h 48"/>
                <a:gd name="T4" fmla="*/ 41 w 58"/>
                <a:gd name="T5" fmla="*/ 8 h 48"/>
                <a:gd name="T6" fmla="*/ 49 w 58"/>
                <a:gd name="T7" fmla="*/ 25 h 48"/>
                <a:gd name="T8" fmla="*/ 22 w 58"/>
                <a:gd name="T9" fmla="*/ 46 h 48"/>
                <a:gd name="T10" fmla="*/ 17 w 58"/>
                <a:gd name="T11" fmla="*/ 43 h 48"/>
                <a:gd name="T12" fmla="*/ 17 w 58"/>
                <a:gd name="T13" fmla="*/ 6 h 48"/>
                <a:gd name="T14" fmla="*/ 0 w 58"/>
                <a:gd name="T15" fmla="*/ 48 h 48"/>
                <a:gd name="T16" fmla="*/ 25 w 58"/>
                <a:gd name="T17" fmla="*/ 48 h 48"/>
                <a:gd name="T18" fmla="*/ 58 w 58"/>
                <a:gd name="T19" fmla="*/ 25 h 48"/>
                <a:gd name="T20" fmla="*/ 23 w 58"/>
                <a:gd name="T21" fmla="*/ 0 h 48"/>
                <a:gd name="T22" fmla="*/ 0 w 58"/>
                <a:gd name="T23" fmla="*/ 0 h 48"/>
                <a:gd name="T24" fmla="*/ 0 w 58"/>
                <a:gd name="T25" fmla="*/ 2 h 48"/>
                <a:gd name="T26" fmla="*/ 8 w 58"/>
                <a:gd name="T27" fmla="*/ 8 h 48"/>
                <a:gd name="T28" fmla="*/ 8 w 58"/>
                <a:gd name="T29" fmla="*/ 41 h 48"/>
                <a:gd name="T30" fmla="*/ 0 w 58"/>
                <a:gd name="T31" fmla="*/ 47 h 48"/>
                <a:gd name="T32" fmla="*/ 0 w 5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48">
                  <a:moveTo>
                    <a:pt x="17" y="6"/>
                  </a:moveTo>
                  <a:cubicBezTo>
                    <a:pt x="17" y="5"/>
                    <a:pt x="17" y="3"/>
                    <a:pt x="21" y="3"/>
                  </a:cubicBezTo>
                  <a:cubicBezTo>
                    <a:pt x="32" y="3"/>
                    <a:pt x="36" y="5"/>
                    <a:pt x="41" y="8"/>
                  </a:cubicBezTo>
                  <a:cubicBezTo>
                    <a:pt x="47" y="13"/>
                    <a:pt x="49" y="19"/>
                    <a:pt x="49" y="25"/>
                  </a:cubicBezTo>
                  <a:cubicBezTo>
                    <a:pt x="49" y="46"/>
                    <a:pt x="27" y="46"/>
                    <a:pt x="22" y="46"/>
                  </a:cubicBezTo>
                  <a:cubicBezTo>
                    <a:pt x="18" y="46"/>
                    <a:pt x="17" y="45"/>
                    <a:pt x="17" y="43"/>
                  </a:cubicBezTo>
                  <a:lnTo>
                    <a:pt x="17" y="6"/>
                  </a:lnTo>
                  <a:close/>
                  <a:moveTo>
                    <a:pt x="0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51" y="48"/>
                    <a:pt x="58" y="34"/>
                    <a:pt x="58" y="25"/>
                  </a:cubicBezTo>
                  <a:cubicBezTo>
                    <a:pt x="58" y="8"/>
                    <a:pt x="44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8" y="3"/>
                    <a:pt x="8" y="8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6"/>
                    <a:pt x="7" y="47"/>
                    <a:pt x="0" y="47"/>
                  </a:cubicBez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6456363" y="4041775"/>
              <a:ext cx="241300" cy="212725"/>
            </a:xfrm>
            <a:custGeom>
              <a:avLst/>
              <a:gdLst>
                <a:gd name="T0" fmla="*/ 29 w 57"/>
                <a:gd name="T1" fmla="*/ 48 h 50"/>
                <a:gd name="T2" fmla="*/ 10 w 57"/>
                <a:gd name="T3" fmla="*/ 25 h 50"/>
                <a:gd name="T4" fmla="*/ 29 w 57"/>
                <a:gd name="T5" fmla="*/ 3 h 50"/>
                <a:gd name="T6" fmla="*/ 47 w 57"/>
                <a:gd name="T7" fmla="*/ 25 h 50"/>
                <a:gd name="T8" fmla="*/ 29 w 57"/>
                <a:gd name="T9" fmla="*/ 48 h 50"/>
                <a:gd name="T10" fmla="*/ 29 w 57"/>
                <a:gd name="T11" fmla="*/ 50 h 50"/>
                <a:gd name="T12" fmla="*/ 57 w 57"/>
                <a:gd name="T13" fmla="*/ 26 h 50"/>
                <a:gd name="T14" fmla="*/ 29 w 57"/>
                <a:gd name="T15" fmla="*/ 0 h 50"/>
                <a:gd name="T16" fmla="*/ 0 w 57"/>
                <a:gd name="T17" fmla="*/ 26 h 50"/>
                <a:gd name="T18" fmla="*/ 29 w 57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0">
                  <a:moveTo>
                    <a:pt x="29" y="48"/>
                  </a:moveTo>
                  <a:cubicBezTo>
                    <a:pt x="19" y="48"/>
                    <a:pt x="10" y="41"/>
                    <a:pt x="10" y="25"/>
                  </a:cubicBezTo>
                  <a:cubicBezTo>
                    <a:pt x="10" y="9"/>
                    <a:pt x="20" y="3"/>
                    <a:pt x="29" y="3"/>
                  </a:cubicBezTo>
                  <a:cubicBezTo>
                    <a:pt x="38" y="3"/>
                    <a:pt x="47" y="9"/>
                    <a:pt x="47" y="25"/>
                  </a:cubicBezTo>
                  <a:cubicBezTo>
                    <a:pt x="47" y="41"/>
                    <a:pt x="38" y="48"/>
                    <a:pt x="29" y="48"/>
                  </a:cubicBezTo>
                  <a:close/>
                  <a:moveTo>
                    <a:pt x="29" y="50"/>
                  </a:moveTo>
                  <a:cubicBezTo>
                    <a:pt x="44" y="50"/>
                    <a:pt x="57" y="41"/>
                    <a:pt x="57" y="26"/>
                  </a:cubicBezTo>
                  <a:cubicBezTo>
                    <a:pt x="57" y="9"/>
                    <a:pt x="43" y="0"/>
                    <a:pt x="29" y="0"/>
                  </a:cubicBezTo>
                  <a:cubicBezTo>
                    <a:pt x="14" y="0"/>
                    <a:pt x="0" y="9"/>
                    <a:pt x="0" y="26"/>
                  </a:cubicBezTo>
                  <a:cubicBezTo>
                    <a:pt x="0" y="41"/>
                    <a:pt x="13" y="50"/>
                    <a:pt x="2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6715125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3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1 w 60"/>
                <a:gd name="T15" fmla="*/ 47 h 49"/>
                <a:gd name="T16" fmla="*/ 21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9 w 60"/>
                <a:gd name="T23" fmla="*/ 38 h 49"/>
                <a:gd name="T24" fmla="*/ 9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1" y="47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9" y="46"/>
                    <a:pt x="9" y="3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6991350" y="4041775"/>
              <a:ext cx="246063" cy="212725"/>
            </a:xfrm>
            <a:custGeom>
              <a:avLst/>
              <a:gdLst>
                <a:gd name="T0" fmla="*/ 58 w 58"/>
                <a:gd name="T1" fmla="*/ 25 h 50"/>
                <a:gd name="T2" fmla="*/ 52 w 58"/>
                <a:gd name="T3" fmla="*/ 31 h 50"/>
                <a:gd name="T4" fmla="*/ 52 w 58"/>
                <a:gd name="T5" fmla="*/ 45 h 50"/>
                <a:gd name="T6" fmla="*/ 31 w 58"/>
                <a:gd name="T7" fmla="*/ 50 h 50"/>
                <a:gd name="T8" fmla="*/ 7 w 58"/>
                <a:gd name="T9" fmla="*/ 43 h 50"/>
                <a:gd name="T10" fmla="*/ 0 w 58"/>
                <a:gd name="T11" fmla="*/ 25 h 50"/>
                <a:gd name="T12" fmla="*/ 29 w 58"/>
                <a:gd name="T13" fmla="*/ 0 h 50"/>
                <a:gd name="T14" fmla="*/ 45 w 58"/>
                <a:gd name="T15" fmla="*/ 3 h 50"/>
                <a:gd name="T16" fmla="*/ 49 w 58"/>
                <a:gd name="T17" fmla="*/ 0 h 50"/>
                <a:gd name="T18" fmla="*/ 51 w 58"/>
                <a:gd name="T19" fmla="*/ 0 h 50"/>
                <a:gd name="T20" fmla="*/ 52 w 58"/>
                <a:gd name="T21" fmla="*/ 16 h 50"/>
                <a:gd name="T22" fmla="*/ 50 w 58"/>
                <a:gd name="T23" fmla="*/ 16 h 50"/>
                <a:gd name="T24" fmla="*/ 31 w 58"/>
                <a:gd name="T25" fmla="*/ 3 h 50"/>
                <a:gd name="T26" fmla="*/ 9 w 58"/>
                <a:gd name="T27" fmla="*/ 26 h 50"/>
                <a:gd name="T28" fmla="*/ 32 w 58"/>
                <a:gd name="T29" fmla="*/ 48 h 50"/>
                <a:gd name="T30" fmla="*/ 44 w 58"/>
                <a:gd name="T31" fmla="*/ 43 h 50"/>
                <a:gd name="T32" fmla="*/ 44 w 58"/>
                <a:gd name="T33" fmla="*/ 32 h 50"/>
                <a:gd name="T34" fmla="*/ 36 w 58"/>
                <a:gd name="T35" fmla="*/ 25 h 50"/>
                <a:gd name="T36" fmla="*/ 36 w 58"/>
                <a:gd name="T37" fmla="*/ 24 h 50"/>
                <a:gd name="T38" fmla="*/ 58 w 58"/>
                <a:gd name="T39" fmla="*/ 24 h 50"/>
                <a:gd name="T40" fmla="*/ 58 w 58"/>
                <a:gd name="T4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0">
                  <a:moveTo>
                    <a:pt x="58" y="25"/>
                  </a:moveTo>
                  <a:cubicBezTo>
                    <a:pt x="55" y="25"/>
                    <a:pt x="52" y="26"/>
                    <a:pt x="52" y="3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6"/>
                    <a:pt x="41" y="50"/>
                    <a:pt x="31" y="50"/>
                  </a:cubicBezTo>
                  <a:cubicBezTo>
                    <a:pt x="23" y="50"/>
                    <a:pt x="13" y="48"/>
                    <a:pt x="7" y="43"/>
                  </a:cubicBezTo>
                  <a:cubicBezTo>
                    <a:pt x="2" y="38"/>
                    <a:pt x="0" y="34"/>
                    <a:pt x="0" y="25"/>
                  </a:cubicBezTo>
                  <a:cubicBezTo>
                    <a:pt x="0" y="13"/>
                    <a:pt x="11" y="0"/>
                    <a:pt x="29" y="0"/>
                  </a:cubicBezTo>
                  <a:cubicBezTo>
                    <a:pt x="38" y="0"/>
                    <a:pt x="42" y="3"/>
                    <a:pt x="45" y="3"/>
                  </a:cubicBezTo>
                  <a:cubicBezTo>
                    <a:pt x="46" y="3"/>
                    <a:pt x="48" y="2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7" y="11"/>
                    <a:pt x="43" y="3"/>
                    <a:pt x="31" y="3"/>
                  </a:cubicBezTo>
                  <a:cubicBezTo>
                    <a:pt x="22" y="3"/>
                    <a:pt x="9" y="8"/>
                    <a:pt x="9" y="26"/>
                  </a:cubicBezTo>
                  <a:cubicBezTo>
                    <a:pt x="9" y="39"/>
                    <a:pt x="19" y="48"/>
                    <a:pt x="32" y="48"/>
                  </a:cubicBezTo>
                  <a:cubicBezTo>
                    <a:pt x="38" y="48"/>
                    <a:pt x="44" y="46"/>
                    <a:pt x="44" y="4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6"/>
                    <a:pt x="42" y="25"/>
                    <a:pt x="36" y="25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73390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30 h 49"/>
                <a:gd name="T6" fmla="*/ 30 w 60"/>
                <a:gd name="T7" fmla="*/ 49 h 49"/>
                <a:gd name="T8" fmla="*/ 8 w 60"/>
                <a:gd name="T9" fmla="*/ 31 h 49"/>
                <a:gd name="T10" fmla="*/ 8 w 60"/>
                <a:gd name="T11" fmla="*/ 8 h 49"/>
                <a:gd name="T12" fmla="*/ 0 w 60"/>
                <a:gd name="T13" fmla="*/ 2 h 49"/>
                <a:gd name="T14" fmla="*/ 0 w 60"/>
                <a:gd name="T15" fmla="*/ 0 h 49"/>
                <a:gd name="T16" fmla="*/ 25 w 60"/>
                <a:gd name="T17" fmla="*/ 0 h 49"/>
                <a:gd name="T18" fmla="*/ 25 w 60"/>
                <a:gd name="T19" fmla="*/ 2 h 49"/>
                <a:gd name="T20" fmla="*/ 17 w 60"/>
                <a:gd name="T21" fmla="*/ 8 h 49"/>
                <a:gd name="T22" fmla="*/ 17 w 60"/>
                <a:gd name="T23" fmla="*/ 32 h 49"/>
                <a:gd name="T24" fmla="*/ 32 w 60"/>
                <a:gd name="T25" fmla="*/ 46 h 49"/>
                <a:gd name="T26" fmla="*/ 46 w 60"/>
                <a:gd name="T27" fmla="*/ 41 h 49"/>
                <a:gd name="T28" fmla="*/ 48 w 60"/>
                <a:gd name="T29" fmla="*/ 31 h 49"/>
                <a:gd name="T30" fmla="*/ 48 w 60"/>
                <a:gd name="T31" fmla="*/ 11 h 49"/>
                <a:gd name="T32" fmla="*/ 40 w 60"/>
                <a:gd name="T33" fmla="*/ 2 h 49"/>
                <a:gd name="T34" fmla="*/ 40 w 60"/>
                <a:gd name="T35" fmla="*/ 0 h 49"/>
                <a:gd name="T36" fmla="*/ 60 w 60"/>
                <a:gd name="T37" fmla="*/ 0 h 49"/>
                <a:gd name="T38" fmla="*/ 60 w 60"/>
                <a:gd name="T3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4" y="2"/>
                    <a:pt x="52" y="4"/>
                    <a:pt x="52" y="1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6"/>
                    <a:pt x="52" y="49"/>
                    <a:pt x="30" y="49"/>
                  </a:cubicBezTo>
                  <a:cubicBezTo>
                    <a:pt x="8" y="49"/>
                    <a:pt x="8" y="35"/>
                    <a:pt x="8" y="3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8" y="2"/>
                    <a:pt x="17" y="3"/>
                    <a:pt x="17" y="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46"/>
                    <a:pt x="32" y="46"/>
                  </a:cubicBezTo>
                  <a:cubicBezTo>
                    <a:pt x="39" y="46"/>
                    <a:pt x="44" y="44"/>
                    <a:pt x="46" y="41"/>
                  </a:cubicBezTo>
                  <a:cubicBezTo>
                    <a:pt x="48" y="39"/>
                    <a:pt x="48" y="37"/>
                    <a:pt x="48" y="3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7605713" y="4046538"/>
              <a:ext cx="254000" cy="207963"/>
            </a:xfrm>
            <a:custGeom>
              <a:avLst/>
              <a:gdLst>
                <a:gd name="T0" fmla="*/ 60 w 60"/>
                <a:gd name="T1" fmla="*/ 2 h 49"/>
                <a:gd name="T2" fmla="*/ 52 w 60"/>
                <a:gd name="T3" fmla="*/ 11 h 49"/>
                <a:gd name="T4" fmla="*/ 52 w 60"/>
                <a:gd name="T5" fmla="*/ 49 h 49"/>
                <a:gd name="T6" fmla="*/ 51 w 60"/>
                <a:gd name="T7" fmla="*/ 49 h 49"/>
                <a:gd name="T8" fmla="*/ 12 w 60"/>
                <a:gd name="T9" fmla="*/ 10 h 49"/>
                <a:gd name="T10" fmla="*/ 12 w 60"/>
                <a:gd name="T11" fmla="*/ 10 h 49"/>
                <a:gd name="T12" fmla="*/ 12 w 60"/>
                <a:gd name="T13" fmla="*/ 38 h 49"/>
                <a:gd name="T14" fmla="*/ 20 w 60"/>
                <a:gd name="T15" fmla="*/ 47 h 49"/>
                <a:gd name="T16" fmla="*/ 20 w 60"/>
                <a:gd name="T17" fmla="*/ 48 h 49"/>
                <a:gd name="T18" fmla="*/ 0 w 60"/>
                <a:gd name="T19" fmla="*/ 48 h 49"/>
                <a:gd name="T20" fmla="*/ 0 w 60"/>
                <a:gd name="T21" fmla="*/ 47 h 49"/>
                <a:gd name="T22" fmla="*/ 8 w 60"/>
                <a:gd name="T23" fmla="*/ 38 h 49"/>
                <a:gd name="T24" fmla="*/ 8 w 60"/>
                <a:gd name="T25" fmla="*/ 6 h 49"/>
                <a:gd name="T26" fmla="*/ 0 w 60"/>
                <a:gd name="T27" fmla="*/ 2 h 49"/>
                <a:gd name="T28" fmla="*/ 0 w 60"/>
                <a:gd name="T29" fmla="*/ 0 h 49"/>
                <a:gd name="T30" fmla="*/ 15 w 60"/>
                <a:gd name="T31" fmla="*/ 0 h 49"/>
                <a:gd name="T32" fmla="*/ 48 w 60"/>
                <a:gd name="T33" fmla="*/ 35 h 49"/>
                <a:gd name="T34" fmla="*/ 48 w 60"/>
                <a:gd name="T35" fmla="*/ 35 h 49"/>
                <a:gd name="T36" fmla="*/ 48 w 60"/>
                <a:gd name="T37" fmla="*/ 11 h 49"/>
                <a:gd name="T38" fmla="*/ 40 w 60"/>
                <a:gd name="T39" fmla="*/ 2 h 49"/>
                <a:gd name="T40" fmla="*/ 40 w 60"/>
                <a:gd name="T41" fmla="*/ 0 h 49"/>
                <a:gd name="T42" fmla="*/ 60 w 60"/>
                <a:gd name="T43" fmla="*/ 0 h 49"/>
                <a:gd name="T44" fmla="*/ 60 w 60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49">
                  <a:moveTo>
                    <a:pt x="60" y="2"/>
                  </a:moveTo>
                  <a:cubicBezTo>
                    <a:pt x="55" y="2"/>
                    <a:pt x="52" y="3"/>
                    <a:pt x="52" y="1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5"/>
                    <a:pt x="14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47"/>
                    <a:pt x="8" y="46"/>
                    <a:pt x="8" y="3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2"/>
                    <a:pt x="3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3"/>
                    <a:pt x="46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7872413" y="4046538"/>
              <a:ext cx="111125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7996238" y="4046538"/>
              <a:ext cx="249238" cy="207963"/>
            </a:xfrm>
            <a:custGeom>
              <a:avLst/>
              <a:gdLst>
                <a:gd name="T0" fmla="*/ 59 w 59"/>
                <a:gd name="T1" fmla="*/ 2 h 49"/>
                <a:gd name="T2" fmla="*/ 51 w 59"/>
                <a:gd name="T3" fmla="*/ 9 h 49"/>
                <a:gd name="T4" fmla="*/ 32 w 59"/>
                <a:gd name="T5" fmla="*/ 49 h 49"/>
                <a:gd name="T6" fmla="*/ 31 w 59"/>
                <a:gd name="T7" fmla="*/ 49 h 49"/>
                <a:gd name="T8" fmla="*/ 9 w 59"/>
                <a:gd name="T9" fmla="*/ 9 h 49"/>
                <a:gd name="T10" fmla="*/ 0 w 59"/>
                <a:gd name="T11" fmla="*/ 2 h 49"/>
                <a:gd name="T12" fmla="*/ 0 w 59"/>
                <a:gd name="T13" fmla="*/ 0 h 49"/>
                <a:gd name="T14" fmla="*/ 23 w 59"/>
                <a:gd name="T15" fmla="*/ 0 h 49"/>
                <a:gd name="T16" fmla="*/ 23 w 59"/>
                <a:gd name="T17" fmla="*/ 2 h 49"/>
                <a:gd name="T18" fmla="*/ 17 w 59"/>
                <a:gd name="T19" fmla="*/ 5 h 49"/>
                <a:gd name="T20" fmla="*/ 20 w 59"/>
                <a:gd name="T21" fmla="*/ 12 h 49"/>
                <a:gd name="T22" fmla="*/ 33 w 59"/>
                <a:gd name="T23" fmla="*/ 37 h 49"/>
                <a:gd name="T24" fmla="*/ 46 w 59"/>
                <a:gd name="T25" fmla="*/ 10 h 49"/>
                <a:gd name="T26" fmla="*/ 48 w 59"/>
                <a:gd name="T27" fmla="*/ 5 h 49"/>
                <a:gd name="T28" fmla="*/ 41 w 59"/>
                <a:gd name="T29" fmla="*/ 2 h 49"/>
                <a:gd name="T30" fmla="*/ 41 w 59"/>
                <a:gd name="T31" fmla="*/ 0 h 49"/>
                <a:gd name="T32" fmla="*/ 59 w 59"/>
                <a:gd name="T33" fmla="*/ 0 h 49"/>
                <a:gd name="T34" fmla="*/ 59 w 59"/>
                <a:gd name="T3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49">
                  <a:moveTo>
                    <a:pt x="59" y="2"/>
                  </a:moveTo>
                  <a:cubicBezTo>
                    <a:pt x="55" y="2"/>
                    <a:pt x="54" y="3"/>
                    <a:pt x="51" y="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3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2"/>
                    <a:pt x="17" y="2"/>
                    <a:pt x="17" y="5"/>
                  </a:cubicBezTo>
                  <a:cubicBezTo>
                    <a:pt x="17" y="6"/>
                    <a:pt x="18" y="9"/>
                    <a:pt x="20" y="1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10"/>
                    <a:pt x="48" y="7"/>
                    <a:pt x="48" y="5"/>
                  </a:cubicBezTo>
                  <a:cubicBezTo>
                    <a:pt x="48" y="2"/>
                    <a:pt x="45" y="2"/>
                    <a:pt x="41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8258175" y="4046538"/>
              <a:ext cx="217488" cy="204788"/>
            </a:xfrm>
            <a:custGeom>
              <a:avLst/>
              <a:gdLst>
                <a:gd name="T0" fmla="*/ 47 w 51"/>
                <a:gd name="T1" fmla="*/ 48 h 48"/>
                <a:gd name="T2" fmla="*/ 0 w 51"/>
                <a:gd name="T3" fmla="*/ 48 h 48"/>
                <a:gd name="T4" fmla="*/ 0 w 51"/>
                <a:gd name="T5" fmla="*/ 47 h 48"/>
                <a:gd name="T6" fmla="*/ 8 w 51"/>
                <a:gd name="T7" fmla="*/ 41 h 48"/>
                <a:gd name="T8" fmla="*/ 8 w 51"/>
                <a:gd name="T9" fmla="*/ 8 h 48"/>
                <a:gd name="T10" fmla="*/ 0 w 51"/>
                <a:gd name="T11" fmla="*/ 2 h 48"/>
                <a:gd name="T12" fmla="*/ 0 w 51"/>
                <a:gd name="T13" fmla="*/ 0 h 48"/>
                <a:gd name="T14" fmla="*/ 47 w 51"/>
                <a:gd name="T15" fmla="*/ 0 h 48"/>
                <a:gd name="T16" fmla="*/ 47 w 51"/>
                <a:gd name="T17" fmla="*/ 11 h 48"/>
                <a:gd name="T18" fmla="*/ 45 w 51"/>
                <a:gd name="T19" fmla="*/ 11 h 48"/>
                <a:gd name="T20" fmla="*/ 31 w 51"/>
                <a:gd name="T21" fmla="*/ 3 h 48"/>
                <a:gd name="T22" fmla="*/ 20 w 51"/>
                <a:gd name="T23" fmla="*/ 3 h 48"/>
                <a:gd name="T24" fmla="*/ 17 w 51"/>
                <a:gd name="T25" fmla="*/ 6 h 48"/>
                <a:gd name="T26" fmla="*/ 17 w 51"/>
                <a:gd name="T27" fmla="*/ 22 h 48"/>
                <a:gd name="T28" fmla="*/ 30 w 51"/>
                <a:gd name="T29" fmla="*/ 22 h 48"/>
                <a:gd name="T30" fmla="*/ 40 w 51"/>
                <a:gd name="T31" fmla="*/ 15 h 48"/>
                <a:gd name="T32" fmla="*/ 42 w 51"/>
                <a:gd name="T33" fmla="*/ 15 h 48"/>
                <a:gd name="T34" fmla="*/ 42 w 51"/>
                <a:gd name="T35" fmla="*/ 32 h 48"/>
                <a:gd name="T36" fmla="*/ 40 w 51"/>
                <a:gd name="T37" fmla="*/ 32 h 48"/>
                <a:gd name="T38" fmla="*/ 30 w 51"/>
                <a:gd name="T39" fmla="*/ 25 h 48"/>
                <a:gd name="T40" fmla="*/ 17 w 51"/>
                <a:gd name="T41" fmla="*/ 25 h 48"/>
                <a:gd name="T42" fmla="*/ 17 w 51"/>
                <a:gd name="T43" fmla="*/ 43 h 48"/>
                <a:gd name="T44" fmla="*/ 30 w 51"/>
                <a:gd name="T45" fmla="*/ 46 h 48"/>
                <a:gd name="T46" fmla="*/ 49 w 51"/>
                <a:gd name="T47" fmla="*/ 36 h 48"/>
                <a:gd name="T48" fmla="*/ 51 w 51"/>
                <a:gd name="T49" fmla="*/ 36 h 48"/>
                <a:gd name="T50" fmla="*/ 47 w 51"/>
                <a:gd name="T5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47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8" y="46"/>
                    <a:pt x="8" y="4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"/>
                    <a:pt x="6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3" y="4"/>
                    <a:pt x="41" y="3"/>
                    <a:pt x="3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7" y="3"/>
                    <a:pt x="17" y="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8" y="22"/>
                    <a:pt x="39" y="20"/>
                    <a:pt x="40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26"/>
                    <a:pt x="37" y="25"/>
                    <a:pt x="30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6"/>
                    <a:pt x="17" y="46"/>
                    <a:pt x="30" y="46"/>
                  </a:cubicBezTo>
                  <a:cubicBezTo>
                    <a:pt x="41" y="46"/>
                    <a:pt x="45" y="43"/>
                    <a:pt x="49" y="36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4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/>
          </p:nvSpPr>
          <p:spPr bwMode="auto">
            <a:xfrm>
              <a:off x="8488363" y="4046538"/>
              <a:ext cx="236538" cy="204788"/>
            </a:xfrm>
            <a:custGeom>
              <a:avLst/>
              <a:gdLst>
                <a:gd name="T0" fmla="*/ 16 w 56"/>
                <a:gd name="T1" fmla="*/ 6 h 48"/>
                <a:gd name="T2" fmla="*/ 22 w 56"/>
                <a:gd name="T3" fmla="*/ 3 h 48"/>
                <a:gd name="T4" fmla="*/ 36 w 56"/>
                <a:gd name="T5" fmla="*/ 13 h 48"/>
                <a:gd name="T6" fmla="*/ 16 w 56"/>
                <a:gd name="T7" fmla="*/ 24 h 48"/>
                <a:gd name="T8" fmla="*/ 16 w 56"/>
                <a:gd name="T9" fmla="*/ 6 h 48"/>
                <a:gd name="T10" fmla="*/ 56 w 56"/>
                <a:gd name="T11" fmla="*/ 47 h 48"/>
                <a:gd name="T12" fmla="*/ 48 w 56"/>
                <a:gd name="T13" fmla="*/ 44 h 48"/>
                <a:gd name="T14" fmla="*/ 30 w 56"/>
                <a:gd name="T15" fmla="*/ 25 h 48"/>
                <a:gd name="T16" fmla="*/ 46 w 56"/>
                <a:gd name="T17" fmla="*/ 13 h 48"/>
                <a:gd name="T18" fmla="*/ 24 w 56"/>
                <a:gd name="T19" fmla="*/ 0 h 48"/>
                <a:gd name="T20" fmla="*/ 0 w 56"/>
                <a:gd name="T21" fmla="*/ 0 h 48"/>
                <a:gd name="T22" fmla="*/ 0 w 56"/>
                <a:gd name="T23" fmla="*/ 2 h 48"/>
                <a:gd name="T24" fmla="*/ 7 w 56"/>
                <a:gd name="T25" fmla="*/ 8 h 48"/>
                <a:gd name="T26" fmla="*/ 7 w 56"/>
                <a:gd name="T27" fmla="*/ 40 h 48"/>
                <a:gd name="T28" fmla="*/ 0 w 56"/>
                <a:gd name="T29" fmla="*/ 47 h 48"/>
                <a:gd name="T30" fmla="*/ 0 w 56"/>
                <a:gd name="T31" fmla="*/ 48 h 48"/>
                <a:gd name="T32" fmla="*/ 24 w 56"/>
                <a:gd name="T33" fmla="*/ 48 h 48"/>
                <a:gd name="T34" fmla="*/ 24 w 56"/>
                <a:gd name="T35" fmla="*/ 47 h 48"/>
                <a:gd name="T36" fmla="*/ 16 w 56"/>
                <a:gd name="T37" fmla="*/ 41 h 48"/>
                <a:gd name="T38" fmla="*/ 16 w 56"/>
                <a:gd name="T39" fmla="*/ 26 h 48"/>
                <a:gd name="T40" fmla="*/ 21 w 56"/>
                <a:gd name="T41" fmla="*/ 26 h 48"/>
                <a:gd name="T42" fmla="*/ 42 w 56"/>
                <a:gd name="T43" fmla="*/ 48 h 48"/>
                <a:gd name="T44" fmla="*/ 56 w 56"/>
                <a:gd name="T45" fmla="*/ 48 h 48"/>
                <a:gd name="T46" fmla="*/ 56 w 56"/>
                <a:gd name="T4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48">
                  <a:moveTo>
                    <a:pt x="16" y="6"/>
                  </a:moveTo>
                  <a:cubicBezTo>
                    <a:pt x="16" y="4"/>
                    <a:pt x="17" y="3"/>
                    <a:pt x="22" y="3"/>
                  </a:cubicBezTo>
                  <a:cubicBezTo>
                    <a:pt x="25" y="3"/>
                    <a:pt x="36" y="3"/>
                    <a:pt x="36" y="13"/>
                  </a:cubicBezTo>
                  <a:cubicBezTo>
                    <a:pt x="36" y="23"/>
                    <a:pt x="23" y="24"/>
                    <a:pt x="16" y="24"/>
                  </a:cubicBezTo>
                  <a:lnTo>
                    <a:pt x="16" y="6"/>
                  </a:lnTo>
                  <a:close/>
                  <a:moveTo>
                    <a:pt x="56" y="47"/>
                  </a:moveTo>
                  <a:cubicBezTo>
                    <a:pt x="52" y="47"/>
                    <a:pt x="50" y="46"/>
                    <a:pt x="48" y="4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5" y="25"/>
                    <a:pt x="46" y="23"/>
                    <a:pt x="46" y="13"/>
                  </a:cubicBezTo>
                  <a:cubicBezTo>
                    <a:pt x="46" y="2"/>
                    <a:pt x="32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7" y="3"/>
                    <a:pt x="7" y="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5"/>
                    <a:pt x="7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7" y="47"/>
                    <a:pt x="16" y="45"/>
                    <a:pt x="16" y="4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8742363" y="4041775"/>
              <a:ext cx="165100" cy="212725"/>
            </a:xfrm>
            <a:custGeom>
              <a:avLst/>
              <a:gdLst>
                <a:gd name="T0" fmla="*/ 37 w 39"/>
                <a:gd name="T1" fmla="*/ 16 h 50"/>
                <a:gd name="T2" fmla="*/ 35 w 39"/>
                <a:gd name="T3" fmla="*/ 16 h 50"/>
                <a:gd name="T4" fmla="*/ 19 w 39"/>
                <a:gd name="T5" fmla="*/ 3 h 50"/>
                <a:gd name="T6" fmla="*/ 10 w 39"/>
                <a:gd name="T7" fmla="*/ 10 h 50"/>
                <a:gd name="T8" fmla="*/ 39 w 39"/>
                <a:gd name="T9" fmla="*/ 37 h 50"/>
                <a:gd name="T10" fmla="*/ 21 w 39"/>
                <a:gd name="T11" fmla="*/ 50 h 50"/>
                <a:gd name="T12" fmla="*/ 7 w 39"/>
                <a:gd name="T13" fmla="*/ 48 h 50"/>
                <a:gd name="T14" fmla="*/ 5 w 39"/>
                <a:gd name="T15" fmla="*/ 50 h 50"/>
                <a:gd name="T16" fmla="*/ 3 w 39"/>
                <a:gd name="T17" fmla="*/ 50 h 50"/>
                <a:gd name="T18" fmla="*/ 0 w 39"/>
                <a:gd name="T19" fmla="*/ 35 h 50"/>
                <a:gd name="T20" fmla="*/ 2 w 39"/>
                <a:gd name="T21" fmla="*/ 35 h 50"/>
                <a:gd name="T22" fmla="*/ 20 w 39"/>
                <a:gd name="T23" fmla="*/ 48 h 50"/>
                <a:gd name="T24" fmla="*/ 30 w 39"/>
                <a:gd name="T25" fmla="*/ 40 h 50"/>
                <a:gd name="T26" fmla="*/ 16 w 39"/>
                <a:gd name="T27" fmla="*/ 27 h 50"/>
                <a:gd name="T28" fmla="*/ 3 w 39"/>
                <a:gd name="T29" fmla="*/ 13 h 50"/>
                <a:gd name="T30" fmla="*/ 18 w 39"/>
                <a:gd name="T31" fmla="*/ 0 h 50"/>
                <a:gd name="T32" fmla="*/ 30 w 39"/>
                <a:gd name="T33" fmla="*/ 3 h 50"/>
                <a:gd name="T34" fmla="*/ 33 w 39"/>
                <a:gd name="T35" fmla="*/ 0 h 50"/>
                <a:gd name="T36" fmla="*/ 35 w 39"/>
                <a:gd name="T37" fmla="*/ 0 h 50"/>
                <a:gd name="T38" fmla="*/ 37 w 39"/>
                <a:gd name="T3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50">
                  <a:moveTo>
                    <a:pt x="37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33" y="10"/>
                    <a:pt x="28" y="3"/>
                    <a:pt x="19" y="3"/>
                  </a:cubicBezTo>
                  <a:cubicBezTo>
                    <a:pt x="14" y="3"/>
                    <a:pt x="10" y="6"/>
                    <a:pt x="10" y="10"/>
                  </a:cubicBezTo>
                  <a:cubicBezTo>
                    <a:pt x="10" y="21"/>
                    <a:pt x="39" y="22"/>
                    <a:pt x="39" y="37"/>
                  </a:cubicBezTo>
                  <a:cubicBezTo>
                    <a:pt x="39" y="43"/>
                    <a:pt x="33" y="50"/>
                    <a:pt x="21" y="50"/>
                  </a:cubicBezTo>
                  <a:cubicBezTo>
                    <a:pt x="14" y="50"/>
                    <a:pt x="10" y="48"/>
                    <a:pt x="7" y="48"/>
                  </a:cubicBezTo>
                  <a:cubicBezTo>
                    <a:pt x="5" y="48"/>
                    <a:pt x="5" y="49"/>
                    <a:pt x="5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8"/>
                    <a:pt x="8" y="48"/>
                    <a:pt x="20" y="48"/>
                  </a:cubicBezTo>
                  <a:cubicBezTo>
                    <a:pt x="27" y="48"/>
                    <a:pt x="30" y="44"/>
                    <a:pt x="30" y="40"/>
                  </a:cubicBezTo>
                  <a:cubicBezTo>
                    <a:pt x="30" y="36"/>
                    <a:pt x="29" y="33"/>
                    <a:pt x="16" y="27"/>
                  </a:cubicBezTo>
                  <a:cubicBezTo>
                    <a:pt x="8" y="23"/>
                    <a:pt x="3" y="20"/>
                    <a:pt x="3" y="13"/>
                  </a:cubicBezTo>
                  <a:cubicBezTo>
                    <a:pt x="3" y="5"/>
                    <a:pt x="10" y="0"/>
                    <a:pt x="18" y="0"/>
                  </a:cubicBezTo>
                  <a:cubicBezTo>
                    <a:pt x="23" y="0"/>
                    <a:pt x="28" y="3"/>
                    <a:pt x="30" y="3"/>
                  </a:cubicBezTo>
                  <a:cubicBezTo>
                    <a:pt x="33" y="3"/>
                    <a:pt x="33" y="1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8937625" y="4046538"/>
              <a:ext cx="109538" cy="204788"/>
            </a:xfrm>
            <a:custGeom>
              <a:avLst/>
              <a:gdLst>
                <a:gd name="T0" fmla="*/ 0 w 26"/>
                <a:gd name="T1" fmla="*/ 47 h 48"/>
                <a:gd name="T2" fmla="*/ 9 w 26"/>
                <a:gd name="T3" fmla="*/ 41 h 48"/>
                <a:gd name="T4" fmla="*/ 9 w 26"/>
                <a:gd name="T5" fmla="*/ 8 h 48"/>
                <a:gd name="T6" fmla="*/ 0 w 26"/>
                <a:gd name="T7" fmla="*/ 2 h 48"/>
                <a:gd name="T8" fmla="*/ 0 w 26"/>
                <a:gd name="T9" fmla="*/ 0 h 48"/>
                <a:gd name="T10" fmla="*/ 26 w 26"/>
                <a:gd name="T11" fmla="*/ 0 h 48"/>
                <a:gd name="T12" fmla="*/ 26 w 26"/>
                <a:gd name="T13" fmla="*/ 2 h 48"/>
                <a:gd name="T14" fmla="*/ 18 w 26"/>
                <a:gd name="T15" fmla="*/ 8 h 48"/>
                <a:gd name="T16" fmla="*/ 18 w 26"/>
                <a:gd name="T17" fmla="*/ 41 h 48"/>
                <a:gd name="T18" fmla="*/ 26 w 26"/>
                <a:gd name="T19" fmla="*/ 47 h 48"/>
                <a:gd name="T20" fmla="*/ 26 w 26"/>
                <a:gd name="T21" fmla="*/ 48 h 48"/>
                <a:gd name="T22" fmla="*/ 0 w 26"/>
                <a:gd name="T23" fmla="*/ 48 h 48"/>
                <a:gd name="T24" fmla="*/ 0 w 26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8">
                  <a:moveTo>
                    <a:pt x="0" y="47"/>
                  </a:moveTo>
                  <a:cubicBezTo>
                    <a:pt x="8" y="47"/>
                    <a:pt x="9" y="46"/>
                    <a:pt x="9" y="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"/>
                    <a:pt x="7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0" y="2"/>
                    <a:pt x="18" y="3"/>
                    <a:pt x="18" y="8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6"/>
                    <a:pt x="20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9059863" y="4046538"/>
              <a:ext cx="212725" cy="204788"/>
            </a:xfrm>
            <a:custGeom>
              <a:avLst/>
              <a:gdLst>
                <a:gd name="T0" fmla="*/ 38 w 50"/>
                <a:gd name="T1" fmla="*/ 48 h 48"/>
                <a:gd name="T2" fmla="*/ 13 w 50"/>
                <a:gd name="T3" fmla="*/ 48 h 48"/>
                <a:gd name="T4" fmla="*/ 13 w 50"/>
                <a:gd name="T5" fmla="*/ 47 h 48"/>
                <a:gd name="T6" fmla="*/ 21 w 50"/>
                <a:gd name="T7" fmla="*/ 40 h 48"/>
                <a:gd name="T8" fmla="*/ 21 w 50"/>
                <a:gd name="T9" fmla="*/ 4 h 48"/>
                <a:gd name="T10" fmla="*/ 16 w 50"/>
                <a:gd name="T11" fmla="*/ 4 h 48"/>
                <a:gd name="T12" fmla="*/ 2 w 50"/>
                <a:gd name="T13" fmla="*/ 13 h 48"/>
                <a:gd name="T14" fmla="*/ 0 w 50"/>
                <a:gd name="T15" fmla="*/ 13 h 48"/>
                <a:gd name="T16" fmla="*/ 1 w 50"/>
                <a:gd name="T17" fmla="*/ 0 h 48"/>
                <a:gd name="T18" fmla="*/ 50 w 50"/>
                <a:gd name="T19" fmla="*/ 0 h 48"/>
                <a:gd name="T20" fmla="*/ 50 w 50"/>
                <a:gd name="T21" fmla="*/ 13 h 48"/>
                <a:gd name="T22" fmla="*/ 48 w 50"/>
                <a:gd name="T23" fmla="*/ 13 h 48"/>
                <a:gd name="T24" fmla="*/ 34 w 50"/>
                <a:gd name="T25" fmla="*/ 4 h 48"/>
                <a:gd name="T26" fmla="*/ 30 w 50"/>
                <a:gd name="T27" fmla="*/ 4 h 48"/>
                <a:gd name="T28" fmla="*/ 30 w 50"/>
                <a:gd name="T29" fmla="*/ 41 h 48"/>
                <a:gd name="T30" fmla="*/ 38 w 50"/>
                <a:gd name="T31" fmla="*/ 47 h 48"/>
                <a:gd name="T32" fmla="*/ 38 w 50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8">
                  <a:moveTo>
                    <a:pt x="38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0" y="47"/>
                    <a:pt x="21" y="45"/>
                    <a:pt x="21" y="4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4"/>
                    <a:pt x="4" y="5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5"/>
                    <a:pt x="44" y="4"/>
                    <a:pt x="34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5"/>
                    <a:pt x="31" y="47"/>
                    <a:pt x="38" y="47"/>
                  </a:cubicBezTo>
                  <a:lnTo>
                    <a:pt x="3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0"/>
            <p:cNvSpPr/>
            <p:nvPr/>
          </p:nvSpPr>
          <p:spPr bwMode="auto">
            <a:xfrm>
              <a:off x="9290050" y="4046538"/>
              <a:ext cx="249238" cy="204788"/>
            </a:xfrm>
            <a:custGeom>
              <a:avLst/>
              <a:gdLst>
                <a:gd name="T0" fmla="*/ 59 w 59"/>
                <a:gd name="T1" fmla="*/ 2 h 48"/>
                <a:gd name="T2" fmla="*/ 47 w 59"/>
                <a:gd name="T3" fmla="*/ 10 h 48"/>
                <a:gd name="T4" fmla="*/ 34 w 59"/>
                <a:gd name="T5" fmla="*/ 26 h 48"/>
                <a:gd name="T6" fmla="*/ 34 w 59"/>
                <a:gd name="T7" fmla="*/ 41 h 48"/>
                <a:gd name="T8" fmla="*/ 43 w 59"/>
                <a:gd name="T9" fmla="*/ 47 h 48"/>
                <a:gd name="T10" fmla="*/ 43 w 59"/>
                <a:gd name="T11" fmla="*/ 48 h 48"/>
                <a:gd name="T12" fmla="*/ 16 w 59"/>
                <a:gd name="T13" fmla="*/ 48 h 48"/>
                <a:gd name="T14" fmla="*/ 16 w 59"/>
                <a:gd name="T15" fmla="*/ 47 h 48"/>
                <a:gd name="T16" fmla="*/ 25 w 59"/>
                <a:gd name="T17" fmla="*/ 40 h 48"/>
                <a:gd name="T18" fmla="*/ 25 w 59"/>
                <a:gd name="T19" fmla="*/ 27 h 48"/>
                <a:gd name="T20" fmla="*/ 14 w 59"/>
                <a:gd name="T21" fmla="*/ 13 h 48"/>
                <a:gd name="T22" fmla="*/ 0 w 59"/>
                <a:gd name="T23" fmla="*/ 2 h 48"/>
                <a:gd name="T24" fmla="*/ 0 w 59"/>
                <a:gd name="T25" fmla="*/ 0 h 48"/>
                <a:gd name="T26" fmla="*/ 24 w 59"/>
                <a:gd name="T27" fmla="*/ 0 h 48"/>
                <a:gd name="T28" fmla="*/ 24 w 59"/>
                <a:gd name="T29" fmla="*/ 2 h 48"/>
                <a:gd name="T30" fmla="*/ 18 w 59"/>
                <a:gd name="T31" fmla="*/ 4 h 48"/>
                <a:gd name="T32" fmla="*/ 19 w 59"/>
                <a:gd name="T33" fmla="*/ 7 h 48"/>
                <a:gd name="T34" fmla="*/ 32 w 59"/>
                <a:gd name="T35" fmla="*/ 23 h 48"/>
                <a:gd name="T36" fmla="*/ 45 w 59"/>
                <a:gd name="T37" fmla="*/ 7 h 48"/>
                <a:gd name="T38" fmla="*/ 46 w 59"/>
                <a:gd name="T39" fmla="*/ 4 h 48"/>
                <a:gd name="T40" fmla="*/ 40 w 59"/>
                <a:gd name="T41" fmla="*/ 2 h 48"/>
                <a:gd name="T42" fmla="*/ 40 w 59"/>
                <a:gd name="T43" fmla="*/ 0 h 48"/>
                <a:gd name="T44" fmla="*/ 59 w 59"/>
                <a:gd name="T45" fmla="*/ 0 h 48"/>
                <a:gd name="T46" fmla="*/ 59 w 59"/>
                <a:gd name="T4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48">
                  <a:moveTo>
                    <a:pt x="59" y="2"/>
                  </a:moveTo>
                  <a:cubicBezTo>
                    <a:pt x="56" y="2"/>
                    <a:pt x="53" y="2"/>
                    <a:pt x="47" y="1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6"/>
                    <a:pt x="35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5" y="47"/>
                    <a:pt x="25" y="45"/>
                    <a:pt x="25" y="4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5" y="2"/>
                    <a:pt x="4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8" y="2"/>
                    <a:pt x="18" y="4"/>
                  </a:cubicBezTo>
                  <a:cubicBezTo>
                    <a:pt x="18" y="5"/>
                    <a:pt x="18" y="6"/>
                    <a:pt x="19" y="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6" y="2"/>
                    <a:pt x="42" y="2"/>
                    <a:pt x="40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/>
          </p:nvSpPr>
          <p:spPr bwMode="auto">
            <a:xfrm>
              <a:off x="2571750" y="2347913"/>
              <a:ext cx="2154238" cy="2184400"/>
            </a:xfrm>
            <a:custGeom>
              <a:avLst/>
              <a:gdLst>
                <a:gd name="T0" fmla="*/ 254 w 508"/>
                <a:gd name="T1" fmla="*/ 0 h 513"/>
                <a:gd name="T2" fmla="*/ 0 w 508"/>
                <a:gd name="T3" fmla="*/ 256 h 513"/>
                <a:gd name="T4" fmla="*/ 254 w 508"/>
                <a:gd name="T5" fmla="*/ 513 h 513"/>
                <a:gd name="T6" fmla="*/ 508 w 508"/>
                <a:gd name="T7" fmla="*/ 256 h 513"/>
                <a:gd name="T8" fmla="*/ 254 w 508"/>
                <a:gd name="T9" fmla="*/ 0 h 513"/>
                <a:gd name="T10" fmla="*/ 254 w 508"/>
                <a:gd name="T11" fmla="*/ 504 h 513"/>
                <a:gd name="T12" fmla="*/ 9 w 508"/>
                <a:gd name="T13" fmla="*/ 256 h 513"/>
                <a:gd name="T14" fmla="*/ 254 w 508"/>
                <a:gd name="T15" fmla="*/ 9 h 513"/>
                <a:gd name="T16" fmla="*/ 499 w 508"/>
                <a:gd name="T17" fmla="*/ 256 h 513"/>
                <a:gd name="T18" fmla="*/ 254 w 508"/>
                <a:gd name="T19" fmla="*/ 5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513">
                  <a:moveTo>
                    <a:pt x="254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8"/>
                    <a:pt x="114" y="513"/>
                    <a:pt x="254" y="513"/>
                  </a:cubicBezTo>
                  <a:cubicBezTo>
                    <a:pt x="394" y="513"/>
                    <a:pt x="508" y="398"/>
                    <a:pt x="508" y="256"/>
                  </a:cubicBezTo>
                  <a:cubicBezTo>
                    <a:pt x="508" y="115"/>
                    <a:pt x="394" y="0"/>
                    <a:pt x="254" y="0"/>
                  </a:cubicBezTo>
                  <a:close/>
                  <a:moveTo>
                    <a:pt x="254" y="504"/>
                  </a:moveTo>
                  <a:cubicBezTo>
                    <a:pt x="119" y="504"/>
                    <a:pt x="9" y="393"/>
                    <a:pt x="9" y="256"/>
                  </a:cubicBezTo>
                  <a:cubicBezTo>
                    <a:pt x="9" y="119"/>
                    <a:pt x="119" y="9"/>
                    <a:pt x="254" y="9"/>
                  </a:cubicBezTo>
                  <a:cubicBezTo>
                    <a:pt x="389" y="9"/>
                    <a:pt x="499" y="119"/>
                    <a:pt x="499" y="256"/>
                  </a:cubicBezTo>
                  <a:cubicBezTo>
                    <a:pt x="499" y="393"/>
                    <a:pt x="389" y="504"/>
                    <a:pt x="254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32"/>
            <p:cNvSpPr/>
            <p:nvPr/>
          </p:nvSpPr>
          <p:spPr bwMode="auto">
            <a:xfrm>
              <a:off x="3449638" y="4246563"/>
              <a:ext cx="134938" cy="149225"/>
            </a:xfrm>
            <a:custGeom>
              <a:avLst/>
              <a:gdLst>
                <a:gd name="T0" fmla="*/ 16 w 32"/>
                <a:gd name="T1" fmla="*/ 22 h 35"/>
                <a:gd name="T2" fmla="*/ 17 w 32"/>
                <a:gd name="T3" fmla="*/ 16 h 35"/>
                <a:gd name="T4" fmla="*/ 31 w 32"/>
                <a:gd name="T5" fmla="*/ 18 h 35"/>
                <a:gd name="T6" fmla="*/ 29 w 32"/>
                <a:gd name="T7" fmla="*/ 31 h 35"/>
                <a:gd name="T8" fmla="*/ 23 w 32"/>
                <a:gd name="T9" fmla="*/ 34 h 35"/>
                <a:gd name="T10" fmla="*/ 15 w 32"/>
                <a:gd name="T11" fmla="*/ 34 h 35"/>
                <a:gd name="T12" fmla="*/ 6 w 32"/>
                <a:gd name="T13" fmla="*/ 31 h 35"/>
                <a:gd name="T14" fmla="*/ 1 w 32"/>
                <a:gd name="T15" fmla="*/ 24 h 35"/>
                <a:gd name="T16" fmla="*/ 1 w 32"/>
                <a:gd name="T17" fmla="*/ 15 h 35"/>
                <a:gd name="T18" fmla="*/ 4 w 32"/>
                <a:gd name="T19" fmla="*/ 6 h 35"/>
                <a:gd name="T20" fmla="*/ 11 w 32"/>
                <a:gd name="T21" fmla="*/ 1 h 35"/>
                <a:gd name="T22" fmla="*/ 19 w 32"/>
                <a:gd name="T23" fmla="*/ 1 h 35"/>
                <a:gd name="T24" fmla="*/ 28 w 32"/>
                <a:gd name="T25" fmla="*/ 5 h 35"/>
                <a:gd name="T26" fmla="*/ 32 w 32"/>
                <a:gd name="T27" fmla="*/ 12 h 35"/>
                <a:gd name="T28" fmla="*/ 25 w 32"/>
                <a:gd name="T29" fmla="*/ 12 h 35"/>
                <a:gd name="T30" fmla="*/ 23 w 32"/>
                <a:gd name="T31" fmla="*/ 8 h 35"/>
                <a:gd name="T32" fmla="*/ 18 w 32"/>
                <a:gd name="T33" fmla="*/ 6 h 35"/>
                <a:gd name="T34" fmla="*/ 11 w 32"/>
                <a:gd name="T35" fmla="*/ 8 h 35"/>
                <a:gd name="T36" fmla="*/ 7 w 32"/>
                <a:gd name="T37" fmla="*/ 16 h 35"/>
                <a:gd name="T38" fmla="*/ 9 w 32"/>
                <a:gd name="T39" fmla="*/ 25 h 35"/>
                <a:gd name="T40" fmla="*/ 15 w 32"/>
                <a:gd name="T41" fmla="*/ 29 h 35"/>
                <a:gd name="T42" fmla="*/ 19 w 32"/>
                <a:gd name="T43" fmla="*/ 28 h 35"/>
                <a:gd name="T44" fmla="*/ 23 w 32"/>
                <a:gd name="T45" fmla="*/ 27 h 35"/>
                <a:gd name="T46" fmla="*/ 24 w 32"/>
                <a:gd name="T47" fmla="*/ 23 h 35"/>
                <a:gd name="T48" fmla="*/ 16 w 32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5">
                  <a:moveTo>
                    <a:pt x="16" y="2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6" y="33"/>
                    <a:pt x="23" y="34"/>
                  </a:cubicBezTo>
                  <a:cubicBezTo>
                    <a:pt x="20" y="34"/>
                    <a:pt x="17" y="35"/>
                    <a:pt x="15" y="34"/>
                  </a:cubicBezTo>
                  <a:cubicBezTo>
                    <a:pt x="11" y="34"/>
                    <a:pt x="8" y="33"/>
                    <a:pt x="6" y="31"/>
                  </a:cubicBezTo>
                  <a:cubicBezTo>
                    <a:pt x="4" y="29"/>
                    <a:pt x="2" y="27"/>
                    <a:pt x="1" y="24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11"/>
                    <a:pt x="2" y="9"/>
                    <a:pt x="4" y="6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3" y="1"/>
                    <a:pt x="26" y="2"/>
                    <a:pt x="28" y="5"/>
                  </a:cubicBezTo>
                  <a:cubicBezTo>
                    <a:pt x="31" y="7"/>
                    <a:pt x="32" y="9"/>
                    <a:pt x="32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2" y="7"/>
                    <a:pt x="20" y="6"/>
                    <a:pt x="18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9" y="9"/>
                    <a:pt x="8" y="12"/>
                    <a:pt x="7" y="16"/>
                  </a:cubicBezTo>
                  <a:cubicBezTo>
                    <a:pt x="7" y="19"/>
                    <a:pt x="7" y="22"/>
                    <a:pt x="9" y="25"/>
                  </a:cubicBezTo>
                  <a:cubicBezTo>
                    <a:pt x="10" y="27"/>
                    <a:pt x="12" y="28"/>
                    <a:pt x="15" y="29"/>
                  </a:cubicBezTo>
                  <a:cubicBezTo>
                    <a:pt x="16" y="29"/>
                    <a:pt x="18" y="29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3"/>
                    <a:pt x="24" y="23"/>
                    <a:pt x="24" y="23"/>
                  </a:cubicBez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33"/>
            <p:cNvSpPr/>
            <p:nvPr/>
          </p:nvSpPr>
          <p:spPr bwMode="auto">
            <a:xfrm>
              <a:off x="3287713" y="4198938"/>
              <a:ext cx="153988" cy="166688"/>
            </a:xfrm>
            <a:custGeom>
              <a:avLst/>
              <a:gdLst>
                <a:gd name="T0" fmla="*/ 0 w 97"/>
                <a:gd name="T1" fmla="*/ 84 h 105"/>
                <a:gd name="T2" fmla="*/ 30 w 97"/>
                <a:gd name="T3" fmla="*/ 0 h 105"/>
                <a:gd name="T4" fmla="*/ 46 w 97"/>
                <a:gd name="T5" fmla="*/ 6 h 105"/>
                <a:gd name="T6" fmla="*/ 62 w 97"/>
                <a:gd name="T7" fmla="*/ 73 h 105"/>
                <a:gd name="T8" fmla="*/ 81 w 97"/>
                <a:gd name="T9" fmla="*/ 17 h 105"/>
                <a:gd name="T10" fmla="*/ 97 w 97"/>
                <a:gd name="T11" fmla="*/ 22 h 105"/>
                <a:gd name="T12" fmla="*/ 67 w 97"/>
                <a:gd name="T13" fmla="*/ 105 h 105"/>
                <a:gd name="T14" fmla="*/ 49 w 97"/>
                <a:gd name="T15" fmla="*/ 100 h 105"/>
                <a:gd name="T16" fmla="*/ 35 w 97"/>
                <a:gd name="T17" fmla="*/ 35 h 105"/>
                <a:gd name="T18" fmla="*/ 17 w 97"/>
                <a:gd name="T19" fmla="*/ 89 h 105"/>
                <a:gd name="T20" fmla="*/ 0 w 97"/>
                <a:gd name="T21" fmla="*/ 8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5">
                  <a:moveTo>
                    <a:pt x="0" y="84"/>
                  </a:moveTo>
                  <a:lnTo>
                    <a:pt x="30" y="0"/>
                  </a:lnTo>
                  <a:lnTo>
                    <a:pt x="46" y="6"/>
                  </a:lnTo>
                  <a:lnTo>
                    <a:pt x="62" y="73"/>
                  </a:lnTo>
                  <a:lnTo>
                    <a:pt x="81" y="17"/>
                  </a:lnTo>
                  <a:lnTo>
                    <a:pt x="97" y="22"/>
                  </a:lnTo>
                  <a:lnTo>
                    <a:pt x="67" y="105"/>
                  </a:lnTo>
                  <a:lnTo>
                    <a:pt x="49" y="100"/>
                  </a:lnTo>
                  <a:lnTo>
                    <a:pt x="35" y="35"/>
                  </a:lnTo>
                  <a:lnTo>
                    <a:pt x="17" y="89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34"/>
            <p:cNvSpPr/>
            <p:nvPr/>
          </p:nvSpPr>
          <p:spPr bwMode="auto">
            <a:xfrm>
              <a:off x="2889250" y="3935413"/>
              <a:ext cx="182563" cy="174625"/>
            </a:xfrm>
            <a:custGeom>
              <a:avLst/>
              <a:gdLst>
                <a:gd name="T0" fmla="*/ 0 w 115"/>
                <a:gd name="T1" fmla="*/ 56 h 110"/>
                <a:gd name="T2" fmla="*/ 67 w 115"/>
                <a:gd name="T3" fmla="*/ 0 h 110"/>
                <a:gd name="T4" fmla="*/ 81 w 115"/>
                <a:gd name="T5" fmla="*/ 14 h 110"/>
                <a:gd name="T6" fmla="*/ 59 w 115"/>
                <a:gd name="T7" fmla="*/ 78 h 110"/>
                <a:gd name="T8" fmla="*/ 105 w 115"/>
                <a:gd name="T9" fmla="*/ 40 h 110"/>
                <a:gd name="T10" fmla="*/ 115 w 115"/>
                <a:gd name="T11" fmla="*/ 54 h 110"/>
                <a:gd name="T12" fmla="*/ 46 w 115"/>
                <a:gd name="T13" fmla="*/ 110 h 110"/>
                <a:gd name="T14" fmla="*/ 35 w 115"/>
                <a:gd name="T15" fmla="*/ 97 h 110"/>
                <a:gd name="T16" fmla="*/ 56 w 115"/>
                <a:gd name="T17" fmla="*/ 32 h 110"/>
                <a:gd name="T18" fmla="*/ 11 w 115"/>
                <a:gd name="T19" fmla="*/ 70 h 110"/>
                <a:gd name="T20" fmla="*/ 0 w 115"/>
                <a:gd name="T21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0">
                  <a:moveTo>
                    <a:pt x="0" y="56"/>
                  </a:moveTo>
                  <a:lnTo>
                    <a:pt x="67" y="0"/>
                  </a:lnTo>
                  <a:lnTo>
                    <a:pt x="81" y="14"/>
                  </a:lnTo>
                  <a:lnTo>
                    <a:pt x="59" y="78"/>
                  </a:lnTo>
                  <a:lnTo>
                    <a:pt x="105" y="40"/>
                  </a:lnTo>
                  <a:lnTo>
                    <a:pt x="115" y="54"/>
                  </a:lnTo>
                  <a:lnTo>
                    <a:pt x="46" y="110"/>
                  </a:lnTo>
                  <a:lnTo>
                    <a:pt x="35" y="97"/>
                  </a:lnTo>
                  <a:lnTo>
                    <a:pt x="56" y="32"/>
                  </a:lnTo>
                  <a:lnTo>
                    <a:pt x="11" y="7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35"/>
            <p:cNvSpPr>
              <a:spLocks noEditPoints="1"/>
            </p:cNvSpPr>
            <p:nvPr/>
          </p:nvSpPr>
          <p:spPr bwMode="auto">
            <a:xfrm>
              <a:off x="3144838" y="4144963"/>
              <a:ext cx="147638" cy="147638"/>
            </a:xfrm>
            <a:custGeom>
              <a:avLst/>
              <a:gdLst>
                <a:gd name="T0" fmla="*/ 17 w 35"/>
                <a:gd name="T1" fmla="*/ 7 h 35"/>
                <a:gd name="T2" fmla="*/ 24 w 35"/>
                <a:gd name="T3" fmla="*/ 8 h 35"/>
                <a:gd name="T4" fmla="*/ 28 w 35"/>
                <a:gd name="T5" fmla="*/ 14 h 35"/>
                <a:gd name="T6" fmla="*/ 26 w 35"/>
                <a:gd name="T7" fmla="*/ 22 h 35"/>
                <a:gd name="T8" fmla="*/ 19 w 35"/>
                <a:gd name="T9" fmla="*/ 28 h 35"/>
                <a:gd name="T10" fmla="*/ 12 w 35"/>
                <a:gd name="T11" fmla="*/ 27 h 35"/>
                <a:gd name="T12" fmla="*/ 8 w 35"/>
                <a:gd name="T13" fmla="*/ 21 h 35"/>
                <a:gd name="T14" fmla="*/ 10 w 35"/>
                <a:gd name="T15" fmla="*/ 13 h 35"/>
                <a:gd name="T16" fmla="*/ 17 w 35"/>
                <a:gd name="T17" fmla="*/ 7 h 35"/>
                <a:gd name="T18" fmla="*/ 1 w 35"/>
                <a:gd name="T19" fmla="*/ 22 h 35"/>
                <a:gd name="T20" fmla="*/ 9 w 35"/>
                <a:gd name="T21" fmla="*/ 32 h 35"/>
                <a:gd name="T22" fmla="*/ 21 w 35"/>
                <a:gd name="T23" fmla="*/ 34 h 35"/>
                <a:gd name="T24" fmla="*/ 32 w 35"/>
                <a:gd name="T25" fmla="*/ 26 h 35"/>
                <a:gd name="T26" fmla="*/ 35 w 35"/>
                <a:gd name="T27" fmla="*/ 13 h 35"/>
                <a:gd name="T28" fmla="*/ 27 w 35"/>
                <a:gd name="T29" fmla="*/ 3 h 35"/>
                <a:gd name="T30" fmla="*/ 20 w 35"/>
                <a:gd name="T31" fmla="*/ 0 h 35"/>
                <a:gd name="T32" fmla="*/ 15 w 35"/>
                <a:gd name="T33" fmla="*/ 1 h 35"/>
                <a:gd name="T34" fmla="*/ 10 w 35"/>
                <a:gd name="T35" fmla="*/ 3 h 35"/>
                <a:gd name="T36" fmla="*/ 4 w 35"/>
                <a:gd name="T37" fmla="*/ 9 h 35"/>
                <a:gd name="T38" fmla="*/ 1 w 35"/>
                <a:gd name="T3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5">
                  <a:moveTo>
                    <a:pt x="17" y="7"/>
                  </a:moveTo>
                  <a:cubicBezTo>
                    <a:pt x="19" y="6"/>
                    <a:pt x="22" y="6"/>
                    <a:pt x="24" y="8"/>
                  </a:cubicBezTo>
                  <a:cubicBezTo>
                    <a:pt x="26" y="9"/>
                    <a:pt x="28" y="11"/>
                    <a:pt x="28" y="14"/>
                  </a:cubicBezTo>
                  <a:cubicBezTo>
                    <a:pt x="29" y="16"/>
                    <a:pt x="28" y="19"/>
                    <a:pt x="26" y="22"/>
                  </a:cubicBezTo>
                  <a:cubicBezTo>
                    <a:pt x="24" y="25"/>
                    <a:pt x="22" y="27"/>
                    <a:pt x="19" y="28"/>
                  </a:cubicBezTo>
                  <a:cubicBezTo>
                    <a:pt x="17" y="29"/>
                    <a:pt x="14" y="29"/>
                    <a:pt x="12" y="27"/>
                  </a:cubicBezTo>
                  <a:cubicBezTo>
                    <a:pt x="10" y="26"/>
                    <a:pt x="8" y="24"/>
                    <a:pt x="8" y="21"/>
                  </a:cubicBezTo>
                  <a:cubicBezTo>
                    <a:pt x="7" y="19"/>
                    <a:pt x="8" y="16"/>
                    <a:pt x="10" y="13"/>
                  </a:cubicBezTo>
                  <a:cubicBezTo>
                    <a:pt x="12" y="10"/>
                    <a:pt x="14" y="8"/>
                    <a:pt x="17" y="7"/>
                  </a:cubicBezTo>
                  <a:close/>
                  <a:moveTo>
                    <a:pt x="1" y="22"/>
                  </a:moveTo>
                  <a:cubicBezTo>
                    <a:pt x="2" y="26"/>
                    <a:pt x="5" y="30"/>
                    <a:pt x="9" y="32"/>
                  </a:cubicBezTo>
                  <a:cubicBezTo>
                    <a:pt x="13" y="35"/>
                    <a:pt x="17" y="35"/>
                    <a:pt x="21" y="34"/>
                  </a:cubicBezTo>
                  <a:cubicBezTo>
                    <a:pt x="26" y="33"/>
                    <a:pt x="29" y="30"/>
                    <a:pt x="32" y="26"/>
                  </a:cubicBezTo>
                  <a:cubicBezTo>
                    <a:pt x="35" y="21"/>
                    <a:pt x="35" y="17"/>
                    <a:pt x="35" y="13"/>
                  </a:cubicBezTo>
                  <a:cubicBezTo>
                    <a:pt x="34" y="9"/>
                    <a:pt x="31" y="5"/>
                    <a:pt x="27" y="3"/>
                  </a:cubicBezTo>
                  <a:cubicBezTo>
                    <a:pt x="24" y="2"/>
                    <a:pt x="22" y="1"/>
                    <a:pt x="20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1"/>
                    <a:pt x="11" y="2"/>
                    <a:pt x="10" y="3"/>
                  </a:cubicBezTo>
                  <a:cubicBezTo>
                    <a:pt x="8" y="4"/>
                    <a:pt x="6" y="7"/>
                    <a:pt x="4" y="9"/>
                  </a:cubicBezTo>
                  <a:cubicBezTo>
                    <a:pt x="1" y="14"/>
                    <a:pt x="0" y="18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36"/>
            <p:cNvSpPr>
              <a:spLocks noEditPoints="1"/>
            </p:cNvSpPr>
            <p:nvPr/>
          </p:nvSpPr>
          <p:spPr bwMode="auto">
            <a:xfrm>
              <a:off x="3000375" y="4038600"/>
              <a:ext cx="157163" cy="160338"/>
            </a:xfrm>
            <a:custGeom>
              <a:avLst/>
              <a:gdLst>
                <a:gd name="T0" fmla="*/ 25 w 37"/>
                <a:gd name="T1" fmla="*/ 11 h 38"/>
                <a:gd name="T2" fmla="*/ 29 w 37"/>
                <a:gd name="T3" fmla="*/ 15 h 38"/>
                <a:gd name="T4" fmla="*/ 31 w 37"/>
                <a:gd name="T5" fmla="*/ 18 h 38"/>
                <a:gd name="T6" fmla="*/ 30 w 37"/>
                <a:gd name="T7" fmla="*/ 21 h 38"/>
                <a:gd name="T8" fmla="*/ 27 w 37"/>
                <a:gd name="T9" fmla="*/ 26 h 38"/>
                <a:gd name="T10" fmla="*/ 22 w 37"/>
                <a:gd name="T11" fmla="*/ 30 h 38"/>
                <a:gd name="T12" fmla="*/ 19 w 37"/>
                <a:gd name="T13" fmla="*/ 32 h 38"/>
                <a:gd name="T14" fmla="*/ 16 w 37"/>
                <a:gd name="T15" fmla="*/ 31 h 38"/>
                <a:gd name="T16" fmla="*/ 13 w 37"/>
                <a:gd name="T17" fmla="*/ 29 h 38"/>
                <a:gd name="T18" fmla="*/ 9 w 37"/>
                <a:gd name="T19" fmla="*/ 25 h 38"/>
                <a:gd name="T20" fmla="*/ 23 w 37"/>
                <a:gd name="T21" fmla="*/ 9 h 38"/>
                <a:gd name="T22" fmla="*/ 25 w 37"/>
                <a:gd name="T23" fmla="*/ 11 h 38"/>
                <a:gd name="T24" fmla="*/ 0 w 37"/>
                <a:gd name="T25" fmla="*/ 25 h 38"/>
                <a:gd name="T26" fmla="*/ 10 w 37"/>
                <a:gd name="T27" fmla="*/ 33 h 38"/>
                <a:gd name="T28" fmla="*/ 15 w 37"/>
                <a:gd name="T29" fmla="*/ 37 h 38"/>
                <a:gd name="T30" fmla="*/ 20 w 37"/>
                <a:gd name="T31" fmla="*/ 38 h 38"/>
                <a:gd name="T32" fmla="*/ 27 w 37"/>
                <a:gd name="T33" fmla="*/ 36 h 38"/>
                <a:gd name="T34" fmla="*/ 32 w 37"/>
                <a:gd name="T35" fmla="*/ 31 h 38"/>
                <a:gd name="T36" fmla="*/ 36 w 37"/>
                <a:gd name="T37" fmla="*/ 24 h 38"/>
                <a:gd name="T38" fmla="*/ 37 w 37"/>
                <a:gd name="T39" fmla="*/ 18 h 38"/>
                <a:gd name="T40" fmla="*/ 35 w 37"/>
                <a:gd name="T41" fmla="*/ 13 h 38"/>
                <a:gd name="T42" fmla="*/ 31 w 37"/>
                <a:gd name="T43" fmla="*/ 8 h 38"/>
                <a:gd name="T44" fmla="*/ 22 w 37"/>
                <a:gd name="T45" fmla="*/ 0 h 38"/>
                <a:gd name="T46" fmla="*/ 0 w 37"/>
                <a:gd name="T4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8">
                  <a:moveTo>
                    <a:pt x="25" y="11"/>
                  </a:moveTo>
                  <a:cubicBezTo>
                    <a:pt x="28" y="13"/>
                    <a:pt x="29" y="14"/>
                    <a:pt x="29" y="15"/>
                  </a:cubicBezTo>
                  <a:cubicBezTo>
                    <a:pt x="30" y="16"/>
                    <a:pt x="31" y="17"/>
                    <a:pt x="31" y="18"/>
                  </a:cubicBezTo>
                  <a:cubicBezTo>
                    <a:pt x="31" y="19"/>
                    <a:pt x="31" y="20"/>
                    <a:pt x="30" y="21"/>
                  </a:cubicBezTo>
                  <a:cubicBezTo>
                    <a:pt x="30" y="23"/>
                    <a:pt x="28" y="24"/>
                    <a:pt x="27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21" y="31"/>
                    <a:pt x="20" y="32"/>
                    <a:pt x="19" y="32"/>
                  </a:cubicBezTo>
                  <a:cubicBezTo>
                    <a:pt x="18" y="32"/>
                    <a:pt x="17" y="31"/>
                    <a:pt x="16" y="31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25" y="11"/>
                  </a:lnTo>
                  <a:close/>
                  <a:moveTo>
                    <a:pt x="0" y="2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7" y="37"/>
                    <a:pt x="18" y="38"/>
                    <a:pt x="20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8" y="34"/>
                    <a:pt x="30" y="33"/>
                    <a:pt x="32" y="31"/>
                  </a:cubicBezTo>
                  <a:cubicBezTo>
                    <a:pt x="34" y="28"/>
                    <a:pt x="35" y="26"/>
                    <a:pt x="36" y="24"/>
                  </a:cubicBezTo>
                  <a:cubicBezTo>
                    <a:pt x="37" y="22"/>
                    <a:pt x="37" y="20"/>
                    <a:pt x="37" y="18"/>
                  </a:cubicBezTo>
                  <a:cubicBezTo>
                    <a:pt x="37" y="16"/>
                    <a:pt x="36" y="14"/>
                    <a:pt x="35" y="13"/>
                  </a:cubicBezTo>
                  <a:cubicBezTo>
                    <a:pt x="35" y="11"/>
                    <a:pt x="33" y="10"/>
                    <a:pt x="31" y="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37"/>
            <p:cNvSpPr>
              <a:spLocks noEditPoints="1"/>
            </p:cNvSpPr>
            <p:nvPr/>
          </p:nvSpPr>
          <p:spPr bwMode="auto">
            <a:xfrm>
              <a:off x="2800350" y="3851275"/>
              <a:ext cx="161925" cy="144463"/>
            </a:xfrm>
            <a:custGeom>
              <a:avLst/>
              <a:gdLst>
                <a:gd name="T0" fmla="*/ 46 w 102"/>
                <a:gd name="T1" fmla="*/ 24 h 91"/>
                <a:gd name="T2" fmla="*/ 80 w 102"/>
                <a:gd name="T3" fmla="*/ 18 h 91"/>
                <a:gd name="T4" fmla="*/ 56 w 102"/>
                <a:gd name="T5" fmla="*/ 45 h 91"/>
                <a:gd name="T6" fmla="*/ 46 w 102"/>
                <a:gd name="T7" fmla="*/ 24 h 91"/>
                <a:gd name="T8" fmla="*/ 102 w 102"/>
                <a:gd name="T9" fmla="*/ 16 h 91"/>
                <a:gd name="T10" fmla="*/ 94 w 102"/>
                <a:gd name="T11" fmla="*/ 0 h 91"/>
                <a:gd name="T12" fmla="*/ 0 w 102"/>
                <a:gd name="T13" fmla="*/ 13 h 91"/>
                <a:gd name="T14" fmla="*/ 8 w 102"/>
                <a:gd name="T15" fmla="*/ 29 h 91"/>
                <a:gd name="T16" fmla="*/ 30 w 102"/>
                <a:gd name="T17" fmla="*/ 26 h 91"/>
                <a:gd name="T18" fmla="*/ 48 w 102"/>
                <a:gd name="T19" fmla="*/ 56 h 91"/>
                <a:gd name="T20" fmla="*/ 32 w 102"/>
                <a:gd name="T21" fmla="*/ 75 h 91"/>
                <a:gd name="T22" fmla="*/ 43 w 102"/>
                <a:gd name="T23" fmla="*/ 91 h 91"/>
                <a:gd name="T24" fmla="*/ 102 w 102"/>
                <a:gd name="T25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91">
                  <a:moveTo>
                    <a:pt x="46" y="24"/>
                  </a:moveTo>
                  <a:lnTo>
                    <a:pt x="80" y="18"/>
                  </a:lnTo>
                  <a:lnTo>
                    <a:pt x="56" y="45"/>
                  </a:lnTo>
                  <a:lnTo>
                    <a:pt x="46" y="24"/>
                  </a:lnTo>
                  <a:close/>
                  <a:moveTo>
                    <a:pt x="102" y="16"/>
                  </a:moveTo>
                  <a:lnTo>
                    <a:pt x="94" y="0"/>
                  </a:lnTo>
                  <a:lnTo>
                    <a:pt x="0" y="13"/>
                  </a:lnTo>
                  <a:lnTo>
                    <a:pt x="8" y="29"/>
                  </a:lnTo>
                  <a:lnTo>
                    <a:pt x="30" y="26"/>
                  </a:lnTo>
                  <a:lnTo>
                    <a:pt x="48" y="56"/>
                  </a:lnTo>
                  <a:lnTo>
                    <a:pt x="32" y="75"/>
                  </a:lnTo>
                  <a:lnTo>
                    <a:pt x="43" y="91"/>
                  </a:lnTo>
                  <a:lnTo>
                    <a:pt x="10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38"/>
            <p:cNvSpPr/>
            <p:nvPr/>
          </p:nvSpPr>
          <p:spPr bwMode="auto">
            <a:xfrm>
              <a:off x="2746375" y="3684588"/>
              <a:ext cx="168275" cy="152400"/>
            </a:xfrm>
            <a:custGeom>
              <a:avLst/>
              <a:gdLst>
                <a:gd name="T0" fmla="*/ 0 w 106"/>
                <a:gd name="T1" fmla="*/ 29 h 96"/>
                <a:gd name="T2" fmla="*/ 82 w 106"/>
                <a:gd name="T3" fmla="*/ 0 h 96"/>
                <a:gd name="T4" fmla="*/ 88 w 106"/>
                <a:gd name="T5" fmla="*/ 19 h 96"/>
                <a:gd name="T6" fmla="*/ 56 w 106"/>
                <a:gd name="T7" fmla="*/ 29 h 96"/>
                <a:gd name="T8" fmla="*/ 66 w 106"/>
                <a:gd name="T9" fmla="*/ 62 h 96"/>
                <a:gd name="T10" fmla="*/ 101 w 106"/>
                <a:gd name="T11" fmla="*/ 51 h 96"/>
                <a:gd name="T12" fmla="*/ 106 w 106"/>
                <a:gd name="T13" fmla="*/ 67 h 96"/>
                <a:gd name="T14" fmla="*/ 24 w 106"/>
                <a:gd name="T15" fmla="*/ 96 h 96"/>
                <a:gd name="T16" fmla="*/ 16 w 106"/>
                <a:gd name="T17" fmla="*/ 80 h 96"/>
                <a:gd name="T18" fmla="*/ 53 w 106"/>
                <a:gd name="T19" fmla="*/ 67 h 96"/>
                <a:gd name="T20" fmla="*/ 42 w 106"/>
                <a:gd name="T21" fmla="*/ 35 h 96"/>
                <a:gd name="T22" fmla="*/ 5 w 106"/>
                <a:gd name="T23" fmla="*/ 48 h 96"/>
                <a:gd name="T24" fmla="*/ 0 w 106"/>
                <a:gd name="T2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96">
                  <a:moveTo>
                    <a:pt x="0" y="29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56" y="29"/>
                  </a:lnTo>
                  <a:lnTo>
                    <a:pt x="66" y="62"/>
                  </a:lnTo>
                  <a:lnTo>
                    <a:pt x="101" y="51"/>
                  </a:lnTo>
                  <a:lnTo>
                    <a:pt x="106" y="67"/>
                  </a:lnTo>
                  <a:lnTo>
                    <a:pt x="24" y="96"/>
                  </a:lnTo>
                  <a:lnTo>
                    <a:pt x="16" y="80"/>
                  </a:lnTo>
                  <a:lnTo>
                    <a:pt x="53" y="67"/>
                  </a:lnTo>
                  <a:lnTo>
                    <a:pt x="42" y="35"/>
                  </a:lnTo>
                  <a:lnTo>
                    <a:pt x="5" y="4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39"/>
            <p:cNvSpPr/>
            <p:nvPr/>
          </p:nvSpPr>
          <p:spPr bwMode="auto">
            <a:xfrm>
              <a:off x="2716213" y="3560763"/>
              <a:ext cx="147638" cy="119063"/>
            </a:xfrm>
            <a:custGeom>
              <a:avLst/>
              <a:gdLst>
                <a:gd name="T0" fmla="*/ 9 w 35"/>
                <a:gd name="T1" fmla="*/ 1 h 28"/>
                <a:gd name="T2" fmla="*/ 11 w 35"/>
                <a:gd name="T3" fmla="*/ 8 h 28"/>
                <a:gd name="T4" fmla="*/ 7 w 35"/>
                <a:gd name="T5" fmla="*/ 11 h 28"/>
                <a:gd name="T6" fmla="*/ 6 w 35"/>
                <a:gd name="T7" fmla="*/ 16 h 28"/>
                <a:gd name="T8" fmla="*/ 8 w 35"/>
                <a:gd name="T9" fmla="*/ 20 h 28"/>
                <a:gd name="T10" fmla="*/ 12 w 35"/>
                <a:gd name="T11" fmla="*/ 21 h 28"/>
                <a:gd name="T12" fmla="*/ 14 w 35"/>
                <a:gd name="T13" fmla="*/ 20 h 28"/>
                <a:gd name="T14" fmla="*/ 15 w 35"/>
                <a:gd name="T15" fmla="*/ 18 h 28"/>
                <a:gd name="T16" fmla="*/ 15 w 35"/>
                <a:gd name="T17" fmla="*/ 12 h 28"/>
                <a:gd name="T18" fmla="*/ 17 w 35"/>
                <a:gd name="T19" fmla="*/ 4 h 28"/>
                <a:gd name="T20" fmla="*/ 23 w 35"/>
                <a:gd name="T21" fmla="*/ 0 h 28"/>
                <a:gd name="T22" fmla="*/ 28 w 35"/>
                <a:gd name="T23" fmla="*/ 1 h 28"/>
                <a:gd name="T24" fmla="*/ 32 w 35"/>
                <a:gd name="T25" fmla="*/ 4 h 28"/>
                <a:gd name="T26" fmla="*/ 34 w 35"/>
                <a:gd name="T27" fmla="*/ 10 h 28"/>
                <a:gd name="T28" fmla="*/ 33 w 35"/>
                <a:gd name="T29" fmla="*/ 20 h 28"/>
                <a:gd name="T30" fmla="*/ 27 w 35"/>
                <a:gd name="T31" fmla="*/ 24 h 28"/>
                <a:gd name="T32" fmla="*/ 25 w 35"/>
                <a:gd name="T33" fmla="*/ 18 h 28"/>
                <a:gd name="T34" fmla="*/ 28 w 35"/>
                <a:gd name="T35" fmla="*/ 16 h 28"/>
                <a:gd name="T36" fmla="*/ 29 w 35"/>
                <a:gd name="T37" fmla="*/ 11 h 28"/>
                <a:gd name="T38" fmla="*/ 27 w 35"/>
                <a:gd name="T39" fmla="*/ 7 h 28"/>
                <a:gd name="T40" fmla="*/ 25 w 35"/>
                <a:gd name="T41" fmla="*/ 6 h 28"/>
                <a:gd name="T42" fmla="*/ 23 w 35"/>
                <a:gd name="T43" fmla="*/ 8 h 28"/>
                <a:gd name="T44" fmla="*/ 22 w 35"/>
                <a:gd name="T45" fmla="*/ 14 h 28"/>
                <a:gd name="T46" fmla="*/ 21 w 35"/>
                <a:gd name="T47" fmla="*/ 22 h 28"/>
                <a:gd name="T48" fmla="*/ 18 w 35"/>
                <a:gd name="T49" fmla="*/ 26 h 28"/>
                <a:gd name="T50" fmla="*/ 13 w 35"/>
                <a:gd name="T51" fmla="*/ 28 h 28"/>
                <a:gd name="T52" fmla="*/ 7 w 35"/>
                <a:gd name="T53" fmla="*/ 27 h 28"/>
                <a:gd name="T54" fmla="*/ 3 w 35"/>
                <a:gd name="T55" fmla="*/ 24 h 28"/>
                <a:gd name="T56" fmla="*/ 0 w 35"/>
                <a:gd name="T57" fmla="*/ 17 h 28"/>
                <a:gd name="T58" fmla="*/ 2 w 35"/>
                <a:gd name="T59" fmla="*/ 7 h 28"/>
                <a:gd name="T60" fmla="*/ 9 w 35"/>
                <a:gd name="T6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8">
                  <a:moveTo>
                    <a:pt x="9" y="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10"/>
                    <a:pt x="7" y="11"/>
                  </a:cubicBezTo>
                  <a:cubicBezTo>
                    <a:pt x="6" y="12"/>
                    <a:pt x="6" y="14"/>
                    <a:pt x="6" y="16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9" y="21"/>
                    <a:pt x="10" y="22"/>
                    <a:pt x="12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9"/>
                    <a:pt x="16" y="6"/>
                    <a:pt x="17" y="4"/>
                  </a:cubicBezTo>
                  <a:cubicBezTo>
                    <a:pt x="18" y="2"/>
                    <a:pt x="20" y="1"/>
                    <a:pt x="23" y="0"/>
                  </a:cubicBezTo>
                  <a:cubicBezTo>
                    <a:pt x="25" y="0"/>
                    <a:pt x="26" y="0"/>
                    <a:pt x="28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6"/>
                    <a:pt x="34" y="8"/>
                    <a:pt x="34" y="10"/>
                  </a:cubicBezTo>
                  <a:cubicBezTo>
                    <a:pt x="35" y="14"/>
                    <a:pt x="35" y="18"/>
                    <a:pt x="33" y="20"/>
                  </a:cubicBezTo>
                  <a:cubicBezTo>
                    <a:pt x="32" y="22"/>
                    <a:pt x="30" y="24"/>
                    <a:pt x="27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9" y="15"/>
                    <a:pt x="29" y="13"/>
                    <a:pt x="29" y="11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6" y="7"/>
                    <a:pt x="25" y="6"/>
                    <a:pt x="25" y="6"/>
                  </a:cubicBezTo>
                  <a:cubicBezTo>
                    <a:pt x="24" y="7"/>
                    <a:pt x="23" y="7"/>
                    <a:pt x="23" y="8"/>
                  </a:cubicBezTo>
                  <a:cubicBezTo>
                    <a:pt x="22" y="9"/>
                    <a:pt x="22" y="11"/>
                    <a:pt x="22" y="14"/>
                  </a:cubicBezTo>
                  <a:cubicBezTo>
                    <a:pt x="21" y="17"/>
                    <a:pt x="21" y="20"/>
                    <a:pt x="21" y="22"/>
                  </a:cubicBezTo>
                  <a:cubicBezTo>
                    <a:pt x="20" y="23"/>
                    <a:pt x="19" y="25"/>
                    <a:pt x="18" y="26"/>
                  </a:cubicBezTo>
                  <a:cubicBezTo>
                    <a:pt x="17" y="27"/>
                    <a:pt x="15" y="28"/>
                    <a:pt x="13" y="28"/>
                  </a:cubicBezTo>
                  <a:cubicBezTo>
                    <a:pt x="11" y="28"/>
                    <a:pt x="9" y="28"/>
                    <a:pt x="7" y="27"/>
                  </a:cubicBezTo>
                  <a:cubicBezTo>
                    <a:pt x="6" y="27"/>
                    <a:pt x="4" y="25"/>
                    <a:pt x="3" y="24"/>
                  </a:cubicBezTo>
                  <a:cubicBezTo>
                    <a:pt x="2" y="22"/>
                    <a:pt x="1" y="20"/>
                    <a:pt x="0" y="17"/>
                  </a:cubicBezTo>
                  <a:cubicBezTo>
                    <a:pt x="0" y="13"/>
                    <a:pt x="0" y="9"/>
                    <a:pt x="2" y="7"/>
                  </a:cubicBezTo>
                  <a:cubicBezTo>
                    <a:pt x="3" y="4"/>
                    <a:pt x="6" y="3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40"/>
            <p:cNvSpPr/>
            <p:nvPr/>
          </p:nvSpPr>
          <p:spPr bwMode="auto">
            <a:xfrm>
              <a:off x="3675063" y="4251325"/>
              <a:ext cx="122238" cy="149225"/>
            </a:xfrm>
            <a:custGeom>
              <a:avLst/>
              <a:gdLst>
                <a:gd name="T0" fmla="*/ 0 w 29"/>
                <a:gd name="T1" fmla="*/ 3 h 35"/>
                <a:gd name="T2" fmla="*/ 7 w 29"/>
                <a:gd name="T3" fmla="*/ 2 h 35"/>
                <a:gd name="T4" fmla="*/ 9 w 29"/>
                <a:gd name="T5" fmla="*/ 20 h 35"/>
                <a:gd name="T6" fmla="*/ 9 w 29"/>
                <a:gd name="T7" fmla="*/ 25 h 35"/>
                <a:gd name="T8" fmla="*/ 12 w 29"/>
                <a:gd name="T9" fmla="*/ 28 h 35"/>
                <a:gd name="T10" fmla="*/ 16 w 29"/>
                <a:gd name="T11" fmla="*/ 29 h 35"/>
                <a:gd name="T12" fmla="*/ 20 w 29"/>
                <a:gd name="T13" fmla="*/ 28 h 35"/>
                <a:gd name="T14" fmla="*/ 22 w 29"/>
                <a:gd name="T15" fmla="*/ 25 h 35"/>
                <a:gd name="T16" fmla="*/ 22 w 29"/>
                <a:gd name="T17" fmla="*/ 19 h 35"/>
                <a:gd name="T18" fmla="*/ 20 w 29"/>
                <a:gd name="T19" fmla="*/ 1 h 35"/>
                <a:gd name="T20" fmla="*/ 27 w 29"/>
                <a:gd name="T21" fmla="*/ 0 h 35"/>
                <a:gd name="T22" fmla="*/ 28 w 29"/>
                <a:gd name="T23" fmla="*/ 18 h 35"/>
                <a:gd name="T24" fmla="*/ 28 w 29"/>
                <a:gd name="T25" fmla="*/ 26 h 35"/>
                <a:gd name="T26" fmla="*/ 27 w 29"/>
                <a:gd name="T27" fmla="*/ 30 h 35"/>
                <a:gd name="T28" fmla="*/ 23 w 29"/>
                <a:gd name="T29" fmla="*/ 33 h 35"/>
                <a:gd name="T30" fmla="*/ 17 w 29"/>
                <a:gd name="T31" fmla="*/ 35 h 35"/>
                <a:gd name="T32" fmla="*/ 10 w 29"/>
                <a:gd name="T33" fmla="*/ 34 h 35"/>
                <a:gd name="T34" fmla="*/ 6 w 29"/>
                <a:gd name="T35" fmla="*/ 32 h 35"/>
                <a:gd name="T36" fmla="*/ 3 w 29"/>
                <a:gd name="T37" fmla="*/ 28 h 35"/>
                <a:gd name="T38" fmla="*/ 2 w 29"/>
                <a:gd name="T39" fmla="*/ 20 h 35"/>
                <a:gd name="T40" fmla="*/ 0 w 29"/>
                <a:gd name="T4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5">
                  <a:moveTo>
                    <a:pt x="0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10" y="27"/>
                    <a:pt x="11" y="28"/>
                    <a:pt x="12" y="28"/>
                  </a:cubicBezTo>
                  <a:cubicBezTo>
                    <a:pt x="13" y="29"/>
                    <a:pt x="14" y="29"/>
                    <a:pt x="16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22"/>
                    <a:pt x="29" y="24"/>
                    <a:pt x="28" y="26"/>
                  </a:cubicBezTo>
                  <a:cubicBezTo>
                    <a:pt x="28" y="28"/>
                    <a:pt x="28" y="29"/>
                    <a:pt x="27" y="30"/>
                  </a:cubicBezTo>
                  <a:cubicBezTo>
                    <a:pt x="26" y="32"/>
                    <a:pt x="25" y="33"/>
                    <a:pt x="23" y="33"/>
                  </a:cubicBezTo>
                  <a:cubicBezTo>
                    <a:pt x="22" y="34"/>
                    <a:pt x="20" y="35"/>
                    <a:pt x="17" y="35"/>
                  </a:cubicBezTo>
                  <a:cubicBezTo>
                    <a:pt x="14" y="35"/>
                    <a:pt x="11" y="35"/>
                    <a:pt x="10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5" y="31"/>
                    <a:pt x="4" y="30"/>
                    <a:pt x="3" y="28"/>
                  </a:cubicBezTo>
                  <a:cubicBezTo>
                    <a:pt x="3" y="27"/>
                    <a:pt x="2" y="24"/>
                    <a:pt x="2" y="2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41"/>
            <p:cNvSpPr/>
            <p:nvPr/>
          </p:nvSpPr>
          <p:spPr bwMode="auto">
            <a:xfrm>
              <a:off x="3814763" y="4216400"/>
              <a:ext cx="147638" cy="166688"/>
            </a:xfrm>
            <a:custGeom>
              <a:avLst/>
              <a:gdLst>
                <a:gd name="T0" fmla="*/ 24 w 93"/>
                <a:gd name="T1" fmla="*/ 105 h 105"/>
                <a:gd name="T2" fmla="*/ 0 w 93"/>
                <a:gd name="T3" fmla="*/ 19 h 105"/>
                <a:gd name="T4" fmla="*/ 18 w 93"/>
                <a:gd name="T5" fmla="*/ 16 h 105"/>
                <a:gd name="T6" fmla="*/ 69 w 93"/>
                <a:gd name="T7" fmla="*/ 62 h 105"/>
                <a:gd name="T8" fmla="*/ 53 w 93"/>
                <a:gd name="T9" fmla="*/ 6 h 105"/>
                <a:gd name="T10" fmla="*/ 69 w 93"/>
                <a:gd name="T11" fmla="*/ 0 h 105"/>
                <a:gd name="T12" fmla="*/ 93 w 93"/>
                <a:gd name="T13" fmla="*/ 86 h 105"/>
                <a:gd name="T14" fmla="*/ 75 w 93"/>
                <a:gd name="T15" fmla="*/ 91 h 105"/>
                <a:gd name="T16" fmla="*/ 24 w 93"/>
                <a:gd name="T17" fmla="*/ 43 h 105"/>
                <a:gd name="T18" fmla="*/ 40 w 93"/>
                <a:gd name="T19" fmla="*/ 99 h 105"/>
                <a:gd name="T20" fmla="*/ 24 w 93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05">
                  <a:moveTo>
                    <a:pt x="24" y="105"/>
                  </a:moveTo>
                  <a:lnTo>
                    <a:pt x="0" y="19"/>
                  </a:lnTo>
                  <a:lnTo>
                    <a:pt x="18" y="16"/>
                  </a:lnTo>
                  <a:lnTo>
                    <a:pt x="69" y="62"/>
                  </a:lnTo>
                  <a:lnTo>
                    <a:pt x="53" y="6"/>
                  </a:lnTo>
                  <a:lnTo>
                    <a:pt x="69" y="0"/>
                  </a:lnTo>
                  <a:lnTo>
                    <a:pt x="93" y="86"/>
                  </a:lnTo>
                  <a:lnTo>
                    <a:pt x="75" y="91"/>
                  </a:lnTo>
                  <a:lnTo>
                    <a:pt x="24" y="43"/>
                  </a:lnTo>
                  <a:lnTo>
                    <a:pt x="40" y="99"/>
                  </a:lnTo>
                  <a:lnTo>
                    <a:pt x="24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42"/>
            <p:cNvSpPr/>
            <p:nvPr/>
          </p:nvSpPr>
          <p:spPr bwMode="auto">
            <a:xfrm>
              <a:off x="3949700" y="4195763"/>
              <a:ext cx="80963" cy="139700"/>
            </a:xfrm>
            <a:custGeom>
              <a:avLst/>
              <a:gdLst>
                <a:gd name="T0" fmla="*/ 35 w 51"/>
                <a:gd name="T1" fmla="*/ 88 h 88"/>
                <a:gd name="T2" fmla="*/ 0 w 51"/>
                <a:gd name="T3" fmla="*/ 5 h 88"/>
                <a:gd name="T4" fmla="*/ 16 w 51"/>
                <a:gd name="T5" fmla="*/ 0 h 88"/>
                <a:gd name="T6" fmla="*/ 51 w 51"/>
                <a:gd name="T7" fmla="*/ 80 h 88"/>
                <a:gd name="T8" fmla="*/ 35 w 5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8">
                  <a:moveTo>
                    <a:pt x="35" y="8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51" y="80"/>
                  </a:ln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43"/>
            <p:cNvSpPr/>
            <p:nvPr/>
          </p:nvSpPr>
          <p:spPr bwMode="auto">
            <a:xfrm>
              <a:off x="3987800" y="4127500"/>
              <a:ext cx="139700" cy="161925"/>
            </a:xfrm>
            <a:custGeom>
              <a:avLst/>
              <a:gdLst>
                <a:gd name="T0" fmla="*/ 72 w 88"/>
                <a:gd name="T1" fmla="*/ 102 h 102"/>
                <a:gd name="T2" fmla="*/ 0 w 88"/>
                <a:gd name="T3" fmla="*/ 40 h 102"/>
                <a:gd name="T4" fmla="*/ 19 w 88"/>
                <a:gd name="T5" fmla="*/ 32 h 102"/>
                <a:gd name="T6" fmla="*/ 70 w 88"/>
                <a:gd name="T7" fmla="*/ 78 h 102"/>
                <a:gd name="T8" fmla="*/ 56 w 88"/>
                <a:gd name="T9" fmla="*/ 11 h 102"/>
                <a:gd name="T10" fmla="*/ 72 w 88"/>
                <a:gd name="T11" fmla="*/ 0 h 102"/>
                <a:gd name="T12" fmla="*/ 88 w 88"/>
                <a:gd name="T13" fmla="*/ 94 h 102"/>
                <a:gd name="T14" fmla="*/ 72 w 88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02">
                  <a:moveTo>
                    <a:pt x="72" y="102"/>
                  </a:moveTo>
                  <a:lnTo>
                    <a:pt x="0" y="40"/>
                  </a:lnTo>
                  <a:lnTo>
                    <a:pt x="19" y="32"/>
                  </a:lnTo>
                  <a:lnTo>
                    <a:pt x="70" y="78"/>
                  </a:lnTo>
                  <a:lnTo>
                    <a:pt x="56" y="11"/>
                  </a:lnTo>
                  <a:lnTo>
                    <a:pt x="72" y="0"/>
                  </a:lnTo>
                  <a:lnTo>
                    <a:pt x="88" y="94"/>
                  </a:lnTo>
                  <a:lnTo>
                    <a:pt x="72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44"/>
            <p:cNvSpPr/>
            <p:nvPr/>
          </p:nvSpPr>
          <p:spPr bwMode="auto">
            <a:xfrm>
              <a:off x="4114800" y="4054475"/>
              <a:ext cx="169863" cy="174625"/>
            </a:xfrm>
            <a:custGeom>
              <a:avLst/>
              <a:gdLst>
                <a:gd name="T0" fmla="*/ 57 w 107"/>
                <a:gd name="T1" fmla="*/ 110 h 110"/>
                <a:gd name="T2" fmla="*/ 0 w 107"/>
                <a:gd name="T3" fmla="*/ 40 h 110"/>
                <a:gd name="T4" fmla="*/ 51 w 107"/>
                <a:gd name="T5" fmla="*/ 0 h 110"/>
                <a:gd name="T6" fmla="*/ 62 w 107"/>
                <a:gd name="T7" fmla="*/ 11 h 110"/>
                <a:gd name="T8" fmla="*/ 24 w 107"/>
                <a:gd name="T9" fmla="*/ 40 h 110"/>
                <a:gd name="T10" fmla="*/ 35 w 107"/>
                <a:gd name="T11" fmla="*/ 57 h 110"/>
                <a:gd name="T12" fmla="*/ 70 w 107"/>
                <a:gd name="T13" fmla="*/ 30 h 110"/>
                <a:gd name="T14" fmla="*/ 81 w 107"/>
                <a:gd name="T15" fmla="*/ 40 h 110"/>
                <a:gd name="T16" fmla="*/ 46 w 107"/>
                <a:gd name="T17" fmla="*/ 67 h 110"/>
                <a:gd name="T18" fmla="*/ 59 w 107"/>
                <a:gd name="T19" fmla="*/ 86 h 110"/>
                <a:gd name="T20" fmla="*/ 99 w 107"/>
                <a:gd name="T21" fmla="*/ 57 h 110"/>
                <a:gd name="T22" fmla="*/ 107 w 107"/>
                <a:gd name="T23" fmla="*/ 67 h 110"/>
                <a:gd name="T24" fmla="*/ 57 w 10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10">
                  <a:moveTo>
                    <a:pt x="57" y="110"/>
                  </a:moveTo>
                  <a:lnTo>
                    <a:pt x="0" y="40"/>
                  </a:lnTo>
                  <a:lnTo>
                    <a:pt x="51" y="0"/>
                  </a:lnTo>
                  <a:lnTo>
                    <a:pt x="62" y="11"/>
                  </a:lnTo>
                  <a:lnTo>
                    <a:pt x="24" y="40"/>
                  </a:lnTo>
                  <a:lnTo>
                    <a:pt x="35" y="57"/>
                  </a:lnTo>
                  <a:lnTo>
                    <a:pt x="70" y="30"/>
                  </a:lnTo>
                  <a:lnTo>
                    <a:pt x="81" y="40"/>
                  </a:lnTo>
                  <a:lnTo>
                    <a:pt x="46" y="67"/>
                  </a:lnTo>
                  <a:lnTo>
                    <a:pt x="59" y="86"/>
                  </a:lnTo>
                  <a:lnTo>
                    <a:pt x="99" y="57"/>
                  </a:lnTo>
                  <a:lnTo>
                    <a:pt x="107" y="67"/>
                  </a:lnTo>
                  <a:lnTo>
                    <a:pt x="57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45"/>
            <p:cNvSpPr>
              <a:spLocks noEditPoints="1"/>
            </p:cNvSpPr>
            <p:nvPr/>
          </p:nvSpPr>
          <p:spPr bwMode="auto">
            <a:xfrm>
              <a:off x="4217988" y="3965575"/>
              <a:ext cx="185738" cy="166688"/>
            </a:xfrm>
            <a:custGeom>
              <a:avLst/>
              <a:gdLst>
                <a:gd name="T0" fmla="*/ 8 w 44"/>
                <a:gd name="T1" fmla="*/ 16 h 39"/>
                <a:gd name="T2" fmla="*/ 12 w 44"/>
                <a:gd name="T3" fmla="*/ 12 h 39"/>
                <a:gd name="T4" fmla="*/ 15 w 44"/>
                <a:gd name="T5" fmla="*/ 8 h 39"/>
                <a:gd name="T6" fmla="*/ 18 w 44"/>
                <a:gd name="T7" fmla="*/ 7 h 39"/>
                <a:gd name="T8" fmla="*/ 21 w 44"/>
                <a:gd name="T9" fmla="*/ 9 h 39"/>
                <a:gd name="T10" fmla="*/ 22 w 44"/>
                <a:gd name="T11" fmla="*/ 11 h 39"/>
                <a:gd name="T12" fmla="*/ 22 w 44"/>
                <a:gd name="T13" fmla="*/ 13 h 39"/>
                <a:gd name="T14" fmla="*/ 18 w 44"/>
                <a:gd name="T15" fmla="*/ 18 h 39"/>
                <a:gd name="T16" fmla="*/ 15 w 44"/>
                <a:gd name="T17" fmla="*/ 21 h 39"/>
                <a:gd name="T18" fmla="*/ 8 w 44"/>
                <a:gd name="T19" fmla="*/ 16 h 39"/>
                <a:gd name="T20" fmla="*/ 29 w 44"/>
                <a:gd name="T21" fmla="*/ 34 h 39"/>
                <a:gd name="T22" fmla="*/ 19 w 44"/>
                <a:gd name="T23" fmla="*/ 25 h 39"/>
                <a:gd name="T24" fmla="*/ 19 w 44"/>
                <a:gd name="T25" fmla="*/ 24 h 39"/>
                <a:gd name="T26" fmla="*/ 22 w 44"/>
                <a:gd name="T27" fmla="*/ 22 h 39"/>
                <a:gd name="T28" fmla="*/ 24 w 44"/>
                <a:gd name="T29" fmla="*/ 21 h 39"/>
                <a:gd name="T30" fmla="*/ 30 w 44"/>
                <a:gd name="T31" fmla="*/ 22 h 39"/>
                <a:gd name="T32" fmla="*/ 39 w 44"/>
                <a:gd name="T33" fmla="*/ 23 h 39"/>
                <a:gd name="T34" fmla="*/ 44 w 44"/>
                <a:gd name="T35" fmla="*/ 17 h 39"/>
                <a:gd name="T36" fmla="*/ 37 w 44"/>
                <a:gd name="T37" fmla="*/ 16 h 39"/>
                <a:gd name="T38" fmla="*/ 30 w 44"/>
                <a:gd name="T39" fmla="*/ 15 h 39"/>
                <a:gd name="T40" fmla="*/ 26 w 44"/>
                <a:gd name="T41" fmla="*/ 16 h 39"/>
                <a:gd name="T42" fmla="*/ 28 w 44"/>
                <a:gd name="T43" fmla="*/ 9 h 39"/>
                <a:gd name="T44" fmla="*/ 25 w 44"/>
                <a:gd name="T45" fmla="*/ 3 h 39"/>
                <a:gd name="T46" fmla="*/ 20 w 44"/>
                <a:gd name="T47" fmla="*/ 1 h 39"/>
                <a:gd name="T48" fmla="*/ 15 w 44"/>
                <a:gd name="T49" fmla="*/ 1 h 39"/>
                <a:gd name="T50" fmla="*/ 9 w 44"/>
                <a:gd name="T51" fmla="*/ 6 h 39"/>
                <a:gd name="T52" fmla="*/ 0 w 44"/>
                <a:gd name="T53" fmla="*/ 17 h 39"/>
                <a:gd name="T54" fmla="*/ 24 w 44"/>
                <a:gd name="T55" fmla="*/ 39 h 39"/>
                <a:gd name="T56" fmla="*/ 29 w 44"/>
                <a:gd name="T5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9">
                  <a:moveTo>
                    <a:pt x="8" y="16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0" y="8"/>
                    <a:pt x="21" y="9"/>
                  </a:cubicBezTo>
                  <a:cubicBezTo>
                    <a:pt x="21" y="9"/>
                    <a:pt x="22" y="10"/>
                    <a:pt x="22" y="11"/>
                  </a:cubicBezTo>
                  <a:cubicBezTo>
                    <a:pt x="22" y="11"/>
                    <a:pt x="22" y="12"/>
                    <a:pt x="22" y="13"/>
                  </a:cubicBezTo>
                  <a:cubicBezTo>
                    <a:pt x="21" y="14"/>
                    <a:pt x="20" y="15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8" y="16"/>
                  </a:lnTo>
                  <a:close/>
                  <a:moveTo>
                    <a:pt x="29" y="34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3" y="21"/>
                    <a:pt x="24" y="21"/>
                  </a:cubicBezTo>
                  <a:cubicBezTo>
                    <a:pt x="25" y="21"/>
                    <a:pt x="27" y="21"/>
                    <a:pt x="3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7" y="15"/>
                    <a:pt x="26" y="16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8" y="7"/>
                    <a:pt x="27" y="5"/>
                    <a:pt x="25" y="3"/>
                  </a:cubicBezTo>
                  <a:cubicBezTo>
                    <a:pt x="23" y="2"/>
                    <a:pt x="22" y="1"/>
                    <a:pt x="20" y="1"/>
                  </a:cubicBezTo>
                  <a:cubicBezTo>
                    <a:pt x="18" y="0"/>
                    <a:pt x="17" y="1"/>
                    <a:pt x="15" y="1"/>
                  </a:cubicBezTo>
                  <a:cubicBezTo>
                    <a:pt x="14" y="2"/>
                    <a:pt x="12" y="4"/>
                    <a:pt x="9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4" y="39"/>
                    <a:pt x="24" y="39"/>
                    <a:pt x="24" y="39"/>
                  </a:cubicBezTo>
                  <a:lnTo>
                    <a:pt x="2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46"/>
            <p:cNvSpPr/>
            <p:nvPr/>
          </p:nvSpPr>
          <p:spPr bwMode="auto">
            <a:xfrm>
              <a:off x="4319588" y="3859213"/>
              <a:ext cx="152400" cy="136525"/>
            </a:xfrm>
            <a:custGeom>
              <a:avLst/>
              <a:gdLst>
                <a:gd name="T0" fmla="*/ 15 w 36"/>
                <a:gd name="T1" fmla="*/ 30 h 32"/>
                <a:gd name="T2" fmla="*/ 18 w 36"/>
                <a:gd name="T3" fmla="*/ 25 h 32"/>
                <a:gd name="T4" fmla="*/ 24 w 36"/>
                <a:gd name="T5" fmla="*/ 25 h 32"/>
                <a:gd name="T6" fmla="*/ 28 w 36"/>
                <a:gd name="T7" fmla="*/ 22 h 32"/>
                <a:gd name="T8" fmla="*/ 29 w 36"/>
                <a:gd name="T9" fmla="*/ 17 h 32"/>
                <a:gd name="T10" fmla="*/ 27 w 36"/>
                <a:gd name="T11" fmla="*/ 14 h 32"/>
                <a:gd name="T12" fmla="*/ 25 w 36"/>
                <a:gd name="T13" fmla="*/ 14 h 32"/>
                <a:gd name="T14" fmla="*/ 23 w 36"/>
                <a:gd name="T15" fmla="*/ 15 h 32"/>
                <a:gd name="T16" fmla="*/ 19 w 36"/>
                <a:gd name="T17" fmla="*/ 19 h 32"/>
                <a:gd name="T18" fmla="*/ 12 w 36"/>
                <a:gd name="T19" fmla="*/ 23 h 32"/>
                <a:gd name="T20" fmla="*/ 4 w 36"/>
                <a:gd name="T21" fmla="*/ 22 h 32"/>
                <a:gd name="T22" fmla="*/ 1 w 36"/>
                <a:gd name="T23" fmla="*/ 18 h 32"/>
                <a:gd name="T24" fmla="*/ 1 w 36"/>
                <a:gd name="T25" fmla="*/ 13 h 32"/>
                <a:gd name="T26" fmla="*/ 3 w 36"/>
                <a:gd name="T27" fmla="*/ 7 h 32"/>
                <a:gd name="T28" fmla="*/ 11 w 36"/>
                <a:gd name="T29" fmla="*/ 1 h 32"/>
                <a:gd name="T30" fmla="*/ 19 w 36"/>
                <a:gd name="T31" fmla="*/ 2 h 32"/>
                <a:gd name="T32" fmla="*/ 15 w 36"/>
                <a:gd name="T33" fmla="*/ 8 h 32"/>
                <a:gd name="T34" fmla="*/ 11 w 36"/>
                <a:gd name="T35" fmla="*/ 7 h 32"/>
                <a:gd name="T36" fmla="*/ 8 w 36"/>
                <a:gd name="T37" fmla="*/ 10 h 32"/>
                <a:gd name="T38" fmla="*/ 7 w 36"/>
                <a:gd name="T39" fmla="*/ 14 h 32"/>
                <a:gd name="T40" fmla="*/ 8 w 36"/>
                <a:gd name="T41" fmla="*/ 16 h 32"/>
                <a:gd name="T42" fmla="*/ 10 w 36"/>
                <a:gd name="T43" fmla="*/ 17 h 32"/>
                <a:gd name="T44" fmla="*/ 15 w 36"/>
                <a:gd name="T45" fmla="*/ 13 h 32"/>
                <a:gd name="T46" fmla="*/ 21 w 36"/>
                <a:gd name="T47" fmla="*/ 8 h 32"/>
                <a:gd name="T48" fmla="*/ 26 w 36"/>
                <a:gd name="T49" fmla="*/ 7 h 32"/>
                <a:gd name="T50" fmla="*/ 31 w 36"/>
                <a:gd name="T51" fmla="*/ 9 h 32"/>
                <a:gd name="T52" fmla="*/ 35 w 36"/>
                <a:gd name="T53" fmla="*/ 13 h 32"/>
                <a:gd name="T54" fmla="*/ 35 w 36"/>
                <a:gd name="T55" fmla="*/ 19 h 32"/>
                <a:gd name="T56" fmla="*/ 32 w 36"/>
                <a:gd name="T57" fmla="*/ 25 h 32"/>
                <a:gd name="T58" fmla="*/ 25 w 36"/>
                <a:gd name="T59" fmla="*/ 32 h 32"/>
                <a:gd name="T60" fmla="*/ 15 w 36"/>
                <a:gd name="T6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2">
                  <a:moveTo>
                    <a:pt x="15" y="3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6"/>
                    <a:pt x="22" y="26"/>
                    <a:pt x="24" y="25"/>
                  </a:cubicBezTo>
                  <a:cubicBezTo>
                    <a:pt x="25" y="25"/>
                    <a:pt x="26" y="24"/>
                    <a:pt x="28" y="22"/>
                  </a:cubicBezTo>
                  <a:cubicBezTo>
                    <a:pt x="29" y="20"/>
                    <a:pt x="29" y="19"/>
                    <a:pt x="29" y="17"/>
                  </a:cubicBezTo>
                  <a:cubicBezTo>
                    <a:pt x="29" y="16"/>
                    <a:pt x="28" y="15"/>
                    <a:pt x="27" y="14"/>
                  </a:cubicBezTo>
                  <a:cubicBezTo>
                    <a:pt x="27" y="14"/>
                    <a:pt x="26" y="14"/>
                    <a:pt x="25" y="14"/>
                  </a:cubicBezTo>
                  <a:cubicBezTo>
                    <a:pt x="25" y="14"/>
                    <a:pt x="24" y="14"/>
                    <a:pt x="23" y="15"/>
                  </a:cubicBezTo>
                  <a:cubicBezTo>
                    <a:pt x="22" y="15"/>
                    <a:pt x="21" y="17"/>
                    <a:pt x="19" y="19"/>
                  </a:cubicBezTo>
                  <a:cubicBezTo>
                    <a:pt x="16" y="21"/>
                    <a:pt x="14" y="22"/>
                    <a:pt x="12" y="23"/>
                  </a:cubicBezTo>
                  <a:cubicBezTo>
                    <a:pt x="9" y="24"/>
                    <a:pt x="7" y="23"/>
                    <a:pt x="4" y="22"/>
                  </a:cubicBezTo>
                  <a:cubicBezTo>
                    <a:pt x="3" y="21"/>
                    <a:pt x="2" y="20"/>
                    <a:pt x="1" y="18"/>
                  </a:cubicBezTo>
                  <a:cubicBezTo>
                    <a:pt x="1" y="16"/>
                    <a:pt x="0" y="15"/>
                    <a:pt x="1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6" y="3"/>
                    <a:pt x="8" y="1"/>
                    <a:pt x="11" y="1"/>
                  </a:cubicBezTo>
                  <a:cubicBezTo>
                    <a:pt x="14" y="0"/>
                    <a:pt x="16" y="0"/>
                    <a:pt x="19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2" y="7"/>
                    <a:pt x="11" y="7"/>
                  </a:cubicBezTo>
                  <a:cubicBezTo>
                    <a:pt x="10" y="7"/>
                    <a:pt x="9" y="8"/>
                    <a:pt x="8" y="10"/>
                  </a:cubicBezTo>
                  <a:cubicBezTo>
                    <a:pt x="7" y="11"/>
                    <a:pt x="6" y="13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6"/>
                    <a:pt x="13" y="15"/>
                    <a:pt x="15" y="13"/>
                  </a:cubicBezTo>
                  <a:cubicBezTo>
                    <a:pt x="18" y="10"/>
                    <a:pt x="20" y="9"/>
                    <a:pt x="21" y="8"/>
                  </a:cubicBezTo>
                  <a:cubicBezTo>
                    <a:pt x="23" y="7"/>
                    <a:pt x="24" y="7"/>
                    <a:pt x="26" y="7"/>
                  </a:cubicBezTo>
                  <a:cubicBezTo>
                    <a:pt x="28" y="7"/>
                    <a:pt x="29" y="8"/>
                    <a:pt x="31" y="9"/>
                  </a:cubicBezTo>
                  <a:cubicBezTo>
                    <a:pt x="33" y="10"/>
                    <a:pt x="34" y="11"/>
                    <a:pt x="35" y="13"/>
                  </a:cubicBezTo>
                  <a:cubicBezTo>
                    <a:pt x="35" y="15"/>
                    <a:pt x="36" y="17"/>
                    <a:pt x="35" y="19"/>
                  </a:cubicBezTo>
                  <a:cubicBezTo>
                    <a:pt x="35" y="21"/>
                    <a:pt x="34" y="23"/>
                    <a:pt x="32" y="25"/>
                  </a:cubicBezTo>
                  <a:cubicBezTo>
                    <a:pt x="30" y="29"/>
                    <a:pt x="27" y="31"/>
                    <a:pt x="25" y="32"/>
                  </a:cubicBezTo>
                  <a:cubicBezTo>
                    <a:pt x="22" y="32"/>
                    <a:pt x="19" y="32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47"/>
            <p:cNvSpPr/>
            <p:nvPr/>
          </p:nvSpPr>
          <p:spPr bwMode="auto">
            <a:xfrm>
              <a:off x="4373563" y="3795713"/>
              <a:ext cx="141288" cy="84138"/>
            </a:xfrm>
            <a:custGeom>
              <a:avLst/>
              <a:gdLst>
                <a:gd name="T0" fmla="*/ 81 w 89"/>
                <a:gd name="T1" fmla="*/ 53 h 53"/>
                <a:gd name="T2" fmla="*/ 0 w 89"/>
                <a:gd name="T3" fmla="*/ 16 h 53"/>
                <a:gd name="T4" fmla="*/ 8 w 89"/>
                <a:gd name="T5" fmla="*/ 0 h 53"/>
                <a:gd name="T6" fmla="*/ 89 w 89"/>
                <a:gd name="T7" fmla="*/ 37 h 53"/>
                <a:gd name="T8" fmla="*/ 81 w 8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53">
                  <a:moveTo>
                    <a:pt x="81" y="53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9" y="37"/>
                  </a:lnTo>
                  <a:lnTo>
                    <a:pt x="8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48"/>
            <p:cNvSpPr/>
            <p:nvPr/>
          </p:nvSpPr>
          <p:spPr bwMode="auto">
            <a:xfrm>
              <a:off x="4395788" y="3676650"/>
              <a:ext cx="157163" cy="109538"/>
            </a:xfrm>
            <a:custGeom>
              <a:avLst/>
              <a:gdLst>
                <a:gd name="T0" fmla="*/ 93 w 99"/>
                <a:gd name="T1" fmla="*/ 69 h 69"/>
                <a:gd name="T2" fmla="*/ 24 w 99"/>
                <a:gd name="T3" fmla="*/ 45 h 69"/>
                <a:gd name="T4" fmla="*/ 16 w 99"/>
                <a:gd name="T5" fmla="*/ 69 h 69"/>
                <a:gd name="T6" fmla="*/ 0 w 99"/>
                <a:gd name="T7" fmla="*/ 64 h 69"/>
                <a:gd name="T8" fmla="*/ 24 w 99"/>
                <a:gd name="T9" fmla="*/ 0 h 69"/>
                <a:gd name="T10" fmla="*/ 37 w 99"/>
                <a:gd name="T11" fmla="*/ 5 h 69"/>
                <a:gd name="T12" fmla="*/ 29 w 99"/>
                <a:gd name="T13" fmla="*/ 29 h 69"/>
                <a:gd name="T14" fmla="*/ 99 w 99"/>
                <a:gd name="T15" fmla="*/ 53 h 69"/>
                <a:gd name="T16" fmla="*/ 93 w 99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69">
                  <a:moveTo>
                    <a:pt x="93" y="69"/>
                  </a:moveTo>
                  <a:lnTo>
                    <a:pt x="24" y="45"/>
                  </a:lnTo>
                  <a:lnTo>
                    <a:pt x="16" y="69"/>
                  </a:lnTo>
                  <a:lnTo>
                    <a:pt x="0" y="64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29" y="29"/>
                  </a:lnTo>
                  <a:lnTo>
                    <a:pt x="99" y="53"/>
                  </a:lnTo>
                  <a:lnTo>
                    <a:pt x="9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49"/>
            <p:cNvSpPr/>
            <p:nvPr/>
          </p:nvSpPr>
          <p:spPr bwMode="auto">
            <a:xfrm>
              <a:off x="4437063" y="3543300"/>
              <a:ext cx="153988" cy="128588"/>
            </a:xfrm>
            <a:custGeom>
              <a:avLst/>
              <a:gdLst>
                <a:gd name="T0" fmla="*/ 91 w 97"/>
                <a:gd name="T1" fmla="*/ 65 h 81"/>
                <a:gd name="T2" fmla="*/ 57 w 97"/>
                <a:gd name="T3" fmla="*/ 59 h 81"/>
                <a:gd name="T4" fmla="*/ 0 w 97"/>
                <a:gd name="T5" fmla="*/ 81 h 81"/>
                <a:gd name="T6" fmla="*/ 3 w 97"/>
                <a:gd name="T7" fmla="*/ 59 h 81"/>
                <a:gd name="T8" fmla="*/ 41 w 97"/>
                <a:gd name="T9" fmla="*/ 46 h 81"/>
                <a:gd name="T10" fmla="*/ 11 w 97"/>
                <a:gd name="T11" fmla="*/ 19 h 81"/>
                <a:gd name="T12" fmla="*/ 14 w 97"/>
                <a:gd name="T13" fmla="*/ 0 h 81"/>
                <a:gd name="T14" fmla="*/ 59 w 97"/>
                <a:gd name="T15" fmla="*/ 41 h 81"/>
                <a:gd name="T16" fmla="*/ 97 w 97"/>
                <a:gd name="T17" fmla="*/ 49 h 81"/>
                <a:gd name="T18" fmla="*/ 91 w 97"/>
                <a:gd name="T19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81">
                  <a:moveTo>
                    <a:pt x="91" y="65"/>
                  </a:moveTo>
                  <a:lnTo>
                    <a:pt x="57" y="59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41" y="46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59" y="41"/>
                  </a:lnTo>
                  <a:lnTo>
                    <a:pt x="97" y="49"/>
                  </a:lnTo>
                  <a:lnTo>
                    <a:pt x="9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50"/>
            <p:cNvSpPr>
              <a:spLocks noEditPoints="1"/>
            </p:cNvSpPr>
            <p:nvPr/>
          </p:nvSpPr>
          <p:spPr bwMode="auto">
            <a:xfrm>
              <a:off x="2901950" y="2687638"/>
              <a:ext cx="1484313" cy="1490663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175 w 350"/>
                <a:gd name="T11" fmla="*/ 7 h 350"/>
                <a:gd name="T12" fmla="*/ 343 w 350"/>
                <a:gd name="T13" fmla="*/ 175 h 350"/>
                <a:gd name="T14" fmla="*/ 325 w 350"/>
                <a:gd name="T15" fmla="*/ 250 h 350"/>
                <a:gd name="T16" fmla="*/ 25 w 350"/>
                <a:gd name="T17" fmla="*/ 250 h 350"/>
                <a:gd name="T18" fmla="*/ 25 w 350"/>
                <a:gd name="T19" fmla="*/ 250 h 350"/>
                <a:gd name="T20" fmla="*/ 7 w 350"/>
                <a:gd name="T21" fmla="*/ 175 h 350"/>
                <a:gd name="T22" fmla="*/ 175 w 350"/>
                <a:gd name="T23" fmla="*/ 7 h 350"/>
                <a:gd name="T24" fmla="*/ 175 w 350"/>
                <a:gd name="T25" fmla="*/ 343 h 350"/>
                <a:gd name="T26" fmla="*/ 29 w 350"/>
                <a:gd name="T27" fmla="*/ 259 h 350"/>
                <a:gd name="T28" fmla="*/ 321 w 350"/>
                <a:gd name="T29" fmla="*/ 259 h 350"/>
                <a:gd name="T30" fmla="*/ 175 w 350"/>
                <a:gd name="T31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1"/>
                    <a:pt x="78" y="350"/>
                    <a:pt x="175" y="350"/>
                  </a:cubicBezTo>
                  <a:cubicBezTo>
                    <a:pt x="272" y="350"/>
                    <a:pt x="350" y="271"/>
                    <a:pt x="350" y="175"/>
                  </a:cubicBezTo>
                  <a:cubicBezTo>
                    <a:pt x="350" y="78"/>
                    <a:pt x="272" y="0"/>
                    <a:pt x="175" y="0"/>
                  </a:cubicBezTo>
                  <a:close/>
                  <a:moveTo>
                    <a:pt x="175" y="7"/>
                  </a:moveTo>
                  <a:cubicBezTo>
                    <a:pt x="268" y="7"/>
                    <a:pt x="343" y="82"/>
                    <a:pt x="343" y="175"/>
                  </a:cubicBezTo>
                  <a:cubicBezTo>
                    <a:pt x="343" y="202"/>
                    <a:pt x="337" y="228"/>
                    <a:pt x="3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13" y="228"/>
                    <a:pt x="7" y="202"/>
                    <a:pt x="7" y="175"/>
                  </a:cubicBezTo>
                  <a:cubicBezTo>
                    <a:pt x="7" y="82"/>
                    <a:pt x="82" y="7"/>
                    <a:pt x="175" y="7"/>
                  </a:cubicBezTo>
                  <a:close/>
                  <a:moveTo>
                    <a:pt x="175" y="343"/>
                  </a:moveTo>
                  <a:cubicBezTo>
                    <a:pt x="113" y="343"/>
                    <a:pt x="58" y="309"/>
                    <a:pt x="29" y="259"/>
                  </a:cubicBezTo>
                  <a:cubicBezTo>
                    <a:pt x="321" y="259"/>
                    <a:pt x="321" y="259"/>
                    <a:pt x="321" y="259"/>
                  </a:cubicBezTo>
                  <a:cubicBezTo>
                    <a:pt x="292" y="309"/>
                    <a:pt x="237" y="343"/>
                    <a:pt x="175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3000375" y="2778125"/>
              <a:ext cx="1289050" cy="965200"/>
            </a:xfrm>
            <a:custGeom>
              <a:avLst/>
              <a:gdLst>
                <a:gd name="T0" fmla="*/ 256 w 304"/>
                <a:gd name="T1" fmla="*/ 187 h 227"/>
                <a:gd name="T2" fmla="*/ 171 w 304"/>
                <a:gd name="T3" fmla="*/ 200 h 227"/>
                <a:gd name="T4" fmla="*/ 203 w 304"/>
                <a:gd name="T5" fmla="*/ 152 h 227"/>
                <a:gd name="T6" fmla="*/ 232 w 304"/>
                <a:gd name="T7" fmla="*/ 167 h 227"/>
                <a:gd name="T8" fmla="*/ 252 w 304"/>
                <a:gd name="T9" fmla="*/ 152 h 227"/>
                <a:gd name="T10" fmla="*/ 281 w 304"/>
                <a:gd name="T11" fmla="*/ 167 h 227"/>
                <a:gd name="T12" fmla="*/ 294 w 304"/>
                <a:gd name="T13" fmla="*/ 152 h 227"/>
                <a:gd name="T14" fmla="*/ 263 w 304"/>
                <a:gd name="T15" fmla="*/ 131 h 227"/>
                <a:gd name="T16" fmla="*/ 194 w 304"/>
                <a:gd name="T17" fmla="*/ 86 h 227"/>
                <a:gd name="T18" fmla="*/ 110 w 304"/>
                <a:gd name="T19" fmla="*/ 86 h 227"/>
                <a:gd name="T20" fmla="*/ 49 w 304"/>
                <a:gd name="T21" fmla="*/ 116 h 227"/>
                <a:gd name="T22" fmla="*/ 10 w 304"/>
                <a:gd name="T23" fmla="*/ 137 h 227"/>
                <a:gd name="T24" fmla="*/ 26 w 304"/>
                <a:gd name="T25" fmla="*/ 163 h 227"/>
                <a:gd name="T26" fmla="*/ 60 w 304"/>
                <a:gd name="T27" fmla="*/ 136 h 227"/>
                <a:gd name="T28" fmla="*/ 75 w 304"/>
                <a:gd name="T29" fmla="*/ 163 h 227"/>
                <a:gd name="T30" fmla="*/ 109 w 304"/>
                <a:gd name="T31" fmla="*/ 135 h 227"/>
                <a:gd name="T32" fmla="*/ 131 w 304"/>
                <a:gd name="T33" fmla="*/ 151 h 227"/>
                <a:gd name="T34" fmla="*/ 134 w 304"/>
                <a:gd name="T35" fmla="*/ 200 h 227"/>
                <a:gd name="T36" fmla="*/ 48 w 304"/>
                <a:gd name="T37" fmla="*/ 187 h 227"/>
                <a:gd name="T38" fmla="*/ 0 w 304"/>
                <a:gd name="T39" fmla="*/ 204 h 227"/>
                <a:gd name="T40" fmla="*/ 106 w 304"/>
                <a:gd name="T41" fmla="*/ 206 h 227"/>
                <a:gd name="T42" fmla="*/ 199 w 304"/>
                <a:gd name="T43" fmla="*/ 206 h 227"/>
                <a:gd name="T44" fmla="*/ 304 w 304"/>
                <a:gd name="T45" fmla="*/ 204 h 227"/>
                <a:gd name="T46" fmla="*/ 220 w 304"/>
                <a:gd name="T47" fmla="*/ 86 h 227"/>
                <a:gd name="T48" fmla="*/ 216 w 304"/>
                <a:gd name="T49" fmla="*/ 133 h 227"/>
                <a:gd name="T50" fmla="*/ 220 w 304"/>
                <a:gd name="T51" fmla="*/ 86 h 227"/>
                <a:gd name="T52" fmla="*/ 71 w 304"/>
                <a:gd name="T53" fmla="*/ 115 h 227"/>
                <a:gd name="T54" fmla="*/ 101 w 304"/>
                <a:gd name="T55" fmla="*/ 104 h 227"/>
                <a:gd name="T56" fmla="*/ 160 w 304"/>
                <a:gd name="T57" fmla="*/ 118 h 227"/>
                <a:gd name="T58" fmla="*/ 147 w 304"/>
                <a:gd name="T59" fmla="*/ 92 h 227"/>
                <a:gd name="T60" fmla="*/ 117 w 304"/>
                <a:gd name="T61" fmla="*/ 117 h 227"/>
                <a:gd name="T62" fmla="*/ 194 w 304"/>
                <a:gd name="T63" fmla="*/ 134 h 227"/>
                <a:gd name="T64" fmla="*/ 175 w 304"/>
                <a:gd name="T65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227">
                  <a:moveTo>
                    <a:pt x="299" y="190"/>
                  </a:moveTo>
                  <a:cubicBezTo>
                    <a:pt x="275" y="209"/>
                    <a:pt x="256" y="187"/>
                    <a:pt x="256" y="187"/>
                  </a:cubicBezTo>
                  <a:cubicBezTo>
                    <a:pt x="225" y="217"/>
                    <a:pt x="199" y="189"/>
                    <a:pt x="199" y="189"/>
                  </a:cubicBezTo>
                  <a:cubicBezTo>
                    <a:pt x="180" y="203"/>
                    <a:pt x="171" y="200"/>
                    <a:pt x="171" y="200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10" y="167"/>
                    <a:pt x="210" y="167"/>
                    <a:pt x="210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52" y="152"/>
                    <a:pt x="252" y="152"/>
                    <a:pt x="252" y="152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81" y="167"/>
                    <a:pt x="281" y="167"/>
                    <a:pt x="281" y="167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94" y="152"/>
                    <a:pt x="294" y="152"/>
                    <a:pt x="294" y="152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63" y="131"/>
                    <a:pt x="263" y="131"/>
                    <a:pt x="263" y="131"/>
                  </a:cubicBezTo>
                  <a:cubicBezTo>
                    <a:pt x="225" y="54"/>
                    <a:pt x="225" y="54"/>
                    <a:pt x="225" y="54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3" y="202"/>
                    <a:pt x="106" y="188"/>
                    <a:pt x="106" y="188"/>
                  </a:cubicBezTo>
                  <a:cubicBezTo>
                    <a:pt x="75" y="217"/>
                    <a:pt x="48" y="187"/>
                    <a:pt x="48" y="187"/>
                  </a:cubicBezTo>
                  <a:cubicBezTo>
                    <a:pt x="28" y="209"/>
                    <a:pt x="5" y="191"/>
                    <a:pt x="5" y="19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5" y="220"/>
                    <a:pt x="48" y="205"/>
                    <a:pt x="48" y="205"/>
                  </a:cubicBezTo>
                  <a:cubicBezTo>
                    <a:pt x="81" y="226"/>
                    <a:pt x="106" y="206"/>
                    <a:pt x="106" y="206"/>
                  </a:cubicBezTo>
                  <a:cubicBezTo>
                    <a:pt x="138" y="227"/>
                    <a:pt x="152" y="207"/>
                    <a:pt x="152" y="207"/>
                  </a:cubicBezTo>
                  <a:cubicBezTo>
                    <a:pt x="173" y="226"/>
                    <a:pt x="199" y="206"/>
                    <a:pt x="199" y="206"/>
                  </a:cubicBezTo>
                  <a:cubicBezTo>
                    <a:pt x="225" y="226"/>
                    <a:pt x="255" y="205"/>
                    <a:pt x="255" y="205"/>
                  </a:cubicBezTo>
                  <a:cubicBezTo>
                    <a:pt x="281" y="221"/>
                    <a:pt x="304" y="204"/>
                    <a:pt x="304" y="204"/>
                  </a:cubicBezTo>
                  <a:lnTo>
                    <a:pt x="299" y="190"/>
                  </a:lnTo>
                  <a:close/>
                  <a:moveTo>
                    <a:pt x="220" y="86"/>
                  </a:moveTo>
                  <a:cubicBezTo>
                    <a:pt x="242" y="132"/>
                    <a:pt x="242" y="132"/>
                    <a:pt x="242" y="132"/>
                  </a:cubicBezTo>
                  <a:cubicBezTo>
                    <a:pt x="216" y="133"/>
                    <a:pt x="216" y="133"/>
                    <a:pt x="216" y="133"/>
                  </a:cubicBezTo>
                  <a:cubicBezTo>
                    <a:pt x="203" y="104"/>
                    <a:pt x="203" y="104"/>
                    <a:pt x="203" y="104"/>
                  </a:cubicBezTo>
                  <a:lnTo>
                    <a:pt x="220" y="86"/>
                  </a:lnTo>
                  <a:close/>
                  <a:moveTo>
                    <a:pt x="96" y="116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101" y="104"/>
                    <a:pt x="101" y="104"/>
                    <a:pt x="101" y="104"/>
                  </a:cubicBezTo>
                  <a:lnTo>
                    <a:pt x="96" y="116"/>
                  </a:lnTo>
                  <a:close/>
                  <a:moveTo>
                    <a:pt x="160" y="118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75" y="118"/>
                    <a:pt x="175" y="118"/>
                    <a:pt x="175" y="118"/>
                  </a:cubicBezTo>
                  <a:lnTo>
                    <a:pt x="160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52"/>
            <p:cNvSpPr/>
            <p:nvPr/>
          </p:nvSpPr>
          <p:spPr bwMode="auto">
            <a:xfrm>
              <a:off x="2749550" y="2994025"/>
              <a:ext cx="76200" cy="93663"/>
            </a:xfrm>
            <a:custGeom>
              <a:avLst/>
              <a:gdLst>
                <a:gd name="T0" fmla="*/ 15 w 18"/>
                <a:gd name="T1" fmla="*/ 21 h 22"/>
                <a:gd name="T2" fmla="*/ 17 w 18"/>
                <a:gd name="T3" fmla="*/ 20 h 22"/>
                <a:gd name="T4" fmla="*/ 16 w 18"/>
                <a:gd name="T5" fmla="*/ 14 h 22"/>
                <a:gd name="T6" fmla="*/ 9 w 18"/>
                <a:gd name="T7" fmla="*/ 2 h 22"/>
                <a:gd name="T8" fmla="*/ 1 w 18"/>
                <a:gd name="T9" fmla="*/ 0 h 22"/>
                <a:gd name="T10" fmla="*/ 0 w 18"/>
                <a:gd name="T11" fmla="*/ 2 h 22"/>
                <a:gd name="T12" fmla="*/ 6 w 18"/>
                <a:gd name="T13" fmla="*/ 7 h 22"/>
                <a:gd name="T14" fmla="*/ 13 w 18"/>
                <a:gd name="T15" fmla="*/ 16 h 22"/>
                <a:gd name="T16" fmla="*/ 15 w 18"/>
                <a:gd name="T1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5" y="21"/>
                  </a:moveTo>
                  <a:cubicBezTo>
                    <a:pt x="15" y="21"/>
                    <a:pt x="17" y="22"/>
                    <a:pt x="17" y="20"/>
                  </a:cubicBezTo>
                  <a:cubicBezTo>
                    <a:pt x="17" y="20"/>
                    <a:pt x="18" y="16"/>
                    <a:pt x="16" y="14"/>
                  </a:cubicBezTo>
                  <a:cubicBezTo>
                    <a:pt x="16" y="14"/>
                    <a:pt x="10" y="6"/>
                    <a:pt x="9" y="2"/>
                  </a:cubicBezTo>
                  <a:cubicBezTo>
                    <a:pt x="9" y="2"/>
                    <a:pt x="8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1" y="3"/>
                    <a:pt x="4" y="2"/>
                    <a:pt x="6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6" y="19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53"/>
            <p:cNvSpPr/>
            <p:nvPr/>
          </p:nvSpPr>
          <p:spPr bwMode="auto">
            <a:xfrm>
              <a:off x="2863850" y="3024188"/>
              <a:ext cx="55563" cy="76200"/>
            </a:xfrm>
            <a:custGeom>
              <a:avLst/>
              <a:gdLst>
                <a:gd name="T0" fmla="*/ 11 w 13"/>
                <a:gd name="T1" fmla="*/ 1 h 18"/>
                <a:gd name="T2" fmla="*/ 3 w 13"/>
                <a:gd name="T3" fmla="*/ 0 h 18"/>
                <a:gd name="T4" fmla="*/ 3 w 13"/>
                <a:gd name="T5" fmla="*/ 3 h 18"/>
                <a:gd name="T6" fmla="*/ 5 w 13"/>
                <a:gd name="T7" fmla="*/ 16 h 18"/>
                <a:gd name="T8" fmla="*/ 8 w 13"/>
                <a:gd name="T9" fmla="*/ 15 h 18"/>
                <a:gd name="T10" fmla="*/ 12 w 13"/>
                <a:gd name="T11" fmla="*/ 4 h 18"/>
                <a:gd name="T12" fmla="*/ 11 w 13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8">
                  <a:moveTo>
                    <a:pt x="11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3" y="3"/>
                  </a:cubicBezTo>
                  <a:cubicBezTo>
                    <a:pt x="3" y="3"/>
                    <a:pt x="7" y="11"/>
                    <a:pt x="5" y="16"/>
                  </a:cubicBezTo>
                  <a:cubicBezTo>
                    <a:pt x="5" y="16"/>
                    <a:pt x="7" y="18"/>
                    <a:pt x="8" y="15"/>
                  </a:cubicBezTo>
                  <a:cubicBezTo>
                    <a:pt x="8" y="15"/>
                    <a:pt x="10" y="6"/>
                    <a:pt x="12" y="4"/>
                  </a:cubicBezTo>
                  <a:cubicBezTo>
                    <a:pt x="12" y="4"/>
                    <a:pt x="13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54"/>
            <p:cNvSpPr/>
            <p:nvPr/>
          </p:nvSpPr>
          <p:spPr bwMode="auto">
            <a:xfrm>
              <a:off x="2779713" y="3067050"/>
              <a:ext cx="80963" cy="157163"/>
            </a:xfrm>
            <a:custGeom>
              <a:avLst/>
              <a:gdLst>
                <a:gd name="T0" fmla="*/ 17 w 19"/>
                <a:gd name="T1" fmla="*/ 2 h 37"/>
                <a:gd name="T2" fmla="*/ 15 w 19"/>
                <a:gd name="T3" fmla="*/ 2 h 37"/>
                <a:gd name="T4" fmla="*/ 13 w 19"/>
                <a:gd name="T5" fmla="*/ 13 h 37"/>
                <a:gd name="T6" fmla="*/ 12 w 19"/>
                <a:gd name="T7" fmla="*/ 23 h 37"/>
                <a:gd name="T8" fmla="*/ 11 w 19"/>
                <a:gd name="T9" fmla="*/ 29 h 37"/>
                <a:gd name="T10" fmla="*/ 10 w 19"/>
                <a:gd name="T11" fmla="*/ 29 h 37"/>
                <a:gd name="T12" fmla="*/ 1 w 19"/>
                <a:gd name="T13" fmla="*/ 20 h 37"/>
                <a:gd name="T14" fmla="*/ 1 w 19"/>
                <a:gd name="T15" fmla="*/ 22 h 37"/>
                <a:gd name="T16" fmla="*/ 7 w 19"/>
                <a:gd name="T17" fmla="*/ 36 h 37"/>
                <a:gd name="T18" fmla="*/ 14 w 19"/>
                <a:gd name="T19" fmla="*/ 37 h 37"/>
                <a:gd name="T20" fmla="*/ 19 w 19"/>
                <a:gd name="T21" fmla="*/ 23 h 37"/>
                <a:gd name="T22" fmla="*/ 19 w 19"/>
                <a:gd name="T23" fmla="*/ 14 h 37"/>
                <a:gd name="T24" fmla="*/ 17 w 19"/>
                <a:gd name="T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7">
                  <a:moveTo>
                    <a:pt x="17" y="2"/>
                  </a:moveTo>
                  <a:cubicBezTo>
                    <a:pt x="17" y="2"/>
                    <a:pt x="16" y="0"/>
                    <a:pt x="15" y="2"/>
                  </a:cubicBezTo>
                  <a:cubicBezTo>
                    <a:pt x="15" y="2"/>
                    <a:pt x="15" y="10"/>
                    <a:pt x="13" y="13"/>
                  </a:cubicBezTo>
                  <a:cubicBezTo>
                    <a:pt x="13" y="13"/>
                    <a:pt x="13" y="21"/>
                    <a:pt x="12" y="23"/>
                  </a:cubicBezTo>
                  <a:cubicBezTo>
                    <a:pt x="12" y="23"/>
                    <a:pt x="11" y="28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6" y="17"/>
                    <a:pt x="1" y="20"/>
                  </a:cubicBezTo>
                  <a:cubicBezTo>
                    <a:pt x="1" y="20"/>
                    <a:pt x="0" y="21"/>
                    <a:pt x="1" y="22"/>
                  </a:cubicBezTo>
                  <a:cubicBezTo>
                    <a:pt x="1" y="22"/>
                    <a:pt x="7" y="33"/>
                    <a:pt x="7" y="36"/>
                  </a:cubicBezTo>
                  <a:cubicBezTo>
                    <a:pt x="7" y="36"/>
                    <a:pt x="11" y="37"/>
                    <a:pt x="14" y="37"/>
                  </a:cubicBezTo>
                  <a:cubicBezTo>
                    <a:pt x="14" y="37"/>
                    <a:pt x="18" y="27"/>
                    <a:pt x="19" y="23"/>
                  </a:cubicBezTo>
                  <a:cubicBezTo>
                    <a:pt x="19" y="23"/>
                    <a:pt x="19" y="16"/>
                    <a:pt x="19" y="14"/>
                  </a:cubicBezTo>
                  <a:cubicBezTo>
                    <a:pt x="19" y="14"/>
                    <a:pt x="18" y="6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55"/>
            <p:cNvSpPr/>
            <p:nvPr/>
          </p:nvSpPr>
          <p:spPr bwMode="auto">
            <a:xfrm>
              <a:off x="3817938" y="2551113"/>
              <a:ext cx="263525" cy="128588"/>
            </a:xfrm>
            <a:custGeom>
              <a:avLst/>
              <a:gdLst>
                <a:gd name="T0" fmla="*/ 62 w 62"/>
                <a:gd name="T1" fmla="*/ 10 h 30"/>
                <a:gd name="T2" fmla="*/ 59 w 62"/>
                <a:gd name="T3" fmla="*/ 10 h 30"/>
                <a:gd name="T4" fmla="*/ 54 w 62"/>
                <a:gd name="T5" fmla="*/ 9 h 30"/>
                <a:gd name="T6" fmla="*/ 53 w 62"/>
                <a:gd name="T7" fmla="*/ 2 h 30"/>
                <a:gd name="T8" fmla="*/ 51 w 62"/>
                <a:gd name="T9" fmla="*/ 1 h 30"/>
                <a:gd name="T10" fmla="*/ 48 w 62"/>
                <a:gd name="T11" fmla="*/ 6 h 30"/>
                <a:gd name="T12" fmla="*/ 47 w 62"/>
                <a:gd name="T13" fmla="*/ 8 h 30"/>
                <a:gd name="T14" fmla="*/ 36 w 62"/>
                <a:gd name="T15" fmla="*/ 9 h 30"/>
                <a:gd name="T16" fmla="*/ 39 w 62"/>
                <a:gd name="T17" fmla="*/ 4 h 30"/>
                <a:gd name="T18" fmla="*/ 37 w 62"/>
                <a:gd name="T19" fmla="*/ 3 h 30"/>
                <a:gd name="T20" fmla="*/ 31 w 62"/>
                <a:gd name="T21" fmla="*/ 11 h 30"/>
                <a:gd name="T22" fmla="*/ 36 w 62"/>
                <a:gd name="T23" fmla="*/ 16 h 30"/>
                <a:gd name="T24" fmla="*/ 28 w 62"/>
                <a:gd name="T25" fmla="*/ 20 h 30"/>
                <a:gd name="T26" fmla="*/ 4 w 62"/>
                <a:gd name="T27" fmla="*/ 26 h 30"/>
                <a:gd name="T28" fmla="*/ 5 w 62"/>
                <a:gd name="T29" fmla="*/ 29 h 30"/>
                <a:gd name="T30" fmla="*/ 25 w 62"/>
                <a:gd name="T31" fmla="*/ 26 h 30"/>
                <a:gd name="T32" fmla="*/ 52 w 62"/>
                <a:gd name="T33" fmla="*/ 14 h 30"/>
                <a:gd name="T34" fmla="*/ 62 w 62"/>
                <a:gd name="T35" fmla="*/ 14 h 30"/>
                <a:gd name="T36" fmla="*/ 62 w 62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0">
                  <a:moveTo>
                    <a:pt x="62" y="10"/>
                  </a:moveTo>
                  <a:cubicBezTo>
                    <a:pt x="61" y="9"/>
                    <a:pt x="59" y="10"/>
                    <a:pt x="59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8"/>
                    <a:pt x="53" y="2"/>
                    <a:pt x="53" y="2"/>
                  </a:cubicBezTo>
                  <a:cubicBezTo>
                    <a:pt x="52" y="0"/>
                    <a:pt x="51" y="1"/>
                    <a:pt x="51" y="1"/>
                  </a:cubicBezTo>
                  <a:cubicBezTo>
                    <a:pt x="49" y="2"/>
                    <a:pt x="48" y="6"/>
                    <a:pt x="48" y="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6"/>
                    <a:pt x="39" y="4"/>
                    <a:pt x="39" y="4"/>
                  </a:cubicBezTo>
                  <a:cubicBezTo>
                    <a:pt x="41" y="2"/>
                    <a:pt x="37" y="3"/>
                    <a:pt x="37" y="3"/>
                  </a:cubicBezTo>
                  <a:cubicBezTo>
                    <a:pt x="32" y="6"/>
                    <a:pt x="31" y="11"/>
                    <a:pt x="31" y="11"/>
                  </a:cubicBezTo>
                  <a:cubicBezTo>
                    <a:pt x="31" y="16"/>
                    <a:pt x="35" y="16"/>
                    <a:pt x="36" y="16"/>
                  </a:cubicBezTo>
                  <a:cubicBezTo>
                    <a:pt x="35" y="16"/>
                    <a:pt x="28" y="20"/>
                    <a:pt x="28" y="20"/>
                  </a:cubicBezTo>
                  <a:cubicBezTo>
                    <a:pt x="18" y="26"/>
                    <a:pt x="4" y="26"/>
                    <a:pt x="4" y="26"/>
                  </a:cubicBezTo>
                  <a:cubicBezTo>
                    <a:pt x="0" y="28"/>
                    <a:pt x="5" y="29"/>
                    <a:pt x="5" y="29"/>
                  </a:cubicBezTo>
                  <a:cubicBezTo>
                    <a:pt x="9" y="30"/>
                    <a:pt x="25" y="26"/>
                    <a:pt x="25" y="26"/>
                  </a:cubicBezTo>
                  <a:cubicBezTo>
                    <a:pt x="49" y="21"/>
                    <a:pt x="52" y="14"/>
                    <a:pt x="52" y="14"/>
                  </a:cubicBezTo>
                  <a:cubicBezTo>
                    <a:pt x="56" y="15"/>
                    <a:pt x="62" y="14"/>
                    <a:pt x="62" y="14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56"/>
            <p:cNvSpPr/>
            <p:nvPr/>
          </p:nvSpPr>
          <p:spPr bwMode="auto">
            <a:xfrm>
              <a:off x="3949700" y="2674938"/>
              <a:ext cx="80963" cy="77788"/>
            </a:xfrm>
            <a:custGeom>
              <a:avLst/>
              <a:gdLst>
                <a:gd name="T0" fmla="*/ 11 w 19"/>
                <a:gd name="T1" fmla="*/ 5 h 18"/>
                <a:gd name="T2" fmla="*/ 4 w 19"/>
                <a:gd name="T3" fmla="*/ 15 h 18"/>
                <a:gd name="T4" fmla="*/ 3 w 19"/>
                <a:gd name="T5" fmla="*/ 18 h 18"/>
                <a:gd name="T6" fmla="*/ 15 w 19"/>
                <a:gd name="T7" fmla="*/ 15 h 18"/>
                <a:gd name="T8" fmla="*/ 14 w 19"/>
                <a:gd name="T9" fmla="*/ 5 h 18"/>
                <a:gd name="T10" fmla="*/ 11 w 1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1" y="5"/>
                  </a:moveTo>
                  <a:cubicBezTo>
                    <a:pt x="11" y="5"/>
                    <a:pt x="7" y="15"/>
                    <a:pt x="4" y="15"/>
                  </a:cubicBezTo>
                  <a:cubicBezTo>
                    <a:pt x="4" y="15"/>
                    <a:pt x="0" y="17"/>
                    <a:pt x="3" y="18"/>
                  </a:cubicBezTo>
                  <a:cubicBezTo>
                    <a:pt x="3" y="18"/>
                    <a:pt x="11" y="15"/>
                    <a:pt x="15" y="15"/>
                  </a:cubicBezTo>
                  <a:cubicBezTo>
                    <a:pt x="15" y="15"/>
                    <a:pt x="19" y="11"/>
                    <a:pt x="14" y="5"/>
                  </a:cubicBezTo>
                  <a:cubicBezTo>
                    <a:pt x="14" y="5"/>
                    <a:pt x="12" y="0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57"/>
            <p:cNvSpPr>
              <a:spLocks noEditPoints="1"/>
            </p:cNvSpPr>
            <p:nvPr/>
          </p:nvSpPr>
          <p:spPr bwMode="auto">
            <a:xfrm>
              <a:off x="4344988" y="3033713"/>
              <a:ext cx="279400" cy="177800"/>
            </a:xfrm>
            <a:custGeom>
              <a:avLst/>
              <a:gdLst>
                <a:gd name="T0" fmla="*/ 64 w 66"/>
                <a:gd name="T1" fmla="*/ 20 h 42"/>
                <a:gd name="T2" fmla="*/ 63 w 66"/>
                <a:gd name="T3" fmla="*/ 20 h 42"/>
                <a:gd name="T4" fmla="*/ 59 w 66"/>
                <a:gd name="T5" fmla="*/ 16 h 42"/>
                <a:gd name="T6" fmla="*/ 56 w 66"/>
                <a:gd name="T7" fmla="*/ 12 h 42"/>
                <a:gd name="T8" fmla="*/ 53 w 66"/>
                <a:gd name="T9" fmla="*/ 11 h 42"/>
                <a:gd name="T10" fmla="*/ 45 w 66"/>
                <a:gd name="T11" fmla="*/ 5 h 42"/>
                <a:gd name="T12" fmla="*/ 47 w 66"/>
                <a:gd name="T13" fmla="*/ 2 h 42"/>
                <a:gd name="T14" fmla="*/ 46 w 66"/>
                <a:gd name="T15" fmla="*/ 0 h 42"/>
                <a:gd name="T16" fmla="*/ 40 w 66"/>
                <a:gd name="T17" fmla="*/ 2 h 42"/>
                <a:gd name="T18" fmla="*/ 43 w 66"/>
                <a:gd name="T19" fmla="*/ 6 h 42"/>
                <a:gd name="T20" fmla="*/ 51 w 66"/>
                <a:gd name="T21" fmla="*/ 12 h 42"/>
                <a:gd name="T22" fmla="*/ 51 w 66"/>
                <a:gd name="T23" fmla="*/ 18 h 42"/>
                <a:gd name="T24" fmla="*/ 47 w 66"/>
                <a:gd name="T25" fmla="*/ 17 h 42"/>
                <a:gd name="T26" fmla="*/ 29 w 66"/>
                <a:gd name="T27" fmla="*/ 6 h 42"/>
                <a:gd name="T28" fmla="*/ 23 w 66"/>
                <a:gd name="T29" fmla="*/ 7 h 42"/>
                <a:gd name="T30" fmla="*/ 24 w 66"/>
                <a:gd name="T31" fmla="*/ 11 h 42"/>
                <a:gd name="T32" fmla="*/ 29 w 66"/>
                <a:gd name="T33" fmla="*/ 15 h 42"/>
                <a:gd name="T34" fmla="*/ 23 w 66"/>
                <a:gd name="T35" fmla="*/ 14 h 42"/>
                <a:gd name="T36" fmla="*/ 21 w 66"/>
                <a:gd name="T37" fmla="*/ 19 h 42"/>
                <a:gd name="T38" fmla="*/ 20 w 66"/>
                <a:gd name="T39" fmla="*/ 25 h 42"/>
                <a:gd name="T40" fmla="*/ 7 w 66"/>
                <a:gd name="T41" fmla="*/ 5 h 42"/>
                <a:gd name="T42" fmla="*/ 1 w 66"/>
                <a:gd name="T43" fmla="*/ 24 h 42"/>
                <a:gd name="T44" fmla="*/ 8 w 66"/>
                <a:gd name="T45" fmla="*/ 31 h 42"/>
                <a:gd name="T46" fmla="*/ 15 w 66"/>
                <a:gd name="T47" fmla="*/ 30 h 42"/>
                <a:gd name="T48" fmla="*/ 17 w 66"/>
                <a:gd name="T49" fmla="*/ 31 h 42"/>
                <a:gd name="T50" fmla="*/ 16 w 66"/>
                <a:gd name="T51" fmla="*/ 36 h 42"/>
                <a:gd name="T52" fmla="*/ 17 w 66"/>
                <a:gd name="T53" fmla="*/ 38 h 42"/>
                <a:gd name="T54" fmla="*/ 21 w 66"/>
                <a:gd name="T55" fmla="*/ 36 h 42"/>
                <a:gd name="T56" fmla="*/ 20 w 66"/>
                <a:gd name="T57" fmla="*/ 28 h 42"/>
                <a:gd name="T58" fmla="*/ 25 w 66"/>
                <a:gd name="T59" fmla="*/ 20 h 42"/>
                <a:gd name="T60" fmla="*/ 36 w 66"/>
                <a:gd name="T61" fmla="*/ 20 h 42"/>
                <a:gd name="T62" fmla="*/ 34 w 66"/>
                <a:gd name="T63" fmla="*/ 14 h 42"/>
                <a:gd name="T64" fmla="*/ 42 w 66"/>
                <a:gd name="T65" fmla="*/ 19 h 42"/>
                <a:gd name="T66" fmla="*/ 45 w 66"/>
                <a:gd name="T67" fmla="*/ 20 h 42"/>
                <a:gd name="T68" fmla="*/ 51 w 66"/>
                <a:gd name="T69" fmla="*/ 23 h 42"/>
                <a:gd name="T70" fmla="*/ 64 w 66"/>
                <a:gd name="T71" fmla="*/ 26 h 42"/>
                <a:gd name="T72" fmla="*/ 64 w 66"/>
                <a:gd name="T73" fmla="*/ 20 h 42"/>
                <a:gd name="T74" fmla="*/ 10 w 66"/>
                <a:gd name="T75" fmla="*/ 28 h 42"/>
                <a:gd name="T76" fmla="*/ 5 w 66"/>
                <a:gd name="T77" fmla="*/ 17 h 42"/>
                <a:gd name="T78" fmla="*/ 11 w 66"/>
                <a:gd name="T79" fmla="*/ 18 h 42"/>
                <a:gd name="T80" fmla="*/ 15 w 66"/>
                <a:gd name="T81" fmla="*/ 24 h 42"/>
                <a:gd name="T82" fmla="*/ 10 w 66"/>
                <a:gd name="T83" fmla="*/ 28 h 42"/>
                <a:gd name="T84" fmla="*/ 56 w 66"/>
                <a:gd name="T85" fmla="*/ 18 h 42"/>
                <a:gd name="T86" fmla="*/ 58 w 66"/>
                <a:gd name="T87" fmla="*/ 18 h 42"/>
                <a:gd name="T88" fmla="*/ 59 w 66"/>
                <a:gd name="T89" fmla="*/ 20 h 42"/>
                <a:gd name="T90" fmla="*/ 56 w 66"/>
                <a:gd name="T9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42">
                  <a:moveTo>
                    <a:pt x="64" y="20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5" y="17"/>
                    <a:pt x="56" y="12"/>
                  </a:cubicBezTo>
                  <a:cubicBezTo>
                    <a:pt x="56" y="12"/>
                    <a:pt x="56" y="11"/>
                    <a:pt x="53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3" y="3"/>
                    <a:pt x="47" y="2"/>
                  </a:cubicBezTo>
                  <a:cubicBezTo>
                    <a:pt x="47" y="2"/>
                    <a:pt x="51" y="1"/>
                    <a:pt x="46" y="0"/>
                  </a:cubicBezTo>
                  <a:cubicBezTo>
                    <a:pt x="46" y="0"/>
                    <a:pt x="40" y="1"/>
                    <a:pt x="40" y="2"/>
                  </a:cubicBezTo>
                  <a:cubicBezTo>
                    <a:pt x="40" y="2"/>
                    <a:pt x="39" y="7"/>
                    <a:pt x="43" y="6"/>
                  </a:cubicBezTo>
                  <a:cubicBezTo>
                    <a:pt x="43" y="6"/>
                    <a:pt x="50" y="11"/>
                    <a:pt x="51" y="12"/>
                  </a:cubicBezTo>
                  <a:cubicBezTo>
                    <a:pt x="51" y="12"/>
                    <a:pt x="50" y="16"/>
                    <a:pt x="51" y="18"/>
                  </a:cubicBezTo>
                  <a:cubicBezTo>
                    <a:pt x="51" y="18"/>
                    <a:pt x="50" y="19"/>
                    <a:pt x="47" y="17"/>
                  </a:cubicBezTo>
                  <a:cubicBezTo>
                    <a:pt x="47" y="17"/>
                    <a:pt x="29" y="9"/>
                    <a:pt x="29" y="6"/>
                  </a:cubicBezTo>
                  <a:cubicBezTo>
                    <a:pt x="29" y="6"/>
                    <a:pt x="25" y="6"/>
                    <a:pt x="23" y="7"/>
                  </a:cubicBezTo>
                  <a:cubicBezTo>
                    <a:pt x="23" y="7"/>
                    <a:pt x="23" y="11"/>
                    <a:pt x="24" y="1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7" y="16"/>
                    <a:pt x="23" y="14"/>
                  </a:cubicBezTo>
                  <a:cubicBezTo>
                    <a:pt x="23" y="14"/>
                    <a:pt x="18" y="15"/>
                    <a:pt x="21" y="19"/>
                  </a:cubicBezTo>
                  <a:cubicBezTo>
                    <a:pt x="21" y="19"/>
                    <a:pt x="23" y="23"/>
                    <a:pt x="20" y="25"/>
                  </a:cubicBezTo>
                  <a:cubicBezTo>
                    <a:pt x="20" y="25"/>
                    <a:pt x="20" y="16"/>
                    <a:pt x="7" y="5"/>
                  </a:cubicBezTo>
                  <a:cubicBezTo>
                    <a:pt x="7" y="5"/>
                    <a:pt x="3" y="6"/>
                    <a:pt x="1" y="24"/>
                  </a:cubicBezTo>
                  <a:cubicBezTo>
                    <a:pt x="1" y="24"/>
                    <a:pt x="0" y="32"/>
                    <a:pt x="8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7" y="3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4" y="37"/>
                    <a:pt x="17" y="38"/>
                  </a:cubicBezTo>
                  <a:cubicBezTo>
                    <a:pt x="17" y="38"/>
                    <a:pt x="19" y="42"/>
                    <a:pt x="21" y="3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6" y="29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9" y="18"/>
                    <a:pt x="34" y="14"/>
                  </a:cubicBezTo>
                  <a:cubicBezTo>
                    <a:pt x="34" y="14"/>
                    <a:pt x="40" y="17"/>
                    <a:pt x="42" y="19"/>
                  </a:cubicBezTo>
                  <a:cubicBezTo>
                    <a:pt x="42" y="19"/>
                    <a:pt x="42" y="20"/>
                    <a:pt x="45" y="20"/>
                  </a:cubicBezTo>
                  <a:cubicBezTo>
                    <a:pt x="45" y="20"/>
                    <a:pt x="46" y="22"/>
                    <a:pt x="51" y="23"/>
                  </a:cubicBezTo>
                  <a:cubicBezTo>
                    <a:pt x="51" y="23"/>
                    <a:pt x="52" y="26"/>
                    <a:pt x="64" y="26"/>
                  </a:cubicBezTo>
                  <a:cubicBezTo>
                    <a:pt x="64" y="26"/>
                    <a:pt x="66" y="22"/>
                    <a:pt x="64" y="20"/>
                  </a:cubicBezTo>
                  <a:close/>
                  <a:moveTo>
                    <a:pt x="10" y="28"/>
                  </a:moveTo>
                  <a:cubicBezTo>
                    <a:pt x="2" y="28"/>
                    <a:pt x="5" y="17"/>
                    <a:pt x="5" y="17"/>
                  </a:cubicBezTo>
                  <a:cubicBezTo>
                    <a:pt x="5" y="11"/>
                    <a:pt x="11" y="18"/>
                    <a:pt x="11" y="1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9"/>
                    <a:pt x="10" y="28"/>
                    <a:pt x="10" y="28"/>
                  </a:cubicBezTo>
                  <a:close/>
                  <a:moveTo>
                    <a:pt x="56" y="18"/>
                  </a:moveTo>
                  <a:cubicBezTo>
                    <a:pt x="56" y="18"/>
                    <a:pt x="57" y="18"/>
                    <a:pt x="58" y="1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4" y="20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58"/>
            <p:cNvSpPr>
              <a:spLocks noEditPoints="1"/>
            </p:cNvSpPr>
            <p:nvPr/>
          </p:nvSpPr>
          <p:spPr bwMode="auto">
            <a:xfrm>
              <a:off x="3198813" y="2505075"/>
              <a:ext cx="123825" cy="268288"/>
            </a:xfrm>
            <a:custGeom>
              <a:avLst/>
              <a:gdLst>
                <a:gd name="T0" fmla="*/ 22 w 29"/>
                <a:gd name="T1" fmla="*/ 41 h 63"/>
                <a:gd name="T2" fmla="*/ 23 w 29"/>
                <a:gd name="T3" fmla="*/ 30 h 63"/>
                <a:gd name="T4" fmla="*/ 21 w 29"/>
                <a:gd name="T5" fmla="*/ 28 h 63"/>
                <a:gd name="T6" fmla="*/ 21 w 29"/>
                <a:gd name="T7" fmla="*/ 26 h 63"/>
                <a:gd name="T8" fmla="*/ 19 w 29"/>
                <a:gd name="T9" fmla="*/ 25 h 63"/>
                <a:gd name="T10" fmla="*/ 15 w 29"/>
                <a:gd name="T11" fmla="*/ 24 h 63"/>
                <a:gd name="T12" fmla="*/ 15 w 29"/>
                <a:gd name="T13" fmla="*/ 21 h 63"/>
                <a:gd name="T14" fmla="*/ 20 w 29"/>
                <a:gd name="T15" fmla="*/ 14 h 63"/>
                <a:gd name="T16" fmla="*/ 19 w 29"/>
                <a:gd name="T17" fmla="*/ 5 h 63"/>
                <a:gd name="T18" fmla="*/ 17 w 29"/>
                <a:gd name="T19" fmla="*/ 4 h 63"/>
                <a:gd name="T20" fmla="*/ 16 w 29"/>
                <a:gd name="T21" fmla="*/ 7 h 63"/>
                <a:gd name="T22" fmla="*/ 12 w 29"/>
                <a:gd name="T23" fmla="*/ 14 h 63"/>
                <a:gd name="T24" fmla="*/ 11 w 29"/>
                <a:gd name="T25" fmla="*/ 4 h 63"/>
                <a:gd name="T26" fmla="*/ 9 w 29"/>
                <a:gd name="T27" fmla="*/ 1 h 63"/>
                <a:gd name="T28" fmla="*/ 8 w 29"/>
                <a:gd name="T29" fmla="*/ 4 h 63"/>
                <a:gd name="T30" fmla="*/ 8 w 29"/>
                <a:gd name="T31" fmla="*/ 23 h 63"/>
                <a:gd name="T32" fmla="*/ 5 w 29"/>
                <a:gd name="T33" fmla="*/ 28 h 63"/>
                <a:gd name="T34" fmla="*/ 4 w 29"/>
                <a:gd name="T35" fmla="*/ 32 h 63"/>
                <a:gd name="T36" fmla="*/ 9 w 29"/>
                <a:gd name="T37" fmla="*/ 33 h 63"/>
                <a:gd name="T38" fmla="*/ 9 w 29"/>
                <a:gd name="T39" fmla="*/ 45 h 63"/>
                <a:gd name="T40" fmla="*/ 9 w 29"/>
                <a:gd name="T41" fmla="*/ 48 h 63"/>
                <a:gd name="T42" fmla="*/ 14 w 29"/>
                <a:gd name="T43" fmla="*/ 49 h 63"/>
                <a:gd name="T44" fmla="*/ 17 w 29"/>
                <a:gd name="T45" fmla="*/ 43 h 63"/>
                <a:gd name="T46" fmla="*/ 18 w 29"/>
                <a:gd name="T47" fmla="*/ 44 h 63"/>
                <a:gd name="T48" fmla="*/ 19 w 29"/>
                <a:gd name="T49" fmla="*/ 49 h 63"/>
                <a:gd name="T50" fmla="*/ 16 w 29"/>
                <a:gd name="T51" fmla="*/ 55 h 63"/>
                <a:gd name="T52" fmla="*/ 14 w 29"/>
                <a:gd name="T53" fmla="*/ 57 h 63"/>
                <a:gd name="T54" fmla="*/ 16 w 29"/>
                <a:gd name="T55" fmla="*/ 62 h 63"/>
                <a:gd name="T56" fmla="*/ 19 w 29"/>
                <a:gd name="T57" fmla="*/ 59 h 63"/>
                <a:gd name="T58" fmla="*/ 19 w 29"/>
                <a:gd name="T59" fmla="*/ 55 h 63"/>
                <a:gd name="T60" fmla="*/ 29 w 29"/>
                <a:gd name="T61" fmla="*/ 56 h 63"/>
                <a:gd name="T62" fmla="*/ 27 w 29"/>
                <a:gd name="T63" fmla="*/ 51 h 63"/>
                <a:gd name="T64" fmla="*/ 22 w 29"/>
                <a:gd name="T65" fmla="*/ 41 h 63"/>
                <a:gd name="T66" fmla="*/ 15 w 29"/>
                <a:gd name="T67" fmla="*/ 39 h 63"/>
                <a:gd name="T68" fmla="*/ 13 w 29"/>
                <a:gd name="T69" fmla="*/ 42 h 63"/>
                <a:gd name="T70" fmla="*/ 12 w 29"/>
                <a:gd name="T71" fmla="*/ 32 h 63"/>
                <a:gd name="T72" fmla="*/ 13 w 29"/>
                <a:gd name="T73" fmla="*/ 27 h 63"/>
                <a:gd name="T74" fmla="*/ 15 w 29"/>
                <a:gd name="T75" fmla="*/ 34 h 63"/>
                <a:gd name="T76" fmla="*/ 15 w 29"/>
                <a:gd name="T77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63">
                  <a:moveTo>
                    <a:pt x="22" y="41"/>
                  </a:moveTo>
                  <a:cubicBezTo>
                    <a:pt x="22" y="41"/>
                    <a:pt x="20" y="39"/>
                    <a:pt x="23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7" y="23"/>
                    <a:pt x="15" y="24"/>
                  </a:cubicBezTo>
                  <a:cubicBezTo>
                    <a:pt x="15" y="24"/>
                    <a:pt x="13" y="25"/>
                    <a:pt x="15" y="2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3"/>
                    <a:pt x="17" y="4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4" y="9"/>
                    <a:pt x="13" y="12"/>
                    <a:pt x="12" y="14"/>
                  </a:cubicBezTo>
                  <a:cubicBezTo>
                    <a:pt x="12" y="14"/>
                    <a:pt x="12" y="6"/>
                    <a:pt x="11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29"/>
                    <a:pt x="4" y="3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7" y="54"/>
                    <a:pt x="16" y="55"/>
                  </a:cubicBezTo>
                  <a:cubicBezTo>
                    <a:pt x="16" y="55"/>
                    <a:pt x="16" y="55"/>
                    <a:pt x="14" y="57"/>
                  </a:cubicBezTo>
                  <a:cubicBezTo>
                    <a:pt x="14" y="57"/>
                    <a:pt x="10" y="62"/>
                    <a:pt x="16" y="62"/>
                  </a:cubicBezTo>
                  <a:cubicBezTo>
                    <a:pt x="16" y="62"/>
                    <a:pt x="19" y="63"/>
                    <a:pt x="19" y="59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4"/>
                    <a:pt x="27" y="51"/>
                  </a:cubicBezTo>
                  <a:lnTo>
                    <a:pt x="22" y="41"/>
                  </a:lnTo>
                  <a:close/>
                  <a:moveTo>
                    <a:pt x="15" y="39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29"/>
                    <a:pt x="13" y="27"/>
                    <a:pt x="13" y="27"/>
                  </a:cubicBezTo>
                  <a:cubicBezTo>
                    <a:pt x="14" y="29"/>
                    <a:pt x="15" y="34"/>
                    <a:pt x="15" y="34"/>
                  </a:cubicBezTo>
                  <a:cubicBezTo>
                    <a:pt x="15" y="37"/>
                    <a:pt x="15" y="39"/>
                    <a:pt x="1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59"/>
            <p:cNvSpPr/>
            <p:nvPr/>
          </p:nvSpPr>
          <p:spPr bwMode="auto">
            <a:xfrm>
              <a:off x="3297238" y="2679700"/>
              <a:ext cx="50800" cy="38100"/>
            </a:xfrm>
            <a:custGeom>
              <a:avLst/>
              <a:gdLst>
                <a:gd name="T0" fmla="*/ 9 w 12"/>
                <a:gd name="T1" fmla="*/ 0 h 9"/>
                <a:gd name="T2" fmla="*/ 3 w 12"/>
                <a:gd name="T3" fmla="*/ 1 h 9"/>
                <a:gd name="T4" fmla="*/ 3 w 12"/>
                <a:gd name="T5" fmla="*/ 3 h 9"/>
                <a:gd name="T6" fmla="*/ 9 w 12"/>
                <a:gd name="T7" fmla="*/ 6 h 9"/>
                <a:gd name="T8" fmla="*/ 12 w 12"/>
                <a:gd name="T9" fmla="*/ 5 h 9"/>
                <a:gd name="T10" fmla="*/ 12 w 12"/>
                <a:gd name="T11" fmla="*/ 2 h 9"/>
                <a:gd name="T12" fmla="*/ 9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3"/>
                    <a:pt x="3" y="3"/>
                  </a:cubicBezTo>
                  <a:cubicBezTo>
                    <a:pt x="3" y="3"/>
                    <a:pt x="7" y="4"/>
                    <a:pt x="9" y="6"/>
                  </a:cubicBezTo>
                  <a:cubicBezTo>
                    <a:pt x="9" y="6"/>
                    <a:pt x="11" y="9"/>
                    <a:pt x="12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60"/>
            <p:cNvSpPr/>
            <p:nvPr/>
          </p:nvSpPr>
          <p:spPr bwMode="auto">
            <a:xfrm>
              <a:off x="3398838" y="3876675"/>
              <a:ext cx="46038" cy="147638"/>
            </a:xfrm>
            <a:custGeom>
              <a:avLst/>
              <a:gdLst>
                <a:gd name="T0" fmla="*/ 19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4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9 w 29"/>
                <a:gd name="T13" fmla="*/ 93 h 93"/>
                <a:gd name="T14" fmla="*/ 19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9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9" y="93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Freeform 61"/>
            <p:cNvSpPr/>
            <p:nvPr/>
          </p:nvSpPr>
          <p:spPr bwMode="auto">
            <a:xfrm>
              <a:off x="3822700" y="3876675"/>
              <a:ext cx="46038" cy="147638"/>
            </a:xfrm>
            <a:custGeom>
              <a:avLst/>
              <a:gdLst>
                <a:gd name="T0" fmla="*/ 16 w 29"/>
                <a:gd name="T1" fmla="*/ 18 h 93"/>
                <a:gd name="T2" fmla="*/ 8 w 29"/>
                <a:gd name="T3" fmla="*/ 26 h 93"/>
                <a:gd name="T4" fmla="*/ 0 w 29"/>
                <a:gd name="T5" fmla="*/ 16 h 93"/>
                <a:gd name="T6" fmla="*/ 21 w 29"/>
                <a:gd name="T7" fmla="*/ 0 h 93"/>
                <a:gd name="T8" fmla="*/ 29 w 29"/>
                <a:gd name="T9" fmla="*/ 2 h 93"/>
                <a:gd name="T10" fmla="*/ 29 w 29"/>
                <a:gd name="T11" fmla="*/ 93 h 93"/>
                <a:gd name="T12" fmla="*/ 16 w 29"/>
                <a:gd name="T13" fmla="*/ 93 h 93"/>
                <a:gd name="T14" fmla="*/ 16 w 29"/>
                <a:gd name="T15" fmla="*/ 1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93">
                  <a:moveTo>
                    <a:pt x="16" y="18"/>
                  </a:moveTo>
                  <a:lnTo>
                    <a:pt x="8" y="26"/>
                  </a:lnTo>
                  <a:lnTo>
                    <a:pt x="0" y="16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29" y="93"/>
                  </a:lnTo>
                  <a:lnTo>
                    <a:pt x="16" y="93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Freeform 62"/>
            <p:cNvSpPr>
              <a:spLocks noEditPoints="1"/>
            </p:cNvSpPr>
            <p:nvPr/>
          </p:nvSpPr>
          <p:spPr bwMode="auto">
            <a:xfrm>
              <a:off x="3521075" y="3876675"/>
              <a:ext cx="90488" cy="147638"/>
            </a:xfrm>
            <a:custGeom>
              <a:avLst/>
              <a:gdLst>
                <a:gd name="T0" fmla="*/ 16 w 21"/>
                <a:gd name="T1" fmla="*/ 10 h 35"/>
                <a:gd name="T2" fmla="*/ 16 w 21"/>
                <a:gd name="T3" fmla="*/ 13 h 35"/>
                <a:gd name="T4" fmla="*/ 15 w 21"/>
                <a:gd name="T5" fmla="*/ 16 h 35"/>
                <a:gd name="T6" fmla="*/ 11 w 21"/>
                <a:gd name="T7" fmla="*/ 17 h 35"/>
                <a:gd name="T8" fmla="*/ 9 w 21"/>
                <a:gd name="T9" fmla="*/ 17 h 35"/>
                <a:gd name="T10" fmla="*/ 7 w 21"/>
                <a:gd name="T11" fmla="*/ 16 h 35"/>
                <a:gd name="T12" fmla="*/ 5 w 21"/>
                <a:gd name="T13" fmla="*/ 14 h 35"/>
                <a:gd name="T14" fmla="*/ 5 w 21"/>
                <a:gd name="T15" fmla="*/ 11 h 35"/>
                <a:gd name="T16" fmla="*/ 5 w 21"/>
                <a:gd name="T17" fmla="*/ 8 h 35"/>
                <a:gd name="T18" fmla="*/ 7 w 21"/>
                <a:gd name="T19" fmla="*/ 6 h 35"/>
                <a:gd name="T20" fmla="*/ 8 w 21"/>
                <a:gd name="T21" fmla="*/ 5 h 35"/>
                <a:gd name="T22" fmla="*/ 11 w 21"/>
                <a:gd name="T23" fmla="*/ 4 h 35"/>
                <a:gd name="T24" fmla="*/ 14 w 21"/>
                <a:gd name="T25" fmla="*/ 5 h 35"/>
                <a:gd name="T26" fmla="*/ 16 w 21"/>
                <a:gd name="T27" fmla="*/ 7 h 35"/>
                <a:gd name="T28" fmla="*/ 16 w 21"/>
                <a:gd name="T29" fmla="*/ 10 h 35"/>
                <a:gd name="T30" fmla="*/ 16 w 21"/>
                <a:gd name="T31" fmla="*/ 23 h 35"/>
                <a:gd name="T32" fmla="*/ 16 w 21"/>
                <a:gd name="T33" fmla="*/ 25 h 35"/>
                <a:gd name="T34" fmla="*/ 15 w 21"/>
                <a:gd name="T35" fmla="*/ 27 h 35"/>
                <a:gd name="T36" fmla="*/ 14 w 21"/>
                <a:gd name="T37" fmla="*/ 29 h 35"/>
                <a:gd name="T38" fmla="*/ 12 w 21"/>
                <a:gd name="T39" fmla="*/ 30 h 35"/>
                <a:gd name="T40" fmla="*/ 9 w 21"/>
                <a:gd name="T41" fmla="*/ 30 h 35"/>
                <a:gd name="T42" fmla="*/ 7 w 21"/>
                <a:gd name="T43" fmla="*/ 29 h 35"/>
                <a:gd name="T44" fmla="*/ 5 w 21"/>
                <a:gd name="T45" fmla="*/ 28 h 35"/>
                <a:gd name="T46" fmla="*/ 5 w 21"/>
                <a:gd name="T47" fmla="*/ 26 h 35"/>
                <a:gd name="T48" fmla="*/ 0 w 21"/>
                <a:gd name="T49" fmla="*/ 26 h 35"/>
                <a:gd name="T50" fmla="*/ 1 w 21"/>
                <a:gd name="T51" fmla="*/ 28 h 35"/>
                <a:gd name="T52" fmla="*/ 2 w 21"/>
                <a:gd name="T53" fmla="*/ 31 h 35"/>
                <a:gd name="T54" fmla="*/ 4 w 21"/>
                <a:gd name="T55" fmla="*/ 33 h 35"/>
                <a:gd name="T56" fmla="*/ 7 w 21"/>
                <a:gd name="T57" fmla="*/ 34 h 35"/>
                <a:gd name="T58" fmla="*/ 10 w 21"/>
                <a:gd name="T59" fmla="*/ 35 h 35"/>
                <a:gd name="T60" fmla="*/ 14 w 21"/>
                <a:gd name="T61" fmla="*/ 34 h 35"/>
                <a:gd name="T62" fmla="*/ 17 w 21"/>
                <a:gd name="T63" fmla="*/ 33 h 35"/>
                <a:gd name="T64" fmla="*/ 19 w 21"/>
                <a:gd name="T65" fmla="*/ 31 h 35"/>
                <a:gd name="T66" fmla="*/ 20 w 21"/>
                <a:gd name="T67" fmla="*/ 28 h 35"/>
                <a:gd name="T68" fmla="*/ 21 w 21"/>
                <a:gd name="T69" fmla="*/ 25 h 35"/>
                <a:gd name="T70" fmla="*/ 21 w 21"/>
                <a:gd name="T71" fmla="*/ 21 h 35"/>
                <a:gd name="T72" fmla="*/ 21 w 21"/>
                <a:gd name="T73" fmla="*/ 11 h 35"/>
                <a:gd name="T74" fmla="*/ 20 w 21"/>
                <a:gd name="T75" fmla="*/ 7 h 35"/>
                <a:gd name="T76" fmla="*/ 19 w 21"/>
                <a:gd name="T77" fmla="*/ 3 h 35"/>
                <a:gd name="T78" fmla="*/ 15 w 21"/>
                <a:gd name="T79" fmla="*/ 1 h 35"/>
                <a:gd name="T80" fmla="*/ 10 w 21"/>
                <a:gd name="T81" fmla="*/ 0 h 35"/>
                <a:gd name="T82" fmla="*/ 7 w 21"/>
                <a:gd name="T83" fmla="*/ 0 h 35"/>
                <a:gd name="T84" fmla="*/ 3 w 21"/>
                <a:gd name="T85" fmla="*/ 2 h 35"/>
                <a:gd name="T86" fmla="*/ 1 w 21"/>
                <a:gd name="T87" fmla="*/ 5 h 35"/>
                <a:gd name="T88" fmla="*/ 1 w 21"/>
                <a:gd name="T89" fmla="*/ 8 h 35"/>
                <a:gd name="T90" fmla="*/ 0 w 21"/>
                <a:gd name="T91" fmla="*/ 11 h 35"/>
                <a:gd name="T92" fmla="*/ 1 w 21"/>
                <a:gd name="T93" fmla="*/ 16 h 35"/>
                <a:gd name="T94" fmla="*/ 3 w 21"/>
                <a:gd name="T95" fmla="*/ 19 h 35"/>
                <a:gd name="T96" fmla="*/ 6 w 21"/>
                <a:gd name="T97" fmla="*/ 21 h 35"/>
                <a:gd name="T98" fmla="*/ 11 w 21"/>
                <a:gd name="T99" fmla="*/ 21 h 35"/>
                <a:gd name="T100" fmla="*/ 13 w 21"/>
                <a:gd name="T101" fmla="*/ 21 h 35"/>
                <a:gd name="T102" fmla="*/ 15 w 21"/>
                <a:gd name="T103" fmla="*/ 21 h 35"/>
                <a:gd name="T104" fmla="*/ 16 w 21"/>
                <a:gd name="T105" fmla="*/ 20 h 35"/>
                <a:gd name="T106" fmla="*/ 16 w 21"/>
                <a:gd name="T10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35">
                  <a:moveTo>
                    <a:pt x="16" y="10"/>
                  </a:moveTo>
                  <a:cubicBezTo>
                    <a:pt x="16" y="11"/>
                    <a:pt x="16" y="12"/>
                    <a:pt x="16" y="13"/>
                  </a:cubicBezTo>
                  <a:cubicBezTo>
                    <a:pt x="16" y="14"/>
                    <a:pt x="15" y="15"/>
                    <a:pt x="15" y="16"/>
                  </a:cubicBezTo>
                  <a:cubicBezTo>
                    <a:pt x="14" y="17"/>
                    <a:pt x="13" y="17"/>
                    <a:pt x="11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2" y="4"/>
                    <a:pt x="13" y="5"/>
                    <a:pt x="14" y="5"/>
                  </a:cubicBezTo>
                  <a:cubicBezTo>
                    <a:pt x="15" y="6"/>
                    <a:pt x="15" y="6"/>
                    <a:pt x="16" y="7"/>
                  </a:cubicBezTo>
                  <a:cubicBezTo>
                    <a:pt x="16" y="8"/>
                    <a:pt x="16" y="9"/>
                    <a:pt x="16" y="10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4"/>
                    <a:pt x="16" y="25"/>
                  </a:cubicBezTo>
                  <a:cubicBezTo>
                    <a:pt x="16" y="26"/>
                    <a:pt x="16" y="27"/>
                    <a:pt x="15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13" y="29"/>
                    <a:pt x="13" y="30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2" y="32"/>
                    <a:pt x="3" y="32"/>
                    <a:pt x="4" y="33"/>
                  </a:cubicBezTo>
                  <a:cubicBezTo>
                    <a:pt x="4" y="34"/>
                    <a:pt x="5" y="34"/>
                    <a:pt x="7" y="34"/>
                  </a:cubicBezTo>
                  <a:cubicBezTo>
                    <a:pt x="8" y="35"/>
                    <a:pt x="9" y="35"/>
                    <a:pt x="10" y="35"/>
                  </a:cubicBezTo>
                  <a:cubicBezTo>
                    <a:pt x="12" y="35"/>
                    <a:pt x="13" y="35"/>
                    <a:pt x="14" y="34"/>
                  </a:cubicBezTo>
                  <a:cubicBezTo>
                    <a:pt x="15" y="34"/>
                    <a:pt x="16" y="33"/>
                    <a:pt x="17" y="33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0"/>
                    <a:pt x="20" y="29"/>
                    <a:pt x="20" y="28"/>
                  </a:cubicBezTo>
                  <a:cubicBezTo>
                    <a:pt x="20" y="27"/>
                    <a:pt x="21" y="26"/>
                    <a:pt x="21" y="25"/>
                  </a:cubicBezTo>
                  <a:cubicBezTo>
                    <a:pt x="21" y="24"/>
                    <a:pt x="21" y="23"/>
                    <a:pt x="21" y="2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8" y="2"/>
                    <a:pt x="17" y="2"/>
                    <a:pt x="15" y="1"/>
                  </a:cubicBezTo>
                  <a:cubicBezTo>
                    <a:pt x="14" y="0"/>
                    <a:pt x="12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3" y="19"/>
                    <a:pt x="4" y="20"/>
                    <a:pt x="6" y="21"/>
                  </a:cubicBezTo>
                  <a:cubicBezTo>
                    <a:pt x="7" y="21"/>
                    <a:pt x="9" y="22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Freeform 63"/>
            <p:cNvSpPr>
              <a:spLocks noEditPoints="1"/>
            </p:cNvSpPr>
            <p:nvPr/>
          </p:nvSpPr>
          <p:spPr bwMode="auto">
            <a:xfrm>
              <a:off x="3675063" y="3871913"/>
              <a:ext cx="96838" cy="152400"/>
            </a:xfrm>
            <a:custGeom>
              <a:avLst/>
              <a:gdLst>
                <a:gd name="T0" fmla="*/ 18 w 23"/>
                <a:gd name="T1" fmla="*/ 20 h 36"/>
                <a:gd name="T2" fmla="*/ 17 w 23"/>
                <a:gd name="T3" fmla="*/ 24 h 36"/>
                <a:gd name="T4" fmla="*/ 16 w 23"/>
                <a:gd name="T5" fmla="*/ 28 h 36"/>
                <a:gd name="T6" fmla="*/ 14 w 23"/>
                <a:gd name="T7" fmla="*/ 30 h 36"/>
                <a:gd name="T8" fmla="*/ 11 w 23"/>
                <a:gd name="T9" fmla="*/ 31 h 36"/>
                <a:gd name="T10" fmla="*/ 8 w 23"/>
                <a:gd name="T11" fmla="*/ 30 h 36"/>
                <a:gd name="T12" fmla="*/ 6 w 23"/>
                <a:gd name="T13" fmla="*/ 28 h 36"/>
                <a:gd name="T14" fmla="*/ 5 w 23"/>
                <a:gd name="T15" fmla="*/ 24 h 36"/>
                <a:gd name="T16" fmla="*/ 4 w 23"/>
                <a:gd name="T17" fmla="*/ 18 h 36"/>
                <a:gd name="T18" fmla="*/ 4 w 23"/>
                <a:gd name="T19" fmla="*/ 15 h 36"/>
                <a:gd name="T20" fmla="*/ 5 w 23"/>
                <a:gd name="T21" fmla="*/ 12 h 36"/>
                <a:gd name="T22" fmla="*/ 6 w 23"/>
                <a:gd name="T23" fmla="*/ 8 h 36"/>
                <a:gd name="T24" fmla="*/ 8 w 23"/>
                <a:gd name="T25" fmla="*/ 6 h 36"/>
                <a:gd name="T26" fmla="*/ 11 w 23"/>
                <a:gd name="T27" fmla="*/ 5 h 36"/>
                <a:gd name="T28" fmla="*/ 14 w 23"/>
                <a:gd name="T29" fmla="*/ 6 h 36"/>
                <a:gd name="T30" fmla="*/ 16 w 23"/>
                <a:gd name="T31" fmla="*/ 8 h 36"/>
                <a:gd name="T32" fmla="*/ 17 w 23"/>
                <a:gd name="T33" fmla="*/ 12 h 36"/>
                <a:gd name="T34" fmla="*/ 18 w 23"/>
                <a:gd name="T35" fmla="*/ 17 h 36"/>
                <a:gd name="T36" fmla="*/ 18 w 23"/>
                <a:gd name="T37" fmla="*/ 20 h 36"/>
                <a:gd name="T38" fmla="*/ 22 w 23"/>
                <a:gd name="T39" fmla="*/ 15 h 36"/>
                <a:gd name="T40" fmla="*/ 22 w 23"/>
                <a:gd name="T41" fmla="*/ 10 h 36"/>
                <a:gd name="T42" fmla="*/ 20 w 23"/>
                <a:gd name="T43" fmla="*/ 6 h 36"/>
                <a:gd name="T44" fmla="*/ 18 w 23"/>
                <a:gd name="T45" fmla="*/ 3 h 36"/>
                <a:gd name="T46" fmla="*/ 14 w 23"/>
                <a:gd name="T47" fmla="*/ 1 h 36"/>
                <a:gd name="T48" fmla="*/ 11 w 23"/>
                <a:gd name="T49" fmla="*/ 0 h 36"/>
                <a:gd name="T50" fmla="*/ 7 w 23"/>
                <a:gd name="T51" fmla="*/ 1 h 36"/>
                <a:gd name="T52" fmla="*/ 4 w 23"/>
                <a:gd name="T53" fmla="*/ 4 h 36"/>
                <a:gd name="T54" fmla="*/ 1 w 23"/>
                <a:gd name="T55" fmla="*/ 7 h 36"/>
                <a:gd name="T56" fmla="*/ 0 w 23"/>
                <a:gd name="T57" fmla="*/ 11 h 36"/>
                <a:gd name="T58" fmla="*/ 0 w 23"/>
                <a:gd name="T59" fmla="*/ 15 h 36"/>
                <a:gd name="T60" fmla="*/ 0 w 23"/>
                <a:gd name="T61" fmla="*/ 20 h 36"/>
                <a:gd name="T62" fmla="*/ 0 w 23"/>
                <a:gd name="T63" fmla="*/ 25 h 36"/>
                <a:gd name="T64" fmla="*/ 1 w 23"/>
                <a:gd name="T65" fmla="*/ 29 h 36"/>
                <a:gd name="T66" fmla="*/ 3 w 23"/>
                <a:gd name="T67" fmla="*/ 32 h 36"/>
                <a:gd name="T68" fmla="*/ 7 w 23"/>
                <a:gd name="T69" fmla="*/ 35 h 36"/>
                <a:gd name="T70" fmla="*/ 11 w 23"/>
                <a:gd name="T71" fmla="*/ 36 h 36"/>
                <a:gd name="T72" fmla="*/ 15 w 23"/>
                <a:gd name="T73" fmla="*/ 35 h 36"/>
                <a:gd name="T74" fmla="*/ 18 w 23"/>
                <a:gd name="T75" fmla="*/ 33 h 36"/>
                <a:gd name="T76" fmla="*/ 20 w 23"/>
                <a:gd name="T77" fmla="*/ 31 h 36"/>
                <a:gd name="T78" fmla="*/ 22 w 23"/>
                <a:gd name="T79" fmla="*/ 27 h 36"/>
                <a:gd name="T80" fmla="*/ 22 w 23"/>
                <a:gd name="T81" fmla="*/ 23 h 36"/>
                <a:gd name="T82" fmla="*/ 23 w 23"/>
                <a:gd name="T83" fmla="*/ 20 h 36"/>
                <a:gd name="T84" fmla="*/ 22 w 23"/>
                <a:gd name="T85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36">
                  <a:moveTo>
                    <a:pt x="18" y="20"/>
                  </a:moveTo>
                  <a:cubicBezTo>
                    <a:pt x="18" y="21"/>
                    <a:pt x="18" y="22"/>
                    <a:pt x="17" y="24"/>
                  </a:cubicBezTo>
                  <a:cubicBezTo>
                    <a:pt x="17" y="25"/>
                    <a:pt x="17" y="27"/>
                    <a:pt x="16" y="28"/>
                  </a:cubicBezTo>
                  <a:cubicBezTo>
                    <a:pt x="16" y="29"/>
                    <a:pt x="15" y="30"/>
                    <a:pt x="14" y="30"/>
                  </a:cubicBezTo>
                  <a:cubicBezTo>
                    <a:pt x="13" y="31"/>
                    <a:pt x="12" y="31"/>
                    <a:pt x="11" y="31"/>
                  </a:cubicBezTo>
                  <a:cubicBezTo>
                    <a:pt x="10" y="31"/>
                    <a:pt x="9" y="31"/>
                    <a:pt x="8" y="30"/>
                  </a:cubicBezTo>
                  <a:cubicBezTo>
                    <a:pt x="7" y="29"/>
                    <a:pt x="6" y="29"/>
                    <a:pt x="6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4" y="22"/>
                    <a:pt x="4" y="21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4"/>
                    <a:pt x="4" y="13"/>
                    <a:pt x="5" y="12"/>
                  </a:cubicBezTo>
                  <a:cubicBezTo>
                    <a:pt x="5" y="11"/>
                    <a:pt x="5" y="10"/>
                    <a:pt x="6" y="8"/>
                  </a:cubicBezTo>
                  <a:cubicBezTo>
                    <a:pt x="6" y="7"/>
                    <a:pt x="7" y="7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3" y="6"/>
                    <a:pt x="14" y="6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0"/>
                    <a:pt x="17" y="12"/>
                  </a:cubicBezTo>
                  <a:cubicBezTo>
                    <a:pt x="18" y="13"/>
                    <a:pt x="18" y="15"/>
                    <a:pt x="18" y="17"/>
                  </a:cubicBezTo>
                  <a:cubicBezTo>
                    <a:pt x="18" y="18"/>
                    <a:pt x="18" y="19"/>
                    <a:pt x="18" y="20"/>
                  </a:cubicBezTo>
                  <a:close/>
                  <a:moveTo>
                    <a:pt x="22" y="15"/>
                  </a:move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1" y="7"/>
                    <a:pt x="20" y="6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2"/>
                    <a:pt x="16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6"/>
                    <a:pt x="1" y="28"/>
                    <a:pt x="1" y="29"/>
                  </a:cubicBezTo>
                  <a:cubicBezTo>
                    <a:pt x="2" y="30"/>
                    <a:pt x="3" y="31"/>
                    <a:pt x="3" y="32"/>
                  </a:cubicBezTo>
                  <a:cubicBezTo>
                    <a:pt x="4" y="34"/>
                    <a:pt x="5" y="34"/>
                    <a:pt x="7" y="35"/>
                  </a:cubicBezTo>
                  <a:cubicBezTo>
                    <a:pt x="8" y="35"/>
                    <a:pt x="10" y="36"/>
                    <a:pt x="11" y="36"/>
                  </a:cubicBezTo>
                  <a:cubicBezTo>
                    <a:pt x="13" y="36"/>
                    <a:pt x="14" y="35"/>
                    <a:pt x="15" y="35"/>
                  </a:cubicBezTo>
                  <a:cubicBezTo>
                    <a:pt x="16" y="35"/>
                    <a:pt x="17" y="34"/>
                    <a:pt x="18" y="33"/>
                  </a:cubicBezTo>
                  <a:cubicBezTo>
                    <a:pt x="19" y="33"/>
                    <a:pt x="20" y="32"/>
                    <a:pt x="20" y="31"/>
                  </a:cubicBezTo>
                  <a:cubicBezTo>
                    <a:pt x="21" y="30"/>
                    <a:pt x="21" y="28"/>
                    <a:pt x="22" y="27"/>
                  </a:cubicBezTo>
                  <a:cubicBezTo>
                    <a:pt x="22" y="26"/>
                    <a:pt x="22" y="25"/>
                    <a:pt x="22" y="23"/>
                  </a:cubicBezTo>
                  <a:cubicBezTo>
                    <a:pt x="22" y="21"/>
                    <a:pt x="23" y="20"/>
                    <a:pt x="23" y="20"/>
                  </a:cubicBezTo>
                  <a:cubicBezTo>
                    <a:pt x="23" y="18"/>
                    <a:pt x="23" y="16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9B0D14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89712" y="657337"/>
            <a:ext cx="8656269" cy="441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689712" y="1203445"/>
            <a:ext cx="8656269" cy="441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8347B88-89E0-45A7-916C-ABCD7258F50B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EB928B0-56AC-451B-AC9F-BC359106DCD5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4A2A-33CA-4E23-82FE-6E65ADCF778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-47549" y="364836"/>
            <a:chExt cx="12192000" cy="6858000"/>
          </a:xfrm>
          <a:solidFill>
            <a:srgbClr val="1F3864"/>
          </a:solidFill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-47549" y="364836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9" name="矩形 8"/>
            <p:cNvSpPr/>
            <p:nvPr/>
          </p:nvSpPr>
          <p:spPr>
            <a:xfrm>
              <a:off x="-47549" y="364836"/>
              <a:ext cx="12192000" cy="6858000"/>
            </a:xfrm>
            <a:prstGeom prst="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4546600" y="0"/>
            <a:ext cx="764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568110" y="790602"/>
            <a:ext cx="5398824" cy="691322"/>
            <a:chOff x="5560936" y="768149"/>
            <a:chExt cx="5398824" cy="691322"/>
          </a:xfrm>
        </p:grpSpPr>
        <p:sp>
          <p:nvSpPr>
            <p:cNvPr id="11" name="矩形 10"/>
            <p:cNvSpPr/>
            <p:nvPr userDrawn="1"/>
          </p:nvSpPr>
          <p:spPr>
            <a:xfrm>
              <a:off x="6122718" y="824894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/>
            <p:cNvSpPr/>
            <p:nvPr userDrawn="1"/>
          </p:nvSpPr>
          <p:spPr>
            <a:xfrm>
              <a:off x="5560936" y="768149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5587163" y="802163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5568110" y="3151424"/>
            <a:ext cx="5417877" cy="693337"/>
            <a:chOff x="5541883" y="3399547"/>
            <a:chExt cx="5417877" cy="693337"/>
          </a:xfrm>
        </p:grpSpPr>
        <p:sp>
          <p:nvSpPr>
            <p:cNvPr id="16" name="矩形 15"/>
            <p:cNvSpPr/>
            <p:nvPr userDrawn="1"/>
          </p:nvSpPr>
          <p:spPr>
            <a:xfrm>
              <a:off x="6122718" y="3456292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 userDrawn="1"/>
          </p:nvSpPr>
          <p:spPr>
            <a:xfrm>
              <a:off x="5560936" y="3399547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5541883" y="3446553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03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5568110" y="1971013"/>
            <a:ext cx="5398824" cy="691322"/>
            <a:chOff x="5560936" y="2083848"/>
            <a:chExt cx="5398824" cy="691322"/>
          </a:xfrm>
        </p:grpSpPr>
        <p:sp>
          <p:nvSpPr>
            <p:cNvPr id="14" name="矩形 13"/>
            <p:cNvSpPr/>
            <p:nvPr userDrawn="1"/>
          </p:nvSpPr>
          <p:spPr>
            <a:xfrm>
              <a:off x="6122718" y="2140593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 userDrawn="1"/>
          </p:nvSpPr>
          <p:spPr>
            <a:xfrm>
              <a:off x="5560936" y="2083848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 userDrawn="1"/>
          </p:nvSpPr>
          <p:spPr>
            <a:xfrm>
              <a:off x="5560936" y="2124358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02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1" name="任意多边形: 形状 30"/>
          <p:cNvSpPr/>
          <p:nvPr userDrawn="1"/>
        </p:nvSpPr>
        <p:spPr>
          <a:xfrm>
            <a:off x="1111493" y="1793470"/>
            <a:ext cx="1270596" cy="2631398"/>
          </a:xfrm>
          <a:custGeom>
            <a:avLst/>
            <a:gdLst>
              <a:gd name="connsiteX0" fmla="*/ 0 w 1270596"/>
              <a:gd name="connsiteY0" fmla="*/ 0 h 2631398"/>
              <a:gd name="connsiteX1" fmla="*/ 1270596 w 1270596"/>
              <a:gd name="connsiteY1" fmla="*/ 0 h 2631398"/>
              <a:gd name="connsiteX2" fmla="*/ 1270596 w 1270596"/>
              <a:gd name="connsiteY2" fmla="*/ 923749 h 2631398"/>
              <a:gd name="connsiteX3" fmla="*/ 1213851 w 1270596"/>
              <a:gd name="connsiteY3" fmla="*/ 923749 h 2631398"/>
              <a:gd name="connsiteX4" fmla="*/ 1213851 w 1270596"/>
              <a:gd name="connsiteY4" fmla="*/ 56745 h 2631398"/>
              <a:gd name="connsiteX5" fmla="*/ 56745 w 1270596"/>
              <a:gd name="connsiteY5" fmla="*/ 56745 h 2631398"/>
              <a:gd name="connsiteX6" fmla="*/ 56745 w 1270596"/>
              <a:gd name="connsiteY6" fmla="*/ 2574653 h 2631398"/>
              <a:gd name="connsiteX7" fmla="*/ 1213851 w 1270596"/>
              <a:gd name="connsiteY7" fmla="*/ 2574653 h 2631398"/>
              <a:gd name="connsiteX8" fmla="*/ 1213851 w 1270596"/>
              <a:gd name="connsiteY8" fmla="*/ 2407055 h 2631398"/>
              <a:gd name="connsiteX9" fmla="*/ 1270596 w 1270596"/>
              <a:gd name="connsiteY9" fmla="*/ 2407055 h 2631398"/>
              <a:gd name="connsiteX10" fmla="*/ 1270596 w 1270596"/>
              <a:gd name="connsiteY10" fmla="*/ 2631398 h 2631398"/>
              <a:gd name="connsiteX11" fmla="*/ 0 w 1270596"/>
              <a:gd name="connsiteY11" fmla="*/ 2631398 h 263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596" h="2631398">
                <a:moveTo>
                  <a:pt x="0" y="0"/>
                </a:moveTo>
                <a:lnTo>
                  <a:pt x="1270596" y="0"/>
                </a:lnTo>
                <a:lnTo>
                  <a:pt x="1270596" y="923749"/>
                </a:lnTo>
                <a:lnTo>
                  <a:pt x="1213851" y="923749"/>
                </a:lnTo>
                <a:lnTo>
                  <a:pt x="1213851" y="56745"/>
                </a:lnTo>
                <a:lnTo>
                  <a:pt x="56745" y="56745"/>
                </a:lnTo>
                <a:lnTo>
                  <a:pt x="56745" y="2574653"/>
                </a:lnTo>
                <a:lnTo>
                  <a:pt x="1213851" y="2574653"/>
                </a:lnTo>
                <a:lnTo>
                  <a:pt x="1213851" y="2407055"/>
                </a:lnTo>
                <a:lnTo>
                  <a:pt x="1270596" y="2407055"/>
                </a:lnTo>
                <a:lnTo>
                  <a:pt x="1270596" y="2631398"/>
                </a:lnTo>
                <a:lnTo>
                  <a:pt x="0" y="2631398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467278" y="27172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6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537705" y="3668630"/>
            <a:ext cx="2004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j-ea"/>
              </a:rPr>
              <a:t>CONTENT</a:t>
            </a:r>
            <a:endParaRPr lang="zh-CN" altLang="en-US" sz="200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斜纹 33"/>
          <p:cNvSpPr/>
          <p:nvPr userDrawn="1"/>
        </p:nvSpPr>
        <p:spPr>
          <a:xfrm rot="8100000">
            <a:off x="2111606" y="1000054"/>
            <a:ext cx="4857891" cy="4857891"/>
          </a:xfrm>
          <a:prstGeom prst="diagStripe">
            <a:avLst>
              <a:gd name="adj" fmla="val 920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5568110" y="4333850"/>
            <a:ext cx="5417877" cy="693337"/>
            <a:chOff x="5541883" y="4657287"/>
            <a:chExt cx="5417877" cy="693337"/>
          </a:xfrm>
        </p:grpSpPr>
        <p:sp>
          <p:nvSpPr>
            <p:cNvPr id="35" name="矩形 34"/>
            <p:cNvSpPr/>
            <p:nvPr userDrawn="1"/>
          </p:nvSpPr>
          <p:spPr>
            <a:xfrm>
              <a:off x="6122718" y="4714032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/>
            <p:cNvSpPr/>
            <p:nvPr userDrawn="1"/>
          </p:nvSpPr>
          <p:spPr>
            <a:xfrm>
              <a:off x="5560936" y="4657287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 userDrawn="1"/>
          </p:nvSpPr>
          <p:spPr>
            <a:xfrm>
              <a:off x="5541883" y="4704293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04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7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4789" y="893992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工作业绩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4789" y="2074325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亮点经验</a:t>
            </a: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6414789" y="325465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问题分析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6414789" y="4434991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展望未来</a:t>
            </a: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5569380" y="5478120"/>
            <a:ext cx="5417877" cy="692166"/>
            <a:chOff x="5541883" y="4657287"/>
            <a:chExt cx="5417877" cy="692166"/>
          </a:xfrm>
        </p:grpSpPr>
        <p:sp>
          <p:nvSpPr>
            <p:cNvPr id="43" name="矩形 42"/>
            <p:cNvSpPr/>
            <p:nvPr userDrawn="1"/>
          </p:nvSpPr>
          <p:spPr>
            <a:xfrm>
              <a:off x="6122718" y="4714032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35"/>
            <p:cNvSpPr/>
            <p:nvPr userDrawn="1"/>
          </p:nvSpPr>
          <p:spPr>
            <a:xfrm>
              <a:off x="5560936" y="4657287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5541883" y="4704293"/>
              <a:ext cx="83820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05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6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6416059" y="5579261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展望未来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9DB1E-81B8-4467-96D5-F7DED45BBBD5}" type="slidenum">
              <a:rPr lang="en-US" altLang="zh-CN" smtClean="0"/>
              <a:t>‹#›</a:t>
            </a:fld>
            <a:endParaRPr lang="en-US" altLang="zh-CN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841376"/>
            <a:ext cx="12192000" cy="14922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8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898AF-EA46-4DCC-B3A7-11D5981FA3DA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1A8FE7-7B9A-45EE-8358-CE638F422455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47B88-89E0-45A7-916C-ABCD7258F50B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928B0-56AC-451B-AC9F-BC359106DCD5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B6C5489-EB38-4FFA-9020-2A9E4124124F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C6F94-FB26-4A53-8845-263BF0298367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13995-4C8E-4AD3-81CD-A347B534CD65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E720A-7D0D-4AF9-AE6E-7F2A103A760D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02957-9B2C-4280-A7D3-E7D9F9B5223B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FC950F-BFAE-4D08-9A1D-C01085E7F74A}" type="slidenum">
              <a:rPr lang="en-US" altLang="zh-CN" smtClean="0">
                <a:ea typeface="宋体" panose="02010600030101010101" pitchFamily="2" charset="-122"/>
              </a:rPr>
              <a:t>‹#›</a:t>
            </a:fld>
            <a:endParaRPr lang="en-US" altLang="zh-CN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四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-47549" y="364836"/>
            <a:chExt cx="12192000" cy="6858000"/>
          </a:xfrm>
          <a:solidFill>
            <a:srgbClr val="1F3864"/>
          </a:solidFill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-47549" y="364836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9" name="矩形 8"/>
            <p:cNvSpPr/>
            <p:nvPr/>
          </p:nvSpPr>
          <p:spPr>
            <a:xfrm>
              <a:off x="-47549" y="364836"/>
              <a:ext cx="12192000" cy="6858000"/>
            </a:xfrm>
            <a:prstGeom prst="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4546600" y="0"/>
            <a:ext cx="764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568110" y="1419252"/>
            <a:ext cx="5398824" cy="691322"/>
            <a:chOff x="5560936" y="768149"/>
            <a:chExt cx="5398824" cy="691322"/>
          </a:xfrm>
        </p:grpSpPr>
        <p:sp>
          <p:nvSpPr>
            <p:cNvPr id="11" name="矩形 10"/>
            <p:cNvSpPr/>
            <p:nvPr userDrawn="1"/>
          </p:nvSpPr>
          <p:spPr>
            <a:xfrm>
              <a:off x="6122718" y="824894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/>
            <p:cNvSpPr/>
            <p:nvPr userDrawn="1"/>
          </p:nvSpPr>
          <p:spPr>
            <a:xfrm>
              <a:off x="5560936" y="768149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5587163" y="802163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5568110" y="3780074"/>
            <a:ext cx="5417877" cy="693337"/>
            <a:chOff x="5541883" y="3399547"/>
            <a:chExt cx="5417877" cy="693337"/>
          </a:xfrm>
        </p:grpSpPr>
        <p:sp>
          <p:nvSpPr>
            <p:cNvPr id="16" name="矩形 15"/>
            <p:cNvSpPr/>
            <p:nvPr userDrawn="1"/>
          </p:nvSpPr>
          <p:spPr>
            <a:xfrm>
              <a:off x="6122718" y="3456292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 userDrawn="1"/>
          </p:nvSpPr>
          <p:spPr>
            <a:xfrm>
              <a:off x="5560936" y="3399547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5541883" y="3446553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03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5568110" y="2599663"/>
            <a:ext cx="5398824" cy="691322"/>
            <a:chOff x="5560936" y="2083848"/>
            <a:chExt cx="5398824" cy="691322"/>
          </a:xfrm>
        </p:grpSpPr>
        <p:sp>
          <p:nvSpPr>
            <p:cNvPr id="14" name="矩形 13"/>
            <p:cNvSpPr/>
            <p:nvPr userDrawn="1"/>
          </p:nvSpPr>
          <p:spPr>
            <a:xfrm>
              <a:off x="6122718" y="2140593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 userDrawn="1"/>
          </p:nvSpPr>
          <p:spPr>
            <a:xfrm>
              <a:off x="5560936" y="2083848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 userDrawn="1"/>
          </p:nvSpPr>
          <p:spPr>
            <a:xfrm>
              <a:off x="5560936" y="2124358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02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1" name="任意多边形: 形状 30"/>
          <p:cNvSpPr/>
          <p:nvPr userDrawn="1"/>
        </p:nvSpPr>
        <p:spPr>
          <a:xfrm>
            <a:off x="1111493" y="1793470"/>
            <a:ext cx="1270596" cy="2631398"/>
          </a:xfrm>
          <a:custGeom>
            <a:avLst/>
            <a:gdLst>
              <a:gd name="connsiteX0" fmla="*/ 0 w 1270596"/>
              <a:gd name="connsiteY0" fmla="*/ 0 h 2631398"/>
              <a:gd name="connsiteX1" fmla="*/ 1270596 w 1270596"/>
              <a:gd name="connsiteY1" fmla="*/ 0 h 2631398"/>
              <a:gd name="connsiteX2" fmla="*/ 1270596 w 1270596"/>
              <a:gd name="connsiteY2" fmla="*/ 923749 h 2631398"/>
              <a:gd name="connsiteX3" fmla="*/ 1213851 w 1270596"/>
              <a:gd name="connsiteY3" fmla="*/ 923749 h 2631398"/>
              <a:gd name="connsiteX4" fmla="*/ 1213851 w 1270596"/>
              <a:gd name="connsiteY4" fmla="*/ 56745 h 2631398"/>
              <a:gd name="connsiteX5" fmla="*/ 56745 w 1270596"/>
              <a:gd name="connsiteY5" fmla="*/ 56745 h 2631398"/>
              <a:gd name="connsiteX6" fmla="*/ 56745 w 1270596"/>
              <a:gd name="connsiteY6" fmla="*/ 2574653 h 2631398"/>
              <a:gd name="connsiteX7" fmla="*/ 1213851 w 1270596"/>
              <a:gd name="connsiteY7" fmla="*/ 2574653 h 2631398"/>
              <a:gd name="connsiteX8" fmla="*/ 1213851 w 1270596"/>
              <a:gd name="connsiteY8" fmla="*/ 2407055 h 2631398"/>
              <a:gd name="connsiteX9" fmla="*/ 1270596 w 1270596"/>
              <a:gd name="connsiteY9" fmla="*/ 2407055 h 2631398"/>
              <a:gd name="connsiteX10" fmla="*/ 1270596 w 1270596"/>
              <a:gd name="connsiteY10" fmla="*/ 2631398 h 2631398"/>
              <a:gd name="connsiteX11" fmla="*/ 0 w 1270596"/>
              <a:gd name="connsiteY11" fmla="*/ 2631398 h 263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596" h="2631398">
                <a:moveTo>
                  <a:pt x="0" y="0"/>
                </a:moveTo>
                <a:lnTo>
                  <a:pt x="1270596" y="0"/>
                </a:lnTo>
                <a:lnTo>
                  <a:pt x="1270596" y="923749"/>
                </a:lnTo>
                <a:lnTo>
                  <a:pt x="1213851" y="923749"/>
                </a:lnTo>
                <a:lnTo>
                  <a:pt x="1213851" y="56745"/>
                </a:lnTo>
                <a:lnTo>
                  <a:pt x="56745" y="56745"/>
                </a:lnTo>
                <a:lnTo>
                  <a:pt x="56745" y="2574653"/>
                </a:lnTo>
                <a:lnTo>
                  <a:pt x="1213851" y="2574653"/>
                </a:lnTo>
                <a:lnTo>
                  <a:pt x="1213851" y="2407055"/>
                </a:lnTo>
                <a:lnTo>
                  <a:pt x="1270596" y="2407055"/>
                </a:lnTo>
                <a:lnTo>
                  <a:pt x="1270596" y="2631398"/>
                </a:lnTo>
                <a:lnTo>
                  <a:pt x="0" y="2631398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467278" y="27172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6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537705" y="3668630"/>
            <a:ext cx="2004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j-ea"/>
              </a:rPr>
              <a:t>CONTENT</a:t>
            </a:r>
            <a:endParaRPr lang="zh-CN" altLang="en-US" sz="200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斜纹 33"/>
          <p:cNvSpPr/>
          <p:nvPr userDrawn="1"/>
        </p:nvSpPr>
        <p:spPr>
          <a:xfrm rot="8100000">
            <a:off x="2111606" y="1000054"/>
            <a:ext cx="4857891" cy="4857891"/>
          </a:xfrm>
          <a:prstGeom prst="diagStripe">
            <a:avLst>
              <a:gd name="adj" fmla="val 920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5568110" y="4962500"/>
            <a:ext cx="5417877" cy="693337"/>
            <a:chOff x="5541883" y="4657287"/>
            <a:chExt cx="5417877" cy="693337"/>
          </a:xfrm>
        </p:grpSpPr>
        <p:sp>
          <p:nvSpPr>
            <p:cNvPr id="35" name="矩形 34"/>
            <p:cNvSpPr/>
            <p:nvPr userDrawn="1"/>
          </p:nvSpPr>
          <p:spPr>
            <a:xfrm>
              <a:off x="6122718" y="4714032"/>
              <a:ext cx="4837042" cy="577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/>
            <p:cNvSpPr/>
            <p:nvPr userDrawn="1"/>
          </p:nvSpPr>
          <p:spPr>
            <a:xfrm>
              <a:off x="5560936" y="4657287"/>
              <a:ext cx="691322" cy="691322"/>
            </a:xfrm>
            <a:prstGeom prst="roundRect">
              <a:avLst/>
            </a:prstGeom>
            <a:solidFill>
              <a:srgbClr val="00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 userDrawn="1"/>
          </p:nvSpPr>
          <p:spPr>
            <a:xfrm>
              <a:off x="5541883" y="4704293"/>
              <a:ext cx="838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2D3A5C"/>
                  </a:solidFill>
                  <a:latin typeface="+mn-ea"/>
                </a:defRPr>
              </a:lvl1pPr>
            </a:lstStyle>
            <a:p>
              <a:r>
                <a:rPr lang="en-US" altLang="zh-CN">
                  <a:solidFill>
                    <a:schemeClr val="bg1"/>
                  </a:solidFill>
                </a:rPr>
                <a:t>04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7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4789" y="1522642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工作业绩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4789" y="2702975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亮点经验</a:t>
            </a: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6414789" y="388330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问题分析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6414789" y="5063641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展望未来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985676" y="6324600"/>
            <a:ext cx="914400" cy="5334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9DC6F94-FB26-4A53-8845-263BF0298367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3A13995-4C8E-4AD3-81CD-A347B534CD65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6BE720A-7D0D-4AF9-AE6E-7F2A103A760D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64295"/>
            <a:ext cx="113792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10972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05880" y="6324600"/>
            <a:ext cx="9144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FC950F-BFAE-4D08-9A1D-C01085E7F74A}" type="slidenum">
              <a:rPr lang="en-US" altLang="zh-CN" smtClean="0">
                <a:ea typeface="宋体" panose="02010600030101010101" pitchFamily="2" charset="-122"/>
              </a:rPr>
              <a:t>‹#›</a:t>
            </a:fld>
            <a:endParaRPr lang="en-US" altLang="zh-CN" dirty="0"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0" y="990600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baseline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panose="02040502050405020303" pitchFamily="18" charset="0"/>
          <a:ea typeface="黑体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panose="02040502050405020303" pitchFamily="18" charset="0"/>
          <a:ea typeface="黑体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panose="02040502050405020303" pitchFamily="18" charset="0"/>
          <a:ea typeface="黑体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panose="02040502050405020303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ts val="900"/>
        </a:spcBef>
        <a:spcAft>
          <a:spcPts val="300"/>
        </a:spcAft>
        <a:buSzPct val="70000"/>
        <a:buFont typeface="Wingdings" panose="05000000000000000000" pitchFamily="2" charset="2"/>
        <a:buChar char="q"/>
        <a:defRPr sz="3200" b="0" baseline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ts val="300"/>
        </a:spcBef>
        <a:spcAft>
          <a:spcPts val="100"/>
        </a:spcAft>
        <a:buSzPct val="70000"/>
        <a:buFont typeface="Wingdings" panose="05000000000000000000" pitchFamily="2" charset="2"/>
        <a:buChar char="m"/>
        <a:defRPr sz="2400" baseline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aseline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aseline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aseline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65089"/>
            <a:ext cx="113792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10972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25200" y="6351431"/>
            <a:ext cx="9144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A86DBF-2F57-4948-B829-CD7A8E63FE29}" type="slidenum">
              <a:rPr lang="en-US" altLang="zh-CN" smtClean="0"/>
              <a:t>‹#›</a:t>
            </a:fld>
            <a:endParaRPr lang="en-US" altLang="zh-CN" dirty="0"/>
          </a:p>
        </p:txBody>
      </p:sp>
      <p:sp>
        <p:nvSpPr>
          <p:cNvPr id="11" name="矩形 10"/>
          <p:cNvSpPr/>
          <p:nvPr userDrawn="1"/>
        </p:nvSpPr>
        <p:spPr>
          <a:xfrm flipV="1">
            <a:off x="406400" y="931843"/>
            <a:ext cx="113792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  <a:scene3d>
            <a:camera prst="perspectiveFront"/>
            <a:lightRig rig="glow" dir="t">
              <a:rot lat="0" lon="0" rev="14100000"/>
            </a:lightRig>
          </a:scene3d>
          <a:sp3d prstMaterial="softEdge">
            <a:bevelT w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ts val="900"/>
        </a:spcBef>
        <a:spcAft>
          <a:spcPts val="300"/>
        </a:spcAft>
        <a:buSzPct val="70000"/>
        <a:buFont typeface="Wingdings" panose="05000000000000000000" pitchFamily="2" charset="2"/>
        <a:buChar char="q"/>
        <a:defRPr sz="3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ts val="300"/>
        </a:spcBef>
        <a:spcAft>
          <a:spcPts val="100"/>
        </a:spcAft>
        <a:buSzPct val="70000"/>
        <a:buFont typeface="Wingdings" panose="05000000000000000000" pitchFamily="2" charset="2"/>
        <a:buChar char="m"/>
        <a:defRPr sz="2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楷体_GB2312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FC950F-BFAE-4D08-9A1D-C01085E7F74A}" type="slidenum">
              <a:rPr lang="en-US" altLang="zh-CN" smtClean="0">
                <a:ea typeface="宋体" panose="02010600030101010101" pitchFamily="2" charset="-122"/>
              </a:rPr>
              <a:t>‹#›</a:t>
            </a:fld>
            <a:endParaRPr lang="en-US" altLang="zh-CN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FC950F-BFAE-4D08-9A1D-C01085E7F74A}" type="slidenum">
              <a:rPr lang="en-US" altLang="zh-CN" smtClean="0">
                <a:ea typeface="宋体" panose="02010600030101010101" pitchFamily="2" charset="-122"/>
              </a:rPr>
              <a:t>‹#›</a:t>
            </a:fld>
            <a:endParaRPr lang="en-US" altLang="zh-CN" dirty="0">
              <a:ea typeface="宋体" panose="02010600030101010101" pitchFamily="2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990600"/>
            <a:ext cx="12192000" cy="0"/>
          </a:xfrm>
          <a:prstGeom prst="line">
            <a:avLst/>
          </a:prstGeom>
          <a:ln w="28575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slideLayout" Target="../slideLayouts/slideLayout59.xml"/><Relationship Id="rId3" Type="http://schemas.openxmlformats.org/officeDocument/2006/relationships/tags" Target="../tags/tag22.xml"/><Relationship Id="rId21" Type="http://schemas.openxmlformats.org/officeDocument/2006/relationships/image" Target="../media/image30.pn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5" Type="http://schemas.openxmlformats.org/officeDocument/2006/relationships/image" Target="../media/image34.png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0" Type="http://schemas.openxmlformats.org/officeDocument/2006/relationships/image" Target="../media/image29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33.png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image" Target="../media/image32.png"/><Relationship Id="rId10" Type="http://schemas.openxmlformats.org/officeDocument/2006/relationships/tags" Target="../tags/tag29.xml"/><Relationship Id="rId19" Type="http://schemas.openxmlformats.org/officeDocument/2006/relationships/notesSlide" Target="../notesSlides/notesSlide6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tags" Target="../tags/tag39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tags" Target="../tags/tag38.xml"/><Relationship Id="rId16" Type="http://schemas.openxmlformats.org/officeDocument/2006/relationships/image" Target="../media/image44.png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39.jpeg"/><Relationship Id="rId5" Type="http://schemas.openxmlformats.org/officeDocument/2006/relationships/tags" Target="../tags/tag41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40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44.xml"/><Relationship Id="rId7" Type="http://schemas.openxmlformats.org/officeDocument/2006/relationships/image" Target="../media/image48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7.xml"/><Relationship Id="rId7" Type="http://schemas.openxmlformats.org/officeDocument/2006/relationships/image" Target="../media/image52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1.png"/><Relationship Id="rId3" Type="http://schemas.openxmlformats.org/officeDocument/2006/relationships/tags" Target="../tags/tag50.xml"/><Relationship Id="rId21" Type="http://schemas.openxmlformats.org/officeDocument/2006/relationships/image" Target="../media/image60.png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image" Target="../media/image58.png"/><Relationship Id="rId2" Type="http://schemas.openxmlformats.org/officeDocument/2006/relationships/tags" Target="../tags/tag49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image" Target="../media/image56.png"/><Relationship Id="rId23" Type="http://schemas.openxmlformats.org/officeDocument/2006/relationships/image" Target="../media/image62.png"/><Relationship Id="rId10" Type="http://schemas.openxmlformats.org/officeDocument/2006/relationships/tags" Target="../tags/tag57.xml"/><Relationship Id="rId19" Type="http://schemas.openxmlformats.org/officeDocument/2006/relationships/image" Target="../media/image32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55.png"/><Relationship Id="rId22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63.xml"/><Relationship Id="rId9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67.jpe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6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8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2.wmf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9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05.png"/><Relationship Id="rId10" Type="http://schemas.openxmlformats.org/officeDocument/2006/relationships/image" Target="../media/image101.emf"/><Relationship Id="rId4" Type="http://schemas.openxmlformats.org/officeDocument/2006/relationships/image" Target="../media/image81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hdphoto" Target="../media/hdphoto1.wdp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11" Type="http://schemas.openxmlformats.org/officeDocument/2006/relationships/image" Target="../media/image116.jpeg"/><Relationship Id="rId5" Type="http://schemas.openxmlformats.org/officeDocument/2006/relationships/image" Target="../media/image111.png"/><Relationship Id="rId10" Type="http://schemas.openxmlformats.org/officeDocument/2006/relationships/image" Target="../media/image115.jpeg"/><Relationship Id="rId4" Type="http://schemas.openxmlformats.org/officeDocument/2006/relationships/image" Target="../media/image110.jpeg"/><Relationship Id="rId9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image" Target="../media/image26.jpe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25.jpeg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59.xml"/><Relationship Id="rId20" Type="http://schemas.openxmlformats.org/officeDocument/2006/relationships/image" Target="../media/image28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image" Target="../media/image27.jpe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849850"/>
            <a:ext cx="12191999" cy="2070142"/>
          </a:xfrm>
          <a:prstGeom prst="rect">
            <a:avLst/>
          </a:prstGeom>
          <a:solidFill>
            <a:srgbClr val="000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" y="2203347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SAT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求解算法的理论分析与新型求解器</a:t>
            </a:r>
          </a:p>
        </p:txBody>
      </p:sp>
      <p:sp>
        <p:nvSpPr>
          <p:cNvPr id="7" name="矩形 6"/>
          <p:cNvSpPr/>
          <p:nvPr/>
        </p:nvSpPr>
        <p:spPr>
          <a:xfrm>
            <a:off x="-40594" y="4042014"/>
            <a:ext cx="12282762" cy="45719"/>
          </a:xfrm>
          <a:prstGeom prst="rect">
            <a:avLst/>
          </a:prstGeom>
          <a:solidFill>
            <a:srgbClr val="00004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804894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国家自然科基金重点项目</a:t>
            </a:r>
            <a:endParaRPr lang="zh-CN" altLang="en-US" sz="2400" dirty="0">
              <a:solidFill>
                <a:srgbClr val="00004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71" name="表格 70"/>
          <p:cNvGraphicFramePr>
            <a:graphicFrameLocks noGrp="1"/>
          </p:cNvGraphicFramePr>
          <p:nvPr/>
        </p:nvGraphicFramePr>
        <p:xfrm>
          <a:off x="1527240" y="4901411"/>
          <a:ext cx="10230419" cy="1023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dist"/>
                      <a:r>
                        <a:rPr lang="zh-CN" alt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汇报人：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蔡少伟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dist">
                        <a:lnSpc>
                          <a:spcPct val="130000"/>
                        </a:lnSpc>
                      </a:pPr>
                      <a:r>
                        <a:rPr lang="zh-CN" alt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申报单位：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中国科学院软件所，上海交通大学，东北师范大学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2" name="矩形 71"/>
          <p:cNvSpPr/>
          <p:nvPr/>
        </p:nvSpPr>
        <p:spPr>
          <a:xfrm>
            <a:off x="1" y="6156295"/>
            <a:ext cx="12191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2025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7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月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10</a:t>
            </a:fld>
            <a:endParaRPr lang="en-US" altLang="zh-CN" dirty="0"/>
          </a:p>
        </p:txBody>
      </p:sp>
      <p:sp>
        <p:nvSpPr>
          <p:cNvPr id="2" name="矩形: 圆角 48"/>
          <p:cNvSpPr/>
          <p:nvPr>
            <p:custDataLst>
              <p:tags r:id="rId1"/>
            </p:custDataLst>
          </p:nvPr>
        </p:nvSpPr>
        <p:spPr>
          <a:xfrm>
            <a:off x="1345672" y="1899694"/>
            <a:ext cx="9845492" cy="3322531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可满足性模理论</a:t>
            </a: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55"/>
          <p:cNvSpPr txBox="1"/>
          <p:nvPr>
            <p:custDataLst>
              <p:tags r:id="rId2"/>
            </p:custDataLst>
          </p:nvPr>
        </p:nvSpPr>
        <p:spPr>
          <a:xfrm>
            <a:off x="1345672" y="1957697"/>
            <a:ext cx="9688614" cy="332253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建立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SAT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求解器的理论分析方法，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深入剖析实际难解问题的结构特征，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设计新型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SAT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求解器，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突破密码分析和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EDA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形式化验证难解实例的求解。</a:t>
            </a:r>
          </a:p>
        </p:txBody>
      </p:sp>
      <p:sp>
        <p:nvSpPr>
          <p:cNvPr id="6" name="标题 4"/>
          <p:cNvSpPr txBox="1"/>
          <p:nvPr/>
        </p:nvSpPr>
        <p:spPr>
          <a:xfrm>
            <a:off x="0" y="-7666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研究目标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454129" y="874174"/>
            <a:ext cx="4112607" cy="478155"/>
          </a:xfrm>
        </p:spPr>
        <p:txBody>
          <a:bodyPr/>
          <a:lstStyle/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研究背景与研究目标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xfrm>
            <a:off x="6454140" y="2059305"/>
            <a:ext cx="5293995" cy="478155"/>
          </a:xfrm>
        </p:spPr>
        <p:txBody>
          <a:bodyPr wrap="square"/>
          <a:lstStyle/>
          <a:p>
            <a:pPr algn="l">
              <a:buClrTx/>
              <a:buSzTx/>
            </a:pPr>
            <a:r>
              <a:rPr lang="zh-CN" altLang="en-US" sz="28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科学问题、研究内容与方案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6447779" y="5551233"/>
            <a:ext cx="4504492" cy="478155"/>
          </a:xfrm>
        </p:spPr>
        <p:txBody>
          <a:bodyPr/>
          <a:lstStyle/>
          <a:p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经费预算与进度安排</a:t>
            </a:r>
          </a:p>
        </p:txBody>
      </p:sp>
      <p:sp>
        <p:nvSpPr>
          <p:cNvPr id="10" name="文本占位符 6"/>
          <p:cNvSpPr txBox="1"/>
          <p:nvPr/>
        </p:nvSpPr>
        <p:spPr>
          <a:xfrm>
            <a:off x="6454103" y="3238455"/>
            <a:ext cx="4504492" cy="4781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特色创新与预期成果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54140" y="4417695"/>
            <a:ext cx="4064000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研究团队与研究基础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12</a:t>
            </a:fld>
            <a:endParaRPr lang="en-US" altLang="zh-CN" dirty="0"/>
          </a:p>
        </p:txBody>
      </p:sp>
      <p:sp>
        <p:nvSpPr>
          <p:cNvPr id="2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36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科学问题与研究内容</a:t>
            </a:r>
          </a:p>
        </p:txBody>
      </p:sp>
      <p:sp>
        <p:nvSpPr>
          <p:cNvPr id="12" name="矩形: 圆角 48"/>
          <p:cNvSpPr/>
          <p:nvPr>
            <p:custDataLst>
              <p:tags r:id="rId1"/>
            </p:custDataLst>
          </p:nvPr>
        </p:nvSpPr>
        <p:spPr>
          <a:xfrm>
            <a:off x="446204" y="1057256"/>
            <a:ext cx="2199456" cy="136080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可满足性模理论</a:t>
            </a: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55"/>
          <p:cNvSpPr txBox="1"/>
          <p:nvPr>
            <p:custDataLst>
              <p:tags r:id="rId2"/>
            </p:custDataLst>
          </p:nvPr>
        </p:nvSpPr>
        <p:spPr>
          <a:xfrm>
            <a:off x="446204" y="1199063"/>
            <a:ext cx="2113982" cy="13608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问题</a:t>
            </a:r>
            <a:r>
              <a:rPr lang="en-US" altLang="zh-CN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如何对主流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SAT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算法的困难实例类型进行理论刻画？</a:t>
            </a:r>
          </a:p>
          <a:p>
            <a:pPr algn="ctr"/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矩形: 圆角 48"/>
          <p:cNvSpPr/>
          <p:nvPr>
            <p:custDataLst>
              <p:tags r:id="rId3"/>
            </p:custDataLst>
          </p:nvPr>
        </p:nvSpPr>
        <p:spPr>
          <a:xfrm>
            <a:off x="2906069" y="1061870"/>
            <a:ext cx="2199456" cy="136080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可满足性模理论</a:t>
            </a: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56"/>
          <p:cNvSpPr txBox="1"/>
          <p:nvPr>
            <p:custDataLst>
              <p:tags r:id="rId4"/>
            </p:custDataLst>
          </p:nvPr>
        </p:nvSpPr>
        <p:spPr>
          <a:xfrm>
            <a:off x="2894759" y="1182324"/>
            <a:ext cx="2170553" cy="13608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问题</a:t>
            </a:r>
            <a:r>
              <a:rPr lang="en-US" altLang="zh-CN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如何对求解器常见启发式策略的理论分析？</a:t>
            </a:r>
          </a:p>
          <a:p>
            <a:pPr algn="ctr"/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矩形: 圆角 48"/>
          <p:cNvSpPr/>
          <p:nvPr>
            <p:custDataLst>
              <p:tags r:id="rId5"/>
            </p:custDataLst>
          </p:nvPr>
        </p:nvSpPr>
        <p:spPr>
          <a:xfrm>
            <a:off x="8930310" y="1057256"/>
            <a:ext cx="2769318" cy="138151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可满足性模理论</a:t>
            </a: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59"/>
          <p:cNvSpPr txBox="1"/>
          <p:nvPr>
            <p:custDataLst>
              <p:tags r:id="rId6"/>
            </p:custDataLst>
          </p:nvPr>
        </p:nvSpPr>
        <p:spPr>
          <a:xfrm>
            <a:off x="8901219" y="1057256"/>
            <a:ext cx="2692460" cy="136541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2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问题</a:t>
            </a:r>
            <a:r>
              <a:rPr lang="en-US" altLang="zh-CN" sz="22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4.</a:t>
            </a:r>
            <a:r>
              <a:rPr lang="zh-CN" altLang="en-US" sz="2200" b="1" dirty="0">
                <a:solidFill>
                  <a:srgbClr val="0000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如何针对困难实例研制新型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SAT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求解器？</a:t>
            </a:r>
          </a:p>
        </p:txBody>
      </p:sp>
      <p:sp>
        <p:nvSpPr>
          <p:cNvPr id="39" name="矩形: 圆角 48"/>
          <p:cNvSpPr/>
          <p:nvPr>
            <p:custDataLst>
              <p:tags r:id="rId7"/>
            </p:custDataLst>
          </p:nvPr>
        </p:nvSpPr>
        <p:spPr>
          <a:xfrm>
            <a:off x="5592951" y="1061870"/>
            <a:ext cx="2780628" cy="1377230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可满足性模理论</a:t>
            </a: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56"/>
          <p:cNvSpPr txBox="1"/>
          <p:nvPr>
            <p:custDataLst>
              <p:tags r:id="rId8"/>
            </p:custDataLst>
          </p:nvPr>
        </p:nvSpPr>
        <p:spPr>
          <a:xfrm>
            <a:off x="5610574" y="958365"/>
            <a:ext cx="2751695" cy="13608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问题</a:t>
            </a:r>
            <a:r>
              <a:rPr lang="en-US" altLang="zh-CN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冲突分析与局部搜索混合算法在什么理论条件下取得更优？</a:t>
            </a:r>
          </a:p>
        </p:txBody>
      </p:sp>
      <p:sp>
        <p:nvSpPr>
          <p:cNvPr id="45" name="文本框 24"/>
          <p:cNvSpPr txBox="1"/>
          <p:nvPr>
            <p:custDataLst>
              <p:tags r:id="rId9"/>
            </p:custDataLst>
          </p:nvPr>
        </p:nvSpPr>
        <p:spPr>
          <a:xfrm>
            <a:off x="446204" y="2701675"/>
            <a:ext cx="4622968" cy="2737519"/>
          </a:xfrm>
          <a:prstGeom prst="rect">
            <a:avLst/>
          </a:prstGeom>
          <a:solidFill>
            <a:sysClr val="window" lastClr="FFFFFF">
              <a:alpha val="60000"/>
            </a:sysClr>
          </a:solidFill>
          <a:ln w="28575">
            <a:solidFill>
              <a:sysClr val="windowText" lastClr="000000">
                <a:lumMod val="75000"/>
                <a:lumOff val="25000"/>
              </a:sysClr>
            </a:solidFill>
          </a:ln>
        </p:spPr>
        <p:txBody>
          <a:bodyPr wrap="square" rtlCol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研究内容一：冲突分析算法理论分析</a:t>
            </a:r>
            <a:endParaRPr lang="en-US" altLang="zh-CN" sz="20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" name="图片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7192" y="3036097"/>
            <a:ext cx="3316735" cy="971076"/>
          </a:xfrm>
          <a:prstGeom prst="rect">
            <a:avLst/>
          </a:prstGeom>
        </p:spPr>
      </p:pic>
      <p:sp>
        <p:nvSpPr>
          <p:cNvPr id="47" name="文本框 24"/>
          <p:cNvSpPr txBox="1"/>
          <p:nvPr>
            <p:custDataLst>
              <p:tags r:id="rId10"/>
            </p:custDataLst>
          </p:nvPr>
        </p:nvSpPr>
        <p:spPr>
          <a:xfrm>
            <a:off x="5610574" y="2691959"/>
            <a:ext cx="2763005" cy="2771674"/>
          </a:xfrm>
          <a:prstGeom prst="rect">
            <a:avLst/>
          </a:prstGeom>
          <a:solidFill>
            <a:sysClr val="window" lastClr="FFFFFF">
              <a:alpha val="60000"/>
            </a:sysClr>
          </a:solidFill>
          <a:ln w="28575">
            <a:solidFill>
              <a:sysClr val="windowText" lastClr="000000">
                <a:lumMod val="75000"/>
                <a:lumOff val="25000"/>
              </a:sysClr>
            </a:solidFill>
          </a:ln>
        </p:spPr>
        <p:txBody>
          <a:bodyPr wrap="square" rtlCol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研究内容三：混合算法理论分析</a:t>
            </a:r>
            <a:endParaRPr lang="en-US" altLang="zh-CN" sz="22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39"/>
          <p:cNvSpPr txBox="1"/>
          <p:nvPr>
            <p:custDataLst>
              <p:tags r:id="rId11"/>
            </p:custDataLst>
          </p:nvPr>
        </p:nvSpPr>
        <p:spPr>
          <a:xfrm>
            <a:off x="8930311" y="2701674"/>
            <a:ext cx="2769318" cy="2761959"/>
          </a:xfrm>
          <a:prstGeom prst="rect">
            <a:avLst/>
          </a:prstGeom>
          <a:solidFill>
            <a:sysClr val="window" lastClr="FFFFFF">
              <a:alpha val="60000"/>
            </a:sysClr>
          </a:solidFill>
          <a:ln w="28575">
            <a:solidFill>
              <a:sysClr val="windowText" lastClr="000000">
                <a:lumMod val="75000"/>
                <a:lumOff val="25000"/>
              </a:sysClr>
            </a:solidFill>
          </a:ln>
        </p:spPr>
        <p:txBody>
          <a:bodyPr wrap="square" rtlCol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研究内容四：基于结构处理和代数融合的</a:t>
            </a:r>
            <a:r>
              <a:rPr lang="en-US" altLang="zh-CN" sz="2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2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求解器设计</a:t>
            </a:r>
            <a:endParaRPr lang="en-US" altLang="zh-CN" sz="22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5386" y="3914100"/>
            <a:ext cx="2439329" cy="1229617"/>
          </a:xfrm>
          <a:prstGeom prst="rect">
            <a:avLst/>
          </a:prstGeom>
        </p:spPr>
      </p:pic>
      <p:grpSp>
        <p:nvGrpSpPr>
          <p:cNvPr id="51" name="组合 49"/>
          <p:cNvGrpSpPr/>
          <p:nvPr/>
        </p:nvGrpSpPr>
        <p:grpSpPr>
          <a:xfrm>
            <a:off x="9194829" y="4095238"/>
            <a:ext cx="2240280" cy="894576"/>
            <a:chOff x="6515288" y="5469289"/>
            <a:chExt cx="2930376" cy="1170141"/>
          </a:xfrm>
        </p:grpSpPr>
        <p:pic>
          <p:nvPicPr>
            <p:cNvPr id="52" name="图片 5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515288" y="5473273"/>
              <a:ext cx="1048431" cy="1166157"/>
            </a:xfrm>
            <a:prstGeom prst="rect">
              <a:avLst/>
            </a:prstGeom>
          </p:spPr>
        </p:pic>
        <p:pic>
          <p:nvPicPr>
            <p:cNvPr id="53" name="图片 5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660065" y="5469289"/>
              <a:ext cx="785599" cy="1166158"/>
            </a:xfrm>
            <a:prstGeom prst="rect">
              <a:avLst/>
            </a:prstGeom>
          </p:spPr>
        </p:pic>
        <p:sp>
          <p:nvSpPr>
            <p:cNvPr id="54" name="矩形: 圆角 14"/>
            <p:cNvSpPr/>
            <p:nvPr/>
          </p:nvSpPr>
          <p:spPr>
            <a:xfrm>
              <a:off x="7627220" y="5696676"/>
              <a:ext cx="983381" cy="251999"/>
            </a:xfrm>
            <a:prstGeom prst="roundRect">
              <a:avLst/>
            </a:prstGeom>
            <a:solidFill>
              <a:srgbClr val="FDF2EB"/>
            </a:solidFill>
            <a:ln>
              <a:solidFill>
                <a:srgbClr val="DD3F2F"/>
              </a:solidFill>
              <a:prstDash val="solid"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运算优化</a:t>
              </a:r>
              <a:endPara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5" name="直接箭头连接符 53"/>
            <p:cNvCxnSpPr/>
            <p:nvPr/>
          </p:nvCxnSpPr>
          <p:spPr>
            <a:xfrm>
              <a:off x="7820839" y="6103834"/>
              <a:ext cx="596139" cy="0"/>
            </a:xfrm>
            <a:prstGeom prst="straightConnector1">
              <a:avLst/>
            </a:prstGeom>
            <a:ln w="38100">
              <a:solidFill>
                <a:srgbClr val="0343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: 圆角 31"/>
            <p:cNvSpPr/>
            <p:nvPr/>
          </p:nvSpPr>
          <p:spPr>
            <a:xfrm>
              <a:off x="7627219" y="6231351"/>
              <a:ext cx="983381" cy="2519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676464"/>
              </a:solidFill>
              <a:prstDash val="solid"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46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变量消除</a:t>
              </a:r>
              <a:endPara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0" name="箭头: 下 1025"/>
          <p:cNvSpPr/>
          <p:nvPr>
            <p:custDataLst>
              <p:tags r:id="rId12"/>
            </p:custDataLst>
          </p:nvPr>
        </p:nvSpPr>
        <p:spPr>
          <a:xfrm rot="5400000" flipV="1">
            <a:off x="8379767" y="3958820"/>
            <a:ext cx="556260" cy="293890"/>
          </a:xfrm>
          <a:prstGeom prst="downArrow">
            <a:avLst/>
          </a:prstGeom>
          <a:solidFill>
            <a:srgbClr val="034382"/>
          </a:solidFill>
          <a:ln>
            <a:solidFill>
              <a:srgbClr val="034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箭头: 下 1025"/>
          <p:cNvSpPr/>
          <p:nvPr>
            <p:custDataLst>
              <p:tags r:id="rId13"/>
            </p:custDataLst>
          </p:nvPr>
        </p:nvSpPr>
        <p:spPr>
          <a:xfrm rot="10800000" flipV="1">
            <a:off x="10097949" y="2439101"/>
            <a:ext cx="556260" cy="255905"/>
          </a:xfrm>
          <a:prstGeom prst="downArrow">
            <a:avLst/>
          </a:prstGeom>
          <a:solidFill>
            <a:srgbClr val="034382"/>
          </a:solidFill>
          <a:ln>
            <a:solidFill>
              <a:srgbClr val="034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箭头: 下 1025"/>
          <p:cNvSpPr/>
          <p:nvPr>
            <p:custDataLst>
              <p:tags r:id="rId14"/>
            </p:custDataLst>
          </p:nvPr>
        </p:nvSpPr>
        <p:spPr>
          <a:xfrm rot="10800000" flipV="1">
            <a:off x="6768760" y="2436054"/>
            <a:ext cx="556260" cy="255905"/>
          </a:xfrm>
          <a:prstGeom prst="downArrow">
            <a:avLst/>
          </a:prstGeom>
          <a:solidFill>
            <a:srgbClr val="034382"/>
          </a:solidFill>
          <a:ln>
            <a:solidFill>
              <a:srgbClr val="034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箭头: 下 1025"/>
          <p:cNvSpPr/>
          <p:nvPr>
            <p:custDataLst>
              <p:tags r:id="rId15"/>
            </p:custDataLst>
          </p:nvPr>
        </p:nvSpPr>
        <p:spPr>
          <a:xfrm rot="5400000" flipV="1">
            <a:off x="5094804" y="3921746"/>
            <a:ext cx="556260" cy="293890"/>
          </a:xfrm>
          <a:prstGeom prst="downArrow">
            <a:avLst/>
          </a:prstGeom>
          <a:solidFill>
            <a:srgbClr val="034382"/>
          </a:solidFill>
          <a:ln>
            <a:solidFill>
              <a:srgbClr val="034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58"/>
          <p:cNvSpPr txBox="1"/>
          <p:nvPr/>
        </p:nvSpPr>
        <p:spPr>
          <a:xfrm>
            <a:off x="806289" y="3968015"/>
            <a:ext cx="45259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研究内容二：局部搜索算法理论分析</a:t>
            </a:r>
          </a:p>
        </p:txBody>
      </p:sp>
      <p:pic>
        <p:nvPicPr>
          <p:cNvPr id="65" name="图片 4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6113" y="4312612"/>
            <a:ext cx="1826905" cy="1091279"/>
          </a:xfrm>
          <a:prstGeom prst="rect">
            <a:avLst/>
          </a:prstGeom>
        </p:spPr>
      </p:pic>
      <p:pic>
        <p:nvPicPr>
          <p:cNvPr id="66" name="图片 4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73018" y="4312612"/>
            <a:ext cx="2592294" cy="1076366"/>
          </a:xfrm>
          <a:prstGeom prst="rect">
            <a:avLst/>
          </a:prstGeom>
        </p:spPr>
      </p:pic>
      <p:sp>
        <p:nvSpPr>
          <p:cNvPr id="67" name="箭头: 下 1025"/>
          <p:cNvSpPr/>
          <p:nvPr>
            <p:custDataLst>
              <p:tags r:id="rId16"/>
            </p:custDataLst>
          </p:nvPr>
        </p:nvSpPr>
        <p:spPr>
          <a:xfrm rot="10800000" flipV="1">
            <a:off x="3727667" y="2437788"/>
            <a:ext cx="556260" cy="255905"/>
          </a:xfrm>
          <a:prstGeom prst="downArrow">
            <a:avLst/>
          </a:prstGeom>
          <a:solidFill>
            <a:srgbClr val="034382"/>
          </a:solidFill>
          <a:ln>
            <a:solidFill>
              <a:srgbClr val="034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箭头: 下 1025"/>
          <p:cNvSpPr/>
          <p:nvPr>
            <p:custDataLst>
              <p:tags r:id="rId17"/>
            </p:custDataLst>
          </p:nvPr>
        </p:nvSpPr>
        <p:spPr>
          <a:xfrm rot="10800000" flipV="1">
            <a:off x="1275109" y="2420370"/>
            <a:ext cx="556260" cy="255905"/>
          </a:xfrm>
          <a:prstGeom prst="downArrow">
            <a:avLst/>
          </a:prstGeom>
          <a:solidFill>
            <a:srgbClr val="034382"/>
          </a:solidFill>
          <a:ln>
            <a:solidFill>
              <a:srgbClr val="034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梯形 67"/>
          <p:cNvSpPr/>
          <p:nvPr/>
        </p:nvSpPr>
        <p:spPr>
          <a:xfrm rot="10800000" flipH="1">
            <a:off x="281298" y="5443461"/>
            <a:ext cx="11519821" cy="624936"/>
          </a:xfrm>
          <a:custGeom>
            <a:avLst/>
            <a:gdLst>
              <a:gd name="connsiteX0" fmla="*/ 0 w 5508620"/>
              <a:gd name="connsiteY0" fmla="*/ 1436662 h 1436662"/>
              <a:gd name="connsiteX1" fmla="*/ 1492749 w 5508620"/>
              <a:gd name="connsiteY1" fmla="*/ 0 h 1436662"/>
              <a:gd name="connsiteX2" fmla="*/ 4015871 w 5508620"/>
              <a:gd name="connsiteY2" fmla="*/ 0 h 1436662"/>
              <a:gd name="connsiteX3" fmla="*/ 5508620 w 5508620"/>
              <a:gd name="connsiteY3" fmla="*/ 1436662 h 1436662"/>
              <a:gd name="connsiteX4" fmla="*/ 0 w 5508620"/>
              <a:gd name="connsiteY4" fmla="*/ 1436662 h 1436662"/>
              <a:gd name="connsiteX0-1" fmla="*/ 0 w 5508620"/>
              <a:gd name="connsiteY0-2" fmla="*/ 1436662 h 1436662"/>
              <a:gd name="connsiteX1-3" fmla="*/ 1492749 w 5508620"/>
              <a:gd name="connsiteY1-4" fmla="*/ 0 h 1436662"/>
              <a:gd name="connsiteX2-5" fmla="*/ 4015871 w 5508620"/>
              <a:gd name="connsiteY2-6" fmla="*/ 0 h 1436662"/>
              <a:gd name="connsiteX3-7" fmla="*/ 5508620 w 5508620"/>
              <a:gd name="connsiteY3-8" fmla="*/ 1436662 h 1436662"/>
              <a:gd name="connsiteX4-9" fmla="*/ 0 w 5508620"/>
              <a:gd name="connsiteY4-10" fmla="*/ 1436662 h 1436662"/>
              <a:gd name="connsiteX0-11" fmla="*/ 0 w 5508620"/>
              <a:gd name="connsiteY0-12" fmla="*/ 1436662 h 1436662"/>
              <a:gd name="connsiteX1-13" fmla="*/ 1492749 w 5508620"/>
              <a:gd name="connsiteY1-14" fmla="*/ 0 h 1436662"/>
              <a:gd name="connsiteX2-15" fmla="*/ 4015871 w 5508620"/>
              <a:gd name="connsiteY2-16" fmla="*/ 0 h 1436662"/>
              <a:gd name="connsiteX3-17" fmla="*/ 5508620 w 5508620"/>
              <a:gd name="connsiteY3-18" fmla="*/ 1436662 h 1436662"/>
              <a:gd name="connsiteX4-19" fmla="*/ 0 w 5508620"/>
              <a:gd name="connsiteY4-20" fmla="*/ 1436662 h 1436662"/>
              <a:gd name="connsiteX0-21" fmla="*/ 0 w 5508620"/>
              <a:gd name="connsiteY0-22" fmla="*/ 1436662 h 1436662"/>
              <a:gd name="connsiteX1-23" fmla="*/ 1492749 w 5508620"/>
              <a:gd name="connsiteY1-24" fmla="*/ 0 h 1436662"/>
              <a:gd name="connsiteX2-25" fmla="*/ 4015871 w 5508620"/>
              <a:gd name="connsiteY2-26" fmla="*/ 0 h 1436662"/>
              <a:gd name="connsiteX3-27" fmla="*/ 5508620 w 5508620"/>
              <a:gd name="connsiteY3-28" fmla="*/ 1436662 h 1436662"/>
              <a:gd name="connsiteX4-29" fmla="*/ 0 w 5508620"/>
              <a:gd name="connsiteY4-30" fmla="*/ 1436662 h 1436662"/>
              <a:gd name="connsiteX0-31" fmla="*/ 0 w 5508620"/>
              <a:gd name="connsiteY0-32" fmla="*/ 1436662 h 1436662"/>
              <a:gd name="connsiteX1-33" fmla="*/ 1492749 w 5508620"/>
              <a:gd name="connsiteY1-34" fmla="*/ 0 h 1436662"/>
              <a:gd name="connsiteX2-35" fmla="*/ 4015871 w 5508620"/>
              <a:gd name="connsiteY2-36" fmla="*/ 0 h 1436662"/>
              <a:gd name="connsiteX3-37" fmla="*/ 5508620 w 5508620"/>
              <a:gd name="connsiteY3-38" fmla="*/ 1436662 h 1436662"/>
              <a:gd name="connsiteX4-39" fmla="*/ 0 w 5508620"/>
              <a:gd name="connsiteY4-40" fmla="*/ 1436662 h 1436662"/>
              <a:gd name="connsiteX0-41" fmla="*/ 0 w 5508620"/>
              <a:gd name="connsiteY0-42" fmla="*/ 1436662 h 1436662"/>
              <a:gd name="connsiteX1-43" fmla="*/ 1492749 w 5508620"/>
              <a:gd name="connsiteY1-44" fmla="*/ 0 h 1436662"/>
              <a:gd name="connsiteX2-45" fmla="*/ 4015871 w 5508620"/>
              <a:gd name="connsiteY2-46" fmla="*/ 0 h 1436662"/>
              <a:gd name="connsiteX3-47" fmla="*/ 5508620 w 5508620"/>
              <a:gd name="connsiteY3-48" fmla="*/ 1436662 h 1436662"/>
              <a:gd name="connsiteX4-49" fmla="*/ 0 w 5508620"/>
              <a:gd name="connsiteY4-50" fmla="*/ 1436662 h 14366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08620" h="1436662">
                <a:moveTo>
                  <a:pt x="0" y="1436662"/>
                </a:moveTo>
                <a:cubicBezTo>
                  <a:pt x="940345" y="1034777"/>
                  <a:pt x="1091419" y="681018"/>
                  <a:pt x="1492749" y="0"/>
                </a:cubicBezTo>
                <a:lnTo>
                  <a:pt x="4015871" y="0"/>
                </a:lnTo>
                <a:cubicBezTo>
                  <a:pt x="4397951" y="652141"/>
                  <a:pt x="4847408" y="1159905"/>
                  <a:pt x="5508620" y="1436662"/>
                </a:cubicBezTo>
                <a:lnTo>
                  <a:pt x="0" y="1436662"/>
                </a:lnTo>
                <a:close/>
              </a:path>
            </a:pathLst>
          </a:custGeom>
          <a:gradFill>
            <a:gsLst>
              <a:gs pos="100000">
                <a:srgbClr val="1B61A7">
                  <a:alpha val="20000"/>
                </a:srgbClr>
              </a:gs>
              <a:gs pos="0">
                <a:schemeClr val="accent3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176"/>
          <p:cNvGrpSpPr/>
          <p:nvPr/>
        </p:nvGrpSpPr>
        <p:grpSpPr>
          <a:xfrm>
            <a:off x="446205" y="5643002"/>
            <a:ext cx="11226165" cy="792000"/>
            <a:chOff x="337217" y="5778953"/>
            <a:chExt cx="11496667" cy="792000"/>
          </a:xfrm>
        </p:grpSpPr>
        <p:sp>
          <p:nvSpPr>
            <p:cNvPr id="6" name="textbox 46"/>
            <p:cNvSpPr/>
            <p:nvPr/>
          </p:nvSpPr>
          <p:spPr>
            <a:xfrm>
              <a:off x="337217" y="5778953"/>
              <a:ext cx="11496667" cy="791845"/>
            </a:xfrm>
            <a:prstGeom prst="roundRect">
              <a:avLst>
                <a:gd name="adj" fmla="val 4372"/>
              </a:avLst>
            </a:prstGeom>
            <a:solidFill>
              <a:srgbClr val="034382"/>
            </a:solidFill>
            <a:ln>
              <a:noFill/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spc="300" dirty="0">
                  <a:solidFill>
                    <a:schemeClr val="bg1"/>
                  </a:solidFill>
                  <a:latin typeface="+mn-ea"/>
                </a:rPr>
                <a:t>               密码分析、</a:t>
              </a:r>
              <a:r>
                <a:rPr lang="en-US" altLang="zh-CN" sz="2800" b="1" spc="300" dirty="0">
                  <a:solidFill>
                    <a:schemeClr val="bg1"/>
                  </a:solidFill>
                  <a:latin typeface="+mn-ea"/>
                </a:rPr>
                <a:t>EDA</a:t>
              </a:r>
              <a:r>
                <a:rPr lang="zh-CN" altLang="en-US" sz="2800" b="1" spc="300" dirty="0">
                  <a:solidFill>
                    <a:schemeClr val="bg1"/>
                  </a:solidFill>
                  <a:latin typeface="+mn-ea"/>
                </a:rPr>
                <a:t>形式化验证</a:t>
              </a:r>
            </a:p>
          </p:txBody>
        </p:sp>
        <p:grpSp>
          <p:nvGrpSpPr>
            <p:cNvPr id="7" name="组合 173"/>
            <p:cNvGrpSpPr/>
            <p:nvPr/>
          </p:nvGrpSpPr>
          <p:grpSpPr>
            <a:xfrm>
              <a:off x="337217" y="5778953"/>
              <a:ext cx="2384512" cy="792000"/>
              <a:chOff x="695325" y="1015999"/>
              <a:chExt cx="2384512" cy="1003291"/>
            </a:xfrm>
            <a:solidFill>
              <a:srgbClr val="C55A11"/>
            </a:solidFill>
          </p:grpSpPr>
          <p:sp>
            <p:nvSpPr>
              <p:cNvPr id="8" name="矩形 174"/>
              <p:cNvSpPr/>
              <p:nvPr/>
            </p:nvSpPr>
            <p:spPr>
              <a:xfrm>
                <a:off x="695325" y="1016000"/>
                <a:ext cx="2181225" cy="10032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solidFill>
                      <a:schemeClr val="bg1"/>
                    </a:solidFill>
                  </a:rPr>
                  <a:t>应用落地</a:t>
                </a:r>
              </a:p>
            </p:txBody>
          </p:sp>
          <p:sp>
            <p:nvSpPr>
              <p:cNvPr id="9" name="直角三角形 175"/>
              <p:cNvSpPr/>
              <p:nvPr/>
            </p:nvSpPr>
            <p:spPr>
              <a:xfrm flipV="1">
                <a:off x="2876549" y="1015999"/>
                <a:ext cx="203288" cy="100328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55A1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/>
          <p:cNvSpPr/>
          <p:nvPr/>
        </p:nvSpPr>
        <p:spPr>
          <a:xfrm>
            <a:off x="327429" y="1533140"/>
            <a:ext cx="11467929" cy="2700974"/>
          </a:xfrm>
          <a:prstGeom prst="roundRect">
            <a:avLst>
              <a:gd name="adj" fmla="val 1182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1"/>
          <p:cNvSpPr/>
          <p:nvPr/>
        </p:nvSpPr>
        <p:spPr>
          <a:xfrm>
            <a:off x="327429" y="4379093"/>
            <a:ext cx="11467929" cy="2408811"/>
          </a:xfrm>
          <a:prstGeom prst="roundRect">
            <a:avLst>
              <a:gd name="adj" fmla="val 1182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标题 4"/>
          <p:cNvSpPr txBox="1"/>
          <p:nvPr/>
        </p:nvSpPr>
        <p:spPr>
          <a:xfrm>
            <a:off x="0" y="-7666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sz="36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研究方案一：冲突分析算法理论分析</a:t>
            </a:r>
          </a:p>
        </p:txBody>
      </p:sp>
      <p:grpSp>
        <p:nvGrpSpPr>
          <p:cNvPr id="126" name="组合 125"/>
          <p:cNvGrpSpPr/>
          <p:nvPr/>
        </p:nvGrpSpPr>
        <p:grpSpPr>
          <a:xfrm>
            <a:off x="330201" y="1059552"/>
            <a:ext cx="11415626" cy="3160123"/>
            <a:chOff x="695326" y="1059552"/>
            <a:chExt cx="10697137" cy="3160123"/>
          </a:xfrm>
        </p:grpSpPr>
        <p:sp>
          <p:nvSpPr>
            <p:cNvPr id="107" name="矩形: 圆角 106"/>
            <p:cNvSpPr/>
            <p:nvPr/>
          </p:nvSpPr>
          <p:spPr>
            <a:xfrm>
              <a:off x="822000" y="2297450"/>
              <a:ext cx="10548000" cy="1908000"/>
            </a:xfrm>
            <a:prstGeom prst="roundRect">
              <a:avLst>
                <a:gd name="adj" fmla="val 3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+mj-ea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695326" y="1059552"/>
              <a:ext cx="7084180" cy="463743"/>
              <a:chOff x="695326" y="1059552"/>
              <a:chExt cx="7084180" cy="463743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695326" y="1059552"/>
                <a:ext cx="7084180" cy="463743"/>
              </a:xfrm>
              <a:custGeom>
                <a:avLst/>
                <a:gdLst>
                  <a:gd name="connsiteX0" fmla="*/ 0 w 2770781"/>
                  <a:gd name="connsiteY0" fmla="*/ 0 h 439128"/>
                  <a:gd name="connsiteX1" fmla="*/ 2770781 w 2770781"/>
                  <a:gd name="connsiteY1" fmla="*/ 1 h 439128"/>
                  <a:gd name="connsiteX2" fmla="*/ 2650177 w 2770781"/>
                  <a:gd name="connsiteY2" fmla="*/ 439128 h 439128"/>
                  <a:gd name="connsiteX3" fmla="*/ 0 w 2770781"/>
                  <a:gd name="connsiteY3" fmla="*/ 439128 h 43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781" h="439128">
                    <a:moveTo>
                      <a:pt x="0" y="0"/>
                    </a:moveTo>
                    <a:lnTo>
                      <a:pt x="2770781" y="1"/>
                    </a:lnTo>
                    <a:lnTo>
                      <a:pt x="2650177" y="439128"/>
                    </a:lnTo>
                    <a:lnTo>
                      <a:pt x="0" y="439128"/>
                    </a:lnTo>
                    <a:close/>
                  </a:path>
                </a:pathLst>
              </a:custGeom>
              <a:solidFill>
                <a:srgbClr val="0343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just"/>
                <a:r>
                  <a:rPr lang="en-US" altLang="zh-CN" sz="3600" b="1" i="1" dirty="0">
                    <a:latin typeface="+mj-ea"/>
                    <a:ea typeface="+mj-ea"/>
                  </a:rPr>
                  <a:t>A</a:t>
                </a:r>
                <a:endPara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1332000" y="1106757"/>
                <a:ext cx="61068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分析实例结构与理论下界，探索冲突分析算法的表现机制</a:t>
                </a:r>
                <a:endParaRPr lang="zh-CN" altLang="en-US" dirty="0"/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128556" y="1528533"/>
              <a:ext cx="10048028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285750" lvl="1" indent="-285750" algn="just"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通过实验发现实际问题公式的结构参数或隐藏的后门变量，并进行分析。</a:t>
              </a:r>
              <a:endParaRPr lang="en-US" altLang="zh-CN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endParaRPr>
            </a:p>
            <a:p>
              <a:pPr marL="285750" lvl="1" indent="-285750" algn="just"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将冲突分析算法的困难实例与工业实例建立联系，深入理解冲突分析算法在实际应用中的表现与挑战</a:t>
              </a:r>
              <a:r>
                <a:rPr lang="zh-CN" altLang="en-US" dirty="0">
                  <a:latin typeface="+mn-ea"/>
                </a:rPr>
                <a:t>。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1"/>
              </p:custDataLst>
            </p:nvPr>
          </p:nvSpPr>
          <p:spPr>
            <a:xfrm>
              <a:off x="791551" y="3645986"/>
              <a:ext cx="938624" cy="2509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dirty="0">
                  <a:solidFill>
                    <a:srgbClr val="034382"/>
                  </a:solidFill>
                </a:rPr>
                <a:t>单调电路可满足问题</a:t>
              </a: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9629675" y="2492224"/>
              <a:ext cx="1762788" cy="845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buClr>
                  <a:schemeClr val="accent5">
                    <a:lumMod val="50000"/>
                  </a:schemeClr>
                </a:buClr>
                <a:buSzPct val="70000"/>
                <a:defRPr sz="12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2"/>
                  </a:solidFill>
                  <a:effectLst/>
                  <a:uLnTx/>
                  <a:uFillTx/>
                  <a:latin typeface="Arial" panose="020B0604020202020204" pitchFamily="34" charset="0"/>
                  <a:cs typeface="Times New Roman" panose="02020603050405020304" pitchFamily="18" charset="0"/>
                </a:rPr>
                <a:t>公式</a:t>
              </a:r>
              <a:r>
                <a:rPr lang="zh-CN" altLang="en-US" sz="1400" b="1" dirty="0">
                  <a:solidFill>
                    <a:srgbClr val="034382"/>
                  </a:solidFill>
                  <a:latin typeface="Arial" panose="020B0604020202020204" pitchFamily="34" charset="0"/>
                </a:rPr>
                <a:t>转换为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2"/>
                  </a:solidFill>
                  <a:effectLst/>
                  <a:uLnTx/>
                  <a:uFillTx/>
                  <a:latin typeface="Arial" panose="020B0604020202020204" pitchFamily="34" charset="0"/>
                  <a:cs typeface="Times New Roman" panose="02020603050405020304" pitchFamily="18" charset="0"/>
                </a:rPr>
                <a:t>图后得到的结构性质，</a:t>
              </a:r>
              <a:r>
                <a:rPr lang="zh-CN" altLang="en-US" sz="1400" b="1" dirty="0">
                  <a:solidFill>
                    <a:srgbClr val="034382"/>
                  </a:solidFill>
                  <a:latin typeface="Arial" panose="020B0604020202020204" pitchFamily="34" charset="0"/>
                </a:rPr>
                <a:t>如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2"/>
                  </a:solidFill>
                  <a:effectLst/>
                  <a:uLnTx/>
                  <a:uFillTx/>
                  <a:latin typeface="Arial" panose="020B0604020202020204" pitchFamily="34" charset="0"/>
                  <a:cs typeface="Times New Roman" panose="02020603050405020304" pitchFamily="18" charset="0"/>
                </a:rPr>
                <a:t>路宽、树宽、亏格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9590642" y="3601327"/>
              <a:ext cx="1762788" cy="32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buClr>
                  <a:schemeClr val="accent5">
                    <a:lumMod val="50000"/>
                  </a:schemeClr>
                </a:buClr>
                <a:buSzPct val="70000"/>
                <a:defRPr sz="12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2"/>
                  </a:solidFill>
                  <a:effectLst/>
                  <a:uLnTx/>
                  <a:uFillTx/>
                  <a:latin typeface="Arial" panose="020B0604020202020204" pitchFamily="34" charset="0"/>
                  <a:cs typeface="Times New Roman" panose="02020603050405020304" pitchFamily="18" charset="0"/>
                </a:rPr>
                <a:t>实例的后门变量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34382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91551" y="3030363"/>
              <a:ext cx="938624" cy="32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dirty="0">
                  <a:solidFill>
                    <a:srgbClr val="034382"/>
                  </a:solidFill>
                </a:rPr>
                <a:t>自指公式</a:t>
              </a:r>
            </a:p>
          </p:txBody>
        </p:sp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1962870" y="3580856"/>
              <a:ext cx="504949" cy="772689"/>
            </a:xfrm>
            <a:prstGeom prst="rect">
              <a:avLst/>
            </a:prstGeom>
          </p:spPr>
        </p:pic>
        <p:pic>
          <p:nvPicPr>
            <p:cNvPr id="79" name="Picture 2" descr="I am a Strange Loop. You're a Strange Loop. Wouldn't Ceptr likely be  Strange Loop Too? | Cept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382" y="2932446"/>
              <a:ext cx="741927" cy="67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文本框 79"/>
            <p:cNvSpPr txBox="1"/>
            <p:nvPr>
              <p:custDataLst>
                <p:tags r:id="rId2"/>
              </p:custDataLst>
            </p:nvPr>
          </p:nvSpPr>
          <p:spPr>
            <a:xfrm>
              <a:off x="757585" y="2419898"/>
              <a:ext cx="1006556" cy="32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dirty="0">
                  <a:solidFill>
                    <a:srgbClr val="034382"/>
                  </a:solidFill>
                </a:rPr>
                <a:t>鸽笼原理</a:t>
              </a:r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6554" y="2324619"/>
              <a:ext cx="671167" cy="595794"/>
            </a:xfrm>
            <a:prstGeom prst="rect">
              <a:avLst/>
            </a:prstGeom>
            <a:noFill/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61900" y="2349228"/>
              <a:ext cx="1684998" cy="791836"/>
            </a:xfrm>
            <a:prstGeom prst="rect">
              <a:avLst/>
            </a:prstGeom>
          </p:spPr>
        </p:pic>
        <p:pic>
          <p:nvPicPr>
            <p:cNvPr id="86" name="Picture 4" descr="Backdoors to Satisfiability | PP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098" y="3226755"/>
              <a:ext cx="1419546" cy="97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7" name="直接箭头连接符 86"/>
            <p:cNvCxnSpPr/>
            <p:nvPr/>
          </p:nvCxnSpPr>
          <p:spPr>
            <a:xfrm flipH="1" flipV="1">
              <a:off x="2617050" y="2526194"/>
              <a:ext cx="821684" cy="4953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/>
          </p:nvCxnSpPr>
          <p:spPr>
            <a:xfrm flipH="1">
              <a:off x="2665310" y="3308323"/>
              <a:ext cx="789848" cy="62321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0" name="文本框 89"/>
            <p:cNvSpPr txBox="1"/>
            <p:nvPr>
              <p:custDataLst>
                <p:tags r:id="rId3"/>
              </p:custDataLst>
            </p:nvPr>
          </p:nvSpPr>
          <p:spPr>
            <a:xfrm>
              <a:off x="4429619" y="3653166"/>
              <a:ext cx="1704150" cy="32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dirty="0">
                  <a:solidFill>
                    <a:srgbClr val="034382"/>
                  </a:solidFill>
                </a:rPr>
                <a:t>从实际问题出发</a:t>
              </a:r>
            </a:p>
          </p:txBody>
        </p:sp>
        <p:pic>
          <p:nvPicPr>
            <p:cNvPr id="93" name="图片 92" descr="文本&#10;&#10;AI 生成的内容可能不正确。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00654" y="2879804"/>
              <a:ext cx="1216857" cy="552516"/>
            </a:xfrm>
            <a:prstGeom prst="rect">
              <a:avLst/>
            </a:prstGeom>
          </p:spPr>
        </p:pic>
        <p:cxnSp>
          <p:nvCxnSpPr>
            <p:cNvPr id="94" name="直接箭头连接符 93"/>
            <p:cNvCxnSpPr>
              <a:endCxn id="83" idx="1"/>
            </p:cNvCxnSpPr>
            <p:nvPr/>
          </p:nvCxnSpPr>
          <p:spPr>
            <a:xfrm flipV="1">
              <a:off x="5872308" y="2745146"/>
              <a:ext cx="1889592" cy="3348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6" name="直接箭头连接符 95"/>
            <p:cNvCxnSpPr>
              <a:endCxn id="86" idx="1"/>
            </p:cNvCxnSpPr>
            <p:nvPr/>
          </p:nvCxnSpPr>
          <p:spPr>
            <a:xfrm>
              <a:off x="5833120" y="3249650"/>
              <a:ext cx="2071978" cy="46705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8" name="直接箭头连接符 97"/>
            <p:cNvCxnSpPr>
              <a:stCxn id="99" idx="1"/>
            </p:cNvCxnSpPr>
            <p:nvPr/>
          </p:nvCxnSpPr>
          <p:spPr>
            <a:xfrm flipH="1" flipV="1">
              <a:off x="2571972" y="3163340"/>
              <a:ext cx="811963" cy="228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9" name="文本框 98"/>
            <p:cNvSpPr txBox="1"/>
            <p:nvPr>
              <p:custDataLst>
                <p:tags r:id="rId4"/>
              </p:custDataLst>
            </p:nvPr>
          </p:nvSpPr>
          <p:spPr>
            <a:xfrm>
              <a:off x="3383936" y="3030363"/>
              <a:ext cx="1271655" cy="31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sz="1300" dirty="0">
                  <a:solidFill>
                    <a:srgbClr val="034382"/>
                  </a:solidFill>
                </a:rPr>
                <a:t>与理论难题对应</a:t>
              </a:r>
            </a:p>
          </p:txBody>
        </p:sp>
        <p:sp>
          <p:nvSpPr>
            <p:cNvPr id="100" name="文本框 99"/>
            <p:cNvSpPr txBox="1"/>
            <p:nvPr>
              <p:custDataLst>
                <p:tags r:id="rId5"/>
              </p:custDataLst>
            </p:nvPr>
          </p:nvSpPr>
          <p:spPr>
            <a:xfrm>
              <a:off x="6281363" y="3021589"/>
              <a:ext cx="1271655" cy="32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 dirty="0">
                  <a:solidFill>
                    <a:srgbClr val="034382"/>
                  </a:solidFill>
                </a:rPr>
                <a:t>探究参数影响</a:t>
              </a: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327429" y="4238721"/>
            <a:ext cx="11193382" cy="2410678"/>
            <a:chOff x="687704" y="4359720"/>
            <a:chExt cx="10488880" cy="2410678"/>
          </a:xfrm>
        </p:grpSpPr>
        <p:grpSp>
          <p:nvGrpSpPr>
            <p:cNvPr id="67" name="组合 66"/>
            <p:cNvGrpSpPr/>
            <p:nvPr/>
          </p:nvGrpSpPr>
          <p:grpSpPr>
            <a:xfrm>
              <a:off x="687704" y="4359720"/>
              <a:ext cx="7224674" cy="463743"/>
              <a:chOff x="695326" y="1059552"/>
              <a:chExt cx="7224674" cy="463743"/>
            </a:xfrm>
          </p:grpSpPr>
          <p:sp>
            <p:nvSpPr>
              <p:cNvPr id="68" name="任意多边形: 形状 67"/>
              <p:cNvSpPr/>
              <p:nvPr/>
            </p:nvSpPr>
            <p:spPr>
              <a:xfrm>
                <a:off x="695326" y="1059552"/>
                <a:ext cx="7084180" cy="463743"/>
              </a:xfrm>
              <a:custGeom>
                <a:avLst/>
                <a:gdLst>
                  <a:gd name="connsiteX0" fmla="*/ 0 w 2770781"/>
                  <a:gd name="connsiteY0" fmla="*/ 0 h 439128"/>
                  <a:gd name="connsiteX1" fmla="*/ 2770781 w 2770781"/>
                  <a:gd name="connsiteY1" fmla="*/ 1 h 439128"/>
                  <a:gd name="connsiteX2" fmla="*/ 2650177 w 2770781"/>
                  <a:gd name="connsiteY2" fmla="*/ 439128 h 439128"/>
                  <a:gd name="connsiteX3" fmla="*/ 0 w 2770781"/>
                  <a:gd name="connsiteY3" fmla="*/ 439128 h 43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781" h="439128">
                    <a:moveTo>
                      <a:pt x="0" y="0"/>
                    </a:moveTo>
                    <a:lnTo>
                      <a:pt x="2770781" y="1"/>
                    </a:lnTo>
                    <a:lnTo>
                      <a:pt x="2650177" y="439128"/>
                    </a:lnTo>
                    <a:lnTo>
                      <a:pt x="0" y="439128"/>
                    </a:lnTo>
                    <a:close/>
                  </a:path>
                </a:pathLst>
              </a:custGeom>
              <a:solidFill>
                <a:srgbClr val="0343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just"/>
                <a:r>
                  <a:rPr lang="en-US" altLang="zh-CN" sz="3600" b="1" i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B</a:t>
                </a:r>
                <a:endPara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1332000" y="1106757"/>
                <a:ext cx="6588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冲突分析算法的证明复杂度研究</a:t>
                </a:r>
              </a:p>
            </p:txBody>
          </p:sp>
        </p:grpSp>
        <p:sp>
          <p:nvSpPr>
            <p:cNvPr id="111" name="文本框 110"/>
            <p:cNvSpPr txBox="1"/>
            <p:nvPr/>
          </p:nvSpPr>
          <p:spPr>
            <a:xfrm>
              <a:off x="1128556" y="4834181"/>
              <a:ext cx="10048028" cy="63664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285750" lvl="0" indent="-285750" algn="just">
                <a:lnSpc>
                  <a:spcPct val="120000"/>
                </a:lnSpc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实际的冲突分析算法并不能保证理想的假设条件始终被满足。</a:t>
              </a:r>
              <a:endParaRPr lang="en-US" altLang="zh-CN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endParaRPr>
            </a:p>
            <a:p>
              <a:pPr marL="285750" lvl="0" indent="-285750" algn="just">
                <a:lnSpc>
                  <a:spcPct val="120000"/>
                </a:lnSpc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研究在这些条件缺失的情况下冲突分析算法的行为，建立冲突分析算法与证明系统的更精确的对应关系。</a:t>
              </a:r>
            </a:p>
          </p:txBody>
        </p:sp>
        <p:grpSp>
          <p:nvGrpSpPr>
            <p:cNvPr id="112" name="组合 111"/>
            <p:cNvGrpSpPr/>
            <p:nvPr/>
          </p:nvGrpSpPr>
          <p:grpSpPr>
            <a:xfrm>
              <a:off x="1014266" y="5685092"/>
              <a:ext cx="9617498" cy="1085306"/>
              <a:chOff x="459262" y="5765302"/>
              <a:chExt cx="9617498" cy="1085306"/>
            </a:xfrm>
          </p:grpSpPr>
          <p:sp>
            <p:nvSpPr>
              <p:cNvPr id="113" name="文本框 112"/>
              <p:cNvSpPr txBox="1"/>
              <p:nvPr/>
            </p:nvSpPr>
            <p:spPr>
              <a:xfrm>
                <a:off x="2109755" y="6535882"/>
                <a:ext cx="1753633" cy="277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buClr>
                    <a:schemeClr val="accent5">
                      <a:lumMod val="50000"/>
                    </a:schemeClr>
                  </a:buClr>
                  <a:buSzPct val="70000"/>
                  <a:defRPr sz="120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/>
                </a:pPr>
                <a:r>
                  <a:rPr kumimoji="0" lang="zh-CN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438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</a:rPr>
                  <a:t>重启策略</a:t>
                </a:r>
              </a:p>
            </p:txBody>
          </p:sp>
          <p:pic>
            <p:nvPicPr>
              <p:cNvPr id="114" name="图片 11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59186" y="5872900"/>
                <a:ext cx="646613" cy="646613"/>
              </a:xfrm>
              <a:prstGeom prst="rect">
                <a:avLst/>
              </a:prstGeom>
            </p:spPr>
          </p:pic>
          <p:sp>
            <p:nvSpPr>
              <p:cNvPr id="115" name="文本框 114"/>
              <p:cNvSpPr txBox="1"/>
              <p:nvPr/>
            </p:nvSpPr>
            <p:spPr>
              <a:xfrm>
                <a:off x="3455250" y="6535882"/>
                <a:ext cx="1978590" cy="277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buClr>
                    <a:schemeClr val="accent5">
                      <a:lumMod val="50000"/>
                    </a:schemeClr>
                  </a:buClr>
                  <a:buSzPct val="70000"/>
                  <a:defRPr sz="120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/>
                </a:pPr>
                <a:r>
                  <a:rPr kumimoji="0" lang="zh-CN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438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</a:rPr>
                  <a:t>学习语句的遗忘策略</a:t>
                </a:r>
              </a:p>
            </p:txBody>
          </p:sp>
          <p:pic>
            <p:nvPicPr>
              <p:cNvPr id="116" name="图片 11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5400000">
                <a:off x="6122209" y="5620637"/>
                <a:ext cx="515143" cy="1113865"/>
              </a:xfrm>
              <a:prstGeom prst="rect">
                <a:avLst/>
              </a:prstGeom>
            </p:spPr>
          </p:pic>
          <p:sp>
            <p:nvSpPr>
              <p:cNvPr id="117" name="文本框 116"/>
              <p:cNvSpPr txBox="1"/>
              <p:nvPr/>
            </p:nvSpPr>
            <p:spPr>
              <a:xfrm>
                <a:off x="5501811" y="6535882"/>
                <a:ext cx="1592571" cy="277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buClr>
                    <a:schemeClr val="accent5">
                      <a:lumMod val="50000"/>
                    </a:schemeClr>
                  </a:buClr>
                  <a:buSzPct val="70000"/>
                  <a:defRPr sz="120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/>
                </a:pPr>
                <a:r>
                  <a:rPr kumimoji="0" lang="zh-CN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438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</a:rPr>
                  <a:t>变元次序的选择策略</a:t>
                </a:r>
              </a:p>
            </p:txBody>
          </p:sp>
          <p:pic>
            <p:nvPicPr>
              <p:cNvPr id="118" name="图片 117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8962" y="5883620"/>
                <a:ext cx="592693" cy="592693"/>
              </a:xfrm>
              <a:prstGeom prst="rect">
                <a:avLst/>
              </a:prstGeom>
            </p:spPr>
          </p:pic>
          <p:pic>
            <p:nvPicPr>
              <p:cNvPr id="119" name="图形 118"/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10800000">
                <a:off x="2565150" y="5779194"/>
                <a:ext cx="810219" cy="810219"/>
              </a:xfrm>
              <a:prstGeom prst="rect">
                <a:avLst/>
              </a:prstGeom>
            </p:spPr>
          </p:pic>
          <p:sp>
            <p:nvSpPr>
              <p:cNvPr id="120" name="等号 119"/>
              <p:cNvSpPr/>
              <p:nvPr/>
            </p:nvSpPr>
            <p:spPr>
              <a:xfrm>
                <a:off x="7243836" y="5862986"/>
                <a:ext cx="914400" cy="914400"/>
              </a:xfrm>
              <a:prstGeom prst="mathEqual">
                <a:avLst/>
              </a:prstGeom>
              <a:solidFill>
                <a:srgbClr val="03438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1" name="图片 12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307690" y="5765302"/>
                <a:ext cx="1514739" cy="745673"/>
              </a:xfrm>
              <a:prstGeom prst="rect">
                <a:avLst/>
              </a:prstGeom>
            </p:spPr>
          </p:pic>
          <p:sp>
            <p:nvSpPr>
              <p:cNvPr id="122" name="文本框 121"/>
              <p:cNvSpPr txBox="1"/>
              <p:nvPr/>
            </p:nvSpPr>
            <p:spPr>
              <a:xfrm>
                <a:off x="8323127" y="6572647"/>
                <a:ext cx="1753633" cy="277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buClr>
                    <a:schemeClr val="accent5">
                      <a:lumMod val="50000"/>
                    </a:schemeClr>
                  </a:buClr>
                  <a:buSzPct val="70000"/>
                  <a:defRPr sz="120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/>
                </a:pPr>
                <a:r>
                  <a:rPr lang="en-US" altLang="zh-CN" sz="1100" b="1" dirty="0">
                    <a:solidFill>
                      <a:srgbClr val="034382"/>
                    </a:solidFill>
                    <a:latin typeface="Arial" panose="020B0604020202020204" pitchFamily="34" charset="0"/>
                  </a:rPr>
                  <a:t>R</a:t>
                </a:r>
                <a:r>
                  <a:rPr kumimoji="0" lang="en-US" altLang="zh-CN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3438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</a:rPr>
                  <a:t>esolution</a:t>
                </a:r>
              </a:p>
            </p:txBody>
          </p:sp>
          <p:sp>
            <p:nvSpPr>
              <p:cNvPr id="123" name="TextBox 4"/>
              <p:cNvSpPr txBox="1"/>
              <p:nvPr/>
            </p:nvSpPr>
            <p:spPr>
              <a:xfrm>
                <a:off x="7506943" y="5983027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b="1" dirty="0">
                    <a:solidFill>
                      <a:srgbClr val="C00000"/>
                    </a:solidFill>
                  </a:rPr>
                  <a:t>？</a:t>
                </a:r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4" name="TextBox 5"/>
              <p:cNvSpPr txBox="1"/>
              <p:nvPr/>
            </p:nvSpPr>
            <p:spPr>
              <a:xfrm>
                <a:off x="459262" y="5967094"/>
                <a:ext cx="19485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/>
                  <a:t>冲突分析 </a:t>
                </a:r>
                <a:r>
                  <a:rPr lang="en-US" altLang="zh-CN" sz="2800" dirty="0"/>
                  <a:t>—</a:t>
                </a:r>
                <a:endParaRPr lang="en-US" sz="2800" dirty="0"/>
              </a:p>
            </p:txBody>
          </p:sp>
        </p:grpSp>
      </p:grpSp>
      <p:sp>
        <p:nvSpPr>
          <p:cNvPr id="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13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"/>
          <p:cNvSpPr/>
          <p:nvPr/>
        </p:nvSpPr>
        <p:spPr>
          <a:xfrm>
            <a:off x="330199" y="1508572"/>
            <a:ext cx="11388379" cy="1986749"/>
          </a:xfrm>
          <a:prstGeom prst="roundRect">
            <a:avLst>
              <a:gd name="adj" fmla="val 1182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1"/>
          <p:cNvSpPr/>
          <p:nvPr/>
        </p:nvSpPr>
        <p:spPr>
          <a:xfrm>
            <a:off x="330200" y="4113530"/>
            <a:ext cx="11388090" cy="2556000"/>
          </a:xfrm>
          <a:prstGeom prst="roundRect">
            <a:avLst>
              <a:gd name="adj" fmla="val 1182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标题 4"/>
          <p:cNvSpPr txBox="1"/>
          <p:nvPr/>
        </p:nvSpPr>
        <p:spPr>
          <a:xfrm>
            <a:off x="0" y="-7666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sz="36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研究方案二：局部搜索算法理论分析</a:t>
            </a:r>
          </a:p>
        </p:txBody>
      </p:sp>
      <p:grpSp>
        <p:nvGrpSpPr>
          <p:cNvPr id="91" name="组合 90"/>
          <p:cNvGrpSpPr/>
          <p:nvPr/>
        </p:nvGrpSpPr>
        <p:grpSpPr>
          <a:xfrm>
            <a:off x="337822" y="1059552"/>
            <a:ext cx="11384122" cy="2377008"/>
            <a:chOff x="695326" y="1059552"/>
            <a:chExt cx="10674674" cy="2377008"/>
          </a:xfrm>
        </p:grpSpPr>
        <p:grpSp>
          <p:nvGrpSpPr>
            <p:cNvPr id="66" name="组合 65"/>
            <p:cNvGrpSpPr/>
            <p:nvPr/>
          </p:nvGrpSpPr>
          <p:grpSpPr>
            <a:xfrm>
              <a:off x="695326" y="1059552"/>
              <a:ext cx="7088868" cy="463743"/>
              <a:chOff x="695326" y="1059552"/>
              <a:chExt cx="7088868" cy="463743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695326" y="1059552"/>
                <a:ext cx="7088868" cy="463743"/>
              </a:xfrm>
              <a:custGeom>
                <a:avLst/>
                <a:gdLst>
                  <a:gd name="connsiteX0" fmla="*/ 0 w 2770781"/>
                  <a:gd name="connsiteY0" fmla="*/ 0 h 439128"/>
                  <a:gd name="connsiteX1" fmla="*/ 2770781 w 2770781"/>
                  <a:gd name="connsiteY1" fmla="*/ 1 h 439128"/>
                  <a:gd name="connsiteX2" fmla="*/ 2650177 w 2770781"/>
                  <a:gd name="connsiteY2" fmla="*/ 439128 h 439128"/>
                  <a:gd name="connsiteX3" fmla="*/ 0 w 2770781"/>
                  <a:gd name="connsiteY3" fmla="*/ 439128 h 43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781" h="439128">
                    <a:moveTo>
                      <a:pt x="0" y="0"/>
                    </a:moveTo>
                    <a:lnTo>
                      <a:pt x="2770781" y="1"/>
                    </a:lnTo>
                    <a:lnTo>
                      <a:pt x="2650177" y="439128"/>
                    </a:lnTo>
                    <a:lnTo>
                      <a:pt x="0" y="439128"/>
                    </a:lnTo>
                    <a:close/>
                  </a:path>
                </a:pathLst>
              </a:custGeom>
              <a:solidFill>
                <a:srgbClr val="0343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just"/>
                <a:r>
                  <a:rPr lang="en-US" altLang="zh-CN" sz="3600" b="1" i="1" dirty="0">
                    <a:latin typeface="+mj-ea"/>
                    <a:ea typeface="+mj-ea"/>
                  </a:rPr>
                  <a:t>A</a:t>
                </a:r>
                <a:endPara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1332000" y="1106757"/>
                <a:ext cx="61068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通过实验发现问题重要参数，识别算法重要策略</a:t>
                </a: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128556" y="1576659"/>
              <a:ext cx="10048028" cy="26161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285750" lvl="1" indent="-285750" algn="just"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sz="1700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通过实验系统地分析重要参数包括不同变量</a:t>
              </a:r>
              <a:r>
                <a:rPr lang="en-US" altLang="zh-CN" sz="1700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/</a:t>
              </a:r>
              <a:r>
                <a:rPr lang="zh-CN" altLang="en-US" sz="1700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子句比值、树宽和最大匹配数等对算法求解时间的影响。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822000" y="1888560"/>
              <a:ext cx="10548000" cy="1548000"/>
              <a:chOff x="822000" y="1808350"/>
              <a:chExt cx="10548000" cy="1548000"/>
            </a:xfrm>
          </p:grpSpPr>
          <p:sp>
            <p:nvSpPr>
              <p:cNvPr id="107" name="矩形: 圆角 106"/>
              <p:cNvSpPr/>
              <p:nvPr/>
            </p:nvSpPr>
            <p:spPr>
              <a:xfrm>
                <a:off x="822000" y="1808350"/>
                <a:ext cx="10548000" cy="1548000"/>
              </a:xfrm>
              <a:prstGeom prst="roundRect">
                <a:avLst>
                  <a:gd name="adj" fmla="val 3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+mj-ea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>
                <a:off x="1035255" y="1868320"/>
                <a:ext cx="10239527" cy="1442618"/>
                <a:chOff x="539026" y="1900217"/>
                <a:chExt cx="10239527" cy="1442618"/>
              </a:xfrm>
            </p:grpSpPr>
            <p:pic>
              <p:nvPicPr>
                <p:cNvPr id="3" name="内容占位符 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8015" y="1900217"/>
                  <a:ext cx="1967770" cy="1059372"/>
                </a:xfrm>
                <a:prstGeom prst="rect">
                  <a:avLst/>
                </a:prstGeom>
              </p:spPr>
            </p:pic>
            <p:sp>
              <p:nvSpPr>
                <p:cNvPr id="4" name="文本框 3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539026" y="2969447"/>
                  <a:ext cx="1803475" cy="328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 kumimoji="0" sz="1400" b="1" i="0" u="none" strike="noStrike" cap="none" spc="0" normalizeH="0" baseline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zh-CN" altLang="en-US" dirty="0">
                      <a:solidFill>
                        <a:srgbClr val="034382"/>
                      </a:solidFill>
                    </a:rPr>
                    <a:t>目标实例</a:t>
                  </a:r>
                  <a:endParaRPr lang="en-US" altLang="zh-CN" dirty="0">
                    <a:solidFill>
                      <a:srgbClr val="034382"/>
                    </a:solidFill>
                  </a:endParaRPr>
                </a:p>
              </p:txBody>
            </p:sp>
            <p:pic>
              <p:nvPicPr>
                <p:cNvPr id="5" name="图片 4" descr="文本&#10;&#10;AI 生成的内容可能不正确。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39068" y="2126100"/>
                  <a:ext cx="1240541" cy="612000"/>
                </a:xfrm>
                <a:prstGeom prst="rect">
                  <a:avLst/>
                </a:prstGeom>
              </p:spPr>
            </p:pic>
            <p:cxnSp>
              <p:nvCxnSpPr>
                <p:cNvPr id="6" name="直接箭头连接符 5"/>
                <p:cNvCxnSpPr/>
                <p:nvPr/>
              </p:nvCxnSpPr>
              <p:spPr>
                <a:xfrm flipV="1">
                  <a:off x="2060216" y="2252066"/>
                  <a:ext cx="1095752" cy="2300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9" name="流程图: 过程 8"/>
                <p:cNvSpPr/>
                <p:nvPr/>
              </p:nvSpPr>
              <p:spPr>
                <a:xfrm>
                  <a:off x="3251395" y="2005612"/>
                  <a:ext cx="1330992" cy="432000"/>
                </a:xfrm>
                <a:prstGeom prst="flowChartProcess">
                  <a:avLst/>
                </a:prstGeom>
                <a:solidFill>
                  <a:srgbClr val="03438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altLang="zh-CN" sz="1400" b="1" dirty="0">
                      <a:solidFill>
                        <a:schemeClr val="bg1"/>
                      </a:solidFill>
                      <a:latin typeface="+mn-ea"/>
                    </a:rPr>
                    <a:t>SAT</a:t>
                  </a:r>
                  <a:r>
                    <a:rPr lang="zh-CN" altLang="en-US" sz="1400" b="1" dirty="0">
                      <a:solidFill>
                        <a:schemeClr val="bg1"/>
                      </a:solidFill>
                      <a:latin typeface="+mn-ea"/>
                    </a:rPr>
                    <a:t>公式参数</a:t>
                  </a:r>
                  <a:endParaRPr lang="zh-CN" alt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0" name="流程图: 过程 9"/>
                <p:cNvSpPr/>
                <p:nvPr/>
              </p:nvSpPr>
              <p:spPr>
                <a:xfrm>
                  <a:off x="3246943" y="2714485"/>
                  <a:ext cx="1330994" cy="432000"/>
                </a:xfrm>
                <a:prstGeom prst="flowChartProcess">
                  <a:avLst/>
                </a:prstGeom>
                <a:solidFill>
                  <a:srgbClr val="03438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zh-CN" altLang="en-US" sz="1400" b="1" dirty="0">
                      <a:solidFill>
                        <a:schemeClr val="bg1"/>
                      </a:solidFill>
                      <a:latin typeface="+mn-ea"/>
                    </a:rPr>
                    <a:t>常见算法策略</a:t>
                  </a:r>
                  <a:endParaRPr lang="zh-CN" alt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cxnSp>
              <p:nvCxnSpPr>
                <p:cNvPr id="11" name="直接箭头连接符 10"/>
                <p:cNvCxnSpPr/>
                <p:nvPr/>
              </p:nvCxnSpPr>
              <p:spPr>
                <a:xfrm>
                  <a:off x="2079609" y="2537121"/>
                  <a:ext cx="1095752" cy="43539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箭头连接符 11"/>
                <p:cNvCxnSpPr/>
                <p:nvPr/>
              </p:nvCxnSpPr>
              <p:spPr>
                <a:xfrm>
                  <a:off x="4818902" y="2445651"/>
                  <a:ext cx="90812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" name="文本框 12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6201928" y="3014284"/>
                  <a:ext cx="1155951" cy="328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 kumimoji="0" sz="1400" b="1" i="0" u="none" strike="noStrike" cap="none" spc="0" normalizeH="0" baseline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zh-CN" altLang="en-US" dirty="0">
                      <a:solidFill>
                        <a:srgbClr val="034382"/>
                      </a:solidFill>
                    </a:rPr>
                    <a:t>相关分析</a:t>
                  </a:r>
                </a:p>
              </p:txBody>
            </p:sp>
            <p:cxnSp>
              <p:nvCxnSpPr>
                <p:cNvPr id="14" name="直接箭头连接符 13"/>
                <p:cNvCxnSpPr/>
                <p:nvPr/>
              </p:nvCxnSpPr>
              <p:spPr>
                <a:xfrm>
                  <a:off x="7874061" y="2445651"/>
                  <a:ext cx="90812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" name="流程图: 过程 14"/>
                <p:cNvSpPr/>
                <p:nvPr/>
              </p:nvSpPr>
              <p:spPr>
                <a:xfrm>
                  <a:off x="8922048" y="1911820"/>
                  <a:ext cx="1856505" cy="1012550"/>
                </a:xfrm>
                <a:prstGeom prst="flowChartProcess">
                  <a:avLst/>
                </a:prstGeom>
                <a:solidFill>
                  <a:srgbClr val="03438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zh-CN" altLang="en-US" sz="1400" b="1" dirty="0">
                      <a:solidFill>
                        <a:schemeClr val="bg1"/>
                      </a:solidFill>
                      <a:latin typeface="+mn-ea"/>
                    </a:rPr>
                    <a:t>得到与求解效率密切相关的</a:t>
                  </a:r>
                  <a:r>
                    <a:rPr lang="en-US" altLang="zh-CN" sz="1400" b="1" dirty="0">
                      <a:solidFill>
                        <a:schemeClr val="bg1"/>
                      </a:solidFill>
                      <a:latin typeface="+mn-ea"/>
                    </a:rPr>
                    <a:t>SAT</a:t>
                  </a:r>
                  <a:r>
                    <a:rPr lang="zh-CN" altLang="en-US" sz="1400" b="1" dirty="0">
                      <a:solidFill>
                        <a:schemeClr val="bg1"/>
                      </a:solidFill>
                      <a:latin typeface="+mn-ea"/>
                    </a:rPr>
                    <a:t>公式参数</a:t>
                  </a:r>
                  <a:endParaRPr lang="zh-CN" alt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</p:grpSp>
      </p:grpSp>
      <p:grpSp>
        <p:nvGrpSpPr>
          <p:cNvPr id="89" name="组合 88"/>
          <p:cNvGrpSpPr/>
          <p:nvPr/>
        </p:nvGrpSpPr>
        <p:grpSpPr>
          <a:xfrm>
            <a:off x="319441" y="3651222"/>
            <a:ext cx="11403011" cy="2788062"/>
            <a:chOff x="677615" y="3701998"/>
            <a:chExt cx="10692385" cy="2757401"/>
          </a:xfrm>
        </p:grpSpPr>
        <p:sp>
          <p:nvSpPr>
            <p:cNvPr id="125" name="矩形: 圆角 124"/>
            <p:cNvSpPr/>
            <p:nvPr/>
          </p:nvSpPr>
          <p:spPr>
            <a:xfrm>
              <a:off x="822000" y="4828469"/>
              <a:ext cx="10548000" cy="1620000"/>
            </a:xfrm>
            <a:prstGeom prst="roundRect">
              <a:avLst>
                <a:gd name="adj" fmla="val 40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+mj-ea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87704" y="3701998"/>
              <a:ext cx="7088868" cy="463743"/>
              <a:chOff x="695326" y="1059552"/>
              <a:chExt cx="7088868" cy="463743"/>
            </a:xfrm>
          </p:grpSpPr>
          <p:sp>
            <p:nvSpPr>
              <p:cNvPr id="68" name="任意多边形: 形状 67"/>
              <p:cNvSpPr/>
              <p:nvPr/>
            </p:nvSpPr>
            <p:spPr>
              <a:xfrm>
                <a:off x="695326" y="1059552"/>
                <a:ext cx="7088868" cy="463743"/>
              </a:xfrm>
              <a:custGeom>
                <a:avLst/>
                <a:gdLst>
                  <a:gd name="connsiteX0" fmla="*/ 0 w 2770781"/>
                  <a:gd name="connsiteY0" fmla="*/ 0 h 439128"/>
                  <a:gd name="connsiteX1" fmla="*/ 2770781 w 2770781"/>
                  <a:gd name="connsiteY1" fmla="*/ 1 h 439128"/>
                  <a:gd name="connsiteX2" fmla="*/ 2650177 w 2770781"/>
                  <a:gd name="connsiteY2" fmla="*/ 439128 h 439128"/>
                  <a:gd name="connsiteX3" fmla="*/ 0 w 2770781"/>
                  <a:gd name="connsiteY3" fmla="*/ 439128 h 43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781" h="439128">
                    <a:moveTo>
                      <a:pt x="0" y="0"/>
                    </a:moveTo>
                    <a:lnTo>
                      <a:pt x="2770781" y="1"/>
                    </a:lnTo>
                    <a:lnTo>
                      <a:pt x="2650177" y="439128"/>
                    </a:lnTo>
                    <a:lnTo>
                      <a:pt x="0" y="439128"/>
                    </a:lnTo>
                    <a:close/>
                  </a:path>
                </a:pathLst>
              </a:custGeom>
              <a:solidFill>
                <a:srgbClr val="0343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just"/>
                <a:r>
                  <a:rPr lang="en-US" altLang="zh-CN" sz="3600" b="1" i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B</a:t>
                </a:r>
                <a:endPara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1332000" y="1106757"/>
                <a:ext cx="57386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分析基础算法框架以及</a:t>
                </a:r>
                <a:r>
                  <a:rPr lang="zh-CN" altLang="en-US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常见</a:t>
                </a:r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策略的有效性</a:t>
                </a:r>
              </a:p>
            </p:txBody>
          </p:sp>
        </p:grpSp>
        <p:sp>
          <p:nvSpPr>
            <p:cNvPr id="111" name="文本框 110"/>
            <p:cNvSpPr txBox="1"/>
            <p:nvPr/>
          </p:nvSpPr>
          <p:spPr>
            <a:xfrm>
              <a:off x="1128556" y="4201859"/>
              <a:ext cx="10048028" cy="5946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285750" lvl="0" indent="-285750" algn="just">
                <a:lnSpc>
                  <a:spcPct val="120000"/>
                </a:lnSpc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sz="1700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分析两个主要局部搜索框架，包括冲突驱动的随机游走和贪心随机游走。</a:t>
              </a:r>
            </a:p>
            <a:p>
              <a:pPr marL="285750" lvl="0" indent="-285750" algn="just">
                <a:lnSpc>
                  <a:spcPct val="120000"/>
                </a:lnSpc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sz="1700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分析两个框架下，分析常见策略包括禁忌策略和多层评分策略的有效性。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116768" y="5966171"/>
              <a:ext cx="2161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03438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分析不同策略的有效性</a:t>
              </a:r>
            </a:p>
          </p:txBody>
        </p:sp>
        <p:pic>
          <p:nvPicPr>
            <p:cNvPr id="25" name="内容占位符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964" y="5284720"/>
              <a:ext cx="1494234" cy="58654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6" name="文本框 25"/>
            <p:cNvSpPr txBox="1"/>
            <p:nvPr/>
          </p:nvSpPr>
          <p:spPr>
            <a:xfrm>
              <a:off x="3007441" y="5936178"/>
              <a:ext cx="1838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buClr>
                  <a:schemeClr val="accent5">
                    <a:lumMod val="50000"/>
                  </a:schemeClr>
                </a:buClr>
                <a:buSzPct val="70000"/>
                <a:defRPr sz="12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lvl="0" algn="just">
                <a:lnSpc>
                  <a:spcPct val="100000"/>
                </a:lnSpc>
                <a:buClr>
                  <a:srgbClr val="4472C4">
                    <a:lumMod val="50000"/>
                  </a:srgbClr>
                </a:buClr>
                <a:defRPr/>
              </a:pPr>
              <a:r>
                <a:rPr lang="zh-CN" altLang="en-US" sz="1400" b="1" dirty="0">
                  <a:solidFill>
                    <a:srgbClr val="034382"/>
                  </a:solidFill>
                </a:rPr>
                <a:t>使用实验发现的相关敏感参数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34382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箭头连接符 26"/>
            <p:cNvCxnSpPr>
              <a:stCxn id="31" idx="3"/>
            </p:cNvCxnSpPr>
            <p:nvPr/>
          </p:nvCxnSpPr>
          <p:spPr>
            <a:xfrm flipV="1">
              <a:off x="1977343" y="5142773"/>
              <a:ext cx="1047423" cy="34997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42586" y="5110498"/>
              <a:ext cx="1827414" cy="719998"/>
            </a:xfrm>
            <a:prstGeom prst="rect">
              <a:avLst/>
            </a:prstGeom>
          </p:spPr>
        </p:pic>
        <p:cxnSp>
          <p:nvCxnSpPr>
            <p:cNvPr id="29" name="直接箭头连接符 28"/>
            <p:cNvCxnSpPr/>
            <p:nvPr/>
          </p:nvCxnSpPr>
          <p:spPr>
            <a:xfrm>
              <a:off x="6649824" y="5577994"/>
              <a:ext cx="6030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9497448" y="5936179"/>
              <a:ext cx="177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00" b="1" dirty="0">
                  <a:solidFill>
                    <a:srgbClr val="03438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策略在不同框架下的有效性范围</a:t>
              </a:r>
            </a:p>
          </p:txBody>
        </p:sp>
        <p:pic>
          <p:nvPicPr>
            <p:cNvPr id="31" name="图片 30" descr="文本&#10;&#10;AI 生成的内容可能不正确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000" y="5291358"/>
              <a:ext cx="1155343" cy="402784"/>
            </a:xfrm>
            <a:prstGeom prst="rect">
              <a:avLst/>
            </a:prstGeom>
          </p:spPr>
        </p:pic>
        <p:sp>
          <p:nvSpPr>
            <p:cNvPr id="64" name="文本框 63"/>
            <p:cNvSpPr txBox="1"/>
            <p:nvPr>
              <p:custDataLst>
                <p:tags r:id="rId1"/>
              </p:custDataLst>
            </p:nvPr>
          </p:nvSpPr>
          <p:spPr>
            <a:xfrm>
              <a:off x="677615" y="6036280"/>
              <a:ext cx="1749523" cy="32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50000"/>
                  </a:srgbClr>
                </a:buClr>
                <a:buSzPct val="70000"/>
                <a:buFontTx/>
                <a:buNone/>
                <a:defRPr kumimoji="0" sz="14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CN" dirty="0">
                  <a:solidFill>
                    <a:srgbClr val="034382"/>
                  </a:solidFill>
                </a:rPr>
                <a:t>目标</a:t>
              </a:r>
              <a:r>
                <a:rPr lang="zh-CN" altLang="en-US" dirty="0">
                  <a:solidFill>
                    <a:srgbClr val="034382"/>
                  </a:solidFill>
                </a:rPr>
                <a:t>问题类型</a:t>
              </a:r>
              <a:endParaRPr lang="en-US" altLang="zh-CN" dirty="0">
                <a:solidFill>
                  <a:srgbClr val="034382"/>
                </a:solidFill>
              </a:endParaRP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7241" y="4828467"/>
              <a:ext cx="1520961" cy="530791"/>
            </a:xfrm>
            <a:prstGeom prst="rect">
              <a:avLst/>
            </a:prstGeom>
          </p:spPr>
        </p:pic>
        <p:sp>
          <p:nvSpPr>
            <p:cNvPr id="72" name="文本框 71"/>
            <p:cNvSpPr txBox="1"/>
            <p:nvPr/>
          </p:nvSpPr>
          <p:spPr>
            <a:xfrm>
              <a:off x="3060662" y="5314665"/>
              <a:ext cx="164413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034382"/>
                  </a:solidFill>
                </a:rPr>
                <a:t>基础算法进行马尔科夫建模</a:t>
              </a:r>
              <a:endParaRPr lang="zh-CN" altLang="en-US" sz="1400" dirty="0">
                <a:solidFill>
                  <a:srgbClr val="034382"/>
                </a:solidFill>
              </a:endParaRPr>
            </a:p>
            <a:p>
              <a:endParaRPr lang="zh-CN" altLang="en-US" sz="1400" dirty="0">
                <a:solidFill>
                  <a:srgbClr val="034382"/>
                </a:solidFill>
              </a:endParaRPr>
            </a:p>
          </p:txBody>
        </p:sp>
        <p:cxnSp>
          <p:nvCxnSpPr>
            <p:cNvPr id="76" name="直接箭头连接符 75"/>
            <p:cNvCxnSpPr>
              <a:stCxn id="31" idx="3"/>
            </p:cNvCxnSpPr>
            <p:nvPr/>
          </p:nvCxnSpPr>
          <p:spPr>
            <a:xfrm>
              <a:off x="1977343" y="5492750"/>
              <a:ext cx="918951" cy="52516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流程图: 过程 81"/>
            <p:cNvSpPr/>
            <p:nvPr/>
          </p:nvSpPr>
          <p:spPr>
            <a:xfrm>
              <a:off x="5215189" y="5075557"/>
              <a:ext cx="1420801" cy="1082708"/>
            </a:xfrm>
            <a:prstGeom prst="flowChartProcess">
              <a:avLst/>
            </a:prstGeom>
            <a:solidFill>
              <a:srgbClr val="0343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zh-CN" altLang="en-US" sz="1400" b="1" dirty="0">
                  <a:solidFill>
                    <a:schemeClr val="bg1"/>
                  </a:solidFill>
                  <a:latin typeface="+mn-ea"/>
                </a:rPr>
                <a:t>根据模型与参数，做</a:t>
              </a:r>
              <a:r>
                <a:rPr lang="zh-CN" altLang="en-US" sz="1400" b="1" dirty="0">
                  <a:solidFill>
                    <a:srgbClr val="FFFF00"/>
                  </a:solidFill>
                  <a:latin typeface="+mn-ea"/>
                </a:rPr>
                <a:t>参数复杂复分析</a:t>
              </a:r>
            </a:p>
          </p:txBody>
        </p:sp>
        <p:cxnSp>
          <p:nvCxnSpPr>
            <p:cNvPr id="84" name="直接箭头连接符 83"/>
            <p:cNvCxnSpPr/>
            <p:nvPr/>
          </p:nvCxnSpPr>
          <p:spPr>
            <a:xfrm flipV="1">
              <a:off x="4496120" y="5599431"/>
              <a:ext cx="670507" cy="57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直接箭头连接符 84"/>
            <p:cNvCxnSpPr/>
            <p:nvPr/>
          </p:nvCxnSpPr>
          <p:spPr>
            <a:xfrm>
              <a:off x="8832593" y="5576722"/>
              <a:ext cx="59851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14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/>
          <p:cNvSpPr/>
          <p:nvPr/>
        </p:nvSpPr>
        <p:spPr>
          <a:xfrm>
            <a:off x="330200" y="1541623"/>
            <a:ext cx="11531600" cy="2720906"/>
          </a:xfrm>
          <a:prstGeom prst="roundRect">
            <a:avLst>
              <a:gd name="adj" fmla="val 1182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0360" y="4457065"/>
            <a:ext cx="11521440" cy="2223135"/>
          </a:xfrm>
          <a:prstGeom prst="roundRect">
            <a:avLst>
              <a:gd name="adj" fmla="val 1182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标题 4"/>
          <p:cNvSpPr txBox="1"/>
          <p:nvPr/>
        </p:nvSpPr>
        <p:spPr>
          <a:xfrm>
            <a:off x="0" y="-7666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sz="36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研究方案三：混合算法理论分析</a:t>
            </a:r>
          </a:p>
        </p:txBody>
      </p:sp>
      <p:grpSp>
        <p:nvGrpSpPr>
          <p:cNvPr id="94" name="组合 93"/>
          <p:cNvGrpSpPr/>
          <p:nvPr/>
        </p:nvGrpSpPr>
        <p:grpSpPr>
          <a:xfrm>
            <a:off x="337821" y="1059552"/>
            <a:ext cx="11384123" cy="3241006"/>
            <a:chOff x="695325" y="1059552"/>
            <a:chExt cx="10674675" cy="3241006"/>
          </a:xfrm>
        </p:grpSpPr>
        <p:grpSp>
          <p:nvGrpSpPr>
            <p:cNvPr id="66" name="组合 65"/>
            <p:cNvGrpSpPr/>
            <p:nvPr/>
          </p:nvGrpSpPr>
          <p:grpSpPr>
            <a:xfrm>
              <a:off x="695325" y="1059552"/>
              <a:ext cx="7426433" cy="463743"/>
              <a:chOff x="695325" y="1059552"/>
              <a:chExt cx="7426433" cy="463743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695325" y="1059552"/>
                <a:ext cx="7426433" cy="463743"/>
              </a:xfrm>
              <a:custGeom>
                <a:avLst/>
                <a:gdLst>
                  <a:gd name="connsiteX0" fmla="*/ 0 w 2770781"/>
                  <a:gd name="connsiteY0" fmla="*/ 0 h 439128"/>
                  <a:gd name="connsiteX1" fmla="*/ 2770781 w 2770781"/>
                  <a:gd name="connsiteY1" fmla="*/ 1 h 439128"/>
                  <a:gd name="connsiteX2" fmla="*/ 2650177 w 2770781"/>
                  <a:gd name="connsiteY2" fmla="*/ 439128 h 439128"/>
                  <a:gd name="connsiteX3" fmla="*/ 0 w 2770781"/>
                  <a:gd name="connsiteY3" fmla="*/ 439128 h 43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781" h="439128">
                    <a:moveTo>
                      <a:pt x="0" y="0"/>
                    </a:moveTo>
                    <a:lnTo>
                      <a:pt x="2770781" y="1"/>
                    </a:lnTo>
                    <a:lnTo>
                      <a:pt x="2650177" y="439128"/>
                    </a:lnTo>
                    <a:lnTo>
                      <a:pt x="0" y="439128"/>
                    </a:lnTo>
                    <a:close/>
                  </a:path>
                </a:pathLst>
              </a:custGeom>
              <a:solidFill>
                <a:srgbClr val="0343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just"/>
                <a:r>
                  <a:rPr lang="en-US" altLang="zh-CN" sz="3600" b="1" i="1" dirty="0">
                    <a:latin typeface="+mj-ea"/>
                    <a:ea typeface="+mj-ea"/>
                  </a:rPr>
                  <a:t>A</a:t>
                </a:r>
                <a:endPara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1332000" y="1106757"/>
                <a:ext cx="61068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冲突分析</a:t>
                </a:r>
                <a:r>
                  <a:rPr lang="en-US" altLang="zh-CN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+</a:t>
                </a:r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局部搜索的理论分析：改进混合算法</a:t>
                </a: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128556" y="1576659"/>
              <a:ext cx="1004802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285750" lvl="1" indent="-285750" algn="just">
                <a:buClr>
                  <a:srgbClr val="4472C4">
                    <a:lumMod val="50000"/>
                  </a:srgbClr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r>
                <a:rPr lang="zh-CN" altLang="en-US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通过去随机化和子句覆盖方法研究混合算法</a:t>
              </a: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822000" y="1888557"/>
              <a:ext cx="10548000" cy="2412001"/>
              <a:chOff x="822000" y="1888557"/>
              <a:chExt cx="10548000" cy="2412001"/>
            </a:xfrm>
          </p:grpSpPr>
          <p:sp>
            <p:nvSpPr>
              <p:cNvPr id="107" name="矩形: 圆角 106"/>
              <p:cNvSpPr/>
              <p:nvPr/>
            </p:nvSpPr>
            <p:spPr>
              <a:xfrm>
                <a:off x="822000" y="1888558"/>
                <a:ext cx="10548000" cy="2412000"/>
              </a:xfrm>
              <a:prstGeom prst="roundRect">
                <a:avLst>
                  <a:gd name="adj" fmla="val 230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+mj-ea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945804" y="1888557"/>
                <a:ext cx="10295680" cy="2316093"/>
                <a:chOff x="945804" y="1343365"/>
                <a:chExt cx="10295680" cy="2646739"/>
              </a:xfrm>
            </p:grpSpPr>
            <p:sp>
              <p:nvSpPr>
                <p:cNvPr id="18" name="文本框 45"/>
                <p:cNvSpPr txBox="1"/>
                <p:nvPr/>
              </p:nvSpPr>
              <p:spPr>
                <a:xfrm>
                  <a:off x="1906725" y="3103310"/>
                  <a:ext cx="1922335" cy="5979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buClr>
                      <a:schemeClr val="accent5">
                        <a:lumMod val="50000"/>
                      </a:schemeClr>
                    </a:buClr>
                    <a:buSzPct val="70000"/>
                    <a:defRPr sz="120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3438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算法在</a:t>
                  </a:r>
                  <a:r>
                    <a:rPr kumimoji="0" lang="zh-CN" altLang="en-US" sz="14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3438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规定</a:t>
                  </a: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3438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时间内成功则返回</a:t>
                  </a:r>
                </a:p>
              </p:txBody>
            </p:sp>
            <p:sp>
              <p:nvSpPr>
                <p:cNvPr id="19" name="文本框 19"/>
                <p:cNvSpPr txBox="1"/>
                <p:nvPr/>
              </p:nvSpPr>
              <p:spPr>
                <a:xfrm>
                  <a:off x="3302002" y="1683223"/>
                  <a:ext cx="1731818" cy="863927"/>
                </a:xfrm>
                <a:prstGeom prst="rect">
                  <a:avLst/>
                </a:prstGeom>
                <a:solidFill>
                  <a:srgbClr val="03438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DPLL: </a:t>
                  </a:r>
                  <a:r>
                    <a:rPr kumimoji="1" lang="en-U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Branching Algorithm</a:t>
                  </a:r>
                </a:p>
                <a:p>
                  <a:pPr algn="ctr"/>
                  <a:r>
                    <a:rPr kumimoji="1" lang="zh-CN" altLang="en-U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分支限界法</a:t>
                  </a:r>
                </a:p>
              </p:txBody>
            </p:sp>
            <p:sp>
              <p:nvSpPr>
                <p:cNvPr id="21" name="文本框 22"/>
                <p:cNvSpPr txBox="1"/>
                <p:nvPr/>
              </p:nvSpPr>
              <p:spPr>
                <a:xfrm>
                  <a:off x="2385293" y="2722030"/>
                  <a:ext cx="1016000" cy="37025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限时运行</a:t>
                  </a:r>
                </a:p>
              </p:txBody>
            </p:sp>
            <p:sp>
              <p:nvSpPr>
                <p:cNvPr id="23" name="文本框 19"/>
                <p:cNvSpPr txBox="1"/>
                <p:nvPr/>
              </p:nvSpPr>
              <p:spPr>
                <a:xfrm>
                  <a:off x="945804" y="1683223"/>
                  <a:ext cx="1663471" cy="863927"/>
                </a:xfrm>
                <a:prstGeom prst="rect">
                  <a:avLst/>
                </a:prstGeom>
                <a:solidFill>
                  <a:srgbClr val="03438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Derandomized Local Search</a:t>
                  </a:r>
                </a:p>
                <a:p>
                  <a:pPr algn="ctr"/>
                  <a:r>
                    <a:rPr kumimoji="1" lang="zh-CN" altLang="en-U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去随机化局部搜索</a:t>
                  </a:r>
                </a:p>
              </p:txBody>
            </p:sp>
            <p:cxnSp>
              <p:nvCxnSpPr>
                <p:cNvPr id="73" name="连接符: 肘形 72"/>
                <p:cNvCxnSpPr>
                  <a:stCxn id="23" idx="2"/>
                  <a:endCxn id="21" idx="1"/>
                </p:cNvCxnSpPr>
                <p:nvPr/>
              </p:nvCxnSpPr>
              <p:spPr>
                <a:xfrm rot="16200000" flipH="1">
                  <a:off x="1901413" y="2423276"/>
                  <a:ext cx="360007" cy="607753"/>
                </a:xfrm>
                <a:prstGeom prst="bentConnector2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连接符: 肘形 73"/>
                <p:cNvCxnSpPr>
                  <a:stCxn id="19" idx="2"/>
                  <a:endCxn id="21" idx="3"/>
                </p:cNvCxnSpPr>
                <p:nvPr/>
              </p:nvCxnSpPr>
              <p:spPr>
                <a:xfrm rot="5400000">
                  <a:off x="3604599" y="2343844"/>
                  <a:ext cx="360007" cy="766618"/>
                </a:xfrm>
                <a:prstGeom prst="bentConnector2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75" name="图片 74" descr="文本&#10;&#10;AI 生成的内容可能不正确。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435247" y="1907749"/>
                  <a:ext cx="1460633" cy="720579"/>
                </a:xfrm>
                <a:prstGeom prst="rect">
                  <a:avLst/>
                </a:prstGeom>
              </p:spPr>
            </p:pic>
            <p:sp>
              <p:nvSpPr>
                <p:cNvPr id="77" name="文本框 22"/>
                <p:cNvSpPr txBox="1"/>
                <p:nvPr/>
              </p:nvSpPr>
              <p:spPr>
                <a:xfrm>
                  <a:off x="6908599" y="2875982"/>
                  <a:ext cx="2051999" cy="329115"/>
                </a:xfrm>
                <a:prstGeom prst="rect">
                  <a:avLst/>
                </a:prstGeom>
                <a:solidFill>
                  <a:srgbClr val="03438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Independent  clauses</a:t>
                  </a:r>
                  <a:endParaRPr kumimoji="1" lang="zh-CN" alt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8" name="文本框 22"/>
                <p:cNvSpPr txBox="1"/>
                <p:nvPr/>
              </p:nvSpPr>
              <p:spPr>
                <a:xfrm>
                  <a:off x="9088308" y="2875982"/>
                  <a:ext cx="2153176" cy="329115"/>
                </a:xfrm>
                <a:prstGeom prst="rect">
                  <a:avLst/>
                </a:prstGeom>
                <a:solidFill>
                  <a:srgbClr val="03438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Negative overlapped clauses</a:t>
                  </a:r>
                  <a:endParaRPr kumimoji="1" lang="zh-CN" alt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9" name="文本框 45"/>
                <p:cNvSpPr txBox="1"/>
                <p:nvPr/>
              </p:nvSpPr>
              <p:spPr>
                <a:xfrm>
                  <a:off x="7731815" y="3392189"/>
                  <a:ext cx="2644085" cy="5979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buClr>
                      <a:schemeClr val="accent5">
                        <a:lumMod val="50000"/>
                      </a:schemeClr>
                    </a:buClr>
                    <a:buSzPct val="70000"/>
                    <a:defRPr sz="120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3438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考虑更多样更完备的子句覆盖模式可进一步降低解空间大小</a:t>
                  </a:r>
                </a:p>
              </p:txBody>
            </p:sp>
            <p:pic>
              <p:nvPicPr>
                <p:cNvPr id="80" name="图片 79" descr="文本&#10;&#10;AI 生成的内容可能不正确。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422527" y="1915607"/>
                  <a:ext cx="1287007" cy="705778"/>
                </a:xfrm>
                <a:prstGeom prst="rect">
                  <a:avLst/>
                </a:prstGeom>
              </p:spPr>
            </p:pic>
            <p:sp>
              <p:nvSpPr>
                <p:cNvPr id="81" name="椭圆 80"/>
                <p:cNvSpPr/>
                <p:nvPr/>
              </p:nvSpPr>
              <p:spPr>
                <a:xfrm>
                  <a:off x="9422527" y="1882238"/>
                  <a:ext cx="333877" cy="74609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文本框 45"/>
                <p:cNvSpPr txBox="1"/>
                <p:nvPr/>
              </p:nvSpPr>
              <p:spPr>
                <a:xfrm>
                  <a:off x="7151432" y="1343365"/>
                  <a:ext cx="4082600" cy="3754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buClr>
                      <a:schemeClr val="accent5">
                        <a:lumMod val="50000"/>
                      </a:schemeClr>
                    </a:buClr>
                    <a:buSzPct val="70000"/>
                    <a:defRPr sz="120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pPr marL="0" marR="0" lvl="0" indent="0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/>
                  </a:pPr>
                  <a:r>
                    <a:rPr lang="zh-CN" altLang="en-US" sz="1400" b="1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利用冲突分析对不同子句覆盖模式分别构造解空间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6" name="直接箭头连接符 85"/>
                <p:cNvCxnSpPr>
                  <a:stCxn id="19" idx="3"/>
                </p:cNvCxnSpPr>
                <p:nvPr/>
              </p:nvCxnSpPr>
              <p:spPr>
                <a:xfrm>
                  <a:off x="5033820" y="2115186"/>
                  <a:ext cx="2388994" cy="1755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7" name="文本框 22"/>
                <p:cNvSpPr txBox="1"/>
                <p:nvPr/>
              </p:nvSpPr>
              <p:spPr>
                <a:xfrm>
                  <a:off x="5398064" y="1632098"/>
                  <a:ext cx="1521979" cy="37025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05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产生独立子句模式集合</a:t>
                  </a:r>
                </a:p>
              </p:txBody>
            </p:sp>
            <p:sp>
              <p:nvSpPr>
                <p:cNvPr id="88" name="文本框 22"/>
                <p:cNvSpPr txBox="1"/>
                <p:nvPr/>
              </p:nvSpPr>
              <p:spPr>
                <a:xfrm>
                  <a:off x="5398064" y="2276968"/>
                  <a:ext cx="1521979" cy="37025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05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多模式子句覆盖</a:t>
                  </a:r>
                </a:p>
              </p:txBody>
            </p:sp>
            <p:cxnSp>
              <p:nvCxnSpPr>
                <p:cNvPr id="89" name="连接符: 肘形 88"/>
                <p:cNvCxnSpPr/>
                <p:nvPr/>
              </p:nvCxnSpPr>
              <p:spPr>
                <a:xfrm rot="10800000">
                  <a:off x="1274161" y="2543180"/>
                  <a:ext cx="6457654" cy="1215116"/>
                </a:xfrm>
                <a:prstGeom prst="bentConnector3">
                  <a:avLst>
                    <a:gd name="adj1" fmla="val 100019"/>
                  </a:avLst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0" name="文本框 22"/>
                <p:cNvSpPr txBox="1"/>
                <p:nvPr/>
              </p:nvSpPr>
              <p:spPr>
                <a:xfrm>
                  <a:off x="4809982" y="3259735"/>
                  <a:ext cx="679593" cy="37025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加速</a:t>
                  </a:r>
                </a:p>
              </p:txBody>
            </p:sp>
          </p:grpSp>
        </p:grpSp>
      </p:grpSp>
      <p:grpSp>
        <p:nvGrpSpPr>
          <p:cNvPr id="131" name="组合 130"/>
          <p:cNvGrpSpPr/>
          <p:nvPr/>
        </p:nvGrpSpPr>
        <p:grpSpPr>
          <a:xfrm>
            <a:off x="330200" y="4476722"/>
            <a:ext cx="11392251" cy="2005397"/>
            <a:chOff x="687704" y="4476722"/>
            <a:chExt cx="10682296" cy="2005397"/>
          </a:xfrm>
        </p:grpSpPr>
        <p:grpSp>
          <p:nvGrpSpPr>
            <p:cNvPr id="98" name="组合 97"/>
            <p:cNvGrpSpPr/>
            <p:nvPr/>
          </p:nvGrpSpPr>
          <p:grpSpPr>
            <a:xfrm>
              <a:off x="687704" y="4476722"/>
              <a:ext cx="7694296" cy="468900"/>
              <a:chOff x="695326" y="1059552"/>
              <a:chExt cx="7694296" cy="463743"/>
            </a:xfrm>
          </p:grpSpPr>
          <p:sp>
            <p:nvSpPr>
              <p:cNvPr id="117" name="任意多边形: 形状 116"/>
              <p:cNvSpPr/>
              <p:nvPr/>
            </p:nvSpPr>
            <p:spPr>
              <a:xfrm>
                <a:off x="695326" y="1059552"/>
                <a:ext cx="7426432" cy="463743"/>
              </a:xfrm>
              <a:custGeom>
                <a:avLst/>
                <a:gdLst>
                  <a:gd name="connsiteX0" fmla="*/ 0 w 2770781"/>
                  <a:gd name="connsiteY0" fmla="*/ 0 h 439128"/>
                  <a:gd name="connsiteX1" fmla="*/ 2770781 w 2770781"/>
                  <a:gd name="connsiteY1" fmla="*/ 1 h 439128"/>
                  <a:gd name="connsiteX2" fmla="*/ 2650177 w 2770781"/>
                  <a:gd name="connsiteY2" fmla="*/ 439128 h 439128"/>
                  <a:gd name="connsiteX3" fmla="*/ 0 w 2770781"/>
                  <a:gd name="connsiteY3" fmla="*/ 439128 h 43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781" h="439128">
                    <a:moveTo>
                      <a:pt x="0" y="0"/>
                    </a:moveTo>
                    <a:lnTo>
                      <a:pt x="2770781" y="1"/>
                    </a:lnTo>
                    <a:lnTo>
                      <a:pt x="2650177" y="439128"/>
                    </a:lnTo>
                    <a:lnTo>
                      <a:pt x="0" y="439128"/>
                    </a:lnTo>
                    <a:close/>
                  </a:path>
                </a:pathLst>
              </a:custGeom>
              <a:solidFill>
                <a:srgbClr val="0343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just"/>
                <a:r>
                  <a:rPr lang="en-US" altLang="zh-CN" sz="3600" b="1" i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B</a:t>
                </a:r>
                <a:endPara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1332000" y="1106757"/>
                <a:ext cx="7057622" cy="36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局部搜索</a:t>
                </a:r>
                <a:r>
                  <a:rPr lang="en-US" altLang="zh-CN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+</a:t>
                </a:r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归结法</a:t>
                </a:r>
                <a:r>
                  <a:rPr lang="en-US" altLang="zh-CN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+</a:t>
                </a:r>
                <a:r>
                  <a:rPr lang="zh-CN" altLang="en-US" sz="1800" b="1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分支法的理论分析：从困难实例分析到优势互补</a:t>
                </a:r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687706" y="5006119"/>
              <a:ext cx="10682294" cy="1476000"/>
              <a:chOff x="687706" y="5006119"/>
              <a:chExt cx="10682294" cy="1476000"/>
            </a:xfrm>
          </p:grpSpPr>
          <p:sp>
            <p:nvSpPr>
              <p:cNvPr id="97" name="矩形: 圆角 96"/>
              <p:cNvSpPr/>
              <p:nvPr/>
            </p:nvSpPr>
            <p:spPr>
              <a:xfrm>
                <a:off x="822000" y="5006119"/>
                <a:ext cx="10548000" cy="1476000"/>
              </a:xfrm>
              <a:prstGeom prst="roundRect">
                <a:avLst>
                  <a:gd name="adj" fmla="val 409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+mj-ea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687706" y="5112200"/>
                <a:ext cx="10587275" cy="1313148"/>
                <a:chOff x="325187" y="5328100"/>
                <a:chExt cx="11461847" cy="1313148"/>
              </a:xfrm>
            </p:grpSpPr>
            <p:pic>
              <p:nvPicPr>
                <p:cNvPr id="120" name="图片 119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15775" b="4657"/>
                <a:stretch>
                  <a:fillRect/>
                </a:stretch>
              </p:blipFill>
              <p:spPr>
                <a:xfrm>
                  <a:off x="9642470" y="5497241"/>
                  <a:ext cx="2144564" cy="738664"/>
                </a:xfrm>
                <a:prstGeom prst="rect">
                  <a:avLst/>
                </a:prstGeom>
              </p:spPr>
            </p:pic>
            <p:pic>
              <p:nvPicPr>
                <p:cNvPr id="121" name="Picture 4" descr="Branch and Bound Algorithm | Baeldung on Computer Science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98412" y="5517881"/>
                  <a:ext cx="1825471" cy="11233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2" name="文本框 121"/>
                <p:cNvSpPr txBox="1"/>
                <p:nvPr/>
              </p:nvSpPr>
              <p:spPr>
                <a:xfrm>
                  <a:off x="7824634" y="5387802"/>
                  <a:ext cx="1594581" cy="738664"/>
                </a:xfrm>
                <a:prstGeom prst="rect">
                  <a:avLst/>
                </a:prstGeom>
                <a:solidFill>
                  <a:srgbClr val="03438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solidFill>
                        <a:schemeClr val="bg1"/>
                      </a:solidFill>
                    </a:rPr>
                    <a:t>归结法增加子句，减少变量，</a:t>
                  </a:r>
                  <a:endParaRPr lang="en-US" altLang="zh-CN" sz="1400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zh-CN" altLang="en-US" sz="1400" b="1" dirty="0">
                      <a:solidFill>
                        <a:schemeClr val="bg1"/>
                      </a:solidFill>
                    </a:rPr>
                    <a:t>加速剪枝。</a:t>
                  </a:r>
                </a:p>
              </p:txBody>
            </p:sp>
            <p:sp>
              <p:nvSpPr>
                <p:cNvPr id="123" name="文本框 122"/>
                <p:cNvSpPr txBox="1"/>
                <p:nvPr/>
              </p:nvSpPr>
              <p:spPr>
                <a:xfrm>
                  <a:off x="4447271" y="5603246"/>
                  <a:ext cx="1456056" cy="523220"/>
                </a:xfrm>
                <a:prstGeom prst="rect">
                  <a:avLst/>
                </a:prstGeom>
                <a:solidFill>
                  <a:srgbClr val="03438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solidFill>
                        <a:schemeClr val="bg1"/>
                      </a:solidFill>
                    </a:rPr>
                    <a:t>分析困难实例，</a:t>
                  </a:r>
                  <a:endParaRPr lang="en-US" altLang="zh-CN" sz="1400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zh-CN" altLang="en-US" sz="1400" b="1" dirty="0">
                      <a:solidFill>
                        <a:schemeClr val="bg1"/>
                      </a:solidFill>
                    </a:rPr>
                    <a:t>寻求互补。</a:t>
                  </a:r>
                </a:p>
              </p:txBody>
            </p:sp>
            <p:pic>
              <p:nvPicPr>
                <p:cNvPr id="124" name="图片 123" descr="ChatGPT Image 2025年6月25日 09_28_0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80664" y="5373370"/>
                  <a:ext cx="1805305" cy="1203960"/>
                </a:xfrm>
                <a:prstGeom prst="rect">
                  <a:avLst/>
                </a:prstGeom>
              </p:spPr>
            </p:pic>
            <p:sp>
              <p:nvSpPr>
                <p:cNvPr id="126" name="箭头: 燕尾形 30"/>
                <p:cNvSpPr/>
                <p:nvPr>
                  <p:custDataLst>
                    <p:tags r:id="rId1"/>
                  </p:custDataLst>
                </p:nvPr>
              </p:nvSpPr>
              <p:spPr>
                <a:xfrm rot="10800000">
                  <a:off x="8317880" y="6192000"/>
                  <a:ext cx="608090" cy="192882"/>
                </a:xfrm>
                <a:prstGeom prst="notchedRightArrow">
                  <a:avLst>
                    <a:gd name="adj1" fmla="val 50000"/>
                    <a:gd name="adj2" fmla="val 63282"/>
                  </a:avLst>
                </a:prstGeom>
                <a:solidFill>
                  <a:srgbClr val="03438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7" name="箭头: 燕尾形 126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538008" y="6192000"/>
                  <a:ext cx="608090" cy="192882"/>
                </a:xfrm>
                <a:prstGeom prst="notchedRightArrow">
                  <a:avLst>
                    <a:gd name="adj1" fmla="val 50000"/>
                    <a:gd name="adj2" fmla="val 63282"/>
                  </a:avLst>
                </a:prstGeom>
                <a:solidFill>
                  <a:srgbClr val="03438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8" name="箭头: 燕尾形 127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 flipH="1">
                  <a:off x="5227881" y="6192000"/>
                  <a:ext cx="608090" cy="192882"/>
                </a:xfrm>
                <a:prstGeom prst="notchedRightArrow">
                  <a:avLst>
                    <a:gd name="adj1" fmla="val 50000"/>
                    <a:gd name="adj2" fmla="val 63282"/>
                  </a:avLst>
                </a:prstGeom>
                <a:solidFill>
                  <a:srgbClr val="03438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9" name="文本框 128"/>
                <p:cNvSpPr txBox="1"/>
                <p:nvPr/>
              </p:nvSpPr>
              <p:spPr>
                <a:xfrm>
                  <a:off x="325187" y="5328100"/>
                  <a:ext cx="2079790" cy="1231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dirty="0">
                      <a:latin typeface="+mn-ea"/>
                    </a:rPr>
                    <a:t>归结法：减少变量</a:t>
                  </a:r>
                  <a:r>
                    <a:rPr lang="en-US" altLang="zh-CN" sz="1600" dirty="0">
                      <a:latin typeface="+mn-ea"/>
                    </a:rPr>
                    <a:t>/</a:t>
                  </a:r>
                  <a:r>
                    <a:rPr lang="zh-CN" altLang="en-US" sz="1600" dirty="0">
                      <a:latin typeface="+mn-ea"/>
                    </a:rPr>
                    <a:t>增加变量的出现频率</a:t>
                  </a:r>
                  <a:endParaRPr lang="en-US" altLang="zh-CN" sz="1600" dirty="0">
                    <a:latin typeface="+mn-ea"/>
                  </a:endParaRPr>
                </a:p>
                <a:p>
                  <a:pPr>
                    <a:spcBef>
                      <a:spcPts val="1200"/>
                    </a:spcBef>
                  </a:pPr>
                  <a:r>
                    <a:rPr lang="zh-CN" altLang="en-US" sz="1600" dirty="0">
                      <a:latin typeface="+mn-ea"/>
                    </a:rPr>
                    <a:t>局部搜索和分支法：可以优势互补</a:t>
                  </a:r>
                </a:p>
              </p:txBody>
            </p:sp>
          </p:grpSp>
        </p:grpSp>
      </p:grp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15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360" y="1543050"/>
            <a:ext cx="11502390" cy="5189855"/>
          </a:xfrm>
          <a:prstGeom prst="roundRect">
            <a:avLst>
              <a:gd name="adj" fmla="val 1182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标题 4"/>
          <p:cNvSpPr txBox="1"/>
          <p:nvPr/>
        </p:nvSpPr>
        <p:spPr>
          <a:xfrm>
            <a:off x="0" y="-7666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sz="36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研究方案四：新型</a:t>
            </a:r>
            <a:r>
              <a:rPr kumimoji="1" lang="en-US" altLang="zh-CN" sz="36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SAT</a:t>
            </a:r>
            <a:r>
              <a:rPr kumimoji="1" lang="zh-CN" altLang="en-US" sz="36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388000" y="1052514"/>
            <a:ext cx="7416000" cy="468000"/>
            <a:chOff x="2388000" y="1052514"/>
            <a:chExt cx="7416000" cy="468000"/>
          </a:xfrm>
        </p:grpSpPr>
        <p:sp>
          <p:nvSpPr>
            <p:cNvPr id="3" name="梯形 2"/>
            <p:cNvSpPr/>
            <p:nvPr/>
          </p:nvSpPr>
          <p:spPr>
            <a:xfrm flipV="1">
              <a:off x="2388000" y="1052514"/>
              <a:ext cx="7416000" cy="468000"/>
            </a:xfrm>
            <a:prstGeom prst="trapezoid">
              <a:avLst>
                <a:gd name="adj" fmla="val 53487"/>
              </a:avLst>
            </a:prstGeom>
            <a:solidFill>
              <a:srgbClr val="0343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821883" y="1104164"/>
              <a:ext cx="4548232" cy="369332"/>
            </a:xfrm>
            <a:prstGeom prst="rect">
              <a:avLst/>
            </a:prstGeom>
            <a:noFill/>
          </p:spPr>
          <p:txBody>
            <a:bodyPr vert="horz" wrap="non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结合理论分析特征偏好的专用</a:t>
              </a: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SAT</a:t>
              </a: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求解方法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3420" y="1568450"/>
            <a:ext cx="11249029" cy="11375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457200" algn="just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A</a:t>
            </a:r>
            <a:r>
              <a:rPr lang="zh-CN" altLang="en-US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、冲突分析的预处理技术：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根据冲突分析方法的困难实例结构分析结果，研究高效的预处理技术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  <a:p>
            <a:pPr marL="4140200" indent="-4140200" algn="just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B</a:t>
            </a:r>
            <a:r>
              <a:rPr lang="zh-CN" altLang="en-US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lang="en-US" altLang="zh-CN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XOR</a:t>
            </a:r>
            <a:r>
              <a:rPr lang="zh-CN" altLang="en-US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稠密公式的代数融合方法：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根据混合算法理论结果，研究</a:t>
            </a:r>
            <a:r>
              <a:rPr lang="en-US" altLang="zh-CN" dirty="0">
                <a:latin typeface="+mj-ea"/>
                <a:cs typeface="+mj-ea"/>
                <a:sym typeface="+mn-ea"/>
              </a:rPr>
              <a:t>XOR</a:t>
            </a:r>
            <a:r>
              <a:rPr lang="zh-CN" altLang="en-US" dirty="0">
                <a:latin typeface="+mj-ea"/>
                <a:cs typeface="+mj-ea"/>
                <a:sym typeface="+mn-ea"/>
              </a:rPr>
              <a:t>约束高效方法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与冲突分析的融合策略</a:t>
            </a:r>
          </a:p>
          <a:p>
            <a:pPr indent="-457200" algn="just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r>
              <a:rPr lang="zh-CN" altLang="en-US" b="1" dirty="0">
                <a:solidFill>
                  <a:srgbClr val="034382"/>
                </a:solidFill>
                <a:latin typeface="+mj-ea"/>
                <a:ea typeface="+mj-ea"/>
                <a:cs typeface="+mj-ea"/>
                <a:sym typeface="+mn-ea"/>
              </a:rPr>
              <a:t>、以难解电路为直接输入的求解技术：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研究在电路上直接进行搜索、推理的电路</a:t>
            </a:r>
            <a:r>
              <a:rPr lang="en-US" altLang="zh-CN" dirty="0">
                <a:latin typeface="+mj-ea"/>
                <a:ea typeface="+mj-ea"/>
                <a:cs typeface="+mj-ea"/>
                <a:sym typeface="+mn-ea"/>
              </a:rPr>
              <a:t>SAT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求解器</a:t>
            </a:r>
          </a:p>
        </p:txBody>
      </p:sp>
      <p:grpSp>
        <p:nvGrpSpPr>
          <p:cNvPr id="149" name="组合 148"/>
          <p:cNvGrpSpPr/>
          <p:nvPr/>
        </p:nvGrpSpPr>
        <p:grpSpPr>
          <a:xfrm>
            <a:off x="483870" y="3990341"/>
            <a:ext cx="3560445" cy="2423160"/>
            <a:chOff x="427990" y="3990341"/>
            <a:chExt cx="3560445" cy="2423160"/>
          </a:xfrm>
        </p:grpSpPr>
        <p:sp>
          <p:nvSpPr>
            <p:cNvPr id="10" name="圆角矩形 48"/>
            <p:cNvSpPr/>
            <p:nvPr/>
          </p:nvSpPr>
          <p:spPr>
            <a:xfrm>
              <a:off x="427990" y="3990341"/>
              <a:ext cx="3560445" cy="2423160"/>
            </a:xfrm>
            <a:prstGeom prst="rect">
              <a:avLst/>
            </a:prstGeom>
            <a:solidFill>
              <a:srgbClr val="E8EFF6"/>
            </a:solidFill>
            <a:ln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rgbClr val="1B61A7"/>
                </a:solidFill>
              </a:endParaRPr>
            </a:p>
          </p:txBody>
        </p:sp>
        <p:grpSp>
          <p:nvGrpSpPr>
            <p:cNvPr id="147" name="组合 146"/>
            <p:cNvGrpSpPr/>
            <p:nvPr/>
          </p:nvGrpSpPr>
          <p:grpSpPr>
            <a:xfrm>
              <a:off x="572769" y="4086860"/>
              <a:ext cx="1728000" cy="2197735"/>
              <a:chOff x="572769" y="4086860"/>
              <a:chExt cx="1728000" cy="2197735"/>
            </a:xfrm>
          </p:grpSpPr>
          <p:grpSp>
            <p:nvGrpSpPr>
              <p:cNvPr id="146" name="组合 145"/>
              <p:cNvGrpSpPr/>
              <p:nvPr/>
            </p:nvGrpSpPr>
            <p:grpSpPr>
              <a:xfrm>
                <a:off x="572769" y="4424045"/>
                <a:ext cx="1728000" cy="1860550"/>
                <a:chOff x="572769" y="4424045"/>
                <a:chExt cx="1728000" cy="1860550"/>
              </a:xfrm>
            </p:grpSpPr>
            <p:sp>
              <p:nvSpPr>
                <p:cNvPr id="12" name="圆角矩形 33"/>
                <p:cNvSpPr/>
                <p:nvPr/>
              </p:nvSpPr>
              <p:spPr>
                <a:xfrm>
                  <a:off x="572769" y="4424045"/>
                  <a:ext cx="1728000" cy="876300"/>
                </a:xfrm>
                <a:prstGeom prst="rect">
                  <a:avLst/>
                </a:prstGeom>
                <a:solidFill>
                  <a:srgbClr val="E8EFF6"/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600" b="1" dirty="0">
                      <a:solidFill>
                        <a:schemeClr val="tx1"/>
                      </a:solidFill>
                    </a:rPr>
                    <a:t>与</a:t>
                  </a:r>
                  <a:r>
                    <a:rPr lang="zh-CN" altLang="en-US" sz="1600" b="1" dirty="0">
                      <a:solidFill>
                        <a:srgbClr val="C55A11"/>
                      </a:solidFill>
                    </a:rPr>
                    <a:t>山东大学</a:t>
                  </a:r>
                  <a:r>
                    <a:rPr lang="zh-CN" altLang="en-US" sz="1600" b="1" dirty="0">
                      <a:solidFill>
                        <a:schemeClr val="tx1"/>
                      </a:solidFill>
                    </a:rPr>
                    <a:t>合作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600" b="1" dirty="0">
                      <a:solidFill>
                        <a:srgbClr val="C55A11"/>
                      </a:solidFill>
                    </a:rPr>
                    <a:t>密码学</a:t>
                  </a:r>
                  <a:r>
                    <a:rPr lang="zh-CN" altLang="en-US" sz="1600" b="1" dirty="0">
                      <a:solidFill>
                        <a:schemeClr val="tx1"/>
                      </a:solidFill>
                    </a:rPr>
                    <a:t>难题</a:t>
                  </a:r>
                </a:p>
              </p:txBody>
            </p:sp>
            <p:sp>
              <p:nvSpPr>
                <p:cNvPr id="13" name="圆角矩形 38"/>
                <p:cNvSpPr/>
                <p:nvPr/>
              </p:nvSpPr>
              <p:spPr>
                <a:xfrm>
                  <a:off x="572769" y="5393055"/>
                  <a:ext cx="1728000" cy="891540"/>
                </a:xfrm>
                <a:prstGeom prst="rect">
                  <a:avLst/>
                </a:prstGeom>
                <a:solidFill>
                  <a:srgbClr val="E8EFF6"/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400" b="1" dirty="0">
                      <a:solidFill>
                        <a:schemeClr val="tx1"/>
                      </a:solidFill>
                    </a:rPr>
                    <a:t>与</a:t>
                  </a:r>
                  <a:r>
                    <a:rPr lang="zh-CN" altLang="en-US" sz="1400" b="1" dirty="0">
                      <a:solidFill>
                        <a:srgbClr val="C55A11"/>
                      </a:solidFill>
                    </a:rPr>
                    <a:t>华为</a:t>
                  </a:r>
                  <a:r>
                    <a:rPr lang="zh-CN" altLang="en-US" sz="14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、</a:t>
                  </a:r>
                  <a:r>
                    <a:rPr lang="zh-CN" altLang="en-US" sz="1400" b="1" dirty="0">
                      <a:solidFill>
                        <a:srgbClr val="C55A11"/>
                      </a:solidFill>
                    </a:rPr>
                    <a:t>华大九天</a:t>
                  </a:r>
                  <a:r>
                    <a:rPr lang="zh-CN" altLang="en-US" sz="1400" b="1" dirty="0">
                      <a:solidFill>
                        <a:schemeClr val="tx1"/>
                      </a:solidFill>
                    </a:rPr>
                    <a:t>合作</a:t>
                  </a:r>
                  <a:r>
                    <a:rPr lang="en-US" altLang="zh-CN" sz="1400" b="1" dirty="0">
                      <a:solidFill>
                        <a:srgbClr val="C55A11"/>
                      </a:solidFill>
                    </a:rPr>
                    <a:t>EDA</a:t>
                  </a:r>
                  <a:r>
                    <a:rPr lang="zh-CN" altLang="en-US" sz="1400" b="1" dirty="0">
                      <a:solidFill>
                        <a:srgbClr val="C55A11"/>
                      </a:solidFill>
                    </a:rPr>
                    <a:t>形式化验证</a:t>
                  </a:r>
                  <a:r>
                    <a:rPr lang="zh-CN" altLang="en-US" sz="1400" b="1" dirty="0">
                      <a:solidFill>
                        <a:schemeClr val="tx1"/>
                      </a:solidFill>
                    </a:rPr>
                    <a:t>难题</a:t>
                  </a:r>
                </a:p>
              </p:txBody>
            </p:sp>
          </p:grpSp>
          <p:sp>
            <p:nvSpPr>
              <p:cNvPr id="24" name="文本框 23"/>
              <p:cNvSpPr txBox="1"/>
              <p:nvPr/>
            </p:nvSpPr>
            <p:spPr>
              <a:xfrm>
                <a:off x="1138319" y="4086860"/>
                <a:ext cx="596900" cy="3067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400" b="1" dirty="0">
                    <a:sym typeface="+mn-ea"/>
                  </a:rPr>
                  <a:t>来源</a:t>
                </a:r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2348229" y="4086860"/>
              <a:ext cx="1512000" cy="2197735"/>
              <a:chOff x="2348229" y="4086860"/>
              <a:chExt cx="1512000" cy="2197735"/>
            </a:xfrm>
          </p:grpSpPr>
          <p:grpSp>
            <p:nvGrpSpPr>
              <p:cNvPr id="145" name="组合 144"/>
              <p:cNvGrpSpPr/>
              <p:nvPr/>
            </p:nvGrpSpPr>
            <p:grpSpPr>
              <a:xfrm>
                <a:off x="2348229" y="4424045"/>
                <a:ext cx="1512000" cy="1860550"/>
                <a:chOff x="2386329" y="4424045"/>
                <a:chExt cx="1512000" cy="1860550"/>
              </a:xfrm>
            </p:grpSpPr>
            <p:sp>
              <p:nvSpPr>
                <p:cNvPr id="15" name="圆角矩形 42"/>
                <p:cNvSpPr/>
                <p:nvPr/>
              </p:nvSpPr>
              <p:spPr>
                <a:xfrm>
                  <a:off x="2386329" y="5781040"/>
                  <a:ext cx="1512000" cy="503555"/>
                </a:xfrm>
                <a:prstGeom prst="rect">
                  <a:avLst/>
                </a:prstGeom>
                <a:solidFill>
                  <a:srgbClr val="E8EFF6"/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altLang="zh-CN" sz="1200" b="1" dirty="0">
                      <a:solidFill>
                        <a:schemeClr val="tx1"/>
                      </a:solidFill>
                    </a:rPr>
                    <a:t>C  </a:t>
                  </a:r>
                  <a:r>
                    <a:rPr lang="zh-CN" altLang="en-US" sz="1200" b="1" dirty="0">
                      <a:solidFill>
                        <a:srgbClr val="C55A11"/>
                      </a:solidFill>
                    </a:rPr>
                    <a:t>电路为直接输入</a:t>
                  </a:r>
                </a:p>
              </p:txBody>
            </p:sp>
            <p:sp>
              <p:nvSpPr>
                <p:cNvPr id="20" name="圆角矩形 43"/>
                <p:cNvSpPr/>
                <p:nvPr/>
              </p:nvSpPr>
              <p:spPr>
                <a:xfrm>
                  <a:off x="2386329" y="4424045"/>
                  <a:ext cx="1512000" cy="503555"/>
                </a:xfrm>
                <a:prstGeom prst="rect">
                  <a:avLst/>
                </a:prstGeom>
                <a:solidFill>
                  <a:srgbClr val="E8EFF6"/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altLang="zh-CN" sz="1200" b="1" dirty="0">
                      <a:solidFill>
                        <a:schemeClr val="tx1"/>
                      </a:solidFill>
                      <a:sym typeface="+mn-ea"/>
                    </a:rPr>
                    <a:t>A</a:t>
                  </a:r>
                  <a:r>
                    <a:rPr lang="en-US" altLang="zh-CN" sz="1200" b="1" dirty="0">
                      <a:solidFill>
                        <a:schemeClr val="accent1">
                          <a:lumMod val="75000"/>
                        </a:schemeClr>
                      </a:solidFill>
                      <a:sym typeface="+mn-ea"/>
                    </a:rPr>
                    <a:t>  </a:t>
                  </a:r>
                  <a:r>
                    <a:rPr lang="zh-CN" altLang="en-US" sz="1200" b="1" dirty="0">
                      <a:solidFill>
                        <a:srgbClr val="C55A11"/>
                      </a:solidFill>
                      <a:sym typeface="+mn-ea"/>
                    </a:rPr>
                    <a:t>大规模约束方程</a:t>
                  </a:r>
                  <a:endParaRPr lang="zh-CN" altLang="en-US" sz="1200" b="1" dirty="0">
                    <a:solidFill>
                      <a:srgbClr val="C55A11"/>
                    </a:solidFill>
                  </a:endParaRPr>
                </a:p>
              </p:txBody>
            </p:sp>
            <p:sp>
              <p:nvSpPr>
                <p:cNvPr id="22" name="圆角矩形 44"/>
                <p:cNvSpPr/>
                <p:nvPr/>
              </p:nvSpPr>
              <p:spPr>
                <a:xfrm>
                  <a:off x="2386329" y="5102543"/>
                  <a:ext cx="1512000" cy="503555"/>
                </a:xfrm>
                <a:prstGeom prst="rect">
                  <a:avLst/>
                </a:prstGeom>
                <a:solidFill>
                  <a:srgbClr val="E8EFF6"/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altLang="zh-CN" sz="1200" b="1" dirty="0">
                      <a:solidFill>
                        <a:schemeClr val="tx1"/>
                      </a:solidFill>
                      <a:sym typeface="+mn-ea"/>
                    </a:rPr>
                    <a:t>B </a:t>
                  </a:r>
                  <a:r>
                    <a:rPr lang="en-US" altLang="zh-CN" sz="1200" b="1" dirty="0">
                      <a:solidFill>
                        <a:schemeClr val="accent1">
                          <a:lumMod val="75000"/>
                        </a:schemeClr>
                      </a:solidFill>
                      <a:sym typeface="+mn-ea"/>
                    </a:rPr>
                    <a:t> </a:t>
                  </a:r>
                  <a:r>
                    <a:rPr lang="zh-CN" altLang="en-US" sz="1200" b="1" dirty="0">
                      <a:solidFill>
                        <a:srgbClr val="C55A11"/>
                      </a:solidFill>
                      <a:sym typeface="+mn-ea"/>
                    </a:rPr>
                    <a:t>稠密</a:t>
                  </a:r>
                  <a:r>
                    <a:rPr lang="en-US" altLang="zh-CN" sz="1200" b="1" dirty="0">
                      <a:solidFill>
                        <a:srgbClr val="C55A11"/>
                      </a:solidFill>
                      <a:sym typeface="+mn-ea"/>
                    </a:rPr>
                    <a:t>XOR</a:t>
                  </a:r>
                  <a:r>
                    <a:rPr lang="zh-CN" altLang="en-US" sz="1200" b="1" dirty="0">
                      <a:solidFill>
                        <a:srgbClr val="C55A11"/>
                      </a:solidFill>
                      <a:sym typeface="+mn-ea"/>
                    </a:rPr>
                    <a:t>约束</a:t>
                  </a:r>
                  <a:endParaRPr lang="zh-CN" altLang="en-US" sz="1200" b="1" dirty="0">
                    <a:solidFill>
                      <a:srgbClr val="C55A11"/>
                    </a:solidFill>
                  </a:endParaRPr>
                </a:p>
              </p:txBody>
            </p:sp>
          </p:grpSp>
          <p:sp>
            <p:nvSpPr>
              <p:cNvPr id="25" name="文本框 24"/>
              <p:cNvSpPr txBox="1"/>
              <p:nvPr/>
            </p:nvSpPr>
            <p:spPr>
              <a:xfrm>
                <a:off x="2805779" y="4086860"/>
                <a:ext cx="596900" cy="3067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400" b="1" dirty="0">
                    <a:sym typeface="+mn-ea"/>
                  </a:rPr>
                  <a:t>特征</a:t>
                </a:r>
              </a:p>
            </p:txBody>
          </p:sp>
        </p:grpSp>
      </p:grpSp>
      <p:sp>
        <p:nvSpPr>
          <p:cNvPr id="26" name="下箭头 51"/>
          <p:cNvSpPr/>
          <p:nvPr/>
        </p:nvSpPr>
        <p:spPr>
          <a:xfrm>
            <a:off x="2011680" y="3633470"/>
            <a:ext cx="288000" cy="324000"/>
          </a:xfrm>
          <a:prstGeom prst="downArrow">
            <a:avLst/>
          </a:prstGeom>
          <a:solidFill>
            <a:srgbClr val="03438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34" name="组合 133"/>
          <p:cNvGrpSpPr/>
          <p:nvPr/>
        </p:nvGrpSpPr>
        <p:grpSpPr>
          <a:xfrm>
            <a:off x="483870" y="3000646"/>
            <a:ext cx="11224260" cy="595359"/>
            <a:chOff x="527050" y="3000646"/>
            <a:chExt cx="11224260" cy="595359"/>
          </a:xfrm>
        </p:grpSpPr>
        <p:sp>
          <p:nvSpPr>
            <p:cNvPr id="11" name="圆角矩形 8"/>
            <p:cNvSpPr/>
            <p:nvPr/>
          </p:nvSpPr>
          <p:spPr>
            <a:xfrm>
              <a:off x="527050" y="3025553"/>
              <a:ext cx="3502660" cy="570452"/>
            </a:xfrm>
            <a:prstGeom prst="rect">
              <a:avLst/>
            </a:prstGeom>
            <a:solidFill>
              <a:srgbClr val="E8EFF6"/>
            </a:solidFill>
            <a:ln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1F4E79"/>
                  </a:solidFill>
                </a:rPr>
                <a:t>采集实际应用</a:t>
              </a:r>
              <a:r>
                <a:rPr lang="zh-CN" altLang="en-US" b="1" dirty="0">
                  <a:solidFill>
                    <a:srgbClr val="1F4E79"/>
                  </a:solidFill>
                  <a:sym typeface="+mn-ea"/>
                </a:rPr>
                <a:t>难题</a:t>
              </a:r>
              <a:endParaRPr lang="zh-CN" altLang="en-US" b="1" dirty="0">
                <a:solidFill>
                  <a:srgbClr val="1F4E79"/>
                </a:solidFill>
              </a:endParaRPr>
            </a:p>
          </p:txBody>
        </p:sp>
        <p:sp>
          <p:nvSpPr>
            <p:cNvPr id="14" name="圆角矩形 40"/>
            <p:cNvSpPr/>
            <p:nvPr/>
          </p:nvSpPr>
          <p:spPr>
            <a:xfrm>
              <a:off x="4618355" y="3000646"/>
              <a:ext cx="7132955" cy="595359"/>
            </a:xfrm>
            <a:prstGeom prst="rect">
              <a:avLst/>
            </a:prstGeom>
            <a:solidFill>
              <a:srgbClr val="E8EFF6"/>
            </a:solidFill>
            <a:ln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034382"/>
                  </a:solidFill>
                </a:rPr>
                <a:t>专用求解技术</a:t>
              </a:r>
            </a:p>
          </p:txBody>
        </p:sp>
        <p:sp>
          <p:nvSpPr>
            <p:cNvPr id="27" name="下箭头 52"/>
            <p:cNvSpPr/>
            <p:nvPr/>
          </p:nvSpPr>
          <p:spPr>
            <a:xfrm rot="16200000">
              <a:off x="4179715" y="3223260"/>
              <a:ext cx="288000" cy="358140"/>
            </a:xfrm>
            <a:prstGeom prst="downArrow">
              <a:avLst/>
            </a:prstGeom>
            <a:solidFill>
              <a:srgbClr val="03438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9633585" y="3619500"/>
            <a:ext cx="2041525" cy="2682240"/>
            <a:chOff x="9773285" y="3619500"/>
            <a:chExt cx="2041525" cy="2682240"/>
          </a:xfrm>
        </p:grpSpPr>
        <p:sp>
          <p:nvSpPr>
            <p:cNvPr id="30" name="文本框 29"/>
            <p:cNvSpPr txBox="1"/>
            <p:nvPr/>
          </p:nvSpPr>
          <p:spPr>
            <a:xfrm>
              <a:off x="9843452" y="3619500"/>
              <a:ext cx="1901190" cy="30670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034382"/>
                  </a:solidFill>
                  <a:sym typeface="+mn-ea"/>
                </a:rPr>
                <a:t>C. </a:t>
              </a:r>
              <a:r>
                <a:rPr lang="zh-CN" altLang="en-US" sz="1400" b="1" dirty="0">
                  <a:solidFill>
                    <a:srgbClr val="034382"/>
                  </a:solidFill>
                  <a:sym typeface="+mn-ea"/>
                </a:rPr>
                <a:t>电路</a:t>
              </a:r>
              <a:r>
                <a:rPr lang="en-US" altLang="zh-CN" sz="1400" b="1" dirty="0">
                  <a:solidFill>
                    <a:srgbClr val="034382"/>
                  </a:solidFill>
                  <a:sym typeface="+mn-ea"/>
                </a:rPr>
                <a:t>SAT</a:t>
              </a:r>
              <a:r>
                <a:rPr lang="zh-CN" altLang="en-US" sz="1400" b="1" dirty="0">
                  <a:solidFill>
                    <a:srgbClr val="034382"/>
                  </a:solidFill>
                  <a:sym typeface="+mn-ea"/>
                </a:rPr>
                <a:t>求解器</a:t>
              </a: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9773285" y="3990340"/>
              <a:ext cx="2041525" cy="2311400"/>
              <a:chOff x="9773285" y="4209415"/>
              <a:chExt cx="2041525" cy="231140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10013315" y="4276725"/>
                <a:ext cx="1515110" cy="570865"/>
                <a:chOff x="359235" y="5688534"/>
                <a:chExt cx="2079517" cy="850378"/>
              </a:xfrm>
            </p:grpSpPr>
            <p:pic>
              <p:nvPicPr>
                <p:cNvPr id="111" name="图片 110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9235" y="5846568"/>
                  <a:ext cx="940604" cy="596101"/>
                </a:xfrm>
                <a:prstGeom prst="rect">
                  <a:avLst/>
                </a:prstGeom>
              </p:spPr>
            </p:pic>
            <p:pic>
              <p:nvPicPr>
                <p:cNvPr id="112" name="图片 111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98148" y="5688534"/>
                  <a:ext cx="940604" cy="850378"/>
                </a:xfrm>
                <a:prstGeom prst="rect">
                  <a:avLst/>
                </a:prstGeom>
              </p:spPr>
            </p:pic>
            <p:cxnSp>
              <p:nvCxnSpPr>
                <p:cNvPr id="113" name="直接箭头连接符 112"/>
                <p:cNvCxnSpPr/>
                <p:nvPr/>
              </p:nvCxnSpPr>
              <p:spPr>
                <a:xfrm flipV="1">
                  <a:off x="1274439" y="6144618"/>
                  <a:ext cx="252441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圆角矩形 64"/>
              <p:cNvSpPr/>
              <p:nvPr/>
            </p:nvSpPr>
            <p:spPr>
              <a:xfrm>
                <a:off x="9773285" y="4209415"/>
                <a:ext cx="2041525" cy="2311400"/>
              </a:xfrm>
              <a:prstGeom prst="rect">
                <a:avLst/>
              </a:prstGeom>
              <a:solidFill>
                <a:srgbClr val="E8EFF6"/>
              </a:solidFill>
              <a:ln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rgbClr val="1B61A7"/>
                  </a:solidFill>
                </a:endParaRPr>
              </a:p>
            </p:txBody>
          </p:sp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77755" y="5163185"/>
                <a:ext cx="1616075" cy="1045845"/>
              </a:xfrm>
              <a:prstGeom prst="rect">
                <a:avLst/>
              </a:prstGeom>
            </p:spPr>
          </p:pic>
          <p:sp>
            <p:nvSpPr>
              <p:cNvPr id="99" name="文本框 9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128250" y="4866640"/>
                <a:ext cx="1334770" cy="29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200" dirty="0"/>
                  <a:t>电路搜索及推理</a:t>
                </a:r>
              </a:p>
            </p:txBody>
          </p:sp>
          <p:sp>
            <p:nvSpPr>
              <p:cNvPr id="100" name="文本框 9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140950" y="6209030"/>
                <a:ext cx="1334770" cy="29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sz="1200" dirty="0"/>
                  <a:t>启发式组件优化</a:t>
                </a:r>
              </a:p>
            </p:txBody>
          </p:sp>
        </p:grpSp>
      </p:grpSp>
      <p:grpSp>
        <p:nvGrpSpPr>
          <p:cNvPr id="144" name="组合 143"/>
          <p:cNvGrpSpPr/>
          <p:nvPr/>
        </p:nvGrpSpPr>
        <p:grpSpPr>
          <a:xfrm>
            <a:off x="4566285" y="3619500"/>
            <a:ext cx="2094865" cy="2682240"/>
            <a:chOff x="4566285" y="3619500"/>
            <a:chExt cx="2094865" cy="2682240"/>
          </a:xfrm>
        </p:grpSpPr>
        <p:sp>
          <p:nvSpPr>
            <p:cNvPr id="28" name="文本框 27"/>
            <p:cNvSpPr txBox="1"/>
            <p:nvPr/>
          </p:nvSpPr>
          <p:spPr>
            <a:xfrm>
              <a:off x="4860925" y="3619500"/>
              <a:ext cx="1505585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rgbClr val="1B61A7"/>
                  </a:solidFill>
                </a:defRPr>
              </a:lvl1pPr>
            </a:lstStyle>
            <a:p>
              <a:pPr algn="ctr"/>
              <a:r>
                <a:rPr lang="en-US" altLang="zh-CN" dirty="0">
                  <a:solidFill>
                    <a:srgbClr val="034382"/>
                  </a:solidFill>
                  <a:sym typeface="+mn-ea"/>
                </a:rPr>
                <a:t>A. </a:t>
              </a:r>
              <a:r>
                <a:rPr lang="zh-CN" altLang="en-US" dirty="0">
                  <a:solidFill>
                    <a:srgbClr val="034382"/>
                  </a:solidFill>
                  <a:sym typeface="+mn-ea"/>
                </a:rPr>
                <a:t>预处理技术</a:t>
              </a: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4566285" y="3990340"/>
              <a:ext cx="2094865" cy="2311400"/>
              <a:chOff x="4566285" y="4226560"/>
              <a:chExt cx="2094865" cy="2311400"/>
            </a:xfrm>
          </p:grpSpPr>
          <p:sp>
            <p:nvSpPr>
              <p:cNvPr id="67" name="圆角矩形 65"/>
              <p:cNvSpPr/>
              <p:nvPr/>
            </p:nvSpPr>
            <p:spPr>
              <a:xfrm>
                <a:off x="4566285" y="4226560"/>
                <a:ext cx="2094865" cy="2311400"/>
              </a:xfrm>
              <a:prstGeom prst="rect">
                <a:avLst/>
              </a:prstGeom>
              <a:solidFill>
                <a:srgbClr val="E8EFF6"/>
              </a:solidFill>
              <a:ln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rgbClr val="1B61A7"/>
                  </a:solidFill>
                </a:endParaRPr>
              </a:p>
            </p:txBody>
          </p:sp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26000" y="4340225"/>
                <a:ext cx="1631315" cy="690880"/>
              </a:xfrm>
              <a:prstGeom prst="rect">
                <a:avLst/>
              </a:prstGeom>
            </p:spPr>
          </p:pic>
          <p:sp>
            <p:nvSpPr>
              <p:cNvPr id="102" name="文本框 10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907915" y="5031105"/>
                <a:ext cx="1379855" cy="481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/>
                </a:pPr>
                <a:r>
                  <a:rPr lang="zh-CN" altLang="en-US" sz="1100" noProof="0" dirty="0">
                    <a:sym typeface="+mn-ea"/>
                  </a:rPr>
                  <a:t>增量式约束添加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/>
                </a:pPr>
                <a:r>
                  <a:rPr lang="zh-CN" altLang="en-US" sz="1100" noProof="0" dirty="0">
                    <a:sym typeface="+mn-ea"/>
                  </a:rPr>
                  <a:t>及交互式求解</a:t>
                </a:r>
                <a:endParaRPr lang="zh-CN" altLang="en-US" sz="1100" dirty="0"/>
              </a:p>
            </p:txBody>
          </p:sp>
          <p:grpSp>
            <p:nvGrpSpPr>
              <p:cNvPr id="103" name="组合 102"/>
              <p:cNvGrpSpPr/>
              <p:nvPr/>
            </p:nvGrpSpPr>
            <p:grpSpPr>
              <a:xfrm>
                <a:off x="4681220" y="5525770"/>
                <a:ext cx="1852930" cy="670560"/>
                <a:chOff x="6515288" y="5469289"/>
                <a:chExt cx="2930376" cy="1170141"/>
              </a:xfrm>
            </p:grpSpPr>
            <p:pic>
              <p:nvPicPr>
                <p:cNvPr id="105" name="图片 104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515288" y="5473273"/>
                  <a:ext cx="1048431" cy="1166157"/>
                </a:xfrm>
                <a:prstGeom prst="rect">
                  <a:avLst/>
                </a:prstGeom>
              </p:spPr>
            </p:pic>
            <p:pic>
              <p:nvPicPr>
                <p:cNvPr id="106" name="图片 105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660065" y="5469289"/>
                  <a:ext cx="785599" cy="1166158"/>
                </a:xfrm>
                <a:prstGeom prst="rect">
                  <a:avLst/>
                </a:prstGeom>
              </p:spPr>
            </p:pic>
            <p:sp>
              <p:nvSpPr>
                <p:cNvPr id="108" name="矩形: 圆角 14"/>
                <p:cNvSpPr/>
                <p:nvPr/>
              </p:nvSpPr>
              <p:spPr>
                <a:xfrm>
                  <a:off x="7627220" y="5696676"/>
                  <a:ext cx="983381" cy="251999"/>
                </a:xfrm>
                <a:prstGeom prst="roundRect">
                  <a:avLst/>
                </a:prstGeom>
                <a:solidFill>
                  <a:srgbClr val="FDF2EB"/>
                </a:solidFill>
                <a:ln>
                  <a:solidFill>
                    <a:srgbClr val="DD3F2F"/>
                  </a:solidFill>
                  <a:prstDash val="solid"/>
                </a:ln>
                <a:effectLst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>
                          <a:lumMod val="25000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运算优化</a:t>
                  </a:r>
                </a:p>
              </p:txBody>
            </p:sp>
            <p:cxnSp>
              <p:nvCxnSpPr>
                <p:cNvPr id="109" name="直接箭头连接符 108"/>
                <p:cNvCxnSpPr/>
                <p:nvPr/>
              </p:nvCxnSpPr>
              <p:spPr>
                <a:xfrm>
                  <a:off x="7820839" y="6103834"/>
                  <a:ext cx="596139" cy="0"/>
                </a:xfrm>
                <a:prstGeom prst="straightConnector1">
                  <a:avLst/>
                </a:prstGeom>
                <a:ln w="38100">
                  <a:solidFill>
                    <a:srgbClr val="03438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矩形: 圆角 31"/>
                <p:cNvSpPr/>
                <p:nvPr/>
              </p:nvSpPr>
              <p:spPr>
                <a:xfrm>
                  <a:off x="7627219" y="6231351"/>
                  <a:ext cx="983381" cy="251999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rgbClr val="676464"/>
                  </a:solidFill>
                  <a:prstDash val="solid"/>
                </a:ln>
                <a:effectLst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646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变量消除</a:t>
                  </a:r>
                </a:p>
              </p:txBody>
            </p:sp>
          </p:grpSp>
          <p:sp>
            <p:nvSpPr>
              <p:cNvPr id="104" name="文本框 10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930775" y="6240145"/>
                <a:ext cx="1379855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472C4">
                      <a:lumMod val="50000"/>
                    </a:srgbClr>
                  </a:buClr>
                  <a:buSzPct val="70000"/>
                  <a:buFontTx/>
                  <a:buNone/>
                  <a:defRPr/>
                </a:pPr>
                <a:r>
                  <a:rPr lang="zh-CN" altLang="en-US" sz="1100" dirty="0"/>
                  <a:t>专用预处理技术</a:t>
                </a:r>
              </a:p>
            </p:txBody>
          </p:sp>
        </p:grpSp>
      </p:grpSp>
      <p:grpSp>
        <p:nvGrpSpPr>
          <p:cNvPr id="143" name="组合 142"/>
          <p:cNvGrpSpPr/>
          <p:nvPr/>
        </p:nvGrpSpPr>
        <p:grpSpPr>
          <a:xfrm>
            <a:off x="7025640" y="3619500"/>
            <a:ext cx="2238692" cy="2682240"/>
            <a:chOff x="7079298" y="3619500"/>
            <a:chExt cx="2238692" cy="2682240"/>
          </a:xfrm>
        </p:grpSpPr>
        <p:sp>
          <p:nvSpPr>
            <p:cNvPr id="29" name="文本框 28"/>
            <p:cNvSpPr txBox="1"/>
            <p:nvPr/>
          </p:nvSpPr>
          <p:spPr>
            <a:xfrm>
              <a:off x="7402830" y="3619500"/>
              <a:ext cx="1596390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034382"/>
                  </a:solidFill>
                  <a:sym typeface="+mn-ea"/>
                </a:rPr>
                <a:t>B. </a:t>
              </a:r>
              <a:r>
                <a:rPr lang="zh-CN" altLang="en-US" sz="1400" b="1" dirty="0">
                  <a:solidFill>
                    <a:srgbClr val="034382"/>
                  </a:solidFill>
                  <a:sym typeface="+mn-ea"/>
                </a:rPr>
                <a:t>代数融合方法</a:t>
              </a:r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7079298" y="3990340"/>
              <a:ext cx="2238692" cy="2311400"/>
              <a:chOff x="7079298" y="3990340"/>
              <a:chExt cx="2238692" cy="2311400"/>
            </a:xfrm>
          </p:grpSpPr>
          <p:grpSp>
            <p:nvGrpSpPr>
              <p:cNvPr id="125" name="组合 124"/>
              <p:cNvGrpSpPr/>
              <p:nvPr/>
            </p:nvGrpSpPr>
            <p:grpSpPr>
              <a:xfrm>
                <a:off x="7079298" y="3990340"/>
                <a:ext cx="2238692" cy="2311400"/>
                <a:chOff x="7079298" y="4204335"/>
                <a:chExt cx="2238692" cy="2311400"/>
              </a:xfrm>
            </p:grpSpPr>
            <p:pic>
              <p:nvPicPr>
                <p:cNvPr id="68" name="图片 67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69935" y="4276725"/>
                  <a:ext cx="870585" cy="614680"/>
                </a:xfrm>
                <a:prstGeom prst="rect">
                  <a:avLst/>
                </a:prstGeom>
              </p:spPr>
            </p:pic>
            <p:pic>
              <p:nvPicPr>
                <p:cNvPr id="69" name="图片 68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98765" y="4276725"/>
                  <a:ext cx="471170" cy="645160"/>
                </a:xfrm>
                <a:prstGeom prst="rect">
                  <a:avLst/>
                </a:prstGeom>
              </p:spPr>
            </p:pic>
            <p:sp>
              <p:nvSpPr>
                <p:cNvPr id="70" name="圆角矩形 68"/>
                <p:cNvSpPr/>
                <p:nvPr/>
              </p:nvSpPr>
              <p:spPr>
                <a:xfrm>
                  <a:off x="7084060" y="4204335"/>
                  <a:ext cx="2233930" cy="2311400"/>
                </a:xfrm>
                <a:prstGeom prst="rect">
                  <a:avLst/>
                </a:prstGeom>
                <a:solidFill>
                  <a:srgbClr val="E8EFF6"/>
                </a:solidFill>
                <a:ln>
                  <a:prstDash val="dash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b="1">
                    <a:solidFill>
                      <a:srgbClr val="1B61A7"/>
                    </a:solidFill>
                  </a:endParaRPr>
                </a:p>
              </p:txBody>
            </p:sp>
            <p:sp>
              <p:nvSpPr>
                <p:cNvPr id="72" name="文本框 71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7239000" y="4381500"/>
                  <a:ext cx="532130" cy="4810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 kumimoji="0" sz="1400" b="1" i="0" u="none" strike="noStrike" cap="none" spc="0" normalizeH="0" baseline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zh-CN" altLang="en-US" sz="1100" dirty="0"/>
                    <a:t>代数方法</a:t>
                  </a:r>
                </a:p>
              </p:txBody>
            </p:sp>
            <p:sp>
              <p:nvSpPr>
                <p:cNvPr id="76" name="文本框 75"/>
                <p:cNvSpPr txBox="1"/>
                <p:nvPr/>
              </p:nvSpPr>
              <p:spPr>
                <a:xfrm>
                  <a:off x="7207885" y="5216525"/>
                  <a:ext cx="1965325" cy="312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 kumimoji="0" sz="1400" b="1" i="0" u="none" strike="noStrike" cap="none" spc="0" normalizeH="0" baseline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zh-CN" altLang="en-US" sz="1200" dirty="0"/>
                    <a:t>混合求解技术</a:t>
                  </a:r>
                </a:p>
              </p:txBody>
            </p:sp>
            <p:pic>
              <p:nvPicPr>
                <p:cNvPr id="82" name="图片 81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10500" y="5854065"/>
                  <a:ext cx="777240" cy="533400"/>
                </a:xfrm>
                <a:prstGeom prst="rect">
                  <a:avLst/>
                </a:prstGeom>
              </p:spPr>
            </p:pic>
            <p:pic>
              <p:nvPicPr>
                <p:cNvPr id="84" name="图片 83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615045" y="5824220"/>
                  <a:ext cx="561975" cy="568325"/>
                </a:xfrm>
                <a:prstGeom prst="rect">
                  <a:avLst/>
                </a:prstGeom>
              </p:spPr>
            </p:pic>
            <p:sp>
              <p:nvSpPr>
                <p:cNvPr id="85" name="文本框 8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7079298" y="5936615"/>
                  <a:ext cx="767397" cy="277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472C4">
                        <a:lumMod val="50000"/>
                      </a:srgbClr>
                    </a:buClr>
                    <a:buSzPct val="70000"/>
                    <a:buFontTx/>
                    <a:buNone/>
                    <a:defRPr kumimoji="0" sz="1400" b="1" i="0" u="none" strike="noStrike" cap="none" spc="0" normalizeH="0" baseline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zh-CN" altLang="en-US" sz="1100" dirty="0"/>
                    <a:t>冲突分析</a:t>
                  </a:r>
                </a:p>
              </p:txBody>
            </p:sp>
            <p:sp>
              <p:nvSpPr>
                <p:cNvPr id="91" name="箭头: 燕尾形 30"/>
                <p:cNvSpPr/>
                <p:nvPr>
                  <p:custDataLst>
                    <p:tags r:id="rId7"/>
                  </p:custDataLst>
                </p:nvPr>
              </p:nvSpPr>
              <p:spPr>
                <a:xfrm rot="5400000" flipH="1">
                  <a:off x="8049578" y="5539152"/>
                  <a:ext cx="278765" cy="252000"/>
                </a:xfrm>
                <a:prstGeom prst="notchedRightArrow">
                  <a:avLst>
                    <a:gd name="adj1" fmla="val 50000"/>
                    <a:gd name="adj2" fmla="val 63282"/>
                  </a:avLst>
                </a:prstGeom>
                <a:solidFill>
                  <a:srgbClr val="03438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2" name="箭头: 燕尾形 30"/>
                <p:cNvSpPr/>
                <p:nvPr>
                  <p:custDataLst>
                    <p:tags r:id="rId8"/>
                  </p:custDataLst>
                </p:nvPr>
              </p:nvSpPr>
              <p:spPr>
                <a:xfrm rot="16200000" flipH="1">
                  <a:off x="8049578" y="4954952"/>
                  <a:ext cx="278765" cy="252000"/>
                </a:xfrm>
                <a:prstGeom prst="notchedRightArrow">
                  <a:avLst>
                    <a:gd name="adj1" fmla="val 50000"/>
                    <a:gd name="adj2" fmla="val 63282"/>
                  </a:avLst>
                </a:prstGeom>
                <a:solidFill>
                  <a:srgbClr val="03438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137" name="组合 136"/>
              <p:cNvGrpSpPr/>
              <p:nvPr/>
            </p:nvGrpSpPr>
            <p:grpSpPr>
              <a:xfrm>
                <a:off x="7784465" y="4086225"/>
                <a:ext cx="1379855" cy="645160"/>
                <a:chOff x="7784465" y="4048125"/>
                <a:chExt cx="1379855" cy="645160"/>
              </a:xfrm>
            </p:grpSpPr>
            <p:pic>
              <p:nvPicPr>
                <p:cNvPr id="135" name="图片 134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93735" y="4048125"/>
                  <a:ext cx="870585" cy="614680"/>
                </a:xfrm>
                <a:prstGeom prst="rect">
                  <a:avLst/>
                </a:prstGeom>
              </p:spPr>
            </p:pic>
            <p:pic>
              <p:nvPicPr>
                <p:cNvPr id="136" name="图片 135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784465" y="4048125"/>
                  <a:ext cx="471170" cy="64516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38" name="组合 137"/>
          <p:cNvGrpSpPr/>
          <p:nvPr/>
        </p:nvGrpSpPr>
        <p:grpSpPr>
          <a:xfrm>
            <a:off x="9899015" y="4060825"/>
            <a:ext cx="1515110" cy="570865"/>
            <a:chOff x="359235" y="5688534"/>
            <a:chExt cx="2079517" cy="850378"/>
          </a:xfrm>
        </p:grpSpPr>
        <p:pic>
          <p:nvPicPr>
            <p:cNvPr id="139" name="图片 13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9235" y="5846568"/>
              <a:ext cx="940604" cy="596101"/>
            </a:xfrm>
            <a:prstGeom prst="rect">
              <a:avLst/>
            </a:prstGeom>
          </p:spPr>
        </p:pic>
        <p:pic>
          <p:nvPicPr>
            <p:cNvPr id="140" name="图片 13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98148" y="5688534"/>
              <a:ext cx="940604" cy="850378"/>
            </a:xfrm>
            <a:prstGeom prst="rect">
              <a:avLst/>
            </a:prstGeom>
          </p:spPr>
        </p:pic>
        <p:cxnSp>
          <p:nvCxnSpPr>
            <p:cNvPr id="141" name="直接箭头连接符 140"/>
            <p:cNvCxnSpPr/>
            <p:nvPr/>
          </p:nvCxnSpPr>
          <p:spPr>
            <a:xfrm flipV="1">
              <a:off x="1274439" y="6144618"/>
              <a:ext cx="252441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16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454129" y="874174"/>
            <a:ext cx="4112607" cy="478155"/>
          </a:xfrm>
        </p:spPr>
        <p:txBody>
          <a:bodyPr/>
          <a:lstStyle/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研究背景与研究目标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xfrm>
            <a:off x="6454140" y="2059305"/>
            <a:ext cx="5293995" cy="478155"/>
          </a:xfrm>
        </p:spPr>
        <p:txBody>
          <a:bodyPr wrap="square"/>
          <a:lstStyle/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科学问题、研究内容与方案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6447779" y="5551233"/>
            <a:ext cx="4504492" cy="478155"/>
          </a:xfrm>
        </p:spPr>
        <p:txBody>
          <a:bodyPr/>
          <a:lstStyle/>
          <a:p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经费预算与进度安排</a:t>
            </a:r>
          </a:p>
        </p:txBody>
      </p:sp>
      <p:sp>
        <p:nvSpPr>
          <p:cNvPr id="10" name="文本占位符 6"/>
          <p:cNvSpPr txBox="1"/>
          <p:nvPr/>
        </p:nvSpPr>
        <p:spPr>
          <a:xfrm>
            <a:off x="6454103" y="3238455"/>
            <a:ext cx="4504492" cy="4781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zh-CN" altLang="en-US" sz="28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特色创新与预期成果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54140" y="4417695"/>
            <a:ext cx="4064000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研究团队与研究基础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特色与创新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6C5489-EB38-4FFA-9020-2A9E4124124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778180" y="1400243"/>
            <a:ext cx="10839189" cy="4774020"/>
            <a:chOff x="778180" y="1400243"/>
            <a:chExt cx="10839189" cy="4774020"/>
          </a:xfrm>
        </p:grpSpPr>
        <p:sp>
          <p:nvSpPr>
            <p:cNvPr id="123" name="矩形 122"/>
            <p:cNvSpPr/>
            <p:nvPr/>
          </p:nvSpPr>
          <p:spPr>
            <a:xfrm flipH="1">
              <a:off x="817369" y="3862923"/>
              <a:ext cx="10800000" cy="10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0" rIns="2520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cs"/>
                </a:rPr>
                <a:t>突破已有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cs"/>
                </a:rPr>
                <a:t>SAT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cs"/>
                </a:rPr>
                <a:t>理论分析关注时间复杂度的局限，研究求解器技术的</a:t>
              </a:r>
              <a:r>
                <a:rPr lang="zh-CN" altLang="en-US" sz="2000" dirty="0">
                  <a:solidFill>
                    <a:schemeClr val="tx1"/>
                  </a:solidFill>
                  <a:latin typeface="+mn-ea"/>
                </a:rPr>
                <a:t>理论分析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cs"/>
                </a:rPr>
                <a:t>，为算法设计做出有效指导；</a:t>
              </a:r>
            </a:p>
          </p:txBody>
        </p:sp>
        <p:sp>
          <p:nvSpPr>
            <p:cNvPr id="15" name="矩形 14"/>
            <p:cNvSpPr/>
            <p:nvPr/>
          </p:nvSpPr>
          <p:spPr>
            <a:xfrm flipH="1">
              <a:off x="817369" y="5094263"/>
              <a:ext cx="10800000" cy="10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0" rIns="2520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cs"/>
                </a:rPr>
                <a:t>不同于以往通用求解器设计，项目针对电路验证和密码分析等难解问题，研制专用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cs"/>
                </a:rPr>
                <a:t>SAT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cs"/>
                </a:rPr>
                <a:t>求解器。</a:t>
              </a:r>
            </a:p>
          </p:txBody>
        </p:sp>
        <p:sp>
          <p:nvSpPr>
            <p:cNvPr id="16" name="矩形 15"/>
            <p:cNvSpPr/>
            <p:nvPr/>
          </p:nvSpPr>
          <p:spPr>
            <a:xfrm flipH="1">
              <a:off x="817369" y="1400243"/>
              <a:ext cx="10800000" cy="10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0" rIns="2520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通过实验发现影响求解器的问题特征和算法启发式，再针对性进行理论分析；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817369" y="2631583"/>
              <a:ext cx="10800000" cy="10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0" rIns="2520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突破目前</a:t>
              </a:r>
              <a:r>
                <a:rPr lang="en-US" altLang="zh-CN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SAT</a:t>
              </a:r>
              <a:r>
                <a:rPr lang="zh-CN" altLang="en-US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算法理论关注</a:t>
              </a:r>
              <a:r>
                <a:rPr lang="en-US" altLang="zh-CN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k-SAT</a:t>
              </a:r>
              <a:r>
                <a:rPr lang="zh-CN" altLang="en-US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模型和人造实例的局限，探索实际应用场景下</a:t>
              </a:r>
              <a:r>
                <a:rPr lang="en-US" altLang="zh-CN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SAT</a:t>
              </a:r>
              <a:r>
                <a:rPr lang="zh-CN" altLang="en-US" sz="20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rPr>
                <a:t>求解器的复杂度；</a:t>
              </a:r>
            </a:p>
          </p:txBody>
        </p:sp>
        <p:sp>
          <p:nvSpPr>
            <p:cNvPr id="117" name="任意多边形: 形状 116"/>
            <p:cNvSpPr/>
            <p:nvPr/>
          </p:nvSpPr>
          <p:spPr>
            <a:xfrm flipH="1">
              <a:off x="817369" y="3862923"/>
              <a:ext cx="2340000" cy="1080000"/>
            </a:xfrm>
            <a:custGeom>
              <a:avLst/>
              <a:gdLst>
                <a:gd name="connsiteX0" fmla="*/ 2296190 w 2296190"/>
                <a:gd name="connsiteY0" fmla="*/ 0 h 1344721"/>
                <a:gd name="connsiteX1" fmla="*/ 141107 w 2296190"/>
                <a:gd name="connsiteY1" fmla="*/ 0 h 1344721"/>
                <a:gd name="connsiteX2" fmla="*/ 141107 w 2296190"/>
                <a:gd name="connsiteY2" fmla="*/ 532048 h 1344721"/>
                <a:gd name="connsiteX3" fmla="*/ 0 w 2296190"/>
                <a:gd name="connsiteY3" fmla="*/ 674095 h 1344721"/>
                <a:gd name="connsiteX4" fmla="*/ 141107 w 2296190"/>
                <a:gd name="connsiteY4" fmla="*/ 816143 h 1344721"/>
                <a:gd name="connsiteX5" fmla="*/ 141107 w 2296190"/>
                <a:gd name="connsiteY5" fmla="*/ 1344721 h 1344721"/>
                <a:gd name="connsiteX6" fmla="*/ 2296190 w 2296190"/>
                <a:gd name="connsiteY6" fmla="*/ 1344721 h 134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6190" h="1344721">
                  <a:moveTo>
                    <a:pt x="2296190" y="0"/>
                  </a:moveTo>
                  <a:lnTo>
                    <a:pt x="141107" y="0"/>
                  </a:lnTo>
                  <a:lnTo>
                    <a:pt x="141107" y="532048"/>
                  </a:lnTo>
                  <a:lnTo>
                    <a:pt x="0" y="674095"/>
                  </a:lnTo>
                  <a:lnTo>
                    <a:pt x="141107" y="816143"/>
                  </a:lnTo>
                  <a:lnTo>
                    <a:pt x="141107" y="1344721"/>
                  </a:lnTo>
                  <a:lnTo>
                    <a:pt x="2296190" y="1344721"/>
                  </a:lnTo>
                  <a:close/>
                </a:path>
              </a:pathLst>
            </a:custGeom>
            <a:solidFill>
              <a:srgbClr val="5377BA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8000" rIns="36000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关心求解器使用的策略</a:t>
              </a:r>
            </a:p>
          </p:txBody>
        </p:sp>
        <p:sp>
          <p:nvSpPr>
            <p:cNvPr id="118" name="任意多边形: 形状 117"/>
            <p:cNvSpPr/>
            <p:nvPr/>
          </p:nvSpPr>
          <p:spPr>
            <a:xfrm flipH="1">
              <a:off x="817369" y="2631583"/>
              <a:ext cx="2340000" cy="1080000"/>
            </a:xfrm>
            <a:custGeom>
              <a:avLst/>
              <a:gdLst>
                <a:gd name="connsiteX0" fmla="*/ 2296985 w 2296985"/>
                <a:gd name="connsiteY0" fmla="*/ 0 h 1344721"/>
                <a:gd name="connsiteX1" fmla="*/ 141902 w 2296985"/>
                <a:gd name="connsiteY1" fmla="*/ 0 h 1344721"/>
                <a:gd name="connsiteX2" fmla="*/ 141902 w 2296985"/>
                <a:gd name="connsiteY2" fmla="*/ 529513 h 1344721"/>
                <a:gd name="connsiteX3" fmla="*/ 0 w 2296985"/>
                <a:gd name="connsiteY3" fmla="*/ 672360 h 1344721"/>
                <a:gd name="connsiteX4" fmla="*/ 141902 w 2296985"/>
                <a:gd name="connsiteY4" fmla="*/ 815208 h 1344721"/>
                <a:gd name="connsiteX5" fmla="*/ 141902 w 2296985"/>
                <a:gd name="connsiteY5" fmla="*/ 1344721 h 1344721"/>
                <a:gd name="connsiteX6" fmla="*/ 2296985 w 2296985"/>
                <a:gd name="connsiteY6" fmla="*/ 1344721 h 134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6985" h="1344721">
                  <a:moveTo>
                    <a:pt x="2296985" y="0"/>
                  </a:moveTo>
                  <a:lnTo>
                    <a:pt x="141902" y="0"/>
                  </a:lnTo>
                  <a:lnTo>
                    <a:pt x="141902" y="529513"/>
                  </a:lnTo>
                  <a:lnTo>
                    <a:pt x="0" y="672360"/>
                  </a:lnTo>
                  <a:lnTo>
                    <a:pt x="141902" y="815208"/>
                  </a:lnTo>
                  <a:lnTo>
                    <a:pt x="141902" y="1344721"/>
                  </a:lnTo>
                  <a:lnTo>
                    <a:pt x="2296985" y="1344721"/>
                  </a:lnTo>
                  <a:close/>
                </a:path>
              </a:pathLst>
            </a:custGeom>
            <a:solidFill>
              <a:srgbClr val="5B8CC8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8000" rIns="36000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关心实际应用场景</a:t>
              </a:r>
            </a:p>
          </p:txBody>
        </p:sp>
        <p:sp>
          <p:nvSpPr>
            <p:cNvPr id="119" name="任意多边形: 形状 118"/>
            <p:cNvSpPr/>
            <p:nvPr/>
          </p:nvSpPr>
          <p:spPr>
            <a:xfrm flipH="1">
              <a:off x="817369" y="1400243"/>
              <a:ext cx="2340000" cy="1080000"/>
            </a:xfrm>
            <a:custGeom>
              <a:avLst/>
              <a:gdLst>
                <a:gd name="connsiteX0" fmla="*/ 2192209 w 2192209"/>
                <a:gd name="connsiteY0" fmla="*/ 0 h 1344721"/>
                <a:gd name="connsiteX1" fmla="*/ 142698 w 2192209"/>
                <a:gd name="connsiteY1" fmla="*/ 0 h 1344721"/>
                <a:gd name="connsiteX2" fmla="*/ 142698 w 2192209"/>
                <a:gd name="connsiteY2" fmla="*/ 528711 h 1344721"/>
                <a:gd name="connsiteX3" fmla="*/ 0 w 2192209"/>
                <a:gd name="connsiteY3" fmla="*/ 672360 h 1344721"/>
                <a:gd name="connsiteX4" fmla="*/ 142698 w 2192209"/>
                <a:gd name="connsiteY4" fmla="*/ 816009 h 1344721"/>
                <a:gd name="connsiteX5" fmla="*/ 142698 w 2192209"/>
                <a:gd name="connsiteY5" fmla="*/ 1344721 h 1344721"/>
                <a:gd name="connsiteX6" fmla="*/ 2192209 w 2192209"/>
                <a:gd name="connsiteY6" fmla="*/ 1344721 h 134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209" h="1344721">
                  <a:moveTo>
                    <a:pt x="2192209" y="0"/>
                  </a:moveTo>
                  <a:lnTo>
                    <a:pt x="142698" y="0"/>
                  </a:lnTo>
                  <a:lnTo>
                    <a:pt x="142698" y="528711"/>
                  </a:lnTo>
                  <a:lnTo>
                    <a:pt x="0" y="672360"/>
                  </a:lnTo>
                  <a:lnTo>
                    <a:pt x="142698" y="816009"/>
                  </a:lnTo>
                  <a:lnTo>
                    <a:pt x="142698" y="1344721"/>
                  </a:lnTo>
                  <a:lnTo>
                    <a:pt x="2192209" y="1344721"/>
                  </a:lnTo>
                  <a:close/>
                </a:path>
              </a:pathLst>
            </a:custGeom>
            <a:solidFill>
              <a:srgbClr val="64A1D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8000" rIns="36000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实验发现指导理论分析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 Sans"/>
                <a:ea typeface="OPPO Sans"/>
                <a:cs typeface="+mn-cs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 flipH="1">
              <a:off x="817369" y="5094263"/>
              <a:ext cx="2340000" cy="1080000"/>
            </a:xfrm>
            <a:custGeom>
              <a:avLst/>
              <a:gdLst>
                <a:gd name="connsiteX0" fmla="*/ 2296190 w 2296190"/>
                <a:gd name="connsiteY0" fmla="*/ 0 h 1344721"/>
                <a:gd name="connsiteX1" fmla="*/ 141107 w 2296190"/>
                <a:gd name="connsiteY1" fmla="*/ 0 h 1344721"/>
                <a:gd name="connsiteX2" fmla="*/ 141107 w 2296190"/>
                <a:gd name="connsiteY2" fmla="*/ 532048 h 1344721"/>
                <a:gd name="connsiteX3" fmla="*/ 0 w 2296190"/>
                <a:gd name="connsiteY3" fmla="*/ 674095 h 1344721"/>
                <a:gd name="connsiteX4" fmla="*/ 141107 w 2296190"/>
                <a:gd name="connsiteY4" fmla="*/ 816143 h 1344721"/>
                <a:gd name="connsiteX5" fmla="*/ 141107 w 2296190"/>
                <a:gd name="connsiteY5" fmla="*/ 1344721 h 1344721"/>
                <a:gd name="connsiteX6" fmla="*/ 2296190 w 2296190"/>
                <a:gd name="connsiteY6" fmla="*/ 1344721 h 134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6190" h="1344721">
                  <a:moveTo>
                    <a:pt x="2296190" y="0"/>
                  </a:moveTo>
                  <a:lnTo>
                    <a:pt x="141107" y="0"/>
                  </a:lnTo>
                  <a:lnTo>
                    <a:pt x="141107" y="532048"/>
                  </a:lnTo>
                  <a:lnTo>
                    <a:pt x="0" y="674095"/>
                  </a:lnTo>
                  <a:lnTo>
                    <a:pt x="141107" y="816143"/>
                  </a:lnTo>
                  <a:lnTo>
                    <a:pt x="141107" y="1344721"/>
                  </a:lnTo>
                  <a:lnTo>
                    <a:pt x="2296190" y="1344721"/>
                  </a:lnTo>
                  <a:close/>
                </a:path>
              </a:pathLst>
            </a:custGeom>
            <a:solidFill>
              <a:srgbClr val="4266B0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8000" rIns="36000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专用求解器研制</a:t>
              </a: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778180" y="142632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b="1" i="1" dirty="0">
                  <a:solidFill>
                    <a:schemeClr val="bg1"/>
                  </a:solidFill>
                </a:rPr>
                <a:t>1</a:t>
              </a:r>
              <a:endParaRPr lang="zh-CN" altLang="en-US" sz="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778180" y="265766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b="1" i="1" dirty="0">
                  <a:solidFill>
                    <a:schemeClr val="bg1"/>
                  </a:solidFill>
                </a:rPr>
                <a:t>2</a:t>
              </a:r>
              <a:endParaRPr lang="zh-CN" altLang="en-US" sz="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778180" y="388900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b="1" i="1" dirty="0">
                  <a:solidFill>
                    <a:schemeClr val="bg1"/>
                  </a:solidFill>
                </a:rPr>
                <a:t>3</a:t>
              </a:r>
              <a:endParaRPr lang="zh-CN" altLang="en-US" sz="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778180" y="512034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b="1" i="1" dirty="0">
                  <a:solidFill>
                    <a:schemeClr val="bg1"/>
                  </a:solidFill>
                </a:rPr>
                <a:t>4</a:t>
              </a:r>
              <a:endParaRPr lang="zh-CN" altLang="en-US" sz="6000" b="1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19</a:t>
            </a:fld>
            <a:endParaRPr lang="en-US" altLang="zh-CN" dirty="0"/>
          </a:p>
        </p:txBody>
      </p:sp>
      <p:sp>
        <p:nvSpPr>
          <p:cNvPr id="12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预期成果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-5387" y="1436462"/>
            <a:ext cx="12197262" cy="5016269"/>
            <a:chOff x="-5387" y="1436462"/>
            <a:chExt cx="12197262" cy="5016269"/>
          </a:xfrm>
        </p:grpSpPr>
        <p:grpSp>
          <p:nvGrpSpPr>
            <p:cNvPr id="25" name="组合 24"/>
            <p:cNvGrpSpPr/>
            <p:nvPr/>
          </p:nvGrpSpPr>
          <p:grpSpPr>
            <a:xfrm>
              <a:off x="-5387" y="4940731"/>
              <a:ext cx="12197262" cy="1512000"/>
              <a:chOff x="-5387" y="4523639"/>
              <a:chExt cx="12197262" cy="151200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-5387" y="4523639"/>
                <a:ext cx="12197262" cy="864000"/>
                <a:chOff x="-3326103" y="2833026"/>
                <a:chExt cx="12197262" cy="864000"/>
              </a:xfrm>
            </p:grpSpPr>
            <p:sp>
              <p:nvSpPr>
                <p:cNvPr id="4" name="梯形 3"/>
                <p:cNvSpPr/>
                <p:nvPr/>
              </p:nvSpPr>
              <p:spPr>
                <a:xfrm>
                  <a:off x="-3326103" y="2833026"/>
                  <a:ext cx="12197261" cy="864000"/>
                </a:xfrm>
                <a:prstGeom prst="trapezoid">
                  <a:avLst>
                    <a:gd name="adj" fmla="val 174922"/>
                  </a:avLst>
                </a:prstGeom>
                <a:gradFill>
                  <a:gsLst>
                    <a:gs pos="50000">
                      <a:srgbClr val="4266B0"/>
                    </a:gs>
                    <a:gs pos="100000">
                      <a:srgbClr val="5377BA"/>
                    </a:gs>
                    <a:gs pos="0">
                      <a:srgbClr val="364583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spc="300">
                    <a:solidFill>
                      <a:schemeClr val="bg2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" name="矩形: 圆角 4"/>
                <p:cNvSpPr/>
                <p:nvPr/>
              </p:nvSpPr>
              <p:spPr>
                <a:xfrm>
                  <a:off x="-3326102" y="2833026"/>
                  <a:ext cx="12197261" cy="864000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70000"/>
                      </a:schemeClr>
                    </a:gs>
                  </a:gsLst>
                  <a:lin ang="5400000" scaled="1"/>
                </a:gra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矩形 6"/>
              <p:cNvSpPr/>
              <p:nvPr/>
            </p:nvSpPr>
            <p:spPr>
              <a:xfrm>
                <a:off x="-5386" y="5387639"/>
                <a:ext cx="12197261" cy="648000"/>
              </a:xfrm>
              <a:prstGeom prst="rect">
                <a:avLst/>
              </a:prstGeom>
              <a:gradFill>
                <a:gsLst>
                  <a:gs pos="50000">
                    <a:srgbClr val="4266B0"/>
                  </a:gs>
                  <a:gs pos="100000">
                    <a:srgbClr val="5377BA"/>
                  </a:gs>
                  <a:gs pos="0">
                    <a:srgbClr val="364583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</a:rPr>
                  <a:t>顶会顶刊论文 </a:t>
                </a:r>
                <a:r>
                  <a:rPr lang="zh-CN" altLang="en-US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≥</a:t>
                </a:r>
                <a:r>
                  <a:rPr lang="en-US" altLang="zh-CN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15</a:t>
                </a:r>
                <a:r>
                  <a:rPr lang="zh-CN" altLang="en-US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篇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</a:rPr>
                  <a:t>；更优分析结果 </a:t>
                </a:r>
                <a:r>
                  <a:rPr lang="zh-CN" altLang="en-US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≥ </a:t>
                </a:r>
                <a:r>
                  <a:rPr lang="en-US" altLang="zh-CN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5</a:t>
                </a:r>
                <a:r>
                  <a:rPr lang="zh-CN" altLang="en-US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个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</a:rPr>
                  <a:t>；专利</a:t>
                </a:r>
                <a:r>
                  <a:rPr lang="zh-CN" altLang="en-US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≥</a:t>
                </a:r>
                <a:r>
                  <a:rPr lang="en-US" altLang="zh-CN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3</a:t>
                </a:r>
                <a:r>
                  <a:rPr lang="zh-CN" altLang="en-US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项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</a:rPr>
                  <a:t>；求解器 </a:t>
                </a:r>
                <a:r>
                  <a:rPr lang="en-US" altLang="zh-CN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2</a:t>
                </a:r>
                <a:r>
                  <a:rPr lang="zh-CN" altLang="en-US" sz="2400" b="1" spc="300" dirty="0">
                    <a:solidFill>
                      <a:srgbClr val="FFFF00"/>
                    </a:solidFill>
                    <a:latin typeface="+mj-ea"/>
                    <a:ea typeface="+mj-ea"/>
                  </a:rPr>
                  <a:t>个</a:t>
                </a: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73245" y="1436462"/>
              <a:ext cx="11445513" cy="504000"/>
              <a:chOff x="373245" y="1436462"/>
              <a:chExt cx="11445513" cy="504000"/>
            </a:xfrm>
            <a:gradFill flip="none" rotWithShape="1">
              <a:gsLst>
                <a:gs pos="50000">
                  <a:srgbClr val="4266B0"/>
                </a:gs>
                <a:gs pos="0">
                  <a:srgbClr val="364583"/>
                </a:gs>
                <a:gs pos="100000">
                  <a:srgbClr val="5377BA"/>
                </a:gs>
              </a:gsLst>
              <a:lin ang="0" scaled="1"/>
              <a:tileRect/>
            </a:gradFill>
          </p:grpSpPr>
          <p:sp>
            <p:nvSpPr>
              <p:cNvPr id="11" name="矩形 10"/>
              <p:cNvSpPr/>
              <p:nvPr/>
            </p:nvSpPr>
            <p:spPr>
              <a:xfrm>
                <a:off x="373245" y="1436462"/>
                <a:ext cx="2943027" cy="50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理论突破</a:t>
                </a:r>
                <a:endParaRPr lang="zh-CN" altLang="en-US" sz="2000" b="1" spc="3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502832" y="1436462"/>
                <a:ext cx="1752704" cy="50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求解器研发</a:t>
                </a:r>
                <a:endParaRPr lang="zh-CN" altLang="en-US" sz="2000" b="1" spc="3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443484" y="1436462"/>
                <a:ext cx="6375274" cy="50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示范应用</a:t>
                </a:r>
                <a:endParaRPr lang="zh-CN" altLang="en-US" sz="2000" b="1" spc="3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73243" y="2063890"/>
              <a:ext cx="11445515" cy="3528000"/>
              <a:chOff x="373243" y="2063890"/>
              <a:chExt cx="11445515" cy="35280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373243" y="2063890"/>
                <a:ext cx="2943029" cy="352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rIns="144000" rtlCol="0" anchor="t"/>
              <a:lstStyle/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建立基于证明复杂度的冲突分析算法分析方法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分析至少两个常见搜索策略的适用范围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针对两种主流算法，刻画与实际场景相关的困难实例</a:t>
                </a: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502831" y="2063890"/>
                <a:ext cx="1754094" cy="352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t"/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研发新型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SAT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求解器，在密码分析和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EDA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验证场景比已有求解器性能提升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2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个数量级以上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5443484" y="2063890"/>
                <a:ext cx="6375274" cy="352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342900" indent="-342900">
                  <a:lnSpc>
                    <a:spcPct val="12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n"/>
                </a:pPr>
                <a:r>
                  <a:rPr lang="en-US" altLang="zh-CN" b="1" dirty="0">
                    <a:solidFill>
                      <a:srgbClr val="4266B0"/>
                    </a:solidFill>
                    <a:latin typeface="+mn-ea"/>
                  </a:rPr>
                  <a:t>Ascon</a:t>
                </a:r>
                <a:r>
                  <a:rPr lang="zh-CN" altLang="en-US" b="1" dirty="0">
                    <a:solidFill>
                      <a:srgbClr val="4266B0"/>
                    </a:solidFill>
                    <a:latin typeface="+mn-ea"/>
                  </a:rPr>
                  <a:t>密码算法分析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： 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Ascon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正在标准化过程中，预计将部署在全球各种移动设备。 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4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轮置换的活跃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S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盒个数介于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36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到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43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之间，未有精确结果。 该问题已成为对称密码分析领域的著名公开问题。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  <a:sym typeface="Wingdings" panose="05000000000000000000" pitchFamily="2" charset="2"/>
                  </a:rPr>
                  <a:t></a:t>
                </a:r>
                <a:r>
                  <a:rPr lang="en-US" altLang="zh-CN" dirty="0">
                    <a:latin typeface="+mn-ea"/>
                    <a:sym typeface="Wingdings" panose="05000000000000000000" pitchFamily="2" charset="2"/>
                  </a:rPr>
                  <a:t> 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通过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SAT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高效求解器，压缩其取值区间，推动该公开问题的发展。</a:t>
                </a:r>
              </a:p>
              <a:p>
                <a:pPr marL="342900" indent="-342900">
                  <a:lnSpc>
                    <a:spcPct val="12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n"/>
                </a:pPr>
                <a:r>
                  <a:rPr lang="zh-CN" altLang="en-US" b="1" dirty="0">
                    <a:solidFill>
                      <a:srgbClr val="4266B0"/>
                    </a:solidFill>
                    <a:latin typeface="+mn-ea"/>
                  </a:rPr>
                  <a:t>电路等价性验证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：等价性验证是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EDA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形式化验证的主要问题之一，包含高位乘法器的验证是难点。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  <a:sym typeface="Wingdings" panose="05000000000000000000" pitchFamily="2" charset="2"/>
                  </a:rPr>
                  <a:t> 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与华为和华大九天等企业合作，使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32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位和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64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位乘法器验证效率提升</a:t>
                </a:r>
                <a:r>
                  <a:rPr lang="en-US" altLang="zh-CN" dirty="0">
                    <a:solidFill>
                      <a:srgbClr val="4266B0"/>
                    </a:solidFill>
                    <a:latin typeface="+mn-ea"/>
                  </a:rPr>
                  <a:t>10</a:t>
                </a:r>
                <a:r>
                  <a:rPr lang="zh-CN" altLang="en-US" dirty="0">
                    <a:solidFill>
                      <a:srgbClr val="4266B0"/>
                    </a:solidFill>
                    <a:latin typeface="+mn-ea"/>
                  </a:rPr>
                  <a:t>倍。</a:t>
                </a:r>
              </a:p>
              <a:p>
                <a:pPr marL="342900" indent="-342900">
                  <a:lnSpc>
                    <a:spcPct val="12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n"/>
                </a:pPr>
                <a:endParaRPr lang="en-US" altLang="zh-CN" dirty="0">
                  <a:solidFill>
                    <a:srgbClr val="4266B0"/>
                  </a:solidFill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454129" y="874174"/>
            <a:ext cx="4112607" cy="478155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研究背景与研究目标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xfrm>
            <a:off x="6454140" y="2059305"/>
            <a:ext cx="5293995" cy="478155"/>
          </a:xfrm>
        </p:spPr>
        <p:txBody>
          <a:bodyPr wrap="square"/>
          <a:lstStyle/>
          <a:p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科学问题、研究内容与方案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6447779" y="5551233"/>
            <a:ext cx="4504492" cy="478155"/>
          </a:xfrm>
        </p:spPr>
        <p:txBody>
          <a:bodyPr/>
          <a:lstStyle/>
          <a:p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经费预算与进度安排</a:t>
            </a:r>
          </a:p>
        </p:txBody>
      </p:sp>
      <p:sp>
        <p:nvSpPr>
          <p:cNvPr id="10" name="文本占位符 6"/>
          <p:cNvSpPr txBox="1"/>
          <p:nvPr/>
        </p:nvSpPr>
        <p:spPr>
          <a:xfrm>
            <a:off x="6454103" y="3238455"/>
            <a:ext cx="4504492" cy="4781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特色创新与预期成果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54140" y="4417695"/>
            <a:ext cx="4064000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研究团队与研究基础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454129" y="874174"/>
            <a:ext cx="4112607" cy="478155"/>
          </a:xfrm>
        </p:spPr>
        <p:txBody>
          <a:bodyPr/>
          <a:lstStyle/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研究背景与研究目标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xfrm>
            <a:off x="6454140" y="2059305"/>
            <a:ext cx="5293995" cy="478155"/>
          </a:xfrm>
        </p:spPr>
        <p:txBody>
          <a:bodyPr wrap="square"/>
          <a:lstStyle/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科学问题、研究内容与方案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6447779" y="5551233"/>
            <a:ext cx="4504492" cy="478155"/>
          </a:xfrm>
        </p:spPr>
        <p:txBody>
          <a:bodyPr/>
          <a:lstStyle/>
          <a:p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经费预算与进度安排</a:t>
            </a:r>
          </a:p>
        </p:txBody>
      </p:sp>
      <p:sp>
        <p:nvSpPr>
          <p:cNvPr id="10" name="文本占位符 6"/>
          <p:cNvSpPr txBox="1"/>
          <p:nvPr/>
        </p:nvSpPr>
        <p:spPr>
          <a:xfrm>
            <a:off x="6454103" y="3238455"/>
            <a:ext cx="4504492" cy="4781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特色创新与预期成果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54140" y="4417695"/>
            <a:ext cx="4064000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研究团队与研究基础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22"/>
          <p:cNvSpPr/>
          <p:nvPr/>
        </p:nvSpPr>
        <p:spPr>
          <a:xfrm>
            <a:off x="1841912" y="1248902"/>
            <a:ext cx="9568630" cy="1754546"/>
          </a:xfrm>
          <a:prstGeom prst="roundRect">
            <a:avLst>
              <a:gd name="adj" fmla="val 902"/>
            </a:avLst>
          </a:prstGeom>
          <a:gradFill rotWithShape="1">
            <a:gsLst>
              <a:gs pos="0">
                <a:srgbClr val="A5A5A5">
                  <a:lumMod val="5000"/>
                  <a:lumOff val="95000"/>
                  <a:alpha val="0"/>
                </a:srgbClr>
              </a:gs>
              <a:gs pos="85000">
                <a:srgbClr val="A5A5A5">
                  <a:lumMod val="20000"/>
                  <a:lumOff val="80000"/>
                </a:srgbClr>
              </a:gs>
            </a:gsLst>
            <a:lin ang="108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endParaRPr lang="zh-CN" altLang="en-US" b="1" dirty="0">
              <a:solidFill>
                <a:srgbClr val="6AAC3D"/>
              </a:solidFill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研究团队 </a:t>
            </a:r>
            <a:r>
              <a:rPr kumimoji="1" lang="en-US" altLang="zh-CN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 </a:t>
            </a:r>
            <a:r>
              <a:rPr kumimoji="1" lang="zh-CN" altLang="en-US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项目负责人</a:t>
            </a:r>
            <a:endParaRPr kumimoji="1" lang="zh-CN" altLang="en-US" b="1" dirty="0">
              <a:solidFill>
                <a:srgbClr val="00004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61639" y="138728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蔡少伟</a:t>
            </a:r>
            <a:endParaRPr kumimoji="1" lang="en-US" altLang="zh-CN" sz="2400" b="1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23931" y="1872143"/>
            <a:ext cx="9252000" cy="0"/>
            <a:chOff x="2090701" y="2583322"/>
            <a:chExt cx="9386610" cy="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2090701" y="2583322"/>
              <a:ext cx="11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3341311" y="2583322"/>
              <a:ext cx="8136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0004F"/>
                  </a:gs>
                  <a:gs pos="83000">
                    <a:srgbClr val="00004F"/>
                  </a:gs>
                  <a:gs pos="100000">
                    <a:srgbClr val="00004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3313946" y="1347142"/>
            <a:ext cx="8316323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2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国家优青、中国科学院特聘研究员，软件所约束求解研究室主任</a:t>
            </a:r>
            <a:endParaRPr lang="zh-CN" altLang="en-US" sz="2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475198" y="3248395"/>
            <a:ext cx="9346714" cy="489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00004F"/>
              </a:buClr>
              <a:buSzPct val="70000"/>
            </a:pPr>
            <a:r>
              <a:rPr kumimoji="1" lang="zh-CN" altLang="en-US" sz="2200" b="1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：可满足性问题求解</a:t>
            </a:r>
            <a:endParaRPr kumimoji="1" lang="en-US" altLang="zh-CN" sz="2200" b="1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841912" y="3295174"/>
            <a:ext cx="9074380" cy="404829"/>
            <a:chOff x="606863" y="3834020"/>
            <a:chExt cx="9074380" cy="404829"/>
          </a:xfrm>
        </p:grpSpPr>
        <p:sp>
          <p:nvSpPr>
            <p:cNvPr id="13" name="平行四边形 12"/>
            <p:cNvSpPr/>
            <p:nvPr/>
          </p:nvSpPr>
          <p:spPr>
            <a:xfrm>
              <a:off x="621201" y="3834020"/>
              <a:ext cx="1692000" cy="396000"/>
            </a:xfrm>
            <a:prstGeom prst="parallelogram">
              <a:avLst/>
            </a:prstGeom>
            <a:solidFill>
              <a:srgbClr val="00004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研究方向</a:t>
              </a: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606863" y="4238849"/>
              <a:ext cx="9074380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0004F"/>
                  </a:gs>
                  <a:gs pos="83000">
                    <a:srgbClr val="00004F"/>
                  </a:gs>
                  <a:gs pos="100000">
                    <a:srgbClr val="00004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矩形 44"/>
          <p:cNvSpPr/>
          <p:nvPr/>
        </p:nvSpPr>
        <p:spPr>
          <a:xfrm>
            <a:off x="2095204" y="5196492"/>
            <a:ext cx="9537669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>
                <a:latin typeface="Arial" panose="020B0604020202020204" pitchFamily="34" charset="0"/>
                <a:ea typeface="微软雅黑" panose="020B0503020204020204" pitchFamily="34" charset="-122"/>
              </a:rPr>
              <a:t>21</a:t>
            </a:fld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3"/>
          <a:srcRect l="18654" t="14682" r="29486" b="20682"/>
          <a:stretch>
            <a:fillRect/>
          </a:stretch>
        </p:blipFill>
        <p:spPr>
          <a:xfrm>
            <a:off x="474629" y="1321140"/>
            <a:ext cx="1267273" cy="1579449"/>
          </a:xfrm>
          <a:prstGeom prst="rect">
            <a:avLst/>
          </a:prstGeom>
        </p:spPr>
      </p:pic>
      <p:cxnSp>
        <p:nvCxnSpPr>
          <p:cNvPr id="12" name="直接连接符 14"/>
          <p:cNvCxnSpPr/>
          <p:nvPr/>
        </p:nvCxnSpPr>
        <p:spPr>
          <a:xfrm>
            <a:off x="3256606" y="2454273"/>
            <a:ext cx="801932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004F"/>
                </a:gs>
                <a:gs pos="83000">
                  <a:srgbClr val="00004F"/>
                </a:gs>
                <a:gs pos="100000">
                  <a:srgbClr val="00004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6"/>
          <p:cNvSpPr/>
          <p:nvPr/>
        </p:nvSpPr>
        <p:spPr>
          <a:xfrm>
            <a:off x="3285425" y="1921107"/>
            <a:ext cx="7576409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200" kern="0" dirty="0">
                <a:latin typeface="Arial" panose="020B0604020202020204" pitchFamily="34" charset="0"/>
                <a:ea typeface="微软雅黑" panose="020B0503020204020204" pitchFamily="34" charset="-122"/>
              </a:rPr>
              <a:t>国家网络空间安全先进技术研究院首席科学家组成员、</a:t>
            </a:r>
            <a:endParaRPr kumimoji="1" lang="en-US" altLang="zh-CN" sz="2200" kern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6"/>
          <p:cNvSpPr/>
          <p:nvPr/>
        </p:nvSpPr>
        <p:spPr>
          <a:xfrm>
            <a:off x="3285425" y="2525159"/>
            <a:ext cx="8717685" cy="429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000" kern="0" dirty="0">
                <a:latin typeface="Arial" panose="020B0604020202020204" pitchFamily="34" charset="0"/>
                <a:ea typeface="微软雅黑" panose="020B0503020204020204" pitchFamily="34" charset="-122"/>
              </a:rPr>
              <a:t>EDA2</a:t>
            </a:r>
            <a:r>
              <a:rPr kumimoji="1" lang="zh-CN" altLang="en-US" sz="2000" kern="0" dirty="0">
                <a:latin typeface="Arial" panose="020B0604020202020204" pitchFamily="34" charset="0"/>
                <a:ea typeface="微软雅黑" panose="020B0503020204020204" pitchFamily="34" charset="-122"/>
              </a:rPr>
              <a:t>形式化验证标准组牵头人、</a:t>
            </a:r>
            <a:r>
              <a:rPr kumimoji="1" lang="en-US" altLang="zh-CN" sz="2000" kern="0" dirty="0">
                <a:latin typeface="Arial" panose="020B0604020202020204" pitchFamily="34" charset="0"/>
                <a:ea typeface="微软雅黑" panose="020B0503020204020204" pitchFamily="34" charset="-122"/>
              </a:rPr>
              <a:t>《EDA</a:t>
            </a:r>
            <a:r>
              <a:rPr kumimoji="1" lang="zh-CN" altLang="en-US" sz="2000" kern="0" dirty="0">
                <a:latin typeface="Arial" panose="020B0604020202020204" pitchFamily="34" charset="0"/>
                <a:ea typeface="微软雅黑" panose="020B0503020204020204" pitchFamily="34" charset="-122"/>
              </a:rPr>
              <a:t>技术白皮书</a:t>
            </a:r>
            <a:r>
              <a:rPr kumimoji="1" lang="en-US" altLang="zh-CN" sz="2000" kern="0" dirty="0"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r>
              <a:rPr kumimoji="1" lang="zh-CN" altLang="en-US" sz="2000" kern="0" dirty="0">
                <a:latin typeface="Arial" panose="020B0604020202020204" pitchFamily="34" charset="0"/>
                <a:ea typeface="微软雅黑" panose="020B0503020204020204" pitchFamily="34" charset="-122"/>
              </a:rPr>
              <a:t>形式化方向主编</a:t>
            </a:r>
          </a:p>
        </p:txBody>
      </p:sp>
      <p:sp>
        <p:nvSpPr>
          <p:cNvPr id="4" name="矩形 10"/>
          <p:cNvSpPr/>
          <p:nvPr/>
        </p:nvSpPr>
        <p:spPr>
          <a:xfrm>
            <a:off x="1912993" y="3699718"/>
            <a:ext cx="9875353" cy="2942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180000" bIns="180000">
            <a:spAutoFit/>
          </a:bodyPr>
          <a:lstStyle/>
          <a:p>
            <a:pPr marL="203835" indent="-2038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重点研发课题、密码局重点项目课题，中科院先导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课题</a:t>
            </a:r>
            <a:endParaRPr lang="en-US" altLang="zh-CN" sz="1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智源“青年科学家”、中国科学院大学“领雁”奖</a:t>
            </a:r>
            <a:endParaRPr kumimoji="1" lang="en-US" altLang="zh-CN" sz="19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03835" indent="-2038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kumimoji="1" lang="en-CN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CCF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期刊会议发表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余篇论文，获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SAT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会议最佳论文奖、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CAV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会议杰出论文奖（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CCF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，理论计算机顶级会议，中国首次）</a:t>
            </a:r>
            <a:endParaRPr kumimoji="1" lang="en-US" altLang="zh-CN" sz="19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03835" indent="-2038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多次获得国际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SAT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比赛和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SMT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比赛金牌（含中国首次）；</a:t>
            </a:r>
            <a:endParaRPr kumimoji="1" lang="en-US" altLang="zh-CN" sz="19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03835" indent="-2038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求解器应用于华为和著名</a:t>
            </a:r>
            <a:r>
              <a:rPr kumimoji="1" lang="en-US" altLang="zh-CN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EDA</a:t>
            </a:r>
            <a:r>
              <a:rPr kumimoji="1" lang="zh-CN" altLang="en-US" sz="19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公司</a:t>
            </a:r>
            <a:endParaRPr kumimoji="1" lang="en-US" altLang="zh-CN" sz="1900" kern="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14"/>
          <p:cNvCxnSpPr/>
          <p:nvPr/>
        </p:nvCxnSpPr>
        <p:spPr>
          <a:xfrm>
            <a:off x="3256605" y="2992028"/>
            <a:ext cx="801932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004F"/>
                </a:gs>
                <a:gs pos="83000">
                  <a:srgbClr val="00004F"/>
                </a:gs>
                <a:gs pos="100000">
                  <a:srgbClr val="00004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研究团队 </a:t>
            </a:r>
            <a:r>
              <a:rPr kumimoji="1" lang="en-US" altLang="zh-CN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 </a:t>
            </a:r>
            <a:r>
              <a:rPr kumimoji="1" lang="zh-CN" altLang="en-US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核心成员</a:t>
            </a:r>
            <a:endParaRPr kumimoji="1" lang="zh-CN" altLang="en-US" b="1" dirty="0">
              <a:solidFill>
                <a:srgbClr val="00004F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22"/>
          <p:cNvSpPr/>
          <p:nvPr>
            <p:custDataLst>
              <p:tags r:id="rId1"/>
            </p:custDataLst>
          </p:nvPr>
        </p:nvSpPr>
        <p:spPr>
          <a:xfrm>
            <a:off x="253377" y="1376935"/>
            <a:ext cx="5819632" cy="2517882"/>
          </a:xfrm>
          <a:prstGeom prst="roundRect">
            <a:avLst>
              <a:gd name="adj" fmla="val 69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内容占位符 3"/>
          <p:cNvSpPr txBox="1"/>
          <p:nvPr>
            <p:custDataLst>
              <p:tags r:id="rId2"/>
            </p:custDataLst>
          </p:nvPr>
        </p:nvSpPr>
        <p:spPr bwMode="auto">
          <a:xfrm>
            <a:off x="394478" y="1624655"/>
            <a:ext cx="5537431" cy="22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92150" indent="-3479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3632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281430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15989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0561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3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5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7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+mn-ea"/>
              </a:rPr>
              <a:t>陈翌佳</a:t>
            </a: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上海交通大学</a:t>
            </a:r>
            <a:r>
              <a:rPr lang="en-US" altLang="zh-CN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教授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研究方向：逻辑和参数复杂度</a:t>
            </a:r>
            <a:endParaRPr lang="en-US" altLang="zh-CN" sz="1200" b="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微软青年教授奖</a:t>
            </a: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首次建立了最优证明系统与最优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求解器的联系</a:t>
            </a:r>
            <a:endParaRPr lang="en-US" altLang="zh-CN" sz="1800" kern="0" dirty="0">
              <a:solidFill>
                <a:srgbClr val="C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ICALP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10最佳论文奖、WG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17最佳论文奖</a:t>
            </a: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在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JACM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FOCS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LICS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等理论计算机顶级会议发表多篇论文</a:t>
            </a:r>
            <a:endParaRPr lang="zh-CN" altLang="en-US" sz="1800" b="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矩形 22"/>
          <p:cNvSpPr/>
          <p:nvPr>
            <p:custDataLst>
              <p:tags r:id="rId3"/>
            </p:custDataLst>
          </p:nvPr>
        </p:nvSpPr>
        <p:spPr>
          <a:xfrm>
            <a:off x="6339016" y="1376935"/>
            <a:ext cx="5327627" cy="2517882"/>
          </a:xfrm>
          <a:prstGeom prst="roundRect">
            <a:avLst>
              <a:gd name="adj" fmla="val 69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内容占位符 3"/>
          <p:cNvSpPr txBox="1"/>
          <p:nvPr>
            <p:custDataLst>
              <p:tags r:id="rId4"/>
            </p:custDataLst>
          </p:nvPr>
        </p:nvSpPr>
        <p:spPr bwMode="auto">
          <a:xfrm>
            <a:off x="6666930" y="1583605"/>
            <a:ext cx="4999713" cy="168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92150" indent="-3479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3632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281430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15989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0561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3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5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7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刘思学 </a:t>
            </a:r>
            <a:r>
              <a:rPr lang="en-US" altLang="zh-CN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上海交通大学</a:t>
            </a:r>
            <a:r>
              <a:rPr lang="en-US" altLang="zh-CN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副教授 海外优青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研究方向：</a:t>
            </a:r>
            <a:r>
              <a:rPr lang="en-US" altLang="zh-CN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算法理论</a:t>
            </a:r>
            <a:endParaRPr lang="en-US" altLang="zh-CN" sz="1200" b="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提出了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目前最快的求解k-SAT的确定性算法</a:t>
            </a: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分析了一系列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局部搜索概率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策略</a:t>
            </a: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在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ICALP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AAAI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ACM Trans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等会议期刊上发表论文多篇</a:t>
            </a:r>
          </a:p>
        </p:txBody>
      </p:sp>
      <p:sp>
        <p:nvSpPr>
          <p:cNvPr id="2" name="矩形 22"/>
          <p:cNvSpPr/>
          <p:nvPr>
            <p:custDataLst>
              <p:tags r:id="rId5"/>
            </p:custDataLst>
          </p:nvPr>
        </p:nvSpPr>
        <p:spPr>
          <a:xfrm>
            <a:off x="253377" y="4142536"/>
            <a:ext cx="5842623" cy="2287542"/>
          </a:xfrm>
          <a:prstGeom prst="roundRect">
            <a:avLst>
              <a:gd name="adj" fmla="val 69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" name="内容占位符 3"/>
          <p:cNvSpPr txBox="1"/>
          <p:nvPr>
            <p:custDataLst>
              <p:tags r:id="rId6"/>
            </p:custDataLst>
          </p:nvPr>
        </p:nvSpPr>
        <p:spPr bwMode="auto">
          <a:xfrm>
            <a:off x="394477" y="4245852"/>
            <a:ext cx="5537431" cy="216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92150" indent="-3479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3632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281430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15989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0561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3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5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7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陈世腾 </a:t>
            </a:r>
            <a:r>
              <a:rPr lang="en-US" altLang="zh-CN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中科院软件所</a:t>
            </a:r>
            <a:r>
              <a:rPr lang="en-US" altLang="zh-CN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9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副研究员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研究方向：复杂性理论</a:t>
            </a:r>
            <a:endParaRPr lang="en-US" altLang="zh-CN" sz="1200" b="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证明了著名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理论算法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PPSZ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对随机线性方程需要指数时间</a:t>
            </a:r>
            <a:endParaRPr lang="en-US" altLang="zh-CN" sz="1800" kern="0" dirty="0">
              <a:solidFill>
                <a:srgbClr val="C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改进了电路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问题复杂度</a:t>
            </a: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在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STOC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FOCS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SODA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等理论计算机科学顶级会议期刊上发表论文多篇</a:t>
            </a:r>
          </a:p>
        </p:txBody>
      </p:sp>
      <p:sp>
        <p:nvSpPr>
          <p:cNvPr id="3" name="矩形 22"/>
          <p:cNvSpPr/>
          <p:nvPr>
            <p:custDataLst>
              <p:tags r:id="rId7"/>
            </p:custDataLst>
          </p:nvPr>
        </p:nvSpPr>
        <p:spPr>
          <a:xfrm>
            <a:off x="6339016" y="4162685"/>
            <a:ext cx="5327627" cy="2287542"/>
          </a:xfrm>
          <a:prstGeom prst="roundRect">
            <a:avLst>
              <a:gd name="adj" fmla="val 69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内容占位符 3"/>
          <p:cNvSpPr txBox="1"/>
          <p:nvPr>
            <p:custDataLst>
              <p:tags r:id="rId8"/>
            </p:custDataLst>
          </p:nvPr>
        </p:nvSpPr>
        <p:spPr bwMode="auto">
          <a:xfrm>
            <a:off x="6582033" y="4272005"/>
            <a:ext cx="4872681" cy="168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92150" indent="-3479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03632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281430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15989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0561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3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5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7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8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殷明浩 </a:t>
            </a:r>
            <a:r>
              <a:rPr lang="en-US" altLang="zh-CN" sz="18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8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东北师范大学 </a:t>
            </a:r>
            <a:r>
              <a:rPr lang="en-US" altLang="zh-CN" sz="18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1800" b="1" kern="0" dirty="0">
                <a:solidFill>
                  <a:srgbClr val="072B86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教授  教育部新世纪人才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研究方向：约束求解器</a:t>
            </a: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吉林省杰青，获省级二等奖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项</a:t>
            </a: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多篇论文研究局部搜索算法，</a:t>
            </a:r>
            <a:r>
              <a:rPr lang="en-US" altLang="zh-CN" sz="1800" kern="0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MaxSAT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求解器冠军</a:t>
            </a:r>
            <a:endParaRPr lang="en-US" altLang="zh-CN" sz="1800" kern="0" dirty="0">
              <a:solidFill>
                <a:srgbClr val="C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在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AAAI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KDD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AIJ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等发表论文</a:t>
            </a: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100</a:t>
            </a:r>
            <a:r>
              <a:rPr lang="zh-CN" alt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余篇</a:t>
            </a:r>
            <a:endParaRPr lang="zh-CN" altLang="en-US" sz="1800" kern="0" dirty="0">
              <a:solidFill>
                <a:srgbClr val="C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>
                <a:latin typeface="Arial" panose="020B0604020202020204" pitchFamily="34" charset="0"/>
                <a:ea typeface="微软雅黑" panose="020B0503020204020204" pitchFamily="34" charset="-122"/>
              </a:rPr>
              <a:t>22</a:t>
            </a:fld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研究团队 </a:t>
            </a:r>
            <a:r>
              <a:rPr kumimoji="1" lang="en-US" altLang="zh-CN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 </a:t>
            </a:r>
            <a:r>
              <a:rPr kumimoji="1" lang="zh-CN" altLang="en-US" b="1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任务分配</a:t>
            </a:r>
            <a:endParaRPr kumimoji="1" lang="zh-CN" altLang="en-US" b="1" dirty="0">
              <a:solidFill>
                <a:srgbClr val="00004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74"/>
          <p:cNvSpPr/>
          <p:nvPr/>
        </p:nvSpPr>
        <p:spPr>
          <a:xfrm>
            <a:off x="4881392" y="4436002"/>
            <a:ext cx="1259840" cy="579755"/>
          </a:xfrm>
          <a:prstGeom prst="roundRect">
            <a:avLst>
              <a:gd name="adj" fmla="val 10164"/>
            </a:avLst>
          </a:prstGeom>
          <a:solidFill>
            <a:srgbClr val="FA4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夏盟佶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74"/>
          <p:cNvSpPr/>
          <p:nvPr/>
        </p:nvSpPr>
        <p:spPr>
          <a:xfrm>
            <a:off x="4881232" y="1517542"/>
            <a:ext cx="1260000" cy="579755"/>
          </a:xfrm>
          <a:prstGeom prst="roundRect">
            <a:avLst>
              <a:gd name="adj" fmla="val 10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陈翌佳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圆角矩形 74"/>
          <p:cNvSpPr/>
          <p:nvPr/>
        </p:nvSpPr>
        <p:spPr>
          <a:xfrm>
            <a:off x="4881392" y="5895232"/>
            <a:ext cx="1259840" cy="579755"/>
          </a:xfrm>
          <a:prstGeom prst="roundRect">
            <a:avLst>
              <a:gd name="adj" fmla="val 10164"/>
            </a:avLst>
          </a:prstGeom>
          <a:solidFill>
            <a:srgbClr val="03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殷明浩</a:t>
            </a:r>
          </a:p>
        </p:txBody>
      </p:sp>
      <p:sp>
        <p:nvSpPr>
          <p:cNvPr id="16" name="矩形: 圆角 15"/>
          <p:cNvSpPr/>
          <p:nvPr/>
        </p:nvSpPr>
        <p:spPr>
          <a:xfrm>
            <a:off x="257414" y="1504321"/>
            <a:ext cx="2592000" cy="828040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冲突分析复杂度</a:t>
            </a:r>
          </a:p>
        </p:txBody>
      </p:sp>
      <p:sp>
        <p:nvSpPr>
          <p:cNvPr id="29" name="矩形: 圆角 28"/>
          <p:cNvSpPr/>
          <p:nvPr/>
        </p:nvSpPr>
        <p:spPr>
          <a:xfrm>
            <a:off x="257414" y="2526671"/>
            <a:ext cx="2592000" cy="828040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局部搜索分析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257414" y="3549021"/>
            <a:ext cx="2592000" cy="828040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混合算法分析</a:t>
            </a:r>
          </a:p>
        </p:txBody>
      </p:sp>
      <p:sp>
        <p:nvSpPr>
          <p:cNvPr id="35" name="矩形: 圆角 34"/>
          <p:cNvSpPr/>
          <p:nvPr/>
        </p:nvSpPr>
        <p:spPr>
          <a:xfrm>
            <a:off x="257414" y="4571371"/>
            <a:ext cx="2592000" cy="828040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求解器研究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>
            <a:off x="2849232" y="1807420"/>
            <a:ext cx="2032000" cy="1111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1"/>
          </p:cNvCxnSpPr>
          <p:nvPr/>
        </p:nvCxnSpPr>
        <p:spPr>
          <a:xfrm flipH="1" flipV="1">
            <a:off x="2849071" y="2018705"/>
            <a:ext cx="2032000" cy="2707005"/>
          </a:xfrm>
          <a:prstGeom prst="straightConnector1">
            <a:avLst/>
          </a:prstGeom>
          <a:ln w="28575">
            <a:solidFill>
              <a:srgbClr val="FA4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" idx="1"/>
          </p:cNvCxnSpPr>
          <p:nvPr/>
        </p:nvCxnSpPr>
        <p:spPr>
          <a:xfrm flipH="1" flipV="1">
            <a:off x="2849213" y="5015673"/>
            <a:ext cx="2032000" cy="1169035"/>
          </a:xfrm>
          <a:prstGeom prst="straightConnector1">
            <a:avLst/>
          </a:prstGeom>
          <a:ln w="28575">
            <a:solidFill>
              <a:srgbClr val="034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849322" y="3996209"/>
            <a:ext cx="2032000" cy="989330"/>
          </a:xfrm>
          <a:prstGeom prst="straightConnector1">
            <a:avLst/>
          </a:prstGeom>
          <a:ln w="28575">
            <a:solidFill>
              <a:srgbClr val="FA4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34"/>
          <p:cNvSpPr/>
          <p:nvPr/>
        </p:nvSpPr>
        <p:spPr>
          <a:xfrm>
            <a:off x="257414" y="5593721"/>
            <a:ext cx="2592000" cy="828040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求解器应用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74"/>
          <p:cNvSpPr/>
          <p:nvPr/>
        </p:nvSpPr>
        <p:spPr>
          <a:xfrm>
            <a:off x="4882027" y="2247157"/>
            <a:ext cx="1259205" cy="579755"/>
          </a:xfrm>
          <a:prstGeom prst="roundRect">
            <a:avLst>
              <a:gd name="adj" fmla="val 10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刘思学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5" name="圆角矩形 74"/>
          <p:cNvSpPr/>
          <p:nvPr/>
        </p:nvSpPr>
        <p:spPr>
          <a:xfrm>
            <a:off x="4882027" y="2976772"/>
            <a:ext cx="1259205" cy="579755"/>
          </a:xfrm>
          <a:prstGeom prst="roundRect">
            <a:avLst>
              <a:gd name="adj" fmla="val 10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李国强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0" name="圆角矩形 74"/>
          <p:cNvSpPr/>
          <p:nvPr/>
        </p:nvSpPr>
        <p:spPr>
          <a:xfrm>
            <a:off x="4881392" y="5165617"/>
            <a:ext cx="1259840" cy="579755"/>
          </a:xfrm>
          <a:prstGeom prst="roundRect">
            <a:avLst>
              <a:gd name="adj" fmla="val 10164"/>
            </a:avLst>
          </a:prstGeom>
          <a:solidFill>
            <a:srgbClr val="FA4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陈世腾</a:t>
            </a:r>
          </a:p>
        </p:txBody>
      </p:sp>
      <p:sp>
        <p:nvSpPr>
          <p:cNvPr id="22" name="圆角矩形 74"/>
          <p:cNvSpPr/>
          <p:nvPr/>
        </p:nvSpPr>
        <p:spPr>
          <a:xfrm>
            <a:off x="4882027" y="3706387"/>
            <a:ext cx="1259205" cy="579755"/>
          </a:xfrm>
          <a:prstGeom prst="roundRect">
            <a:avLst>
              <a:gd name="adj" fmla="val 10164"/>
            </a:avLst>
          </a:prstGeom>
          <a:solidFill>
            <a:srgbClr val="FA4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蔡少伟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cxnSp>
        <p:nvCxnSpPr>
          <p:cNvPr id="23" name="Straight Arrow Connector 53"/>
          <p:cNvCxnSpPr>
            <a:stCxn id="15" idx="1"/>
          </p:cNvCxnSpPr>
          <p:nvPr/>
        </p:nvCxnSpPr>
        <p:spPr>
          <a:xfrm flipH="1">
            <a:off x="2849392" y="3266650"/>
            <a:ext cx="2032635" cy="26289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8"/>
          <p:cNvCxnSpPr>
            <a:stCxn id="22" idx="1"/>
          </p:cNvCxnSpPr>
          <p:nvPr/>
        </p:nvCxnSpPr>
        <p:spPr>
          <a:xfrm flipH="1" flipV="1">
            <a:off x="2849071" y="2976920"/>
            <a:ext cx="2032635" cy="1019175"/>
          </a:xfrm>
          <a:prstGeom prst="straightConnector1">
            <a:avLst/>
          </a:prstGeom>
          <a:ln w="28575">
            <a:solidFill>
              <a:srgbClr val="FA4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8"/>
          <p:cNvCxnSpPr>
            <a:endCxn id="32" idx="3"/>
          </p:cNvCxnSpPr>
          <p:nvPr/>
        </p:nvCxnSpPr>
        <p:spPr>
          <a:xfrm flipH="1" flipV="1">
            <a:off x="2849323" y="3963189"/>
            <a:ext cx="2032000" cy="1436370"/>
          </a:xfrm>
          <a:prstGeom prst="straightConnector1">
            <a:avLst/>
          </a:prstGeom>
          <a:ln w="28575">
            <a:solidFill>
              <a:srgbClr val="FA4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53"/>
          <p:cNvCxnSpPr>
            <a:stCxn id="12" idx="1"/>
          </p:cNvCxnSpPr>
          <p:nvPr/>
        </p:nvCxnSpPr>
        <p:spPr>
          <a:xfrm flipH="1">
            <a:off x="2849070" y="2536865"/>
            <a:ext cx="2032635" cy="44005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53"/>
          <p:cNvCxnSpPr>
            <a:stCxn id="12" idx="1"/>
            <a:endCxn id="32" idx="3"/>
          </p:cNvCxnSpPr>
          <p:nvPr/>
        </p:nvCxnSpPr>
        <p:spPr>
          <a:xfrm flipH="1">
            <a:off x="2849392" y="2537035"/>
            <a:ext cx="2032635" cy="14262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53"/>
          <p:cNvCxnSpPr/>
          <p:nvPr/>
        </p:nvCxnSpPr>
        <p:spPr>
          <a:xfrm flipH="1">
            <a:off x="2849322" y="3996209"/>
            <a:ext cx="2032635" cy="2056130"/>
          </a:xfrm>
          <a:prstGeom prst="straightConnector1">
            <a:avLst/>
          </a:prstGeom>
          <a:ln w="28575">
            <a:solidFill>
              <a:srgbClr val="FA4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991904" y="1648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94393" y="1684265"/>
            <a:ext cx="3395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证明系统与</a:t>
            </a:r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求解器的联系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94394" y="2315896"/>
            <a:ext cx="3395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算法理论分析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94394" y="3117493"/>
            <a:ext cx="3395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基于求解器的形式化验证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94393" y="3771398"/>
            <a:ext cx="4255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求解器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44454" y="4491552"/>
            <a:ext cx="4255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计算复杂度二分定理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43819" y="5250236"/>
            <a:ext cx="4255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混合算法下界证明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43819" y="6052429"/>
            <a:ext cx="4255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SAT</a:t>
            </a:r>
            <a:r>
              <a:rPr lang="zh-CN" altLang="en-US" kern="0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局部搜索求解器</a:t>
            </a:r>
            <a:endParaRPr lang="en-US" dirty="0"/>
          </a:p>
        </p:txBody>
      </p:sp>
      <p:sp>
        <p:nvSpPr>
          <p:cNvPr id="31" name="矩形: 圆角 15"/>
          <p:cNvSpPr/>
          <p:nvPr/>
        </p:nvSpPr>
        <p:spPr>
          <a:xfrm>
            <a:off x="4692650" y="1381760"/>
            <a:ext cx="4739640" cy="2212975"/>
          </a:xfrm>
          <a:prstGeom prst="roundRect">
            <a:avLst>
              <a:gd name="adj" fmla="val 4546"/>
            </a:avLst>
          </a:prstGeom>
          <a:solidFill>
            <a:schemeClr val="bg1">
              <a:alpha val="0"/>
            </a:schemeClr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矩形: 圆角 15"/>
          <p:cNvSpPr/>
          <p:nvPr/>
        </p:nvSpPr>
        <p:spPr>
          <a:xfrm>
            <a:off x="4692650" y="3648710"/>
            <a:ext cx="4740275" cy="2167255"/>
          </a:xfrm>
          <a:prstGeom prst="roundRect">
            <a:avLst>
              <a:gd name="adj" fmla="val 4546"/>
            </a:avLst>
          </a:prstGeom>
          <a:solidFill>
            <a:schemeClr val="bg1">
              <a:alpha val="0"/>
            </a:schemeClr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矩形: 圆角 15"/>
          <p:cNvSpPr/>
          <p:nvPr/>
        </p:nvSpPr>
        <p:spPr>
          <a:xfrm>
            <a:off x="4692650" y="5866130"/>
            <a:ext cx="4742815" cy="828040"/>
          </a:xfrm>
          <a:prstGeom prst="roundRect">
            <a:avLst>
              <a:gd name="adj" fmla="val 4546"/>
            </a:avLst>
          </a:prstGeom>
          <a:solidFill>
            <a:schemeClr val="bg1">
              <a:alpha val="0"/>
            </a:schemeClr>
          </a:solidFill>
          <a:ln w="19050">
            <a:solidFill>
              <a:srgbClr val="00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左大括号 6"/>
          <p:cNvSpPr/>
          <p:nvPr/>
        </p:nvSpPr>
        <p:spPr>
          <a:xfrm rot="10800000">
            <a:off x="9499840" y="2112010"/>
            <a:ext cx="396000" cy="2321560"/>
          </a:xfrm>
          <a:prstGeom prst="leftBrace">
            <a:avLst/>
          </a:prstGeom>
          <a:ln w="38100">
            <a:solidFill>
              <a:srgbClr val="03438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大括号 10"/>
          <p:cNvSpPr/>
          <p:nvPr/>
        </p:nvSpPr>
        <p:spPr>
          <a:xfrm rot="10800000">
            <a:off x="9499840" y="4725670"/>
            <a:ext cx="396000" cy="1654810"/>
          </a:xfrm>
          <a:prstGeom prst="leftBrace">
            <a:avLst/>
          </a:prstGeom>
          <a:ln w="38100">
            <a:solidFill>
              <a:srgbClr val="03438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012045" y="2070735"/>
            <a:ext cx="2099945" cy="187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/>
              <a:t>合作关系：</a:t>
            </a:r>
            <a:endParaRPr lang="en-US" altLang="zh-CN" sz="2000" dirty="0"/>
          </a:p>
          <a:p>
            <a:r>
              <a:rPr lang="zh-CN" altLang="en-US" sz="2000" dirty="0"/>
              <a:t>冲突分析与局部搜索算法理论比较，</a:t>
            </a:r>
            <a:r>
              <a:rPr lang="en-US" altLang="zh-CN" sz="2000" dirty="0"/>
              <a:t>SAT</a:t>
            </a:r>
            <a:r>
              <a:rPr lang="zh-CN" altLang="en-US" sz="2000" dirty="0"/>
              <a:t>局部搜索算法分析（论文合作）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003790" y="4725670"/>
            <a:ext cx="2083435" cy="1624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/>
              <a:t>合作关系：</a:t>
            </a:r>
          </a:p>
          <a:p>
            <a:r>
              <a:rPr lang="zh-CN" altLang="en-US" sz="2000" dirty="0"/>
              <a:t>SAT和MaxSAT求解器（项目/比赛/论文多年合作）</a:t>
            </a:r>
          </a:p>
        </p:txBody>
      </p:sp>
      <p:sp>
        <p:nvSpPr>
          <p:cNvPr id="36" name="圆角矩形 74"/>
          <p:cNvSpPr/>
          <p:nvPr/>
        </p:nvSpPr>
        <p:spPr>
          <a:xfrm>
            <a:off x="1295676" y="3291399"/>
            <a:ext cx="7500826" cy="1530205"/>
          </a:xfrm>
          <a:prstGeom prst="roundRect">
            <a:avLst>
              <a:gd name="adj" fmla="val 10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团队研究背景优势互补，覆盖本项目所有研究方向。</a:t>
            </a:r>
            <a:endParaRPr lang="en-US" altLang="zh-CN" sz="24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团队成员在项目方向有项目和论文等合作研究基础。</a:t>
            </a:r>
            <a:endParaRPr lang="en-US" altLang="zh-CN" sz="24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>
                <a:latin typeface="Arial" panose="020B0604020202020204" pitchFamily="34" charset="0"/>
                <a:ea typeface="微软雅黑" panose="020B0503020204020204" pitchFamily="34" charset="-122"/>
              </a:rPr>
              <a:t>23</a:t>
            </a:fld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4D0A4E-C110-819F-E955-E7FDEC223D5F}"/>
              </a:ext>
            </a:extLst>
          </p:cNvPr>
          <p:cNvSpPr txBox="1"/>
          <p:nvPr/>
        </p:nvSpPr>
        <p:spPr>
          <a:xfrm>
            <a:off x="6798684" y="1009613"/>
            <a:ext cx="1997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相关研究背景</a:t>
            </a:r>
            <a:endParaRPr lang="en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24</a:t>
            </a:fld>
            <a:endParaRPr lang="en-US" altLang="zh-CN" dirty="0"/>
          </a:p>
        </p:txBody>
      </p:sp>
      <p:sp>
        <p:nvSpPr>
          <p:cNvPr id="4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相关论文</a:t>
            </a:r>
          </a:p>
        </p:txBody>
      </p:sp>
      <p:sp>
        <p:nvSpPr>
          <p:cNvPr id="5" name="Rectangle 2"/>
          <p:cNvSpPr/>
          <p:nvPr/>
        </p:nvSpPr>
        <p:spPr>
          <a:xfrm>
            <a:off x="495878" y="1275380"/>
            <a:ext cx="11470537" cy="50206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-342900" algn="just">
              <a:lnSpc>
                <a:spcPct val="135000"/>
              </a:lnSpc>
            </a:pPr>
            <a:r>
              <a:rPr lang="zh-CN" altLang="en-US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CCF A</a:t>
            </a:r>
            <a:r>
              <a:rPr lang="zh-CN" altLang="en-US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类期刊和会议上发表论文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100+</a:t>
            </a:r>
            <a:r>
              <a:rPr lang="zh-CN" altLang="en-US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篇，获相关领域顶级会议最佳论文奖 </a:t>
            </a: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篇</a:t>
            </a:r>
            <a:endParaRPr lang="en-US" altLang="zh-CN" sz="2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31147" y="2998113"/>
            <a:ext cx="18780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会议和期刊</a:t>
            </a:r>
            <a:endParaRPr lang="en-US" altLang="zh-CN" sz="2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42380" y="2923175"/>
            <a:ext cx="18780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CCF</a:t>
            </a:r>
            <a:r>
              <a:rPr lang="zh-CN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等级</a:t>
            </a:r>
            <a:endParaRPr lang="en-US" altLang="zh-CN" sz="2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10199591" y="2915238"/>
            <a:ext cx="818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数量</a:t>
            </a:r>
            <a:endParaRPr lang="en-US" altLang="zh-CN" sz="2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05" y="5117867"/>
            <a:ext cx="1180865" cy="150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8" y="5149243"/>
            <a:ext cx="1988116" cy="15066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68369" y="4865055"/>
            <a:ext cx="1483415" cy="2096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984990" y="5141118"/>
            <a:ext cx="1984137" cy="150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5605" y="5110753"/>
            <a:ext cx="1096355" cy="1544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8440" y="5117867"/>
            <a:ext cx="1226512" cy="1592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表格 1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53998" y="2084899"/>
          <a:ext cx="4885445" cy="2916001"/>
        </p:xfrm>
        <a:graphic>
          <a:graphicData uri="http://schemas.openxmlformats.org/drawingml/2006/table">
            <a:tbl>
              <a:tblPr firstRow="1" bandRow="1">
                <a:effectLst>
                  <a:outerShdw blurRad="635000" dir="36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488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论文获奖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2B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SAT 2021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最佳论文奖（</a:t>
                      </a: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SAT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旗舰会议）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CAV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杰出论文（理论计算机顶级会议）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CP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最佳论文奖（约束求解旗舰会议）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ICALP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2010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最佳论文奖（理论计算机顶级会议）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WG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zh-CN" alt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最佳论文奖（理论计算机知名会议）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ICSE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杰出论文奖（软件工程顶级会议）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格 1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944099" y="2081896"/>
          <a:ext cx="4885446" cy="2916001"/>
        </p:xfrm>
        <a:graphic>
          <a:graphicData uri="http://schemas.openxmlformats.org/drawingml/2006/table">
            <a:tbl>
              <a:tblPr firstRow="1" bandRow="1">
                <a:effectLst>
                  <a:outerShdw blurRad="635000" dir="36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805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会议和期刊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2B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CCF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等级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2B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2B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STOC/FOCS/SODA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C00000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LICS/CAV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C00000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C00000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47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rgbClr val="C00000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KDD/AAAI/IJCAI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C00000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C00000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4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JACM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4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SIAM Journal on Computing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4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 Journal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73" marR="68573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F7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理论研究</a:t>
            </a:r>
          </a:p>
        </p:txBody>
      </p:sp>
      <p:sp>
        <p:nvSpPr>
          <p:cNvPr id="6" name="TextBox 25"/>
          <p:cNvSpPr txBox="1"/>
          <p:nvPr/>
        </p:nvSpPr>
        <p:spPr>
          <a:xfrm>
            <a:off x="703001" y="1615171"/>
            <a:ext cx="11119969" cy="810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/>
              <a:t>陈翌佳</a:t>
            </a:r>
            <a:r>
              <a:rPr lang="zh-CN" altLang="en-US" sz="2200" dirty="0"/>
              <a:t>研究了证明复杂度理论的公开问题“是否存在最优的证明系统”，将最优证明系统与最优</a:t>
            </a:r>
            <a:r>
              <a:rPr lang="en-US" altLang="zh-CN" sz="2200" dirty="0"/>
              <a:t>SAT</a:t>
            </a:r>
            <a:r>
              <a:rPr lang="zh-CN" altLang="en-US" sz="2200" dirty="0"/>
              <a:t>求解器建立了理论联系（理论计算机顶级会议 </a:t>
            </a:r>
            <a:r>
              <a:rPr lang="en-US" altLang="zh-CN" sz="2200" dirty="0"/>
              <a:t>ICALP </a:t>
            </a:r>
            <a:r>
              <a:rPr lang="zh-CN" altLang="en-US" sz="2200" dirty="0">
                <a:solidFill>
                  <a:srgbClr val="C00000"/>
                </a:solidFill>
              </a:rPr>
              <a:t>最佳论文奖</a:t>
            </a:r>
            <a:r>
              <a:rPr lang="zh-CN" altLang="en-US" sz="2200" dirty="0"/>
              <a:t>）</a:t>
            </a:r>
            <a:endParaRPr lang="en-US" altLang="zh-CN" sz="2200" dirty="0"/>
          </a:p>
        </p:txBody>
      </p:sp>
      <p:sp>
        <p:nvSpPr>
          <p:cNvPr id="11" name="文本框 6"/>
          <p:cNvSpPr txBox="1"/>
          <p:nvPr/>
        </p:nvSpPr>
        <p:spPr>
          <a:xfrm>
            <a:off x="703001" y="2792046"/>
            <a:ext cx="11152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b="1" dirty="0">
                <a:sym typeface="+mn-ea"/>
              </a:rPr>
              <a:t>刘思学</a:t>
            </a:r>
            <a:r>
              <a:rPr lang="zh-CN" altLang="en-US" sz="2200" dirty="0">
                <a:sym typeface="+mn-ea"/>
              </a:rPr>
              <a:t>改进了两位哥德尔奖获得者</a:t>
            </a:r>
            <a:r>
              <a:rPr lang="en-US" sz="2200" dirty="0">
                <a:sym typeface="+mn-ea"/>
              </a:rPr>
              <a:t>Robin Moser</a:t>
            </a:r>
            <a:r>
              <a:rPr lang="zh-CN" altLang="en-US" sz="2200" dirty="0">
                <a:sym typeface="+mn-ea"/>
              </a:rPr>
              <a:t>、</a:t>
            </a:r>
            <a:r>
              <a:rPr lang="en-US" sz="2200" dirty="0">
                <a:sym typeface="+mn-ea"/>
              </a:rPr>
              <a:t>C. Papadimitriou</a:t>
            </a:r>
            <a:r>
              <a:rPr lang="zh-CN" altLang="en-US" sz="2200" dirty="0">
                <a:sym typeface="+mn-ea"/>
              </a:rPr>
              <a:t>关于</a:t>
            </a:r>
            <a:r>
              <a:rPr lang="en-US" altLang="zh-CN" sz="2200" dirty="0">
                <a:sym typeface="+mn-ea"/>
              </a:rPr>
              <a:t>3-SAT</a:t>
            </a:r>
            <a:r>
              <a:rPr lang="zh-CN" altLang="en-US" sz="2200" dirty="0">
                <a:sym typeface="+mn-ea"/>
              </a:rPr>
              <a:t>的时间复杂度结果，并建立了</a:t>
            </a:r>
            <a:r>
              <a:rPr lang="zh-CN" altLang="en-US" sz="2200" dirty="0">
                <a:solidFill>
                  <a:srgbClr val="C00000"/>
                </a:solidFill>
                <a:sym typeface="+mn-ea"/>
              </a:rPr>
              <a:t>至今为止</a:t>
            </a:r>
            <a:r>
              <a:rPr lang="en-US" altLang="zh-CN" sz="2200" dirty="0">
                <a:solidFill>
                  <a:srgbClr val="C00000"/>
                </a:solidFill>
                <a:sym typeface="+mn-ea"/>
              </a:rPr>
              <a:t>k-SAT</a:t>
            </a:r>
            <a:r>
              <a:rPr lang="zh-CN" altLang="en-US" sz="2200" dirty="0">
                <a:solidFill>
                  <a:srgbClr val="C00000"/>
                </a:solidFill>
                <a:sym typeface="+mn-ea"/>
              </a:rPr>
              <a:t>问题最优复杂度的确定性算法</a:t>
            </a:r>
            <a:r>
              <a:rPr lang="zh-CN" altLang="en-US" sz="2200" dirty="0"/>
              <a:t>（理论计算机顶级会议 </a:t>
            </a:r>
            <a:r>
              <a:rPr lang="en-US" altLang="zh-CN" sz="2200" dirty="0"/>
              <a:t>ICALP</a:t>
            </a:r>
            <a:r>
              <a:rPr lang="zh-CN" altLang="en-US" sz="2200" dirty="0"/>
              <a:t>）</a:t>
            </a:r>
            <a:r>
              <a:rPr lang="en-US" altLang="zh-CN" sz="2200" dirty="0"/>
              <a:t> </a:t>
            </a:r>
            <a:endParaRPr lang="en-US" sz="2200" dirty="0"/>
          </a:p>
          <a:p>
            <a:endParaRPr lang="zh-CN" altLang="en-US" sz="2200" dirty="0"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0"/>
              <p:cNvSpPr/>
              <p:nvPr/>
            </p:nvSpPr>
            <p:spPr>
              <a:xfrm>
                <a:off x="9278126" y="4964758"/>
                <a:ext cx="1918317" cy="72616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𝟑𝟐𝟖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126" y="4964758"/>
                <a:ext cx="1918317" cy="726162"/>
              </a:xfrm>
              <a:prstGeom prst="rect">
                <a:avLst/>
              </a:prstGeom>
              <a:blipFill rotWithShape="1">
                <a:blip r:embed="rId3"/>
                <a:stretch>
                  <a:fillRect l="-338" t="-920" r="-325" b="-868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/>
              <p:cNvSpPr txBox="1"/>
              <p:nvPr/>
            </p:nvSpPr>
            <p:spPr bwMode="auto">
              <a:xfrm>
                <a:off x="7276265" y="4964759"/>
                <a:ext cx="1994798" cy="7261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ctr" anchorCtr="0" compatLnSpc="1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1" kern="12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>
                              <a:latin typeface="Cambria Math" panose="02040503050406030204" pitchFamily="18" charset="0"/>
                            </a:rPr>
                            <m:t>1.3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  <m:sup>
                          <m:r>
                            <a:rPr lang="en-US" sz="22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13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6265" y="4964759"/>
                <a:ext cx="1994798" cy="726164"/>
              </a:xfrm>
              <a:prstGeom prst="rect">
                <a:avLst/>
              </a:prstGeom>
              <a:blipFill rotWithShape="1">
                <a:blip r:embed="rId4"/>
                <a:stretch>
                  <a:fillRect l="-340" t="-920" r="-315" b="-867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内容占位符 2"/>
              <p:cNvSpPr txBox="1"/>
              <p:nvPr/>
            </p:nvSpPr>
            <p:spPr bwMode="auto">
              <a:xfrm>
                <a:off x="5288123" y="4976449"/>
                <a:ext cx="1994797" cy="7261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ctr" anchorCtr="0" compatLnSpc="1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1" kern="12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1.5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8123" y="4976449"/>
                <a:ext cx="1994797" cy="726164"/>
              </a:xfrm>
              <a:prstGeom prst="rect">
                <a:avLst/>
              </a:prstGeom>
              <a:blipFill rotWithShape="1">
                <a:blip r:embed="rId5"/>
                <a:stretch>
                  <a:fillRect l="-342" t="-956" r="-313" b="-831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0"/>
          <p:cNvSpPr/>
          <p:nvPr/>
        </p:nvSpPr>
        <p:spPr>
          <a:xfrm>
            <a:off x="3022285" y="4988627"/>
            <a:ext cx="2249503" cy="6960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</a:rPr>
              <a:t>3-</a:t>
            </a:r>
            <a:r>
              <a:rPr lang="en-US" altLang="zh-CN" sz="2200" dirty="0">
                <a:solidFill>
                  <a:schemeClr val="tx1"/>
                </a:solidFill>
              </a:rPr>
              <a:t>SAT</a:t>
            </a:r>
            <a:r>
              <a:rPr lang="zh-CN" altLang="en-US" sz="2200" dirty="0">
                <a:solidFill>
                  <a:schemeClr val="tx1"/>
                </a:solidFill>
              </a:rPr>
              <a:t>时间复杂度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矩形 10"/>
          <p:cNvSpPr/>
          <p:nvPr/>
        </p:nvSpPr>
        <p:spPr>
          <a:xfrm>
            <a:off x="9259777" y="4235106"/>
            <a:ext cx="1936666" cy="72616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ts val="1000"/>
              </a:spcBef>
            </a:pPr>
            <a:r>
              <a:rPr 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Liu18</a:t>
            </a:r>
          </a:p>
        </p:txBody>
      </p:sp>
      <p:sp>
        <p:nvSpPr>
          <p:cNvPr id="17" name="内容占位符 2"/>
          <p:cNvSpPr txBox="1"/>
          <p:nvPr/>
        </p:nvSpPr>
        <p:spPr bwMode="auto">
          <a:xfrm>
            <a:off x="7272063" y="4238595"/>
            <a:ext cx="1994798" cy="72616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2200" b="0" dirty="0">
                <a:solidFill>
                  <a:schemeClr val="bg1"/>
                </a:solidFill>
              </a:rPr>
              <a:t>MS11</a:t>
            </a:r>
          </a:p>
        </p:txBody>
      </p:sp>
      <p:sp>
        <p:nvSpPr>
          <p:cNvPr id="18" name="内容占位符 2"/>
          <p:cNvSpPr txBox="1"/>
          <p:nvPr/>
        </p:nvSpPr>
        <p:spPr bwMode="auto">
          <a:xfrm>
            <a:off x="5276837" y="4235106"/>
            <a:ext cx="1994798" cy="72616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2200" b="0" dirty="0">
                <a:solidFill>
                  <a:schemeClr val="bg1"/>
                </a:solidFill>
              </a:rPr>
              <a:t>DGHK+02</a:t>
            </a:r>
            <a:endParaRPr lang="en-US" sz="2200" b="0" dirty="0"/>
          </a:p>
        </p:txBody>
      </p:sp>
      <p:sp>
        <p:nvSpPr>
          <p:cNvPr id="19" name="矩形 10"/>
          <p:cNvSpPr/>
          <p:nvPr/>
        </p:nvSpPr>
        <p:spPr>
          <a:xfrm>
            <a:off x="3022285" y="4238596"/>
            <a:ext cx="2249503" cy="72616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200" dirty="0"/>
              <a:t>对应论文</a:t>
            </a:r>
            <a:endParaRPr lang="en-US" sz="2200" dirty="0"/>
          </a:p>
        </p:txBody>
      </p:sp>
      <p:pic>
        <p:nvPicPr>
          <p:cNvPr id="2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6" y="4162884"/>
            <a:ext cx="1288347" cy="1814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25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26</a:t>
            </a:fld>
            <a:endParaRPr lang="en-US" altLang="zh-CN" dirty="0"/>
          </a:p>
        </p:txBody>
      </p:sp>
      <p:sp>
        <p:nvSpPr>
          <p:cNvPr id="6" name="文本框 6"/>
          <p:cNvSpPr txBox="1"/>
          <p:nvPr/>
        </p:nvSpPr>
        <p:spPr>
          <a:xfrm>
            <a:off x="571476" y="1173248"/>
            <a:ext cx="1097869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/>
              <a:t>蔡少伟与陈翌佳</a:t>
            </a:r>
            <a:r>
              <a:rPr lang="zh-CN" altLang="en-US" sz="2200" dirty="0"/>
              <a:t>合作证明：在可满足的 </a:t>
            </a:r>
            <a:r>
              <a:rPr lang="en-US" altLang="zh-CN" sz="2200" dirty="0"/>
              <a:t>Tseitin </a:t>
            </a:r>
            <a:r>
              <a:rPr lang="zh-CN" altLang="en-US" sz="2200" dirty="0"/>
              <a:t>公式族上，局部搜索</a:t>
            </a:r>
            <a:r>
              <a:rPr lang="en-US" altLang="zh-CN" sz="2200" dirty="0" err="1"/>
              <a:t>Walksat</a:t>
            </a:r>
            <a:r>
              <a:rPr lang="en-US" altLang="zh-CN" sz="2200" dirty="0"/>
              <a:t> </a:t>
            </a:r>
            <a:r>
              <a:rPr lang="zh-CN" altLang="en-US" sz="2200" dirty="0"/>
              <a:t>有多项式期望时间复杂度，而随机分支 </a:t>
            </a:r>
            <a:r>
              <a:rPr lang="en-US" altLang="zh-CN" sz="2200" dirty="0"/>
              <a:t>DPLL </a:t>
            </a:r>
            <a:r>
              <a:rPr lang="zh-CN" altLang="en-US" sz="2200" dirty="0"/>
              <a:t>在某些例子上需要指数时间复杂度，</a:t>
            </a:r>
            <a:r>
              <a:rPr lang="zh-CN" altLang="en-US" sz="2200" dirty="0">
                <a:solidFill>
                  <a:srgbClr val="C00000"/>
                </a:solidFill>
              </a:rPr>
              <a:t>首次在理论上揭示了两类 </a:t>
            </a:r>
            <a:r>
              <a:rPr lang="en-US" altLang="zh-CN" sz="2200" dirty="0">
                <a:solidFill>
                  <a:srgbClr val="C00000"/>
                </a:solidFill>
              </a:rPr>
              <a:t>SAT </a:t>
            </a:r>
            <a:r>
              <a:rPr lang="zh-CN" altLang="en-US" sz="2200" dirty="0">
                <a:solidFill>
                  <a:srgbClr val="C00000"/>
                </a:solidFill>
              </a:rPr>
              <a:t>求解范式的指数级性能分离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200" dirty="0"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/>
              <p:cNvSpPr txBox="1"/>
              <p:nvPr/>
            </p:nvSpPr>
            <p:spPr bwMode="auto">
              <a:xfrm>
                <a:off x="4550336" y="3892388"/>
                <a:ext cx="1555475" cy="44393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ctr" anchorCtr="0" compatLnSpc="1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1" kern="12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0336" y="3892388"/>
                <a:ext cx="1555475" cy="443931"/>
              </a:xfrm>
              <a:prstGeom prst="rect">
                <a:avLst/>
              </a:prstGeom>
              <a:blipFill rotWithShape="1">
                <a:blip r:embed="rId2"/>
                <a:stretch>
                  <a:fillRect l="-444" t="-1537" r="-390" b="-1309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/>
              <p:cNvSpPr txBox="1"/>
              <p:nvPr/>
            </p:nvSpPr>
            <p:spPr bwMode="auto">
              <a:xfrm>
                <a:off x="2977184" y="3919872"/>
                <a:ext cx="1555475" cy="4350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ctr" anchorCtr="0" compatLnSpc="1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1" kern="12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7184" y="3919872"/>
                <a:ext cx="1555475" cy="435061"/>
              </a:xfrm>
              <a:prstGeom prst="rect">
                <a:avLst/>
              </a:prstGeom>
              <a:blipFill rotWithShape="1">
                <a:blip r:embed="rId3"/>
                <a:stretch>
                  <a:fillRect l="-428" t="-1463" r="-406" b="-1436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10"/>
          <p:cNvSpPr/>
          <p:nvPr/>
        </p:nvSpPr>
        <p:spPr>
          <a:xfrm>
            <a:off x="929128" y="3911001"/>
            <a:ext cx="2048057" cy="4350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000" dirty="0">
                <a:solidFill>
                  <a:schemeClr val="tx1"/>
                </a:solidFill>
              </a:rPr>
              <a:t>期望时间复杂度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内容占位符 2"/>
          <p:cNvSpPr txBox="1"/>
          <p:nvPr/>
        </p:nvSpPr>
        <p:spPr bwMode="auto">
          <a:xfrm>
            <a:off x="4550337" y="3466197"/>
            <a:ext cx="1555473" cy="46254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2000" b="0" dirty="0">
                <a:solidFill>
                  <a:schemeClr val="bg1"/>
                </a:solidFill>
              </a:rPr>
              <a:t>DPLL</a:t>
            </a:r>
          </a:p>
        </p:txBody>
      </p:sp>
      <p:sp>
        <p:nvSpPr>
          <p:cNvPr id="13" name="内容占位符 2"/>
          <p:cNvSpPr txBox="1"/>
          <p:nvPr/>
        </p:nvSpPr>
        <p:spPr bwMode="auto">
          <a:xfrm>
            <a:off x="2977185" y="3466197"/>
            <a:ext cx="1555475" cy="43506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2000" b="0" dirty="0" err="1">
                <a:solidFill>
                  <a:schemeClr val="bg1"/>
                </a:solidFill>
              </a:rPr>
              <a:t>局部搜索</a:t>
            </a:r>
            <a:endParaRPr lang="en-US" sz="2000" b="0" dirty="0"/>
          </a:p>
        </p:txBody>
      </p:sp>
      <p:sp>
        <p:nvSpPr>
          <p:cNvPr id="14" name="矩形 10"/>
          <p:cNvSpPr/>
          <p:nvPr/>
        </p:nvSpPr>
        <p:spPr>
          <a:xfrm>
            <a:off x="929128" y="3466197"/>
            <a:ext cx="2048057" cy="43506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000" dirty="0"/>
              <a:t>算法</a:t>
            </a:r>
            <a:endParaRPr lang="en-US" sz="2000" dirty="0"/>
          </a:p>
        </p:txBody>
      </p:sp>
      <p:sp>
        <p:nvSpPr>
          <p:cNvPr id="2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理论研究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209050" y="3005596"/>
            <a:ext cx="56781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Lucida Grande"/>
              </a:rPr>
              <a:t>SAT 2025 </a:t>
            </a:r>
            <a:r>
              <a:rPr lang="zh-CN" altLang="en-US" dirty="0">
                <a:solidFill>
                  <a:srgbClr val="000000"/>
                </a:solidFill>
                <a:latin typeface="Lucida Grande"/>
              </a:rPr>
              <a:t>审稿人评价：</a:t>
            </a:r>
            <a:endParaRPr lang="en-US" altLang="zh-CN" b="0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00000"/>
                </a:solidFill>
                <a:effectLst/>
                <a:latin typeface="Lucida Grande"/>
              </a:rPr>
              <a:t>I like this kind of work a lot, and I think that the results presented here are definitely interesting.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result is interesting and novel from an algorithmic standpoint.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7781" y="4917819"/>
            <a:ext cx="10978695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/>
              <a:t>陈世腾</a:t>
            </a:r>
            <a:r>
              <a:rPr lang="zh-CN" altLang="en-US" sz="2200" dirty="0"/>
              <a:t>等证明了</a:t>
            </a:r>
            <a:r>
              <a:rPr lang="en-US" altLang="zh-CN" sz="2200" dirty="0">
                <a:solidFill>
                  <a:srgbClr val="C00000"/>
                </a:solidFill>
              </a:rPr>
              <a:t>SAT</a:t>
            </a:r>
            <a:r>
              <a:rPr lang="zh-CN" altLang="en-US" sz="2200" dirty="0">
                <a:solidFill>
                  <a:srgbClr val="C00000"/>
                </a:solidFill>
              </a:rPr>
              <a:t>著名理论算法</a:t>
            </a:r>
            <a:r>
              <a:rPr lang="en-US" altLang="zh-CN" sz="2200" dirty="0"/>
              <a:t>PPSZ </a:t>
            </a:r>
            <a:r>
              <a:rPr lang="zh-CN" altLang="en-US" sz="2200" dirty="0"/>
              <a:t>求解随机线性方程组</a:t>
            </a:r>
            <a:r>
              <a:rPr lang="zh-CN" altLang="en-US" sz="2200" dirty="0">
                <a:solidFill>
                  <a:srgbClr val="C00000"/>
                </a:solidFill>
              </a:rPr>
              <a:t>需要指数时间</a:t>
            </a:r>
            <a:r>
              <a:rPr lang="zh-CN" altLang="en-US" sz="2200" dirty="0"/>
              <a:t>（理论计算机顶级会议 </a:t>
            </a:r>
            <a:r>
              <a:rPr lang="en-US" altLang="zh-CN" sz="2200" dirty="0"/>
              <a:t>SODA</a:t>
            </a:r>
            <a:r>
              <a:rPr lang="zh-CN" altLang="en-US" sz="2200" dirty="0"/>
              <a:t>）</a:t>
            </a:r>
            <a:endParaRPr lang="en-US" altLang="zh-CN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理论研究</a:t>
            </a:r>
          </a:p>
        </p:txBody>
      </p:sp>
      <p:sp>
        <p:nvSpPr>
          <p:cNvPr id="2" name="TextBox 25"/>
          <p:cNvSpPr txBox="1"/>
          <p:nvPr/>
        </p:nvSpPr>
        <p:spPr>
          <a:xfrm>
            <a:off x="844585" y="1747489"/>
            <a:ext cx="10502829" cy="2540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endParaRPr lang="en-US" altLang="zh-CN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sz="2800" dirty="0">
              <a:sym typeface="+mn-ea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sz="2800" dirty="0"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CN" dirty="0">
              <a:sym typeface="+mn-ea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>
              <a:lnSpc>
                <a:spcPct val="110000"/>
              </a:lnSpc>
            </a:pPr>
            <a:endParaRPr lang="en-US" altLang="zh-CN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48" y="3268828"/>
            <a:ext cx="8381365" cy="1308735"/>
          </a:xfrm>
          <a:prstGeom prst="rect">
            <a:avLst/>
          </a:prstGeom>
        </p:spPr>
      </p:pic>
      <p:pic>
        <p:nvPicPr>
          <p:cNvPr id="7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9322844" y="1949887"/>
            <a:ext cx="1534551" cy="1910632"/>
          </a:xfrm>
          <a:prstGeom prst="rect">
            <a:avLst/>
          </a:prstGeom>
        </p:spPr>
      </p:pic>
      <p:sp>
        <p:nvSpPr>
          <p:cNvPr id="8" name="文本框 16"/>
          <p:cNvSpPr txBox="1"/>
          <p:nvPr/>
        </p:nvSpPr>
        <p:spPr>
          <a:xfrm>
            <a:off x="914274" y="2381406"/>
            <a:ext cx="8338881" cy="91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900" dirty="0"/>
              <a:t>美国工程院院士、Knuth 奖获得者Lipton撰文介绍了陈世腾对电路复杂度方面</a:t>
            </a:r>
            <a:r>
              <a:rPr lang="zh-CN" altLang="en-US" sz="1900" dirty="0">
                <a:solidFill>
                  <a:srgbClr val="C00000"/>
                </a:solidFill>
              </a:rPr>
              <a:t>指数级改进</a:t>
            </a:r>
            <a:r>
              <a:rPr lang="zh-CN" altLang="en-US" sz="1900" dirty="0"/>
              <a:t>的结果</a:t>
            </a:r>
            <a:endParaRPr lang="zh-CN" altLang="en-US" sz="1900" dirty="0"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469" y="1398429"/>
            <a:ext cx="8622686" cy="917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900" b="1" dirty="0"/>
              <a:t>陈世腾等</a:t>
            </a:r>
            <a:r>
              <a:rPr lang="zh-CN" altLang="en-US" sz="1900" dirty="0"/>
              <a:t>改进了 </a:t>
            </a:r>
            <a:r>
              <a:rPr lang="en-US" altLang="zh-CN" sz="1900" dirty="0"/>
              <a:t>ACC </a:t>
            </a:r>
            <a:r>
              <a:rPr lang="zh-CN" altLang="en-US" sz="1900" dirty="0"/>
              <a:t>电路的深度压缩算法，</a:t>
            </a:r>
            <a:r>
              <a:rPr lang="zh-CN" altLang="en-US" sz="1900" dirty="0">
                <a:solidFill>
                  <a:srgbClr val="C00000"/>
                </a:solidFill>
              </a:rPr>
              <a:t>大幅提高了以此为基础的电路</a:t>
            </a:r>
            <a:r>
              <a:rPr lang="en-US" altLang="zh-CN" sz="1900" dirty="0">
                <a:solidFill>
                  <a:srgbClr val="C00000"/>
                </a:solidFill>
              </a:rPr>
              <a:t>SAT</a:t>
            </a:r>
            <a:r>
              <a:rPr lang="zh-CN" altLang="en-US" sz="1900" dirty="0">
                <a:solidFill>
                  <a:srgbClr val="C00000"/>
                </a:solidFill>
              </a:rPr>
              <a:t>算法</a:t>
            </a:r>
            <a:r>
              <a:rPr lang="zh-CN" altLang="en-US" sz="1900" dirty="0"/>
              <a:t>，并改进了</a:t>
            </a:r>
            <a:r>
              <a:rPr lang="en-US" altLang="zh-CN" sz="1900" dirty="0"/>
              <a:t>NEXP</a:t>
            </a:r>
            <a:r>
              <a:rPr lang="zh-CN" altLang="en-US" sz="1900" dirty="0"/>
              <a:t>复杂性类的电路复杂性下界（</a:t>
            </a:r>
            <a:r>
              <a:rPr lang="en-US" altLang="zh-CN" sz="1900" dirty="0"/>
              <a:t>STOC</a:t>
            </a:r>
            <a:r>
              <a:rPr lang="zh-CN" altLang="en-US" sz="1900" dirty="0"/>
              <a:t>）</a:t>
            </a:r>
            <a:endParaRPr lang="en-US" altLang="zh-CN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494545" y="4636668"/>
            <a:ext cx="8381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b="1" dirty="0"/>
              <a:t>夏盟佶</a:t>
            </a:r>
            <a:r>
              <a:rPr lang="zh-CN" altLang="en-US" sz="1800" dirty="0"/>
              <a:t>从事复杂性研究</a:t>
            </a:r>
            <a:r>
              <a:rPr lang="en-US" altLang="zh-CN" sz="1800" dirty="0"/>
              <a:t>20</a:t>
            </a:r>
            <a:r>
              <a:rPr lang="zh-CN" altLang="en-US" sz="1800" dirty="0"/>
              <a:t>年，得到</a:t>
            </a:r>
            <a:r>
              <a:rPr lang="zh-CN" altLang="en-US" dirty="0"/>
              <a:t>了</a:t>
            </a:r>
            <a:r>
              <a:rPr lang="en-US" altLang="zh-CN" sz="1800" dirty="0"/>
              <a:t>9</a:t>
            </a:r>
            <a:r>
              <a:rPr lang="zh-CN" altLang="en-US" sz="1800" dirty="0"/>
              <a:t>个新的二分定理，解决了多达</a:t>
            </a:r>
            <a:r>
              <a:rPr lang="en-US" altLang="zh-CN" sz="1800" dirty="0"/>
              <a:t>6</a:t>
            </a:r>
            <a:r>
              <a:rPr lang="zh-CN" altLang="en-US" sz="1800" dirty="0"/>
              <a:t>个未解决问题（</a:t>
            </a:r>
            <a:r>
              <a:rPr lang="en-US" altLang="zh-CN" sz="1800" dirty="0"/>
              <a:t>STOC</a:t>
            </a:r>
            <a:r>
              <a:rPr lang="zh-CN" altLang="en-US" sz="1800" dirty="0"/>
              <a:t>，</a:t>
            </a:r>
            <a:r>
              <a:rPr lang="en-US" altLang="zh-CN" sz="1800" dirty="0"/>
              <a:t>FOCS</a:t>
            </a:r>
            <a:r>
              <a:rPr lang="zh-CN" altLang="en-US" sz="1800" dirty="0"/>
              <a:t>，</a:t>
            </a:r>
            <a:r>
              <a:rPr lang="en-US" altLang="zh-CN" sz="1800" dirty="0"/>
              <a:t>CCC</a:t>
            </a:r>
            <a:r>
              <a:rPr lang="zh-CN" altLang="en-US" sz="1800" dirty="0"/>
              <a:t>）</a:t>
            </a:r>
            <a:endParaRPr lang="en-US" dirty="0"/>
          </a:p>
        </p:txBody>
      </p:sp>
      <p:pic>
        <p:nvPicPr>
          <p:cNvPr id="10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85" y="5395728"/>
            <a:ext cx="4153935" cy="1005476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520" y="5347562"/>
            <a:ext cx="4094004" cy="964151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2844" y="4505343"/>
            <a:ext cx="1534551" cy="1895861"/>
          </a:xfrm>
          <a:prstGeom prst="rect">
            <a:avLst/>
          </a:prstGeom>
        </p:spPr>
      </p:pic>
      <p:sp>
        <p:nvSpPr>
          <p:cNvPr id="1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>
                <a:latin typeface="Arial" panose="020B0604020202020204" pitchFamily="34" charset="0"/>
                <a:ea typeface="微软雅黑" panose="020B0503020204020204" pitchFamily="34" charset="-122"/>
              </a:rPr>
              <a:t>27</a:t>
            </a:fld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28</a:t>
            </a:fld>
            <a:endParaRPr lang="en-US" altLang="zh-CN" dirty="0"/>
          </a:p>
        </p:txBody>
      </p:sp>
      <p:sp>
        <p:nvSpPr>
          <p:cNvPr id="18" name="TextBox 17"/>
          <p:cNvSpPr txBox="1"/>
          <p:nvPr/>
        </p:nvSpPr>
        <p:spPr>
          <a:xfrm>
            <a:off x="787809" y="1873798"/>
            <a:ext cx="1061638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/>
              <a:t>刘思学和蔡少伟</a:t>
            </a:r>
            <a:r>
              <a:rPr lang="zh-CN" altLang="en-US" sz="2200" dirty="0"/>
              <a:t>合作研究了相变点附近 </a:t>
            </a:r>
            <a:r>
              <a:rPr lang="en-US" altLang="zh-CN" sz="2200" dirty="0">
                <a:solidFill>
                  <a:srgbClr val="C00000"/>
                </a:solidFill>
              </a:rPr>
              <a:t>k-SAT</a:t>
            </a:r>
            <a:r>
              <a:rPr lang="zh-CN" altLang="en-US" sz="2200" dirty="0">
                <a:solidFill>
                  <a:srgbClr val="C00000"/>
                </a:solidFill>
              </a:rPr>
              <a:t>的局部搜索算法</a:t>
            </a:r>
            <a:r>
              <a:rPr lang="zh-CN" altLang="en-US" sz="2200" dirty="0"/>
              <a:t>，证明了一系列特定概率分布在局部搜索中变量选择上的优越性，并改进了</a:t>
            </a:r>
            <a:r>
              <a:rPr lang="en-US" altLang="zh-CN" sz="2200" dirty="0" err="1"/>
              <a:t>probSAT</a:t>
            </a:r>
            <a:r>
              <a:rPr lang="zh-CN" altLang="en-US" sz="2200" dirty="0"/>
              <a:t>求解器（</a:t>
            </a:r>
            <a:r>
              <a:rPr lang="en-US" altLang="zh-CN" sz="2200" dirty="0"/>
              <a:t>AAAI</a:t>
            </a:r>
            <a:r>
              <a:rPr lang="zh-CN" altLang="en-US" sz="2200" dirty="0"/>
              <a:t>）</a:t>
            </a:r>
            <a:endParaRPr lang="en-US" altLang="zh-CN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/>
              <a:t>蔡少伟等人</a:t>
            </a:r>
            <a:r>
              <a:rPr lang="zh-CN" altLang="en-US" sz="2200" dirty="0"/>
              <a:t>提出局部搜索格局检测策略，通过理论分析发现该策略对稠密公式失效 （人工智能顶级期刊 </a:t>
            </a:r>
            <a:r>
              <a:rPr lang="en-US" altLang="zh-CN" sz="2200" dirty="0"/>
              <a:t>Artificial Intelligence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年引用最多的论文</a:t>
            </a:r>
            <a:r>
              <a:rPr lang="zh-CN" altLang="en-US" sz="2200" dirty="0"/>
              <a:t>）</a:t>
            </a:r>
            <a:endParaRPr lang="en-US" altLang="zh-CN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35" y="4983734"/>
            <a:ext cx="10040527" cy="784964"/>
          </a:xfrm>
          <a:prstGeom prst="rect">
            <a:avLst/>
          </a:prstGeom>
        </p:spPr>
      </p:pic>
      <p:sp>
        <p:nvSpPr>
          <p:cNvPr id="2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理论研究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29</a:t>
            </a:fld>
            <a:endParaRPr lang="en-US" altLang="zh-CN" dirty="0"/>
          </a:p>
        </p:txBody>
      </p:sp>
      <p:sp>
        <p:nvSpPr>
          <p:cNvPr id="4" name="矩形 9"/>
          <p:cNvSpPr/>
          <p:nvPr/>
        </p:nvSpPr>
        <p:spPr>
          <a:xfrm>
            <a:off x="457200" y="1348011"/>
            <a:ext cx="11135032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蔡少伟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等人针对局部搜索的循环问题，提出了格局检测方法，利用邻域结构信息减少循环，显著改进了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局部搜索算法（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AIJ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AIJ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412298"/>
            <a:ext cx="2409942" cy="15785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171458" y="2594654"/>
            <a:ext cx="6217775" cy="1064869"/>
            <a:chOff x="4818512" y="4148128"/>
            <a:chExt cx="6217775" cy="1064869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12" y="4148128"/>
              <a:ext cx="6217775" cy="1064869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ounded Rectangle 7"/>
            <p:cNvSpPr/>
            <p:nvPr/>
          </p:nvSpPr>
          <p:spPr>
            <a:xfrm>
              <a:off x="10432974" y="4660135"/>
              <a:ext cx="587568" cy="35254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文本框 4"/>
          <p:cNvSpPr txBox="1"/>
          <p:nvPr/>
        </p:nvSpPr>
        <p:spPr>
          <a:xfrm>
            <a:off x="7253653" y="3990810"/>
            <a:ext cx="4896463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比赛冠军（蔡少伟一作，中国首次）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5432" y="3904151"/>
            <a:ext cx="6105832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大幅度领先亚军： 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运行时间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218s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714s</a:t>
            </a:r>
          </a:p>
        </p:txBody>
      </p:sp>
      <p:sp>
        <p:nvSpPr>
          <p:cNvPr id="12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——SAT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675132"/>
            <a:ext cx="11459497" cy="1863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蔡少伟与殷明浩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长期合作局部搜索算法研究，在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AAAI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AIJ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发表多篇合作论文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MaxSAT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竞赛完备算法组所有赛道冠军 （蔡少伟和殷明浩等人）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MaxSAT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比赛非完备赛道所有冠军 （蔡少伟团队）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项目背景</a:t>
            </a:r>
          </a:p>
        </p:txBody>
      </p:sp>
      <p:sp>
        <p:nvSpPr>
          <p:cNvPr id="29" name="矩形: 圆角 7"/>
          <p:cNvSpPr/>
          <p:nvPr/>
        </p:nvSpPr>
        <p:spPr>
          <a:xfrm>
            <a:off x="271516" y="1173462"/>
            <a:ext cx="11664000" cy="576000"/>
          </a:xfrm>
          <a:prstGeom prst="roundRect">
            <a:avLst>
              <a:gd name="adj" fmla="val 7245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计算机基础理论的重要性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60918" y="1995984"/>
            <a:ext cx="11521185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  <a:buSzPct val="25000"/>
              <a:defRPr/>
            </a:pPr>
            <a:r>
              <a:rPr lang="en-US" altLang="zh-CN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</p:txBody>
      </p:sp>
      <p:sp>
        <p:nvSpPr>
          <p:cNvPr id="43" name="矩形 42"/>
          <p:cNvSpPr/>
          <p:nvPr/>
        </p:nvSpPr>
        <p:spPr>
          <a:xfrm>
            <a:off x="380486" y="1860083"/>
            <a:ext cx="10973313" cy="1979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Clr>
                <a:srgbClr val="00004F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十四五</a:t>
            </a: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国家科技创新规划：“聚焦人工智能算法等关键领域，加快推进基础理论</a:t>
            </a: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…”</a:t>
            </a:r>
          </a:p>
          <a:p>
            <a:pPr marL="285750" indent="-285750" algn="just">
              <a:lnSpc>
                <a:spcPct val="130000"/>
              </a:lnSpc>
              <a:buClr>
                <a:srgbClr val="00004F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十四五</a:t>
            </a: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国家信息化规划</a:t>
            </a: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16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大力推进基础学科理论研究</a:t>
            </a:r>
            <a:r>
              <a:rPr lang="en-US" altLang="zh-CN" sz="16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lnSpc>
                <a:spcPct val="130000"/>
              </a:lnSpc>
              <a:buClr>
                <a:srgbClr val="00004F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国家创新驱动发展战略纲要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: 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“大力支持自由探索的基础研究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…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”</a:t>
            </a:r>
            <a:endParaRPr lang="en-US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buClr>
                <a:srgbClr val="00004F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lang="zh-CN" altLang="en-US" sz="1600" dirty="0"/>
              <a:t>全国政协十四届会议</a:t>
            </a:r>
            <a:r>
              <a:rPr lang="en-US" altLang="zh-CN" sz="1600" dirty="0"/>
              <a:t>《</a:t>
            </a:r>
            <a:r>
              <a:rPr lang="zh-CN" altLang="en-US" sz="1600" dirty="0"/>
              <a:t>夯实计算机科学基础 赋能新质生产力</a:t>
            </a:r>
            <a:r>
              <a:rPr lang="en-US" altLang="zh-CN" sz="1600" dirty="0"/>
              <a:t>》</a:t>
            </a:r>
            <a:r>
              <a:rPr lang="zh-CN" altLang="en-US" sz="1600" dirty="0"/>
              <a:t>：“鼓励科学家，特别是青年科学家</a:t>
            </a:r>
            <a:r>
              <a:rPr lang="zh-CN" altLang="en-US" sz="1600" b="1" dirty="0">
                <a:solidFill>
                  <a:srgbClr val="C00000"/>
                </a:solidFill>
              </a:rPr>
              <a:t>瞄准计算极限</a:t>
            </a:r>
            <a:r>
              <a:rPr lang="zh-CN" altLang="en-US" sz="1600" dirty="0"/>
              <a:t>、机器学习极限等计算机科学前沿问题</a:t>
            </a:r>
            <a:r>
              <a:rPr lang="en-US" altLang="zh-CN" sz="1600" dirty="0"/>
              <a:t>…</a:t>
            </a:r>
            <a:r>
              <a:rPr lang="zh-CN" altLang="en-US" sz="1600" dirty="0"/>
              <a:t>”</a:t>
            </a:r>
            <a:endParaRPr lang="zh-CN" altLang="en-US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buClr>
                <a:srgbClr val="00004F"/>
              </a:buClr>
              <a:buSzPct val="80000"/>
              <a:buFont typeface="Wingdings" panose="05000000000000000000" pitchFamily="2" charset="2"/>
              <a:buChar char="u"/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22"/>
          <p:cNvSpPr/>
          <p:nvPr/>
        </p:nvSpPr>
        <p:spPr>
          <a:xfrm rot="5400000">
            <a:off x="9311897" y="4060740"/>
            <a:ext cx="2099549" cy="3015882"/>
          </a:xfrm>
          <a:prstGeom prst="roundRect">
            <a:avLst>
              <a:gd name="adj" fmla="val 902"/>
            </a:avLst>
          </a:prstGeom>
          <a:gradFill rotWithShape="1">
            <a:gsLst>
              <a:gs pos="0">
                <a:srgbClr val="A5A5A5">
                  <a:lumMod val="5000"/>
                  <a:lumOff val="95000"/>
                  <a:alpha val="0"/>
                </a:srgbClr>
              </a:gs>
              <a:gs pos="85000">
                <a:srgbClr val="A5A5A5">
                  <a:lumMod val="20000"/>
                  <a:lumOff val="80000"/>
                </a:srgbClr>
              </a:gs>
            </a:gsLst>
            <a:lin ang="108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fld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矩形 6"/>
          <p:cNvSpPr/>
          <p:nvPr/>
        </p:nvSpPr>
        <p:spPr>
          <a:xfrm>
            <a:off x="178122" y="3268913"/>
            <a:ext cx="11521185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  <a:buSzPct val="25000"/>
              <a:defRPr/>
            </a:pPr>
            <a:r>
              <a:rPr lang="en-US" altLang="zh-CN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</p:txBody>
      </p:sp>
      <p:grpSp>
        <p:nvGrpSpPr>
          <p:cNvPr id="40" name="组合 8"/>
          <p:cNvGrpSpPr/>
          <p:nvPr/>
        </p:nvGrpSpPr>
        <p:grpSpPr>
          <a:xfrm>
            <a:off x="258284" y="4082190"/>
            <a:ext cx="2872293" cy="2920719"/>
            <a:chOff x="224574" y="1290101"/>
            <a:chExt cx="2872293" cy="3434305"/>
          </a:xfrm>
        </p:grpSpPr>
        <p:sp>
          <p:nvSpPr>
            <p:cNvPr id="44" name="圆角矩形 22"/>
            <p:cNvSpPr/>
            <p:nvPr/>
          </p:nvSpPr>
          <p:spPr>
            <a:xfrm rot="5400000">
              <a:off x="240468" y="1870641"/>
              <a:ext cx="2837871" cy="2869659"/>
            </a:xfrm>
            <a:prstGeom prst="roundRect">
              <a:avLst>
                <a:gd name="adj" fmla="val 902"/>
              </a:avLst>
            </a:prstGeom>
            <a:gradFill rotWithShape="1">
              <a:gsLst>
                <a:gs pos="0">
                  <a:srgbClr val="A5A5A5">
                    <a:lumMod val="5000"/>
                    <a:lumOff val="95000"/>
                    <a:alpha val="0"/>
                  </a:srgbClr>
                </a:gs>
                <a:gs pos="85000">
                  <a:srgbClr val="A5A5A5">
                    <a:lumMod val="20000"/>
                    <a:lumOff val="80000"/>
                  </a:srgbClr>
                </a:gs>
              </a:gsLst>
              <a:lin ang="108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kumimoji="1" lang="zh-CN" altLang="en-US" kern="0" dirty="0">
                  <a:solidFill>
                    <a:prstClr val="white"/>
                  </a:solidFill>
                  <a:latin typeface="等线" panose="02010600030101010101" charset="-122"/>
                  <a:ea typeface="等线" panose="02010600030101010101" charset="-122"/>
                </a:rPr>
                <a:t>全国政协十四届会议</a:t>
              </a: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5" name="圆角矩形 1"/>
            <p:cNvSpPr/>
            <p:nvPr/>
          </p:nvSpPr>
          <p:spPr>
            <a:xfrm>
              <a:off x="227208" y="1290101"/>
              <a:ext cx="2869659" cy="504241"/>
            </a:xfrm>
            <a:prstGeom prst="roundRect">
              <a:avLst>
                <a:gd name="adj" fmla="val 4708"/>
              </a:avLst>
            </a:prstGeom>
            <a:solidFill>
              <a:srgbClr val="0000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“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十四五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”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国家科技创新规划</a:t>
              </a:r>
            </a:p>
          </p:txBody>
        </p:sp>
      </p:grpSp>
      <p:grpSp>
        <p:nvGrpSpPr>
          <p:cNvPr id="46" name="组合 13"/>
          <p:cNvGrpSpPr/>
          <p:nvPr/>
        </p:nvGrpSpPr>
        <p:grpSpPr>
          <a:xfrm>
            <a:off x="3226423" y="4082191"/>
            <a:ext cx="2624878" cy="2920719"/>
            <a:chOff x="3192713" y="1346602"/>
            <a:chExt cx="2812922" cy="3434305"/>
          </a:xfrm>
        </p:grpSpPr>
        <p:sp>
          <p:nvSpPr>
            <p:cNvPr id="47" name="圆角矩形 22"/>
            <p:cNvSpPr/>
            <p:nvPr/>
          </p:nvSpPr>
          <p:spPr>
            <a:xfrm rot="5400000">
              <a:off x="3178921" y="1956828"/>
              <a:ext cx="2837871" cy="2810288"/>
            </a:xfrm>
            <a:prstGeom prst="roundRect">
              <a:avLst>
                <a:gd name="adj" fmla="val 902"/>
              </a:avLst>
            </a:prstGeom>
            <a:gradFill rotWithShape="1">
              <a:gsLst>
                <a:gs pos="0">
                  <a:srgbClr val="A5A5A5">
                    <a:lumMod val="5000"/>
                    <a:lumOff val="95000"/>
                    <a:alpha val="0"/>
                  </a:srgbClr>
                </a:gs>
                <a:gs pos="85000">
                  <a:srgbClr val="A5A5A5">
                    <a:lumMod val="20000"/>
                    <a:lumOff val="80000"/>
                  </a:srgbClr>
                </a:gs>
              </a:gsLst>
              <a:lin ang="108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8" name="圆角矩形 1"/>
            <p:cNvSpPr/>
            <p:nvPr/>
          </p:nvSpPr>
          <p:spPr>
            <a:xfrm>
              <a:off x="3195348" y="1346602"/>
              <a:ext cx="2810287" cy="504241"/>
            </a:xfrm>
            <a:prstGeom prst="roundRect">
              <a:avLst>
                <a:gd name="adj" fmla="val 4708"/>
              </a:avLst>
            </a:prstGeom>
            <a:solidFill>
              <a:srgbClr val="0000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“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十四五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”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国家信息化规划</a:t>
              </a:r>
            </a:p>
          </p:txBody>
        </p:sp>
      </p:grpSp>
      <p:grpSp>
        <p:nvGrpSpPr>
          <p:cNvPr id="49" name="组合 22"/>
          <p:cNvGrpSpPr/>
          <p:nvPr/>
        </p:nvGrpSpPr>
        <p:grpSpPr>
          <a:xfrm>
            <a:off x="5947148" y="4097820"/>
            <a:ext cx="2824136" cy="2920718"/>
            <a:chOff x="283945" y="1290101"/>
            <a:chExt cx="2812922" cy="3434304"/>
          </a:xfrm>
        </p:grpSpPr>
        <p:sp>
          <p:nvSpPr>
            <p:cNvPr id="50" name="圆角矩形 22"/>
            <p:cNvSpPr/>
            <p:nvPr/>
          </p:nvSpPr>
          <p:spPr>
            <a:xfrm rot="5400000">
              <a:off x="270153" y="1900326"/>
              <a:ext cx="2837871" cy="2810288"/>
            </a:xfrm>
            <a:prstGeom prst="roundRect">
              <a:avLst>
                <a:gd name="adj" fmla="val 902"/>
              </a:avLst>
            </a:prstGeom>
            <a:gradFill rotWithShape="1">
              <a:gsLst>
                <a:gs pos="0">
                  <a:srgbClr val="A5A5A5">
                    <a:lumMod val="5000"/>
                    <a:lumOff val="95000"/>
                    <a:alpha val="0"/>
                  </a:srgbClr>
                </a:gs>
                <a:gs pos="85000">
                  <a:srgbClr val="A5A5A5">
                    <a:lumMod val="20000"/>
                    <a:lumOff val="80000"/>
                  </a:srgbClr>
                </a:gs>
              </a:gsLst>
              <a:lin ang="108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286580" y="1290101"/>
              <a:ext cx="2810287" cy="504241"/>
            </a:xfrm>
            <a:prstGeom prst="roundRect">
              <a:avLst>
                <a:gd name="adj" fmla="val 4708"/>
              </a:avLst>
            </a:prstGeom>
            <a:solidFill>
              <a:srgbClr val="0000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algn="just"/>
              <a:r>
                <a:rPr lang="zh-CN" altLang="en-US" sz="1600" b="1" kern="100" dirty="0">
                  <a:solidFill>
                    <a:schemeClr val="bg1"/>
                  </a:solidFill>
                  <a:effectLst/>
                  <a:latin typeface="+mn-ea"/>
                  <a:cs typeface="Times New Roman" panose="02020603050405020304" pitchFamily="18" charset="0"/>
                </a:rPr>
                <a:t>国家创新驱动发展战略纲要</a:t>
              </a:r>
            </a:p>
          </p:txBody>
        </p:sp>
      </p:grpSp>
      <p:sp>
        <p:nvSpPr>
          <p:cNvPr id="52" name="矩形: 圆角 7"/>
          <p:cNvSpPr/>
          <p:nvPr/>
        </p:nvSpPr>
        <p:spPr>
          <a:xfrm>
            <a:off x="283845" y="6102985"/>
            <a:ext cx="11628120" cy="216535"/>
          </a:xfrm>
          <a:prstGeom prst="roundRect">
            <a:avLst>
              <a:gd name="adj" fmla="val 7245"/>
            </a:avLst>
          </a:prstGeom>
          <a:solidFill>
            <a:srgbClr val="0000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3" name="组合 2"/>
          <p:cNvGrpSpPr/>
          <p:nvPr/>
        </p:nvGrpSpPr>
        <p:grpSpPr>
          <a:xfrm>
            <a:off x="567108" y="4629785"/>
            <a:ext cx="2165641" cy="1363537"/>
            <a:chOff x="568669" y="4629785"/>
            <a:chExt cx="2165641" cy="1363537"/>
          </a:xfrm>
        </p:grpSpPr>
        <p:pic>
          <p:nvPicPr>
            <p:cNvPr id="54" name="图片 34"/>
            <p:cNvPicPr>
              <a:picLocks noChangeAspect="1"/>
            </p:cNvPicPr>
            <p:nvPr/>
          </p:nvPicPr>
          <p:blipFill>
            <a:blip r:embed="rId3"/>
            <a:srcRect t="64006"/>
            <a:stretch>
              <a:fillRect/>
            </a:stretch>
          </p:blipFill>
          <p:spPr>
            <a:xfrm>
              <a:off x="568669" y="5243057"/>
              <a:ext cx="2165641" cy="750265"/>
            </a:xfrm>
            <a:prstGeom prst="rect">
              <a:avLst/>
            </a:prstGeom>
          </p:spPr>
        </p:pic>
        <p:pic>
          <p:nvPicPr>
            <p:cNvPr id="55" name="图片 35"/>
            <p:cNvPicPr>
              <a:picLocks noChangeAspect="1"/>
            </p:cNvPicPr>
            <p:nvPr/>
          </p:nvPicPr>
          <p:blipFill>
            <a:blip r:embed="rId3"/>
            <a:srcRect b="70652"/>
            <a:stretch>
              <a:fillRect/>
            </a:stretch>
          </p:blipFill>
          <p:spPr>
            <a:xfrm>
              <a:off x="568669" y="4629785"/>
              <a:ext cx="2164080" cy="611445"/>
            </a:xfrm>
            <a:prstGeom prst="rect">
              <a:avLst/>
            </a:prstGeom>
          </p:spPr>
        </p:pic>
      </p:grpSp>
      <p:pic>
        <p:nvPicPr>
          <p:cNvPr id="56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156" y="4633514"/>
            <a:ext cx="2309075" cy="1450835"/>
          </a:xfrm>
          <a:prstGeom prst="rect">
            <a:avLst/>
          </a:prstGeom>
        </p:spPr>
      </p:pic>
      <p:pic>
        <p:nvPicPr>
          <p:cNvPr id="5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134" y="4688916"/>
            <a:ext cx="2755442" cy="1185323"/>
          </a:xfrm>
          <a:prstGeom prst="rect">
            <a:avLst/>
          </a:prstGeom>
        </p:spPr>
      </p:pic>
      <p:sp>
        <p:nvSpPr>
          <p:cNvPr id="58" name="圆角矩形 1"/>
          <p:cNvSpPr/>
          <p:nvPr/>
        </p:nvSpPr>
        <p:spPr>
          <a:xfrm>
            <a:off x="8877817" y="4077752"/>
            <a:ext cx="2966138" cy="428834"/>
          </a:xfrm>
          <a:prstGeom prst="roundRect">
            <a:avLst>
              <a:gd name="adj" fmla="val 4708"/>
            </a:avLst>
          </a:prstGeom>
          <a:solidFill>
            <a:srgbClr val="0000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zh-CN" altLang="en-US" sz="1600" b="1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全国政协十四届会议</a:t>
            </a:r>
            <a:endParaRPr lang="zh-CN" altLang="en-US" sz="1600" b="1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415" y="4530725"/>
            <a:ext cx="2844800" cy="784225"/>
          </a:xfrm>
          <a:prstGeom prst="rect">
            <a:avLst/>
          </a:prstGeom>
        </p:spPr>
      </p:pic>
      <p:pic>
        <p:nvPicPr>
          <p:cNvPr id="60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415" y="5265420"/>
            <a:ext cx="2844000" cy="802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30</a:t>
            </a:fld>
            <a:endParaRPr lang="en-US" altLang="zh-CN" dirty="0"/>
          </a:p>
        </p:txBody>
      </p:sp>
      <p:grpSp>
        <p:nvGrpSpPr>
          <p:cNvPr id="21" name="组合 20"/>
          <p:cNvGrpSpPr/>
          <p:nvPr/>
        </p:nvGrpSpPr>
        <p:grpSpPr>
          <a:xfrm>
            <a:off x="501285" y="1184531"/>
            <a:ext cx="11189429" cy="2260800"/>
            <a:chOff x="501285" y="1184531"/>
            <a:chExt cx="11189429" cy="2260800"/>
          </a:xfrm>
        </p:grpSpPr>
        <p:sp>
          <p:nvSpPr>
            <p:cNvPr id="5" name="梯形 4"/>
            <p:cNvSpPr/>
            <p:nvPr/>
          </p:nvSpPr>
          <p:spPr>
            <a:xfrm rot="16200000">
              <a:off x="5333157" y="1770117"/>
              <a:ext cx="2260800" cy="1089627"/>
            </a:xfrm>
            <a:prstGeom prst="trapezoid">
              <a:avLst>
                <a:gd name="adj" fmla="val 22038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5000">
                  <a:srgbClr val="1B61A7">
                    <a:alpha val="2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9"/>
            <p:cNvSpPr/>
            <p:nvPr/>
          </p:nvSpPr>
          <p:spPr>
            <a:xfrm>
              <a:off x="501285" y="1347529"/>
              <a:ext cx="5813018" cy="1934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以</a:t>
              </a:r>
              <a:r>
                <a:rPr lang="en-US" altLang="zh-CN" dirty="0" err="1">
                  <a:solidFill>
                    <a:schemeClr val="tx1"/>
                  </a:solidFill>
                  <a:latin typeface="+mn-ea"/>
                </a:rPr>
                <a:t>CCASat</a:t>
              </a: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的成功说明提高核心算法的重要性：</a:t>
              </a:r>
              <a:endParaRPr lang="en-US" altLang="zh-CN" dirty="0">
                <a:solidFill>
                  <a:schemeClr val="tx1"/>
                </a:solidFill>
                <a:latin typeface="+mn-ea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+mn-ea"/>
                </a:rPr>
                <a:t>The success of </a:t>
              </a:r>
              <a:r>
                <a:rPr lang="en-US" altLang="zh-CN" dirty="0" err="1">
                  <a:solidFill>
                    <a:schemeClr val="tx1"/>
                  </a:solidFill>
                  <a:latin typeface="+mn-ea"/>
                </a:rPr>
                <a:t>CCASat</a:t>
              </a:r>
              <a:r>
                <a:rPr lang="en-US" altLang="zh-CN" dirty="0">
                  <a:solidFill>
                    <a:schemeClr val="tx1"/>
                  </a:solidFill>
                  <a:latin typeface="+mn-ea"/>
                </a:rPr>
                <a:t> impressively shows that improving core algorithms is of prime importance”(AIJ 2015)</a:t>
              </a:r>
              <a:r>
                <a:rPr lang="zh-CN" altLang="zh-CN" dirty="0">
                  <a:solidFill>
                    <a:schemeClr val="tx1"/>
                  </a:solidFill>
                  <a:latin typeface="+mn-ea"/>
                </a:rPr>
                <a:t>。</a:t>
              </a:r>
              <a:endParaRPr lang="en-US" altLang="zh-CN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020874" y="1184845"/>
              <a:ext cx="4669840" cy="2260171"/>
              <a:chOff x="6835524" y="1170698"/>
              <a:chExt cx="4669840" cy="2260171"/>
            </a:xfrm>
          </p:grpSpPr>
          <p:pic>
            <p:nvPicPr>
              <p:cNvPr id="4" name="图片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525" y="1170698"/>
                <a:ext cx="4669839" cy="1838750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图片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524" y="3105501"/>
                <a:ext cx="4669839" cy="325368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——SAT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01285" y="3817538"/>
            <a:ext cx="11189429" cy="2452312"/>
            <a:chOff x="501285" y="3817538"/>
            <a:chExt cx="11189429" cy="2452312"/>
          </a:xfrm>
        </p:grpSpPr>
        <p:sp>
          <p:nvSpPr>
            <p:cNvPr id="20" name="梯形 19"/>
            <p:cNvSpPr/>
            <p:nvPr/>
          </p:nvSpPr>
          <p:spPr>
            <a:xfrm rot="5400000" flipH="1">
              <a:off x="4872235" y="4340329"/>
              <a:ext cx="2451600" cy="1406730"/>
            </a:xfrm>
            <a:prstGeom prst="trapezoid">
              <a:avLst>
                <a:gd name="adj" fmla="val 29943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5000">
                  <a:srgbClr val="1B61A7">
                    <a:alpha val="2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01285" y="3817538"/>
              <a:ext cx="4876959" cy="2452312"/>
              <a:chOff x="501285" y="3817539"/>
              <a:chExt cx="4876959" cy="2452312"/>
            </a:xfrm>
          </p:grpSpPr>
          <p:pic>
            <p:nvPicPr>
              <p:cNvPr id="7" name="图片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286" y="3817539"/>
                <a:ext cx="4876958" cy="1850554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285" y="5771615"/>
                <a:ext cx="4876959" cy="498236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9" name="矩形 14"/>
            <p:cNvSpPr/>
            <p:nvPr/>
          </p:nvSpPr>
          <p:spPr>
            <a:xfrm>
              <a:off x="6314303" y="4110544"/>
              <a:ext cx="5376411" cy="1866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just">
                <a:lnSpc>
                  <a:spcPct val="12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+mn-ea"/>
                </a:rPr>
                <a:t>Bacchus(AAAI Fellow)</a:t>
              </a: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等人认为该算法</a:t>
              </a:r>
              <a:r>
                <a:rPr lang="zh-CN" altLang="en-US" b="1" dirty="0">
                  <a:solidFill>
                    <a:srgbClr val="C00000"/>
                  </a:solidFill>
                  <a:latin typeface="+mn-ea"/>
                </a:rPr>
                <a:t>推动了该方向的发展</a:t>
              </a: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，并且</a:t>
              </a:r>
              <a:r>
                <a:rPr lang="zh-CN" altLang="en-US" b="1" dirty="0">
                  <a:solidFill>
                    <a:srgbClr val="C00000"/>
                  </a:solidFill>
                  <a:latin typeface="+mn-ea"/>
                </a:rPr>
                <a:t>开辟了新的研究方向</a:t>
              </a:r>
              <a:r>
                <a:rPr lang="zh-CN" altLang="en-US" b="1" dirty="0">
                  <a:solidFill>
                    <a:schemeClr val="tx1"/>
                  </a:solidFill>
                  <a:latin typeface="+mn-ea"/>
                </a:rPr>
                <a:t>：</a:t>
              </a:r>
              <a:endParaRPr lang="en-US" altLang="zh-CN" dirty="0">
                <a:solidFill>
                  <a:schemeClr val="tx1"/>
                </a:solidFill>
                <a:latin typeface="+mn-ea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+mn-ea"/>
                </a:rPr>
                <a:t>pushes these boundaries… and opens new research directions”(JSAT 2019)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——SAT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501286" y="1294689"/>
            <a:ext cx="11189428" cy="1974924"/>
            <a:chOff x="501286" y="1294689"/>
            <a:chExt cx="11189428" cy="1974924"/>
          </a:xfrm>
        </p:grpSpPr>
        <p:sp>
          <p:nvSpPr>
            <p:cNvPr id="35" name="矩形: 圆角 34"/>
            <p:cNvSpPr/>
            <p:nvPr/>
          </p:nvSpPr>
          <p:spPr>
            <a:xfrm>
              <a:off x="501286" y="1294689"/>
              <a:ext cx="11189428" cy="197492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501286" y="3228731"/>
              <a:ext cx="11189428" cy="40882"/>
            </a:xfrm>
            <a:prstGeom prst="roundRect">
              <a:avLst>
                <a:gd name="adj" fmla="val 0"/>
              </a:avLst>
            </a:prstGeom>
            <a:solidFill>
              <a:srgbClr val="1B61A7"/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12399" y="3428999"/>
            <a:ext cx="11189428" cy="2878606"/>
            <a:chOff x="909672" y="1142059"/>
            <a:chExt cx="2116746" cy="2534849"/>
          </a:xfrm>
        </p:grpSpPr>
        <p:sp>
          <p:nvSpPr>
            <p:cNvPr id="38" name="矩形: 圆角 37"/>
            <p:cNvSpPr/>
            <p:nvPr/>
          </p:nvSpPr>
          <p:spPr>
            <a:xfrm>
              <a:off x="909672" y="1142059"/>
              <a:ext cx="2116746" cy="253484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39" name="矩形: 圆角 38"/>
            <p:cNvSpPr/>
            <p:nvPr/>
          </p:nvSpPr>
          <p:spPr>
            <a:xfrm>
              <a:off x="909672" y="3640907"/>
              <a:ext cx="2116746" cy="36000"/>
            </a:xfrm>
            <a:prstGeom prst="roundRect">
              <a:avLst>
                <a:gd name="adj" fmla="val 0"/>
              </a:avLst>
            </a:prstGeom>
            <a:solidFill>
              <a:srgbClr val="1B61A7"/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31</a:t>
            </a:fld>
            <a:endParaRPr lang="en-US" altLang="zh-CN" dirty="0"/>
          </a:p>
        </p:txBody>
      </p:sp>
      <p:grpSp>
        <p:nvGrpSpPr>
          <p:cNvPr id="49" name="组合 48"/>
          <p:cNvGrpSpPr/>
          <p:nvPr/>
        </p:nvGrpSpPr>
        <p:grpSpPr>
          <a:xfrm>
            <a:off x="637581" y="1506919"/>
            <a:ext cx="6839666" cy="2137309"/>
            <a:chOff x="637581" y="1506919"/>
            <a:chExt cx="6839666" cy="2137309"/>
          </a:xfrm>
        </p:grpSpPr>
        <p:sp>
          <p:nvSpPr>
            <p:cNvPr id="44" name="TextBox 7"/>
            <p:cNvSpPr txBox="1"/>
            <p:nvPr/>
          </p:nvSpPr>
          <p:spPr>
            <a:xfrm>
              <a:off x="637581" y="1506919"/>
              <a:ext cx="6839666" cy="854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SAT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问题第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个挑战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AAAI 1997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Bart Selman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等）：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结合系统搜索和随机搜索设计出比两种方法更高效的方法</a:t>
              </a:r>
            </a:p>
          </p:txBody>
        </p:sp>
        <p:sp>
          <p:nvSpPr>
            <p:cNvPr id="45" name="TextBox 8"/>
            <p:cNvSpPr txBox="1"/>
            <p:nvPr/>
          </p:nvSpPr>
          <p:spPr>
            <a:xfrm>
              <a:off x="637581" y="2354323"/>
              <a:ext cx="6839666" cy="1289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蔡少伟等</a:t>
              </a: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提出冲突分析</a:t>
              </a:r>
              <a:r>
                <a: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局部搜索采样的算法</a:t>
              </a:r>
              <a:r>
                <a:rPr lang="en-US" altLang="zh-CN" sz="18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RelaxedCDCL</a:t>
              </a: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首次了</a:t>
              </a:r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SAT</a:t>
              </a:r>
              <a:r>
                <a:rPr lang="zh-CN" altLang="en-US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</a:t>
              </a:r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个挑战</a:t>
              </a:r>
              <a:endPara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875895" y="1382151"/>
            <a:ext cx="3678524" cy="1800000"/>
            <a:chOff x="7875895" y="1382151"/>
            <a:chExt cx="3678524" cy="1800000"/>
          </a:xfrm>
        </p:grpSpPr>
        <p:pic>
          <p:nvPicPr>
            <p:cNvPr id="42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895" y="1382151"/>
              <a:ext cx="1718236" cy="1800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6" name="文本框 8"/>
            <p:cNvSpPr txBox="1"/>
            <p:nvPr/>
          </p:nvSpPr>
          <p:spPr>
            <a:xfrm>
              <a:off x="9597360" y="2096918"/>
              <a:ext cx="1957059" cy="10852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Bart Selman 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美国科学院院士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AAAI 主席</a:t>
              </a:r>
            </a:p>
          </p:txBody>
        </p:sp>
      </p:grpSp>
      <p:sp>
        <p:nvSpPr>
          <p:cNvPr id="51" name="TextBox 9"/>
          <p:cNvSpPr txBox="1"/>
          <p:nvPr/>
        </p:nvSpPr>
        <p:spPr>
          <a:xfrm>
            <a:off x="637581" y="3508062"/>
            <a:ext cx="7017294" cy="1137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获得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2020-2023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比赛主赛道多个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冠军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《Handbook of Satisfiability》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评价为“代表性前沿求解器”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年后，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比赛主赛道冠军都采用了该方法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37581" y="5047203"/>
            <a:ext cx="4985700" cy="1139826"/>
            <a:chOff x="668383" y="5444883"/>
            <a:chExt cx="5145405" cy="1176338"/>
          </a:xfrm>
        </p:grpSpPr>
        <p:pic>
          <p:nvPicPr>
            <p:cNvPr id="53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383" y="5501716"/>
              <a:ext cx="1054100" cy="1085215"/>
            </a:xfrm>
            <a:prstGeom prst="rect">
              <a:avLst/>
            </a:prstGeom>
          </p:spPr>
        </p:pic>
        <p:pic>
          <p:nvPicPr>
            <p:cNvPr id="54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7608" y="5464251"/>
              <a:ext cx="1063625" cy="1126490"/>
            </a:xfrm>
            <a:prstGeom prst="rect">
              <a:avLst/>
            </a:prstGeom>
          </p:spPr>
        </p:pic>
        <p:pic>
          <p:nvPicPr>
            <p:cNvPr id="55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503" y="5475046"/>
              <a:ext cx="1082675" cy="1146175"/>
            </a:xfrm>
            <a:prstGeom prst="rect">
              <a:avLst/>
            </a:prstGeom>
          </p:spPr>
        </p:pic>
        <p:pic>
          <p:nvPicPr>
            <p:cNvPr id="56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6663" y="5444883"/>
              <a:ext cx="1127125" cy="1165225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5719592" y="3542113"/>
            <a:ext cx="5834827" cy="2527472"/>
            <a:chOff x="5719592" y="3542115"/>
            <a:chExt cx="5834827" cy="2432999"/>
          </a:xfrm>
        </p:grpSpPr>
        <p:pic>
          <p:nvPicPr>
            <p:cNvPr id="57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077" y="3542115"/>
              <a:ext cx="2709342" cy="205323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8" name="TextBox 15"/>
            <p:cNvSpPr txBox="1"/>
            <p:nvPr/>
          </p:nvSpPr>
          <p:spPr>
            <a:xfrm>
              <a:off x="5719592" y="5708469"/>
              <a:ext cx="5834827" cy="26664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SAT</a:t>
              </a:r>
              <a:r>
                <a:rPr lang="zh-CN" altLang="en-US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2021 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最佳论文奖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亚洲首次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01286" y="1078112"/>
            <a:ext cx="11189428" cy="2995504"/>
            <a:chOff x="512399" y="4188939"/>
            <a:chExt cx="11189428" cy="2769433"/>
          </a:xfrm>
        </p:grpSpPr>
        <p:sp>
          <p:nvSpPr>
            <p:cNvPr id="38" name="矩形: 圆角 37"/>
            <p:cNvSpPr/>
            <p:nvPr/>
          </p:nvSpPr>
          <p:spPr>
            <a:xfrm>
              <a:off x="512399" y="4188939"/>
              <a:ext cx="11189428" cy="276943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39" name="矩形: 圆角 38"/>
            <p:cNvSpPr/>
            <p:nvPr/>
          </p:nvSpPr>
          <p:spPr>
            <a:xfrm>
              <a:off x="512399" y="6668058"/>
              <a:ext cx="11189428" cy="40882"/>
            </a:xfrm>
            <a:prstGeom prst="roundRect">
              <a:avLst>
                <a:gd name="adj" fmla="val 0"/>
              </a:avLst>
            </a:prstGeom>
            <a:solidFill>
              <a:srgbClr val="1B61A7"/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7"/>
          <p:cNvSpPr txBox="1"/>
          <p:nvPr/>
        </p:nvSpPr>
        <p:spPr>
          <a:xfrm>
            <a:off x="601362" y="1068964"/>
            <a:ext cx="10953438" cy="2597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加拿大人工智能终身成就奖，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会士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Fahiem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Bacchus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认为我们的算法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开辟了新的研究方向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Holger Hoos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ACM Fellow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）的论文评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CCASat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代表性前沿求解器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Armin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Biere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Fellow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学会主席）评价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CCAnr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对实际应用问题很有效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多个国际公开课称我们提出的算法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改变了领域的研究方向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+mn-ea"/>
              </a:rPr>
              <a:t>教材</a:t>
            </a:r>
            <a:r>
              <a:rPr lang="en-US" altLang="zh-CN" sz="1600" dirty="0">
                <a:latin typeface="+mn-ea"/>
              </a:rPr>
              <a:t>《Handbook of Satisfiability》</a:t>
            </a:r>
            <a:r>
              <a:rPr lang="zh-CN" altLang="en-US" sz="1600" dirty="0">
                <a:latin typeface="+mn-ea"/>
              </a:rPr>
              <a:t>第</a:t>
            </a:r>
            <a:r>
              <a:rPr lang="en-US" altLang="zh-CN" sz="1600" dirty="0">
                <a:latin typeface="+mn-ea"/>
              </a:rPr>
              <a:t>24</a:t>
            </a:r>
            <a:r>
              <a:rPr lang="zh-CN" altLang="en-US" sz="1600" dirty="0">
                <a:latin typeface="+mn-ea"/>
              </a:rPr>
              <a:t>章介绍局部搜索最新进展引用</a:t>
            </a:r>
            <a:r>
              <a:rPr lang="en-US" altLang="zh-CN" sz="1600" dirty="0">
                <a:latin typeface="+mn-ea"/>
              </a:rPr>
              <a:t>6</a:t>
            </a:r>
            <a:r>
              <a:rPr lang="zh-CN" altLang="en-US" sz="1600" dirty="0">
                <a:latin typeface="+mn-ea"/>
              </a:rPr>
              <a:t>篇文献均是蔡少伟一作或通讯的论文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美联邦通讯委员会采用团队的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求解器求解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带宽频谱分配项目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教授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Gerbrand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Ceder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美国工程院院士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等人</a:t>
            </a:r>
            <a:r>
              <a:rPr lang="zh-CN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zh-CN" altLang="zh-CN" sz="16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材料研究</a:t>
            </a:r>
            <a:r>
              <a:rPr lang="zh-CN" altLang="en-US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zh-CN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</a:t>
            </a:r>
            <a:r>
              <a:rPr lang="zh-CN" altLang="en-US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我们的</a:t>
            </a:r>
            <a:r>
              <a:rPr lang="en-US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CCLS</a:t>
            </a:r>
            <a:r>
              <a:rPr lang="zh-CN" altLang="en-US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求解器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——SAT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01286" y="3935302"/>
            <a:ext cx="11189428" cy="2603610"/>
            <a:chOff x="512399" y="4105330"/>
            <a:chExt cx="11189428" cy="2603610"/>
          </a:xfrm>
        </p:grpSpPr>
        <p:sp>
          <p:nvSpPr>
            <p:cNvPr id="6" name="矩形: 圆角 5"/>
            <p:cNvSpPr/>
            <p:nvPr/>
          </p:nvSpPr>
          <p:spPr>
            <a:xfrm>
              <a:off x="512399" y="4105330"/>
              <a:ext cx="11189428" cy="260361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512399" y="6668058"/>
              <a:ext cx="11189428" cy="40882"/>
            </a:xfrm>
            <a:prstGeom prst="roundRect">
              <a:avLst>
                <a:gd name="adj" fmla="val 0"/>
              </a:avLst>
            </a:prstGeom>
            <a:solidFill>
              <a:srgbClr val="1B61A7"/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11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77" y="4027355"/>
            <a:ext cx="1646862" cy="23828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3" y="4510923"/>
            <a:ext cx="3374627" cy="189930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</p:pic>
      <p:grpSp>
        <p:nvGrpSpPr>
          <p:cNvPr id="15" name="组合 14"/>
          <p:cNvGrpSpPr/>
          <p:nvPr/>
        </p:nvGrpSpPr>
        <p:grpSpPr>
          <a:xfrm>
            <a:off x="637200" y="4032099"/>
            <a:ext cx="5308351" cy="2410017"/>
            <a:chOff x="637200" y="3959331"/>
            <a:chExt cx="5308351" cy="2410017"/>
          </a:xfrm>
        </p:grpSpPr>
        <p:pic>
          <p:nvPicPr>
            <p:cNvPr id="8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00" y="4908835"/>
              <a:ext cx="4876959" cy="498236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00" y="5409932"/>
              <a:ext cx="5308351" cy="587001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00" y="6012546"/>
              <a:ext cx="5069397" cy="356802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00" y="3959331"/>
              <a:ext cx="4626129" cy="955271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图片 1"/>
          <p:cNvPicPr/>
          <p:nvPr/>
        </p:nvPicPr>
        <p:blipFill>
          <a:blip r:embed="rId8"/>
          <a:stretch>
            <a:fillRect/>
          </a:stretch>
        </p:blipFill>
        <p:spPr>
          <a:xfrm>
            <a:off x="9255211" y="4027355"/>
            <a:ext cx="2299589" cy="153595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</p:pic>
      <p:sp>
        <p:nvSpPr>
          <p:cNvPr id="16" name="Slide Number Placeholder 2"/>
          <p:cNvSpPr>
            <a:spLocks noGrp="1"/>
          </p:cNvSpPr>
          <p:nvPr/>
        </p:nvSpPr>
        <p:spPr>
          <a:xfrm>
            <a:off x="87376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B6C5489-EB38-4FFA-9020-2A9E4124124F}" type="slidenum">
              <a:rPr lang="en-US" altLang="zh-CN" smtClean="0"/>
              <a:t>32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求解器获奖</a:t>
            </a:r>
          </a:p>
        </p:txBody>
      </p:sp>
      <p:pic>
        <p:nvPicPr>
          <p:cNvPr id="26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6" y="4588746"/>
            <a:ext cx="2816021" cy="1997028"/>
          </a:xfrm>
          <a:prstGeom prst="rect">
            <a:avLst/>
          </a:prstGeom>
        </p:spPr>
      </p:pic>
      <p:sp>
        <p:nvSpPr>
          <p:cNvPr id="28" name="矩形 3"/>
          <p:cNvSpPr/>
          <p:nvPr/>
        </p:nvSpPr>
        <p:spPr>
          <a:xfrm>
            <a:off x="505717" y="1316616"/>
            <a:ext cx="10728130" cy="1556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比赛： </a:t>
            </a: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次金牌</a:t>
            </a: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冠军，多次主赛道冠军 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（蔡少伟）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MaxSAT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比赛近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年多次获得：完备赛道冠军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非完备赛道冠军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（蔡少伟、殷明浩）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比赛（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的扩展问题）：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次获得“最大领先奖”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（蔡少伟）</a:t>
            </a:r>
          </a:p>
        </p:txBody>
      </p:sp>
      <p:pic>
        <p:nvPicPr>
          <p:cNvPr id="29" name="内容占位符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41" y="4611967"/>
            <a:ext cx="3013445" cy="197380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对象 30"/>
          <p:cNvGraphicFramePr>
            <a:graphicFrameLocks noChangeAspect="1"/>
          </p:cNvGraphicFramePr>
          <p:nvPr/>
        </p:nvGraphicFramePr>
        <p:xfrm>
          <a:off x="1696309" y="3021238"/>
          <a:ext cx="1063483" cy="110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22960" imgH="855980" progId="Acrobat.Document.DC">
                  <p:embed/>
                </p:oleObj>
              </mc:Choice>
              <mc:Fallback>
                <p:oleObj name="Acrobat Document" r:id="rId5" imgW="822960" imgH="855980" progId="Acrobat.Document.DC">
                  <p:embed/>
                  <p:pic>
                    <p:nvPicPr>
                      <p:cNvPr id="0" name="对象 3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6309" y="3021238"/>
                        <a:ext cx="1063483" cy="1106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31"/>
          <p:cNvGraphicFramePr>
            <a:graphicFrameLocks noChangeAspect="1"/>
          </p:cNvGraphicFramePr>
          <p:nvPr/>
        </p:nvGraphicFramePr>
        <p:xfrm>
          <a:off x="505717" y="3021238"/>
          <a:ext cx="1097069" cy="110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881380" imgH="889000" progId="Acrobat.Document.DC">
                  <p:embed/>
                </p:oleObj>
              </mc:Choice>
              <mc:Fallback>
                <p:oleObj name="Acrobat Document" r:id="rId7" imgW="881380" imgH="889000" progId="Acrobat.Document.DC">
                  <p:embed/>
                  <p:pic>
                    <p:nvPicPr>
                      <p:cNvPr id="0" name="对象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5717" y="3021238"/>
                        <a:ext cx="1097069" cy="1106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32"/>
          <p:cNvGraphicFramePr>
            <a:graphicFrameLocks noChangeAspect="1"/>
          </p:cNvGraphicFramePr>
          <p:nvPr/>
        </p:nvGraphicFramePr>
        <p:xfrm>
          <a:off x="7523292" y="3021237"/>
          <a:ext cx="1101525" cy="110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862965" imgH="866775" progId="Acrobat.Document.DC">
                  <p:embed/>
                </p:oleObj>
              </mc:Choice>
              <mc:Fallback>
                <p:oleObj name="Acrobat Document" r:id="rId9" imgW="862965" imgH="866775" progId="Acrobat.Document.DC">
                  <p:embed/>
                  <p:pic>
                    <p:nvPicPr>
                      <p:cNvPr id="0" name="对象 3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3292" y="3021237"/>
                        <a:ext cx="1101525" cy="1106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33"/>
          <p:cNvGraphicFramePr>
            <a:graphicFrameLocks noChangeAspect="1"/>
          </p:cNvGraphicFramePr>
          <p:nvPr/>
        </p:nvGraphicFramePr>
        <p:xfrm>
          <a:off x="2887395" y="3021238"/>
          <a:ext cx="1126691" cy="110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26593800" imgH="26117550" progId="Acrobat.Document.DC">
                  <p:embed/>
                </p:oleObj>
              </mc:Choice>
              <mc:Fallback>
                <p:oleObj name="Acrobat Document" r:id="rId11" imgW="26593800" imgH="26117550" progId="Acrobat.Document.DC">
                  <p:embed/>
                  <p:pic>
                    <p:nvPicPr>
                      <p:cNvPr id="0" name="对象 3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87395" y="3021238"/>
                        <a:ext cx="1126691" cy="1106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34"/>
          <p:cNvPicPr>
            <a:picLocks noChangeAspect="1"/>
          </p:cNvPicPr>
          <p:nvPr/>
        </p:nvPicPr>
        <p:blipFill>
          <a:blip r:embed="rId13"/>
          <a:srcRect l="2750" t="40218"/>
          <a:stretch>
            <a:fillRect/>
          </a:stretch>
        </p:blipFill>
        <p:spPr>
          <a:xfrm>
            <a:off x="9867578" y="2954195"/>
            <a:ext cx="979345" cy="1173253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14"/>
          <a:srcRect t="43742" r="4560"/>
          <a:stretch>
            <a:fillRect/>
          </a:stretch>
        </p:blipFill>
        <p:spPr>
          <a:xfrm>
            <a:off x="8582020" y="2954195"/>
            <a:ext cx="1078443" cy="1173253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5556" y="2853631"/>
            <a:ext cx="1143967" cy="127381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44" y="2853630"/>
            <a:ext cx="911134" cy="127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72" y="2853631"/>
            <a:ext cx="977773" cy="12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23" y="2667399"/>
            <a:ext cx="1142049" cy="15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33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34</a:t>
            </a:fld>
            <a:endParaRPr lang="en-US" altLang="zh-CN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490269" y="1192790"/>
            <a:ext cx="11314522" cy="829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1" algn="just">
              <a:lnSpc>
                <a:spcPct val="150000"/>
              </a:lnSpc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团队研发的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求解器用于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华为、华大九天、芯华章、阿卡斯、奇捷科技等</a:t>
            </a:r>
            <a:r>
              <a:rPr lang="en-US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EDA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领域企业</a:t>
            </a:r>
            <a:endParaRPr lang="zh-CN" altLang="en-US" sz="20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1538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7314"/>
          <a:stretch>
            <a:fillRect/>
          </a:stretch>
        </p:blipFill>
        <p:spPr>
          <a:xfrm>
            <a:off x="378518" y="2659271"/>
            <a:ext cx="3752447" cy="3871965"/>
          </a:xfrm>
          <a:prstGeom prst="rect">
            <a:avLst/>
          </a:prstGeom>
          <a:ln>
            <a:solidFill>
              <a:srgbClr val="00004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680" y="2659271"/>
            <a:ext cx="3739965" cy="3871964"/>
          </a:xfrm>
          <a:prstGeom prst="rect">
            <a:avLst/>
          </a:prstGeom>
          <a:ln>
            <a:solidFill>
              <a:srgbClr val="00004F"/>
            </a:solidFill>
          </a:ln>
        </p:spPr>
      </p:pic>
      <p:pic>
        <p:nvPicPr>
          <p:cNvPr id="7" name="Picture 1538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370" t="4925" r="5841" b="11810"/>
          <a:stretch>
            <a:fillRect/>
          </a:stretch>
        </p:blipFill>
        <p:spPr>
          <a:xfrm rot="60000">
            <a:off x="2287631" y="2656911"/>
            <a:ext cx="3054352" cy="3795781"/>
          </a:xfrm>
          <a:prstGeom prst="rect">
            <a:avLst/>
          </a:prstGeom>
          <a:ln>
            <a:solidFill>
              <a:srgbClr val="00004F"/>
            </a:solidFill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995" y="2680782"/>
            <a:ext cx="2879547" cy="369995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90269" y="1857010"/>
            <a:ext cx="9607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在华为海思电路验证场景，求解规模可到</a:t>
            </a:r>
            <a:r>
              <a:rPr lang="en-US" alt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千万变量，</a:t>
            </a:r>
            <a:r>
              <a:rPr lang="en-US" alt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en-US" alt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千万子句（</a:t>
            </a:r>
            <a:r>
              <a:rPr lang="en-US" alt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小时）</a:t>
            </a:r>
            <a:endParaRPr lang="en-US" altLang="zh-CN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工作基础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求解器应用</a:t>
            </a:r>
          </a:p>
        </p:txBody>
      </p:sp>
      <p:pic>
        <p:nvPicPr>
          <p:cNvPr id="2" name="图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792" y="2616476"/>
            <a:ext cx="1844374" cy="257284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970" y="2659271"/>
            <a:ext cx="3246149" cy="2291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0824" y="2598809"/>
            <a:ext cx="1878295" cy="26081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10065" y="5405527"/>
            <a:ext cx="432212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在国际</a:t>
            </a:r>
            <a:r>
              <a:rPr kumimoji="1"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EDA</a:t>
            </a:r>
            <a:r>
              <a:rPr kumimoji="1"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比赛、</a:t>
            </a:r>
            <a:endParaRPr kumimoji="1"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强网杯密码比赛等  多个冠亚军</a:t>
            </a:r>
            <a:endParaRPr kumimoji="1"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171F31-1745-B867-FB1A-F9D9734BCC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4832" y="2680782"/>
            <a:ext cx="2926938" cy="3762322"/>
          </a:xfrm>
          <a:prstGeom prst="rect">
            <a:avLst/>
          </a:prstGeom>
          <a:ln>
            <a:solidFill>
              <a:srgbClr val="00004F"/>
            </a:solidFill>
          </a:ln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25" y="2680781"/>
            <a:ext cx="2616748" cy="298442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454129" y="874174"/>
            <a:ext cx="4112607" cy="478155"/>
          </a:xfrm>
        </p:spPr>
        <p:txBody>
          <a:bodyPr/>
          <a:lstStyle/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研究背景与研究目标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xfrm>
            <a:off x="6454140" y="2059305"/>
            <a:ext cx="5293995" cy="478155"/>
          </a:xfrm>
        </p:spPr>
        <p:txBody>
          <a:bodyPr wrap="square"/>
          <a:lstStyle/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科学问题、研究内容与方案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6447779" y="5551233"/>
            <a:ext cx="4504492" cy="478155"/>
          </a:xfrm>
        </p:spPr>
        <p:txBody>
          <a:bodyPr/>
          <a:lstStyle/>
          <a:p>
            <a:pPr algn="l">
              <a:buClrTx/>
              <a:buSzTx/>
            </a:pPr>
            <a:r>
              <a:rPr lang="zh-CN" altLang="en-US" sz="2800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经费预算与进度安排</a:t>
            </a:r>
          </a:p>
        </p:txBody>
      </p:sp>
      <p:sp>
        <p:nvSpPr>
          <p:cNvPr id="10" name="文本占位符 6"/>
          <p:cNvSpPr txBox="1"/>
          <p:nvPr/>
        </p:nvSpPr>
        <p:spPr>
          <a:xfrm>
            <a:off x="6454103" y="3238455"/>
            <a:ext cx="4504492" cy="4781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特色创新与预期成果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54140" y="4417695"/>
            <a:ext cx="4064000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研究团队与研究基础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经费预算</a:t>
            </a:r>
            <a:endParaRPr kumimoji="1" lang="zh-CN" altLang="en-US" b="1" dirty="0">
              <a:solidFill>
                <a:srgbClr val="00004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>
                <a:latin typeface="Arial" panose="020B0604020202020204" pitchFamily="34" charset="0"/>
                <a:ea typeface="微软雅黑" panose="020B0503020204020204" pitchFamily="34" charset="-122"/>
              </a:rPr>
              <a:t>36</a:t>
            </a:fld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3157" y="1491679"/>
            <a:ext cx="410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国家自然科学基金项目资金预算表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73156" y="2001861"/>
          <a:ext cx="4107828" cy="43456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3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项目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51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申请经费（万元）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51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所占比例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51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、设备费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32.00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10.7%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、材料费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3.90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1.3%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、加工费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、燃料动力费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、差旅费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55.00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18.3%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、会议费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15.00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5.0%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、国际合作交流费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36.00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12.0%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、知识产权事务费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9.50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3.2%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、劳务费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128.50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42.8%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、专家咨询费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20.10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6.7%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300.00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100%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51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" name="Chart 8"/>
          <p:cNvGraphicFramePr/>
          <p:nvPr/>
        </p:nvGraphicFramePr>
        <p:xfrm>
          <a:off x="5305128" y="1495674"/>
          <a:ext cx="604867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进度安排</a:t>
            </a:r>
          </a:p>
        </p:txBody>
      </p:sp>
      <p:sp>
        <p:nvSpPr>
          <p:cNvPr id="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37</a:t>
            </a:fld>
            <a:endParaRPr lang="en-US" altLang="zh-CN" dirty="0"/>
          </a:p>
        </p:txBody>
      </p:sp>
      <p:pic>
        <p:nvPicPr>
          <p:cNvPr id="4" name="图片 3" descr="甘特图研究进度-重点 的副本_Sheet1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249045"/>
            <a:ext cx="11855445" cy="46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依托平台和工作条件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1122045" y="6110605"/>
            <a:ext cx="9720000" cy="575945"/>
          </a:xfrm>
          <a:prstGeom prst="roundRect">
            <a:avLst>
              <a:gd name="adj" fmla="val 7245"/>
            </a:avLst>
          </a:prstGeom>
          <a:solidFill>
            <a:srgbClr val="0000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600" b="1" kern="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平台条件优越，支持项目顺利展开</a:t>
            </a:r>
          </a:p>
        </p:txBody>
      </p:sp>
      <p:graphicFrame>
        <p:nvGraphicFramePr>
          <p:cNvPr id="60" name="表格 59"/>
          <p:cNvGraphicFramePr>
            <a:graphicFrameLocks noGrp="1"/>
          </p:cNvGraphicFramePr>
          <p:nvPr/>
        </p:nvGraphicFramePr>
        <p:xfrm>
          <a:off x="303269" y="1274487"/>
          <a:ext cx="11529073" cy="1870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9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991"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00004F"/>
                        </a:buClr>
                        <a:buSzPct val="70000"/>
                        <a:buFont typeface="Wingdings" panose="05000000000000000000" pitchFamily="2" charset="2"/>
                        <a:buChar char="n"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中国科学院基础软件与系统重点实验室</a:t>
                      </a:r>
                      <a:endParaRPr lang="zh-CN" altLang="en-US" sz="20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130"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00004F"/>
                        </a:buClr>
                        <a:buSzPct val="70000"/>
                        <a:buFont typeface="Wingdings" panose="05000000000000000000" pitchFamily="2" charset="2"/>
                        <a:buChar char="n"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上海交通大学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微软智能计算与智能系统教育部联合实验室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067"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00004F"/>
                        </a:buClr>
                        <a:buSzPct val="70000"/>
                        <a:buFont typeface="Wingdings" panose="05000000000000000000" pitchFamily="2" charset="2"/>
                        <a:buChar char="n"/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吉林省智能信息处理重点实验室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067"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00004F"/>
                        </a:buClr>
                        <a:buSzPct val="70000"/>
                        <a:buFont typeface="Wingdings" panose="05000000000000000000" pitchFamily="2" charset="2"/>
                        <a:buChar char="n"/>
                      </a:pPr>
                      <a:endParaRPr lang="zh-CN" altLang="en-US" sz="2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3270" y="4973685"/>
            <a:ext cx="11529073" cy="96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理论计算机和求解器学术氛围浓厚</a:t>
            </a:r>
            <a:r>
              <a:rPr lang="zh-CN" altLang="en-US" sz="2000" dirty="0"/>
              <a:t>，与</a:t>
            </a:r>
            <a:r>
              <a:rPr lang="en-US" sz="2000" dirty="0"/>
              <a:t>国内外高水平同行保持密切的交流与合作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具有高速、内存容量大的计算服务器和并行计算机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497" y="2961905"/>
            <a:ext cx="2879890" cy="1723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209" y="2866379"/>
            <a:ext cx="2819134" cy="1870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92" y="2987489"/>
            <a:ext cx="2324635" cy="1678904"/>
          </a:xfrm>
          <a:prstGeom prst="rect">
            <a:avLst/>
          </a:prstGeom>
        </p:spPr>
      </p:pic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38</a:t>
            </a:fld>
            <a:endParaRPr lang="en-US" altLang="zh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AD34E-5F19-8725-F129-0BE7DBC96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68" y="2912791"/>
            <a:ext cx="2274428" cy="1753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3201"/>
            <a:ext cx="12191999" cy="2070142"/>
          </a:xfrm>
          <a:prstGeom prst="rect">
            <a:avLst/>
          </a:prstGeom>
          <a:solidFill>
            <a:srgbClr val="000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326492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谢谢各位专家！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-45381" y="2793128"/>
            <a:ext cx="12282762" cy="3725828"/>
            <a:chOff x="-40595" y="2793128"/>
            <a:chExt cx="12282762" cy="3725828"/>
          </a:xfrm>
        </p:grpSpPr>
        <p:sp>
          <p:nvSpPr>
            <p:cNvPr id="7" name="矩形 6"/>
            <p:cNvSpPr/>
            <p:nvPr/>
          </p:nvSpPr>
          <p:spPr>
            <a:xfrm>
              <a:off x="-40595" y="2793128"/>
              <a:ext cx="12282762" cy="45719"/>
            </a:xfrm>
            <a:prstGeom prst="rect">
              <a:avLst/>
            </a:prstGeom>
            <a:solidFill>
              <a:srgbClr val="00004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456115" y="3131983"/>
              <a:ext cx="9908571" cy="979774"/>
              <a:chOff x="1222767" y="3932644"/>
              <a:chExt cx="9908571" cy="80280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222767" y="3932644"/>
                <a:ext cx="9908571" cy="802800"/>
              </a:xfrm>
              <a:prstGeom prst="rect">
                <a:avLst/>
              </a:prstGeom>
              <a:solidFill>
                <a:srgbClr val="4266B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1222767" y="3933149"/>
                <a:ext cx="1919900" cy="801791"/>
              </a:xfrm>
              <a:custGeom>
                <a:avLst/>
                <a:gdLst>
                  <a:gd name="connsiteX0" fmla="*/ 0 w 1919900"/>
                  <a:gd name="connsiteY0" fmla="*/ 0 h 801791"/>
                  <a:gd name="connsiteX1" fmla="*/ 1770856 w 1919900"/>
                  <a:gd name="connsiteY1" fmla="*/ 0 h 801791"/>
                  <a:gd name="connsiteX2" fmla="*/ 1919900 w 1919900"/>
                  <a:gd name="connsiteY2" fmla="*/ 801791 h 801791"/>
                  <a:gd name="connsiteX3" fmla="*/ 0 w 1919900"/>
                  <a:gd name="connsiteY3" fmla="*/ 801791 h 801791"/>
                  <a:gd name="connsiteX4" fmla="*/ 0 w 1919900"/>
                  <a:gd name="connsiteY4" fmla="*/ 0 h 80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9900" h="801791">
                    <a:moveTo>
                      <a:pt x="0" y="0"/>
                    </a:moveTo>
                    <a:lnTo>
                      <a:pt x="1770856" y="0"/>
                    </a:lnTo>
                    <a:lnTo>
                      <a:pt x="1919900" y="801791"/>
                    </a:lnTo>
                    <a:lnTo>
                      <a:pt x="0" y="801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6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sz="2400" b="1" spc="300" dirty="0"/>
                  <a:t>示范应用</a:t>
                </a: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456115" y="4345969"/>
              <a:ext cx="9908571" cy="979774"/>
              <a:chOff x="1222767" y="4916648"/>
              <a:chExt cx="9908571" cy="802800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1222767" y="4916648"/>
                <a:ext cx="9908571" cy="802800"/>
              </a:xfrm>
              <a:prstGeom prst="rect">
                <a:avLst/>
              </a:prstGeom>
              <a:solidFill>
                <a:srgbClr val="3156A7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1222767" y="4916648"/>
                <a:ext cx="2102816" cy="801791"/>
              </a:xfrm>
              <a:custGeom>
                <a:avLst/>
                <a:gdLst>
                  <a:gd name="connsiteX0" fmla="*/ 0 w 2102816"/>
                  <a:gd name="connsiteY0" fmla="*/ 0 h 801791"/>
                  <a:gd name="connsiteX1" fmla="*/ 1953772 w 2102816"/>
                  <a:gd name="connsiteY1" fmla="*/ 0 h 801791"/>
                  <a:gd name="connsiteX2" fmla="*/ 2102816 w 2102816"/>
                  <a:gd name="connsiteY2" fmla="*/ 801791 h 801791"/>
                  <a:gd name="connsiteX3" fmla="*/ 0 w 2102816"/>
                  <a:gd name="connsiteY3" fmla="*/ 801791 h 801791"/>
                  <a:gd name="connsiteX4" fmla="*/ 0 w 2102816"/>
                  <a:gd name="connsiteY4" fmla="*/ 0 h 80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2816" h="801791">
                    <a:moveTo>
                      <a:pt x="0" y="0"/>
                    </a:moveTo>
                    <a:lnTo>
                      <a:pt x="1953772" y="0"/>
                    </a:lnTo>
                    <a:lnTo>
                      <a:pt x="2102816" y="801791"/>
                    </a:lnTo>
                    <a:lnTo>
                      <a:pt x="0" y="801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56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sz="2400" b="1" spc="300" dirty="0"/>
                  <a:t>研究内容</a:t>
                </a: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456115" y="5533828"/>
              <a:ext cx="9908571" cy="979774"/>
              <a:chOff x="1222767" y="5900651"/>
              <a:chExt cx="9908571" cy="802800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222767" y="5900651"/>
                <a:ext cx="9908571" cy="802800"/>
              </a:xfrm>
              <a:prstGeom prst="rect">
                <a:avLst/>
              </a:prstGeom>
              <a:solidFill>
                <a:srgbClr val="364583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1222767" y="5900651"/>
                <a:ext cx="2285732" cy="801791"/>
              </a:xfrm>
              <a:custGeom>
                <a:avLst/>
                <a:gdLst>
                  <a:gd name="connsiteX0" fmla="*/ 0 w 2285732"/>
                  <a:gd name="connsiteY0" fmla="*/ 0 h 801791"/>
                  <a:gd name="connsiteX1" fmla="*/ 2136687 w 2285732"/>
                  <a:gd name="connsiteY1" fmla="*/ 0 h 801791"/>
                  <a:gd name="connsiteX2" fmla="*/ 2285732 w 2285732"/>
                  <a:gd name="connsiteY2" fmla="*/ 801791 h 801791"/>
                  <a:gd name="connsiteX3" fmla="*/ 0 w 2285732"/>
                  <a:gd name="connsiteY3" fmla="*/ 801791 h 801791"/>
                  <a:gd name="connsiteX4" fmla="*/ 0 w 2285732"/>
                  <a:gd name="connsiteY4" fmla="*/ 0 h 80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5732" h="801791">
                    <a:moveTo>
                      <a:pt x="0" y="0"/>
                    </a:moveTo>
                    <a:lnTo>
                      <a:pt x="2136687" y="0"/>
                    </a:lnTo>
                    <a:lnTo>
                      <a:pt x="2285732" y="801791"/>
                    </a:lnTo>
                    <a:lnTo>
                      <a:pt x="0" y="801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45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sz="2400" b="1" spc="300" dirty="0"/>
                  <a:t>研究基础</a:t>
                </a: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1159644" y="3134956"/>
              <a:ext cx="216000" cy="3384000"/>
              <a:chOff x="897288" y="3896272"/>
              <a:chExt cx="216000" cy="3384000"/>
            </a:xfrm>
          </p:grpSpPr>
          <p:cxnSp>
            <p:nvCxnSpPr>
              <p:cNvPr id="53" name="直接箭头连接符 52"/>
              <p:cNvCxnSpPr/>
              <p:nvPr/>
            </p:nvCxnSpPr>
            <p:spPr>
              <a:xfrm>
                <a:off x="1005288" y="3896272"/>
                <a:ext cx="0" cy="3384000"/>
              </a:xfrm>
              <a:prstGeom prst="straightConnector1">
                <a:avLst/>
              </a:prstGeom>
              <a:ln w="50800">
                <a:gradFill>
                  <a:gsLst>
                    <a:gs pos="0">
                      <a:srgbClr val="5377BA"/>
                    </a:gs>
                    <a:gs pos="100000">
                      <a:srgbClr val="364583"/>
                    </a:gs>
                  </a:gsLst>
                  <a:lin ang="5400000" scaled="1"/>
                </a:gra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897288" y="7267902"/>
                <a:ext cx="216000" cy="0"/>
              </a:xfrm>
              <a:prstGeom prst="line">
                <a:avLst/>
              </a:prstGeom>
              <a:ln w="38100">
                <a:solidFill>
                  <a:srgbClr val="364583"/>
                </a:solidFill>
                <a:headEnd type="non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组合 64"/>
            <p:cNvGrpSpPr/>
            <p:nvPr/>
          </p:nvGrpSpPr>
          <p:grpSpPr>
            <a:xfrm>
              <a:off x="4539345" y="3374316"/>
              <a:ext cx="6714185" cy="495108"/>
              <a:chOff x="4069083" y="3374316"/>
              <a:chExt cx="6714185" cy="495108"/>
            </a:xfrm>
          </p:grpSpPr>
          <p:sp>
            <p:nvSpPr>
              <p:cNvPr id="59" name="文本框 58"/>
              <p:cNvSpPr txBox="1"/>
              <p:nvPr/>
            </p:nvSpPr>
            <p:spPr>
              <a:xfrm>
                <a:off x="4069083" y="3374316"/>
                <a:ext cx="2970819" cy="495108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254000" algn="ct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108000" tIns="108000" rIns="108000" bIns="108000">
                <a:spAutoFit/>
              </a:bodyPr>
              <a:lstStyle>
                <a:defPPr>
                  <a:defRPr lang="zh-CN"/>
                </a:defPPr>
                <a:lvl2pPr marL="0" lvl="1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0" spc="30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2pPr>
              </a:lstStyle>
              <a:p>
                <a:pPr lvl="1"/>
                <a:r>
                  <a:rPr lang="en-US" altLang="zh-CN" dirty="0"/>
                  <a:t>Ascon</a:t>
                </a:r>
                <a:r>
                  <a:rPr lang="zh-CN" altLang="en-US" dirty="0"/>
                  <a:t>密码算法分析</a:t>
                </a:r>
                <a:endParaRPr lang="en-US" altLang="zh-CN" dirty="0"/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7352943" y="3374316"/>
                <a:ext cx="3430325" cy="495108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254000" algn="ct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108000" tIns="108000" rIns="108000" bIns="108000">
                <a:spAutoFit/>
              </a:bodyPr>
              <a:lstStyle>
                <a:defPPr>
                  <a:defRPr lang="zh-CN"/>
                </a:defPPr>
                <a:lvl2pPr marL="0" lvl="1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0" spc="30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2pPr>
              </a:lstStyle>
              <a:p>
                <a:pPr lvl="1"/>
                <a:r>
                  <a:rPr lang="zh-CN" altLang="en-US" dirty="0"/>
                  <a:t>高位宽电路等价性验证</a:t>
                </a:r>
                <a:endParaRPr lang="en-US" altLang="zh-CN" dirty="0"/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3975937" y="4548423"/>
              <a:ext cx="3715491" cy="495108"/>
            </a:xfrm>
            <a:prstGeom prst="rect">
              <a:avLst/>
            </a:prstGeom>
            <a:solidFill>
              <a:schemeClr val="bg1"/>
            </a:solidFill>
            <a:effectLst>
              <a:outerShdw blurRad="254000" algn="ctr" rotWithShape="0">
                <a:prstClr val="black">
                  <a:alpha val="20000"/>
                </a:prstClr>
              </a:outerShdw>
            </a:effectLst>
          </p:spPr>
          <p:txBody>
            <a:bodyPr wrap="square" lIns="108000" tIns="108000" rIns="108000" bIns="108000">
              <a:spAutoFit/>
            </a:bodyPr>
            <a:lstStyle/>
            <a:p>
              <a:pPr marL="0" lvl="1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</a:t>
              </a:r>
              <a:r>
                <a:rPr kumimoji="1" lang="en-US" altLang="zh-CN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SAT</a:t>
              </a:r>
              <a:r>
                <a:rPr kumimoji="1" lang="zh-CN" altLang="en-US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求解器理论分析方法</a:t>
              </a:r>
            </a:p>
          </p:txBody>
        </p: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1429" y="4351182"/>
              <a:ext cx="591283" cy="969348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3893768" y="5637662"/>
              <a:ext cx="4252704" cy="772107"/>
            </a:xfrm>
            <a:prstGeom prst="rect">
              <a:avLst/>
            </a:prstGeom>
            <a:solidFill>
              <a:schemeClr val="bg1"/>
            </a:solidFill>
            <a:effectLst>
              <a:outerShdw blurRad="254000" algn="ctr" rotWithShape="0">
                <a:prstClr val="black">
                  <a:alpha val="20000"/>
                </a:prstClr>
              </a:outerShdw>
            </a:effectLst>
          </p:spPr>
          <p:txBody>
            <a:bodyPr wrap="square" lIns="108000" tIns="108000" rIns="108000" bIns="108000">
              <a:spAutoFit/>
            </a:bodyPr>
            <a:lstStyle/>
            <a:p>
              <a:pPr marL="0" lvl="1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SAT</a:t>
              </a: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求解器金牌</a:t>
              </a:r>
              <a:r>
                <a: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次、</a:t>
              </a:r>
              <a:r>
                <a: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SAT/CAV/ICALP</a:t>
              </a: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最佳论文奖、</a:t>
              </a:r>
              <a:r>
                <a: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k-SAT</a:t>
              </a: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最优复杂度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8609533" y="5637662"/>
              <a:ext cx="2643998" cy="772107"/>
            </a:xfrm>
            <a:prstGeom prst="rect">
              <a:avLst/>
            </a:prstGeom>
            <a:solidFill>
              <a:schemeClr val="bg1"/>
            </a:solidFill>
            <a:effectLst>
              <a:outerShdw blurRad="254000" algn="ctr" rotWithShape="0">
                <a:prstClr val="black">
                  <a:alpha val="20000"/>
                </a:prstClr>
              </a:outerShdw>
            </a:effectLst>
          </p:spPr>
          <p:txBody>
            <a:bodyPr wrap="square" lIns="108000" tIns="108000" rIns="108000" bIns="108000">
              <a:spAutoFit/>
            </a:bodyPr>
            <a:lstStyle/>
            <a:p>
              <a:pPr marL="0" lvl="1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团队成员优势互补，</a:t>
              </a:r>
              <a:endPara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覆盖项目研究方向</a:t>
              </a:r>
            </a:p>
          </p:txBody>
        </p:sp>
      </p:grpSp>
      <p:sp>
        <p:nvSpPr>
          <p:cNvPr id="2" name="文本框 58">
            <a:extLst>
              <a:ext uri="{FF2B5EF4-FFF2-40B4-BE49-F238E27FC236}">
                <a16:creationId xmlns:a16="http://schemas.microsoft.com/office/drawing/2014/main" id="{88C93F44-2745-BF97-2115-7E71054F5AC8}"/>
              </a:ext>
            </a:extLst>
          </p:cNvPr>
          <p:cNvSpPr txBox="1"/>
          <p:nvPr/>
        </p:nvSpPr>
        <p:spPr>
          <a:xfrm>
            <a:off x="8277926" y="4548423"/>
            <a:ext cx="2970819" cy="495108"/>
          </a:xfrm>
          <a:prstGeom prst="rect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>
            <a:defPPr>
              <a:defRPr lang="zh-CN"/>
            </a:defPPr>
            <a:lvl2pPr marL="0" lvl="1" algn="ctr" eaLnBrk="0" fontAlgn="base" hangingPunct="0">
              <a:spcBef>
                <a:spcPct val="0"/>
              </a:spcBef>
              <a:spcAft>
                <a:spcPct val="0"/>
              </a:spcAft>
              <a:defRPr kumimoji="1" b="0" spc="3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1"/>
            <a:r>
              <a:rPr lang="zh-CN" altLang="en-CN" dirty="0"/>
              <a:t>研发</a:t>
            </a:r>
            <a:r>
              <a:rPr lang="zh-CN" altLang="en-US" dirty="0"/>
              <a:t>新型</a:t>
            </a:r>
            <a:r>
              <a:rPr lang="en-US" altLang="zh-CN" dirty="0"/>
              <a:t>SAT</a:t>
            </a:r>
            <a:r>
              <a:rPr lang="zh-CN" altLang="en-US" dirty="0"/>
              <a:t>求解器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4</a:t>
            </a:fld>
            <a:endParaRPr lang="en-US" altLang="zh-CN" dirty="0"/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30" y="1113155"/>
            <a:ext cx="1854835" cy="2315845"/>
          </a:xfrm>
          <a:prstGeom prst="rect">
            <a:avLst/>
          </a:prstGeom>
        </p:spPr>
      </p:pic>
      <p:sp>
        <p:nvSpPr>
          <p:cNvPr id="10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图灵机与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SAT</a:t>
            </a:r>
            <a:endParaRPr kumimoji="1" lang="zh-CN" altLang="en-US" b="1" dirty="0">
              <a:solidFill>
                <a:srgbClr val="00004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24"/>
          <p:cNvSpPr/>
          <p:nvPr/>
        </p:nvSpPr>
        <p:spPr>
          <a:xfrm>
            <a:off x="501650" y="2913380"/>
            <a:ext cx="9387840" cy="1116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图灵以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可满足性问题为研究对象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而提出可计算性和图灵机的概念。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问题的理论研究对于理解计算机能力具有重要作用。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1015" y="1184275"/>
                <a:ext cx="9407525" cy="1568450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命题逻辑可满足性问题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SAT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）：</a:t>
                </a:r>
                <a:r>
                  <a:rPr lang="zh-CN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判定一个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命题</a:t>
                </a:r>
                <a:r>
                  <a:rPr lang="zh-CN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逻辑公式是否存在使得公式为真的赋值。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e.g. </a:t>
                </a:r>
                <a14:m>
                  <m:oMath xmlns:m="http://schemas.openxmlformats.org/officeDocument/2006/math">
                    <m:r>
                      <a:rPr lang="en-US" altLang="zh-CN" sz="180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𝜑</m:t>
                    </m:r>
                    <m:r>
                      <a:rPr lang="en-US" altLang="zh-CN" sz="180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∨¬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)∧ (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∨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3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)∧(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∨¬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4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)∧(¬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∨¬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3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∨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4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计算机科学的核心问题之一，数理逻辑的基础问题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15" y="1184275"/>
                <a:ext cx="9407525" cy="1568450"/>
              </a:xfrm>
              <a:prstGeom prst="rect">
                <a:avLst/>
              </a:prstGeom>
              <a:blipFill rotWithShape="1">
                <a:blip r:embed="rId3"/>
                <a:stretch>
                  <a:fillRect l="-54" t="-324" r="-47" b="-283"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515620" y="4397375"/>
            <a:ext cx="5734050" cy="1752600"/>
            <a:chOff x="1236" y="6165"/>
            <a:chExt cx="9030" cy="2760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" y="6165"/>
              <a:ext cx="9030" cy="2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" name="直接连接符 4"/>
            <p:cNvCxnSpPr/>
            <p:nvPr/>
          </p:nvCxnSpPr>
          <p:spPr>
            <a:xfrm flipV="1">
              <a:off x="4140" y="7235"/>
              <a:ext cx="3930" cy="1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80" y="4397642"/>
            <a:ext cx="5335809" cy="17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9889490" y="3461385"/>
            <a:ext cx="22885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Alan  Turing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5</a:t>
            </a:fld>
            <a:endParaRPr lang="en-US" altLang="zh-CN" dirty="0"/>
          </a:p>
        </p:txBody>
      </p:sp>
      <p:sp>
        <p:nvSpPr>
          <p:cNvPr id="5" name="矩形 24"/>
          <p:cNvSpPr/>
          <p:nvPr/>
        </p:nvSpPr>
        <p:spPr>
          <a:xfrm>
            <a:off x="426085" y="1115060"/>
            <a:ext cx="9598025" cy="21405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NP</a:t>
            </a:r>
            <a:r>
              <a:rPr lang="zh-CN" altLang="en-US" sz="2000" dirty="0"/>
              <a:t>完全性理论的开端：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	SAT</a:t>
            </a:r>
            <a:r>
              <a:rPr lang="zh-CN" altLang="en-US" sz="2000" dirty="0">
                <a:solidFill>
                  <a:schemeClr val="tx1"/>
                </a:solidFill>
              </a:rPr>
              <a:t>是第一个被证明为</a:t>
            </a:r>
            <a:r>
              <a:rPr lang="en-US" altLang="zh-CN" sz="2000" dirty="0">
                <a:solidFill>
                  <a:schemeClr val="tx1"/>
                </a:solidFill>
              </a:rPr>
              <a:t>NP</a:t>
            </a:r>
            <a:r>
              <a:rPr lang="zh-CN" altLang="en-US" sz="2000" dirty="0">
                <a:solidFill>
                  <a:schemeClr val="tx1"/>
                </a:solidFill>
              </a:rPr>
              <a:t>完全的问题</a:t>
            </a:r>
            <a:r>
              <a:rPr lang="en-US" altLang="zh-CN" sz="2000" dirty="0">
                <a:solidFill>
                  <a:schemeClr val="tx1"/>
                </a:solidFill>
              </a:rPr>
              <a:t>(</a:t>
            </a:r>
            <a:r>
              <a:rPr lang="en-US" altLang="zh-CN" sz="1800" dirty="0">
                <a:solidFill>
                  <a:schemeClr val="tx1"/>
                </a:solidFill>
              </a:rPr>
              <a:t>Stephen Cook</a:t>
            </a:r>
            <a:r>
              <a:rPr lang="zh-CN" altLang="en-US" sz="1800" dirty="0">
                <a:solidFill>
                  <a:schemeClr val="tx1"/>
                </a:solidFill>
              </a:rPr>
              <a:t> ， </a:t>
            </a:r>
            <a:r>
              <a:rPr lang="en-US" altLang="zh-CN" sz="1800" dirty="0">
                <a:solidFill>
                  <a:schemeClr val="tx1"/>
                </a:solidFill>
              </a:rPr>
              <a:t>1971</a:t>
            </a:r>
            <a:r>
              <a:rPr lang="zh-CN" altLang="en-US" sz="1800" dirty="0">
                <a:solidFill>
                  <a:schemeClr val="tx1"/>
                </a:solidFill>
              </a:rPr>
              <a:t>，图灵奖）</a:t>
            </a:r>
            <a:endParaRPr lang="en-US" altLang="zh-CN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     </a:t>
            </a:r>
            <a:r>
              <a:rPr lang="en-US" altLang="zh-CN" dirty="0"/>
              <a:t>	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Richard Karp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（图灵奖获得者）通过归约方法找到了另外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完全问题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 </a:t>
            </a:r>
            <a:endParaRPr lang="zh-CN" alt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千禧年七大数学问题“</a:t>
            </a:r>
            <a:r>
              <a:rPr lang="en-US" altLang="zh-CN" sz="2000" dirty="0"/>
              <a:t>P vs NP</a:t>
            </a:r>
            <a:r>
              <a:rPr lang="zh-CN" altLang="en-US" sz="2000" dirty="0"/>
              <a:t>问题”的核心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计算复杂性与</a:t>
            </a:r>
            <a:r>
              <a:rPr kumimoji="1" lang="en-US" altLang="zh-CN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SAT</a:t>
            </a:r>
            <a:endParaRPr kumimoji="1" lang="zh-CN" altLang="en-US" b="1" dirty="0">
              <a:solidFill>
                <a:srgbClr val="00004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320513" y="3816829"/>
            <a:ext cx="2330669" cy="2021413"/>
            <a:chOff x="450296" y="2637382"/>
            <a:chExt cx="2330669" cy="202141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664" y="2637382"/>
              <a:ext cx="1206061" cy="1610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15"/>
            <p:cNvSpPr txBox="1"/>
            <p:nvPr/>
          </p:nvSpPr>
          <p:spPr>
            <a:xfrm>
              <a:off x="450296" y="4289463"/>
              <a:ext cx="23306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Edmund Clarke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5725" y="3742055"/>
            <a:ext cx="2146300" cy="1995170"/>
            <a:chOff x="-165" y="5772"/>
            <a:chExt cx="3380" cy="3142"/>
          </a:xfrm>
        </p:grpSpPr>
        <p:pic>
          <p:nvPicPr>
            <p:cNvPr id="24" name="图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2" r="-1"/>
            <a:stretch>
              <a:fillRect/>
            </a:stretch>
          </p:blipFill>
          <p:spPr>
            <a:xfrm>
              <a:off x="648" y="5772"/>
              <a:ext cx="2026" cy="2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17"/>
            <p:cNvSpPr txBox="1"/>
            <p:nvPr/>
          </p:nvSpPr>
          <p:spPr>
            <a:xfrm>
              <a:off x="-165" y="8332"/>
              <a:ext cx="3380" cy="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Donald Knuth</a:t>
              </a:r>
            </a:p>
          </p:txBody>
        </p:sp>
      </p:grpSp>
      <p:grpSp>
        <p:nvGrpSpPr>
          <p:cNvPr id="27" name="组合 7"/>
          <p:cNvGrpSpPr/>
          <p:nvPr/>
        </p:nvGrpSpPr>
        <p:grpSpPr>
          <a:xfrm>
            <a:off x="4166317" y="3822750"/>
            <a:ext cx="2232660" cy="1969532"/>
            <a:chOff x="6250392" y="2636602"/>
            <a:chExt cx="2232660" cy="1969532"/>
          </a:xfrm>
        </p:grpSpPr>
        <p:sp>
          <p:nvSpPr>
            <p:cNvPr id="28" name="文本框 19"/>
            <p:cNvSpPr txBox="1"/>
            <p:nvPr/>
          </p:nvSpPr>
          <p:spPr>
            <a:xfrm>
              <a:off x="6250392" y="4236802"/>
              <a:ext cx="22326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Stephen Cook</a:t>
              </a:r>
            </a:p>
          </p:txBody>
        </p:sp>
        <p:pic>
          <p:nvPicPr>
            <p:cNvPr id="30" name="Picture 7" descr="stephen-coo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51412" y="2636602"/>
              <a:ext cx="1214182" cy="1610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矩形: 圆角 7"/>
          <p:cNvSpPr/>
          <p:nvPr/>
        </p:nvSpPr>
        <p:spPr>
          <a:xfrm>
            <a:off x="601980" y="6177280"/>
            <a:ext cx="10433050" cy="539750"/>
          </a:xfrm>
          <a:prstGeom prst="roundRect">
            <a:avLst>
              <a:gd name="adj" fmla="val 7245"/>
            </a:avLst>
          </a:prstGeom>
          <a:solidFill>
            <a:srgbClr val="0000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多位图灵奖获得者强调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SAT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问题的重要性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035526" y="3686176"/>
            <a:ext cx="2153919" cy="168148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“SAT is key to the solution of so many other problems. SAT techniques are among computer science’s 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best success stories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so far.“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096000" y="3686810"/>
            <a:ext cx="2153920" cy="173614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lvl="0"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"The SAT problem is at the core of 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most fundamental question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in computer science: What makes a problem hard?"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0354961" y="3742055"/>
            <a:ext cx="1618736" cy="172685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lvl="0"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"SAT solving is 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 key technology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for 21st century computer science.“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6</a:t>
            </a:fld>
            <a:endParaRPr lang="en-US" altLang="zh-CN" dirty="0"/>
          </a:p>
        </p:txBody>
      </p:sp>
      <p:sp>
        <p:nvSpPr>
          <p:cNvPr id="4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应用背景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4190" y="4345419"/>
            <a:ext cx="3080622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是软件验证的基础引擎，形式化验证工具的性能很大程度上依赖于求解器的性能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720" y="2595880"/>
            <a:ext cx="2320925" cy="1692275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65" y="2595689"/>
            <a:ext cx="2552931" cy="169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6460" y="4345419"/>
            <a:ext cx="2821305" cy="17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电子设计自动化（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EDA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）核心算法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：贯穿逻辑综合、形式化验证、测试各个环节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6" descr="https://img1.baidu.com/it/u=890795516,2037693002&amp;fm=26&amp;fmt=au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54" y="2595689"/>
            <a:ext cx="289332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30442" y="4345419"/>
            <a:ext cx="3547009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对称密码分析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的重要工具，在密码破解、安全性评估和算法优化等方面展现出独特优势</a:t>
            </a:r>
          </a:p>
        </p:txBody>
      </p:sp>
      <p:sp>
        <p:nvSpPr>
          <p:cNvPr id="2" name="矩形 24"/>
          <p:cNvSpPr/>
          <p:nvPr/>
        </p:nvSpPr>
        <p:spPr>
          <a:xfrm>
            <a:off x="959485" y="1423021"/>
            <a:ext cx="11232515" cy="13741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得益于现代SAT求解器的高效化，许多复杂问题能被编码为SAT并自动求解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7</a:t>
            </a:fld>
            <a:endParaRPr lang="en-US" altLang="zh-CN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77" y="2563998"/>
            <a:ext cx="3685966" cy="227995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49" y="2460170"/>
            <a:ext cx="3685967" cy="238378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4"/>
          <p:cNvSpPr txBox="1"/>
          <p:nvPr/>
        </p:nvSpPr>
        <p:spPr>
          <a:xfrm>
            <a:off x="7979172" y="5136844"/>
            <a:ext cx="1619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/>
              <a:t>局部搜索</a:t>
            </a:r>
            <a:endParaRPr lang="en-US" altLang="zh-CN" sz="2200" b="1" dirty="0"/>
          </a:p>
        </p:txBody>
      </p:sp>
      <p:sp>
        <p:nvSpPr>
          <p:cNvPr id="7" name="矩形 14"/>
          <p:cNvSpPr/>
          <p:nvPr/>
        </p:nvSpPr>
        <p:spPr>
          <a:xfrm>
            <a:off x="5549730" y="3262052"/>
            <a:ext cx="723329" cy="8229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VS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1965544" y="5098673"/>
            <a:ext cx="2448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/>
              <a:t>冲突分析（</a:t>
            </a:r>
            <a:r>
              <a:rPr lang="en-US" altLang="zh-CN" sz="2200" b="1" dirty="0"/>
              <a:t>CDCL</a:t>
            </a:r>
            <a:r>
              <a:rPr lang="zh-CN" altLang="en-US" sz="2200" b="1" dirty="0"/>
              <a:t>）</a:t>
            </a:r>
            <a:endParaRPr lang="en-US" altLang="zh-CN" sz="2200" b="1" dirty="0"/>
          </a:p>
        </p:txBody>
      </p:sp>
      <p:sp>
        <p:nvSpPr>
          <p:cNvPr id="11" name="矩形 24"/>
          <p:cNvSpPr/>
          <p:nvPr/>
        </p:nvSpPr>
        <p:spPr>
          <a:xfrm>
            <a:off x="479742" y="1248658"/>
            <a:ext cx="11232515" cy="13741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经过半个世纪的发展，形成了两大主流算法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5"/>
          <p:cNvSpPr txBox="1"/>
          <p:nvPr/>
        </p:nvSpPr>
        <p:spPr>
          <a:xfrm>
            <a:off x="1791730" y="5894685"/>
            <a:ext cx="844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可求解百万变量公式，同时存在挑战性难解实例（几千变量）</a:t>
            </a:r>
          </a:p>
        </p:txBody>
      </p:sp>
      <p:sp>
        <p:nvSpPr>
          <p:cNvPr id="13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研究现状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研究现状</a:t>
            </a:r>
          </a:p>
        </p:txBody>
      </p:sp>
      <p:sp>
        <p:nvSpPr>
          <p:cNvPr id="6" name="矩形: 圆角 7"/>
          <p:cNvSpPr/>
          <p:nvPr>
            <p:custDataLst>
              <p:tags r:id="rId1"/>
            </p:custDataLst>
          </p:nvPr>
        </p:nvSpPr>
        <p:spPr>
          <a:xfrm>
            <a:off x="1792040" y="2362882"/>
            <a:ext cx="8117524" cy="3352118"/>
          </a:xfrm>
          <a:prstGeom prst="roundRect">
            <a:avLst>
              <a:gd name="adj" fmla="val 7245"/>
            </a:avLst>
          </a:prstGeom>
          <a:blipFill rotWithShape="1">
            <a:blip r:embed="rId4">
              <a:alphaModFix amt="48000"/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 anchorCtr="0"/>
          <a:lstStyle/>
          <a:p>
            <a:pPr>
              <a:lnSpc>
                <a:spcPct val="150000"/>
              </a:lnSpc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2116" y="2511868"/>
            <a:ext cx="6127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理论和实践的鸿沟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2671" y="1037319"/>
            <a:ext cx="6128950" cy="96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已有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SAT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算法理论研究较少关注求解器的理论解释，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理论研究与实践研究渐行渐远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8</a:t>
            </a:fld>
            <a:endParaRPr lang="en-US" altLang="zh-CN" dirty="0"/>
          </a:p>
        </p:txBody>
      </p:sp>
      <p:sp>
        <p:nvSpPr>
          <p:cNvPr id="3" name="TextBox 2"/>
          <p:cNvSpPr txBox="1"/>
          <p:nvPr/>
        </p:nvSpPr>
        <p:spPr>
          <a:xfrm>
            <a:off x="2501728" y="3122519"/>
            <a:ext cx="7188543" cy="2346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指数时间猜想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无法解释求解器行为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随机生成的实例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无法对工业实例求解做出指导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朴素算法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343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1152" y="4883984"/>
            <a:ext cx="334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尚未对主流求解算法中主要的启发式策略进行理论分析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>
            <p:custDataLst>
              <p:tags r:id="rId1"/>
            </p:custDataLst>
          </p:nvPr>
        </p:nvSpPr>
        <p:spPr>
          <a:xfrm>
            <a:off x="6259195" y="1091565"/>
            <a:ext cx="5760085" cy="2460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C5489-EB38-4FFA-9020-2A9E4124124F}" type="slidenum">
              <a:rPr lang="en-US" altLang="zh-CN" smtClean="0"/>
              <a:t>9</a:t>
            </a:fld>
            <a:endParaRPr lang="en-US" altLang="zh-CN" dirty="0"/>
          </a:p>
        </p:txBody>
      </p:sp>
      <p:sp>
        <p:nvSpPr>
          <p:cNvPr id="4" name="标题 4"/>
          <p:cNvSpPr>
            <a:spLocks noGrp="1"/>
          </p:cNvSpPr>
          <p:nvPr>
            <p:ph type="title"/>
          </p:nvPr>
        </p:nvSpPr>
        <p:spPr>
          <a:xfrm>
            <a:off x="0" y="-76660"/>
            <a:ext cx="121920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rgbClr val="00004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研究现状</a:t>
            </a:r>
          </a:p>
        </p:txBody>
      </p:sp>
      <p:pic>
        <p:nvPicPr>
          <p:cNvPr id="1026" name="Picture 2" descr="Karem A. Sakallah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5"/>
          <a:stretch>
            <a:fillRect/>
          </a:stretch>
        </p:blipFill>
        <p:spPr bwMode="auto">
          <a:xfrm>
            <a:off x="6419215" y="1666240"/>
            <a:ext cx="1161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圆角 7"/>
          <p:cNvSpPr/>
          <p:nvPr/>
        </p:nvSpPr>
        <p:spPr>
          <a:xfrm>
            <a:off x="376018" y="6234478"/>
            <a:ext cx="10656000" cy="540000"/>
          </a:xfrm>
          <a:prstGeom prst="roundRect">
            <a:avLst>
              <a:gd name="adj" fmla="val 7245"/>
            </a:avLst>
          </a:prstGeom>
          <a:solidFill>
            <a:srgbClr val="0000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多位知名学者强调了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SAT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求解器理论分析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的重要性和挑战性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7618095" y="1460500"/>
            <a:ext cx="4495800" cy="2231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1700" b="1" dirty="0">
                <a:solidFill>
                  <a:srgbClr val="C00000"/>
                </a:solidFill>
                <a:effectLst/>
                <a:latin typeface="+mn-ea"/>
                <a:sym typeface="+mn-ea"/>
              </a:rPr>
              <a:t>“</a:t>
            </a:r>
            <a:r>
              <a:rPr lang="en-US" sz="1700" b="1" dirty="0">
                <a:solidFill>
                  <a:srgbClr val="C00000"/>
                </a:solidFill>
                <a:effectLst/>
                <a:latin typeface="+mn-ea"/>
                <a:sym typeface="+mn-ea"/>
              </a:rPr>
              <a:t>Form teams of</a:t>
            </a:r>
            <a:r>
              <a:rPr lang="en-US" sz="1700" dirty="0">
                <a:solidFill>
                  <a:srgbClr val="222222"/>
                </a:solidFill>
                <a:effectLst/>
                <a:latin typeface="+mn-ea"/>
                <a:sym typeface="+mn-ea"/>
              </a:rPr>
              <a:t> </a:t>
            </a:r>
            <a:r>
              <a:rPr lang="en-US" sz="1700" b="1" dirty="0">
                <a:solidFill>
                  <a:srgbClr val="C00000"/>
                </a:solidFill>
                <a:effectLst/>
                <a:latin typeface="+mn-ea"/>
                <a:sym typeface="+mn-ea"/>
              </a:rPr>
              <a:t>theoreticians and practitioners to carry out deep analysis of the data </a:t>
            </a:r>
            <a:r>
              <a:rPr lang="en-US" sz="1700" dirty="0">
                <a:solidFill>
                  <a:srgbClr val="222222"/>
                </a:solidFill>
                <a:effectLst/>
                <a:latin typeface="+mn-ea"/>
                <a:sym typeface="+mn-ea"/>
              </a:rPr>
              <a:t>to tease out statistically significant performance correlations betwwen specific attributes of CNF families and corresponding solver configurations. </a:t>
            </a:r>
            <a:r>
              <a:rPr lang="zh-CN" altLang="en-US" sz="1700" dirty="0">
                <a:solidFill>
                  <a:srgbClr val="222222"/>
                </a:solidFill>
                <a:effectLst/>
                <a:latin typeface="+mn-ea"/>
                <a:sym typeface="+mn-ea"/>
              </a:rPr>
              <a:t>”（</a:t>
            </a:r>
            <a:r>
              <a:rPr lang="en-US" altLang="zh-CN" sz="1700" dirty="0">
                <a:solidFill>
                  <a:srgbClr val="222222"/>
                </a:solidFill>
                <a:effectLst/>
                <a:latin typeface="+mn-ea"/>
                <a:sym typeface="+mn-ea"/>
              </a:rPr>
              <a:t>2014</a:t>
            </a:r>
            <a:r>
              <a:rPr lang="zh-CN" altLang="en-US" sz="1700" dirty="0">
                <a:solidFill>
                  <a:srgbClr val="222222"/>
                </a:solidFill>
                <a:effectLst/>
                <a:latin typeface="+mn-ea"/>
                <a:sym typeface="+mn-ea"/>
              </a:rPr>
              <a:t>）</a:t>
            </a:r>
            <a:r>
              <a:rPr lang="en-US" sz="1700" dirty="0">
                <a:solidFill>
                  <a:srgbClr val="222222"/>
                </a:solidFill>
                <a:effectLst/>
                <a:latin typeface="+mn-ea"/>
                <a:sym typeface="+mn-ea"/>
              </a:rPr>
              <a:t> </a:t>
            </a:r>
            <a:endParaRPr lang="zh-CN" altLang="en-US" sz="17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6581140" y="1163320"/>
            <a:ext cx="526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Karem Sakallah</a:t>
            </a:r>
            <a:r>
              <a:rPr lang="zh-CN" altLang="en-US" sz="1700" dirty="0"/>
              <a:t>（</a:t>
            </a:r>
            <a:r>
              <a:rPr lang="en-US" altLang="zh-CN" sz="1700" dirty="0"/>
              <a:t>ACM</a:t>
            </a:r>
            <a:r>
              <a:rPr lang="zh-CN" altLang="en-US" sz="1700" dirty="0"/>
              <a:t>会士，冲突分析方法提出者</a:t>
            </a:r>
            <a:r>
              <a:rPr lang="zh-CN" altLang="en-US" dirty="0"/>
              <a:t>）</a:t>
            </a:r>
          </a:p>
        </p:txBody>
      </p:sp>
      <p:sp>
        <p:nvSpPr>
          <p:cNvPr id="21" name="圆角矩形 20"/>
          <p:cNvSpPr/>
          <p:nvPr>
            <p:custDataLst>
              <p:tags r:id="rId5"/>
            </p:custDataLst>
          </p:nvPr>
        </p:nvSpPr>
        <p:spPr>
          <a:xfrm>
            <a:off x="6259195" y="3797300"/>
            <a:ext cx="5760000" cy="23317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6"/>
            </p:custDataLst>
          </p:nvPr>
        </p:nvSpPr>
        <p:spPr>
          <a:xfrm>
            <a:off x="151765" y="1091565"/>
            <a:ext cx="5724000" cy="24549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rcRect l="37112" r="10788"/>
          <a:stretch>
            <a:fillRect/>
          </a:stretch>
        </p:blipFill>
        <p:spPr>
          <a:xfrm>
            <a:off x="288925" y="1666240"/>
            <a:ext cx="1161000" cy="1548000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1453515" y="1460500"/>
            <a:ext cx="4376420" cy="2016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dirty="0"/>
              <a:t>“The reality is we have no understanding of</a:t>
            </a:r>
            <a:r>
              <a:rPr lang="zh-CN" altLang="en-US" b="1" dirty="0"/>
              <a:t> </a:t>
            </a:r>
            <a:r>
              <a:rPr lang="zh-CN" altLang="en-US" b="1" dirty="0">
                <a:solidFill>
                  <a:srgbClr val="C00000"/>
                </a:solidFill>
              </a:rPr>
              <a:t>why the specific sets of heuristics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  <a:r>
              <a:rPr lang="zh-CN" altLang="en-US" b="1" dirty="0">
                <a:solidFill>
                  <a:srgbClr val="C00000"/>
                </a:solidFill>
              </a:rPr>
              <a:t>employed by modern SAT solvers are so effective in practice</a:t>
            </a:r>
            <a:r>
              <a:rPr lang="en-US" altLang="zh-CN" b="1" dirty="0">
                <a:solidFill>
                  <a:srgbClr val="C00000"/>
                </a:solidFill>
              </a:rPr>
              <a:t>, 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why some instances are easy while some difficult.</a:t>
            </a:r>
            <a:r>
              <a:rPr lang="zh-CN" altLang="en-US" b="1" dirty="0">
                <a:solidFill>
                  <a:srgbClr val="C00000"/>
                </a:solidFill>
              </a:rPr>
              <a:t> ”</a:t>
            </a:r>
            <a:r>
              <a:rPr lang="zh-CN" altLang="en-US" dirty="0"/>
              <a:t>（</a:t>
            </a:r>
            <a:r>
              <a:rPr lang="en-US" altLang="zh-CN" dirty="0"/>
              <a:t>2024</a:t>
            </a:r>
            <a:r>
              <a:rPr lang="zh-CN" altLang="en-US" dirty="0"/>
              <a:t>）</a:t>
            </a: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550545" y="1163320"/>
            <a:ext cx="4726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Moshe Y. Vardi</a:t>
            </a:r>
            <a:r>
              <a:rPr lang="en-US" altLang="zh-CN" dirty="0"/>
              <a:t> </a:t>
            </a:r>
            <a:r>
              <a:rPr lang="zh-CN" altLang="en-US" dirty="0"/>
              <a:t>（</a:t>
            </a:r>
            <a:r>
              <a:rPr lang="en-US" altLang="zh-CN" dirty="0"/>
              <a:t>IEEE</a:t>
            </a:r>
            <a:r>
              <a:rPr lang="zh-CN" altLang="en-US" dirty="0"/>
              <a:t>、</a:t>
            </a:r>
            <a:r>
              <a:rPr lang="en-US" altLang="zh-CN" dirty="0"/>
              <a:t>ACM</a:t>
            </a:r>
            <a:r>
              <a:rPr lang="zh-CN" altLang="en-US" dirty="0"/>
              <a:t>会士）</a:t>
            </a:r>
          </a:p>
        </p:txBody>
      </p:sp>
      <p:sp>
        <p:nvSpPr>
          <p:cNvPr id="29" name="圆角矩形 28"/>
          <p:cNvSpPr/>
          <p:nvPr>
            <p:custDataLst>
              <p:tags r:id="rId10"/>
            </p:custDataLst>
          </p:nvPr>
        </p:nvSpPr>
        <p:spPr>
          <a:xfrm>
            <a:off x="150495" y="3797300"/>
            <a:ext cx="5724000" cy="23317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>
            <a:off x="1515109" y="4261485"/>
            <a:ext cx="4419381" cy="172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dirty="0">
                <a:sym typeface="+mn-ea"/>
              </a:rPr>
              <a:t>“The perception that the 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understanding of when and why different techn</a:t>
            </a:r>
            <a:r>
              <a:rPr lang="en-US" altLang="zh-CN" b="1" dirty="0" err="1">
                <a:solidFill>
                  <a:srgbClr val="C00000"/>
                </a:solidFill>
                <a:sym typeface="+mn-ea"/>
              </a:rPr>
              <a:t>ique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s work or don</a:t>
            </a:r>
            <a:r>
              <a:rPr lang="en-US" altLang="zh-CN" b="1" dirty="0">
                <a:solidFill>
                  <a:srgbClr val="C00000"/>
                </a:solidFill>
                <a:sym typeface="+mn-ea"/>
              </a:rPr>
              <a:t>‘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t work is still very limited</a:t>
            </a:r>
            <a:r>
              <a:rPr lang="zh-CN" altLang="en-US" dirty="0">
                <a:sym typeface="+mn-ea"/>
              </a:rPr>
              <a:t>, and they believe that the theoretical explanations are not doing a good job</a:t>
            </a:r>
            <a:r>
              <a:rPr lang="en-US" altLang="zh-CN" dirty="0">
                <a:sym typeface="+mn-ea"/>
              </a:rPr>
              <a:t>.</a:t>
            </a:r>
            <a:r>
              <a:rPr lang="zh-CN" altLang="en-US" dirty="0">
                <a:sym typeface="+mn-ea"/>
              </a:rPr>
              <a:t>”（</a:t>
            </a:r>
            <a:r>
              <a:rPr lang="en-US" altLang="zh-CN" dirty="0">
                <a:sym typeface="+mn-ea"/>
              </a:rPr>
              <a:t>2020</a:t>
            </a:r>
            <a:r>
              <a:rPr lang="zh-CN" altLang="en-US" dirty="0">
                <a:sym typeface="+mn-ea"/>
              </a:rPr>
              <a:t>）</a:t>
            </a:r>
            <a:endParaRPr lang="en-US" altLang="zh-CN" dirty="0"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2"/>
            </p:custDataLst>
          </p:nvPr>
        </p:nvSpPr>
        <p:spPr>
          <a:xfrm>
            <a:off x="550545" y="3893185"/>
            <a:ext cx="5186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Armin Biere</a:t>
            </a:r>
            <a:r>
              <a:rPr lang="en-US" altLang="zh-CN" b="1" dirty="0"/>
              <a:t> </a:t>
            </a:r>
            <a:r>
              <a:rPr lang="en-US" altLang="zh-CN" dirty="0"/>
              <a:t>(SAT</a:t>
            </a:r>
            <a:r>
              <a:rPr lang="zh-CN" altLang="en-US" dirty="0"/>
              <a:t>学会主席，</a:t>
            </a:r>
            <a:r>
              <a:rPr lang="en-US" altLang="zh-CN" dirty="0"/>
              <a:t>IEEE</a:t>
            </a:r>
            <a:r>
              <a:rPr lang="zh-CN" altLang="en-US" dirty="0"/>
              <a:t>会士</a:t>
            </a:r>
            <a:r>
              <a:rPr lang="en-US" altLang="zh-CN" dirty="0"/>
              <a:t>)</a:t>
            </a:r>
            <a:endParaRPr lang="en-US" altLang="zh-CN" sz="1000" dirty="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92100" y="4237355"/>
            <a:ext cx="1161145" cy="1548000"/>
          </a:xfrm>
          <a:prstGeom prst="rect">
            <a:avLst/>
          </a:prstGeom>
        </p:spPr>
      </p:pic>
      <p:sp>
        <p:nvSpPr>
          <p:cNvPr id="2" name="文本框 22"/>
          <p:cNvSpPr txBox="1"/>
          <p:nvPr>
            <p:custDataLst>
              <p:tags r:id="rId14"/>
            </p:custDataLst>
          </p:nvPr>
        </p:nvSpPr>
        <p:spPr>
          <a:xfrm>
            <a:off x="7719695" y="4261485"/>
            <a:ext cx="4422910" cy="172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700" dirty="0"/>
              <a:t>“</a:t>
            </a:r>
            <a:r>
              <a:rPr lang="en-US" altLang="zh-CN" sz="1700" dirty="0"/>
              <a:t>we know that they do not work on worst-case instances, but there is good evidence that they work very well on many instances of practical interest. </a:t>
            </a:r>
            <a:r>
              <a:rPr lang="en-US" altLang="zh-CN" sz="1700" b="1" dirty="0">
                <a:solidFill>
                  <a:srgbClr val="C00000"/>
                </a:solidFill>
              </a:rPr>
              <a:t>Explaining this discrepancy theoretically is an interesting and challenging open problem</a:t>
            </a:r>
            <a:r>
              <a:rPr lang="en-US" altLang="zh-CN" sz="1700" dirty="0"/>
              <a:t>.</a:t>
            </a:r>
            <a:r>
              <a:rPr lang="zh-CN" altLang="en-US" sz="1700" dirty="0"/>
              <a:t>”（</a:t>
            </a:r>
            <a:r>
              <a:rPr lang="en-US" altLang="zh-CN" sz="1700" dirty="0"/>
              <a:t>2015</a:t>
            </a:r>
            <a:r>
              <a:rPr lang="zh-CN" altLang="en-US" sz="1700" dirty="0"/>
              <a:t>）</a:t>
            </a:r>
            <a:endParaRPr lang="zh-CN" altLang="en-US" sz="1700" b="1" dirty="0">
              <a:sym typeface="+mn-ea"/>
            </a:endParaRPr>
          </a:p>
        </p:txBody>
      </p:sp>
      <p:sp>
        <p:nvSpPr>
          <p:cNvPr id="5" name="文本框 23"/>
          <p:cNvSpPr txBox="1"/>
          <p:nvPr>
            <p:custDataLst>
              <p:tags r:id="rId15"/>
            </p:custDataLst>
          </p:nvPr>
        </p:nvSpPr>
        <p:spPr>
          <a:xfrm>
            <a:off x="6580505" y="3888105"/>
            <a:ext cx="5116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Sanjeev Arora</a:t>
            </a:r>
            <a:r>
              <a:rPr lang="en-US" altLang="zh-CN" sz="2000" b="1" dirty="0"/>
              <a:t> </a:t>
            </a:r>
            <a:r>
              <a:rPr lang="en-US" altLang="zh-CN" b="1" dirty="0"/>
              <a:t>(</a:t>
            </a:r>
            <a:r>
              <a:rPr lang="en-US" altLang="zh-CN" dirty="0"/>
              <a:t>ACM</a:t>
            </a:r>
            <a:r>
              <a:rPr lang="zh-CN" altLang="en-US" dirty="0"/>
              <a:t>计算奖、哥德尔奖得主）</a:t>
            </a:r>
            <a:endParaRPr lang="zh-CN" altLang="en-US" sz="1400" dirty="0"/>
          </a:p>
        </p:txBody>
      </p:sp>
      <p:pic>
        <p:nvPicPr>
          <p:cNvPr id="6" name="Picture 2" descr="Princeton Engineering - Sanjeev Aror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95" y="4286885"/>
            <a:ext cx="1161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cwNjljNTc0OTllODAyMzgxMGVkMzQzM2E1ZmZjYz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50724756158,&quot;left&quot;:15.164488188976378,&quot;top&quot;:136.90834645669275,&quot;width&quot;:928.458031496063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2.5791338582677,&quot;left&quot;:20.5,&quot;top&quot;:22.67086614173231,&quot;width&quot;:922.1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1*479"/>
  <p:tag name="TABLE_ENDDRAG_RECT" val="115*76*702*47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1*479"/>
  <p:tag name="TABLE_ENDDRAG_RECT" val="115*76*702*4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75,&quot;left&quot;:11.85,&quot;top&quot;:15.85,&quot;width&quot;:943.55}"/>
</p:tagLst>
</file>

<file path=ppt/theme/theme1.xml><?xml version="1.0" encoding="utf-8"?>
<a:theme xmlns:a="http://schemas.openxmlformats.org/drawingml/2006/main" name="1_默认设计模板">
  <a:themeElements>
    <a:clrScheme name="zhu_color_2">
      <a:dk1>
        <a:srgbClr val="000000"/>
      </a:dk1>
      <a:lt1>
        <a:srgbClr val="FFFFFF"/>
      </a:lt1>
      <a:dk2>
        <a:srgbClr val="00009E"/>
      </a:dk2>
      <a:lt2>
        <a:srgbClr val="F2F2F2"/>
      </a:lt2>
      <a:accent1>
        <a:srgbClr val="003760"/>
      </a:accent1>
      <a:accent2>
        <a:srgbClr val="FF0000"/>
      </a:accent2>
      <a:accent3>
        <a:srgbClr val="FFC619"/>
      </a:accent3>
      <a:accent4>
        <a:srgbClr val="384C00"/>
      </a:accent4>
      <a:accent5>
        <a:srgbClr val="003938"/>
      </a:accent5>
      <a:accent6>
        <a:srgbClr val="212167"/>
      </a:accent6>
      <a:hlink>
        <a:srgbClr val="C00000"/>
      </a:hlink>
      <a:folHlink>
        <a:srgbClr val="0070C0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C0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tx2"/>
        </a:solidFill>
      </a:spPr>
      <a:bodyPr wrap="none" rtlCol="0">
        <a:spAutoFit/>
      </a:bodyPr>
      <a:lstStyle>
        <a:defPPr>
          <a:defRPr sz="1400" b="1" dirty="0" smtClean="0">
            <a:solidFill>
              <a:schemeClr val="bg1"/>
            </a:solidFill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zhu_color_2">
      <a:dk1>
        <a:srgbClr val="000000"/>
      </a:dk1>
      <a:lt1>
        <a:srgbClr val="FFFFFF"/>
      </a:lt1>
      <a:dk2>
        <a:srgbClr val="00009E"/>
      </a:dk2>
      <a:lt2>
        <a:srgbClr val="F2F2F2"/>
      </a:lt2>
      <a:accent1>
        <a:srgbClr val="003760"/>
      </a:accent1>
      <a:accent2>
        <a:srgbClr val="FF0000"/>
      </a:accent2>
      <a:accent3>
        <a:srgbClr val="FFC619"/>
      </a:accent3>
      <a:accent4>
        <a:srgbClr val="384C00"/>
      </a:accent4>
      <a:accent5>
        <a:srgbClr val="003938"/>
      </a:accent5>
      <a:accent6>
        <a:srgbClr val="212167"/>
      </a:accent6>
      <a:hlink>
        <a:srgbClr val="C00000"/>
      </a:hlink>
      <a:folHlink>
        <a:srgbClr val="0070C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C0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tx2"/>
        </a:solidFill>
      </a:spPr>
      <a:bodyPr wrap="none" rtlCol="0">
        <a:spAutoFit/>
      </a:bodyPr>
      <a:lstStyle>
        <a:defPPr>
          <a:defRPr sz="1400" b="1" dirty="0" smtClean="0">
            <a:solidFill>
              <a:schemeClr val="bg1"/>
            </a:solidFill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4149</Words>
  <Application>Microsoft Macintosh PowerPoint</Application>
  <PresentationFormat>Widescreen</PresentationFormat>
  <Paragraphs>523</Paragraphs>
  <Slides>39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等线</vt:lpstr>
      <vt:lpstr>等线</vt:lpstr>
      <vt:lpstr>OPPO Sans</vt:lpstr>
      <vt:lpstr>宋体</vt:lpstr>
      <vt:lpstr>微软雅黑 Light</vt:lpstr>
      <vt:lpstr>Arial</vt:lpstr>
      <vt:lpstr>Arial Black</vt:lpstr>
      <vt:lpstr>Cambria Math</vt:lpstr>
      <vt:lpstr>Comic Sans MS</vt:lpstr>
      <vt:lpstr>Georgia</vt:lpstr>
      <vt:lpstr>Lucida Grande</vt:lpstr>
      <vt:lpstr>Microsoft YaHei</vt:lpstr>
      <vt:lpstr>Times New Roman</vt:lpstr>
      <vt:lpstr>Wingdings</vt:lpstr>
      <vt:lpstr>1_默认设计模板</vt:lpstr>
      <vt:lpstr>2_默认设计模板</vt:lpstr>
      <vt:lpstr>Office 主题​​</vt:lpstr>
      <vt:lpstr>3_默认设计模板</vt:lpstr>
      <vt:lpstr>Acrobat Document</vt:lpstr>
      <vt:lpstr>PowerPoint Presentation</vt:lpstr>
      <vt:lpstr>PowerPoint Presentation</vt:lpstr>
      <vt:lpstr>项目背景</vt:lpstr>
      <vt:lpstr>图灵机与SAT</vt:lpstr>
      <vt:lpstr>计算复杂性与SAT</vt:lpstr>
      <vt:lpstr>应用背景</vt:lpstr>
      <vt:lpstr>研究现状</vt:lpstr>
      <vt:lpstr>研究现状</vt:lpstr>
      <vt:lpstr>研究现状</vt:lpstr>
      <vt:lpstr>PowerPoint Presentation</vt:lpstr>
      <vt:lpstr>PowerPoint Presentation</vt:lpstr>
      <vt:lpstr>科学问题与研究内容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特色与创新</vt:lpstr>
      <vt:lpstr>预期成果</vt:lpstr>
      <vt:lpstr>PowerPoint Presentation</vt:lpstr>
      <vt:lpstr>研究团队 —— 项目负责人</vt:lpstr>
      <vt:lpstr>研究团队 —— 核心成员</vt:lpstr>
      <vt:lpstr>研究团队 —— 任务分配</vt:lpstr>
      <vt:lpstr>研究基础——相关论文</vt:lpstr>
      <vt:lpstr>工作基础——理论研究</vt:lpstr>
      <vt:lpstr>工作基础——理论研究</vt:lpstr>
      <vt:lpstr>工作基础——理论研究</vt:lpstr>
      <vt:lpstr>工作基础——理论研究</vt:lpstr>
      <vt:lpstr>工作基础——SAT求解器</vt:lpstr>
      <vt:lpstr>工作基础——SAT求解器</vt:lpstr>
      <vt:lpstr>工作基础——SAT求解器</vt:lpstr>
      <vt:lpstr>工作基础——SAT求解器</vt:lpstr>
      <vt:lpstr>工作基础——求解器获奖</vt:lpstr>
      <vt:lpstr>工作基础——求解器应用</vt:lpstr>
      <vt:lpstr>PowerPoint Presentation</vt:lpstr>
      <vt:lpstr>经费预算</vt:lpstr>
      <vt:lpstr>进度安排</vt:lpstr>
      <vt:lpstr>依托平台和工作条件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国家杰出青年科学基金答辩汇报</dc:title>
  <dc:creator>m_yzhang@163.com</dc:creator>
  <cp:lastModifiedBy>shaowei cai</cp:lastModifiedBy>
  <cp:revision>3535</cp:revision>
  <cp:lastPrinted>2020-04-13T01:31:00Z</cp:lastPrinted>
  <dcterms:created xsi:type="dcterms:W3CDTF">2019-06-20T11:58:00Z</dcterms:created>
  <dcterms:modified xsi:type="dcterms:W3CDTF">2025-06-28T02:32:21Z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3EC9CE3A583946409FC21B794B9DF655_12</vt:lpwstr>
  </property>
  <property fmtid="{D5CDD505-2E9C-101B-9397-08002B2CF9AE}" pid="3" name="KSOProductBuildVer">
    <vt:lpwstr>2052-12.1.0.17857</vt:lpwstr>
  </property>
</Properties>
</file>