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3"/>
    <p:sldId id="259" r:id="rId4"/>
    <p:sldId id="264" r:id="rId5"/>
    <p:sldId id="287" r:id="rId6"/>
    <p:sldId id="288" r:id="rId7"/>
    <p:sldId id="273" r:id="rId8"/>
    <p:sldId id="278" r:id="rId9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626"/>
    <a:srgbClr val="000000"/>
    <a:srgbClr val="0D0D0D"/>
    <a:srgbClr val="4F81B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7" d="100"/>
          <a:sy n="77" d="100"/>
        </p:scale>
        <p:origin x="-102" y="-1440"/>
      </p:cViewPr>
      <p:guideLst>
        <p:guide orient="horz" pos="165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64D7A1-DBCE-479E-8A57-A0078C5DA4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64E12-A00D-490E-91FE-9533E8EB640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122C-2259-4DF5-9A10-F46333B677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7B59-F0F9-4BC9-BA66-CA2C87E1127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122C-2259-4DF5-9A10-F46333B677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7B59-F0F9-4BC9-BA66-CA2C87E1127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122C-2259-4DF5-9A10-F46333B677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7B59-F0F9-4BC9-BA66-CA2C87E1127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122C-2259-4DF5-9A10-F46333B677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7B59-F0F9-4BC9-BA66-CA2C87E1127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122C-2259-4DF5-9A10-F46333B677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7B59-F0F9-4BC9-BA66-CA2C87E1127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122C-2259-4DF5-9A10-F46333B677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7B59-F0F9-4BC9-BA66-CA2C87E11279}" type="slidenum">
              <a:rPr lang="zh-CN" altLang="en-US" smtClean="0"/>
            </a:fld>
            <a:endParaRPr lang="zh-CN" altLang="en-US"/>
          </a:p>
        </p:txBody>
      </p:sp>
      <p:sp>
        <p:nvSpPr>
          <p:cNvPr id="9" name="矩形 8"/>
          <p:cNvSpPr/>
          <p:nvPr userDrawn="1"/>
        </p:nvSpPr>
        <p:spPr>
          <a:xfrm>
            <a:off x="8325228" y="6545425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     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www.1ppt.com/hangye/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www.1ppt.com/jieri/   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素材下载：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www.1ppt.com/sucai/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www.1ppt.com/beijing/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图表下载：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www.1ppt.com/tubiao/     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优秀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www.1ppt.com/powerpoint/     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Word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www.1ppt.com/word/              Excel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www.1ppt.com/excel/ 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资料下载：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www.1ppt.com/ziliao/        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课件下载：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www.1ppt.com/kejian/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范文下载：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www.1ppt.com/fanwen/             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试卷下载：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www.1ppt.com/shiti/ 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教案下载：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www.1ppt.com/jiaoan/       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www.1ppt.com/ziti/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  <a:endParaRPr kumimoji="0" lang="zh-CN" altLang="en-US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122C-2259-4DF5-9A10-F46333B677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7B59-F0F9-4BC9-BA66-CA2C87E1127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122C-2259-4DF5-9A10-F46333B677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7B59-F0F9-4BC9-BA66-CA2C87E1127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122C-2259-4DF5-9A10-F46333B677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7B59-F0F9-4BC9-BA66-CA2C87E1127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122C-2259-4DF5-9A10-F46333B677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7B59-F0F9-4BC9-BA66-CA2C87E1127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122C-2259-4DF5-9A10-F46333B677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C7B59-F0F9-4BC9-BA66-CA2C87E1127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5122C-2259-4DF5-9A10-F46333B6778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C7B59-F0F9-4BC9-BA66-CA2C87E1127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218044"/>
          </a:xfrm>
          <a:prstGeom prst="rect">
            <a:avLst/>
          </a:prstGeom>
        </p:spPr>
      </p:pic>
      <p:grpSp>
        <p:nvGrpSpPr>
          <p:cNvPr id="8" name="组合 7"/>
          <p:cNvGrpSpPr/>
          <p:nvPr/>
        </p:nvGrpSpPr>
        <p:grpSpPr>
          <a:xfrm>
            <a:off x="1518590" y="2008283"/>
            <a:ext cx="6437787" cy="1283547"/>
            <a:chOff x="1861265" y="2132855"/>
            <a:chExt cx="6311135" cy="1332103"/>
          </a:xfrm>
        </p:grpSpPr>
        <p:sp>
          <p:nvSpPr>
            <p:cNvPr id="5" name="圆角矩形 4"/>
            <p:cNvSpPr/>
            <p:nvPr/>
          </p:nvSpPr>
          <p:spPr>
            <a:xfrm>
              <a:off x="1871700" y="2132856"/>
              <a:ext cx="6300700" cy="1332102"/>
            </a:xfrm>
            <a:prstGeom prst="roundRect">
              <a:avLst/>
            </a:prstGeom>
            <a:solidFill>
              <a:srgbClr val="000000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圆角矩形 5"/>
            <p:cNvSpPr/>
            <p:nvPr/>
          </p:nvSpPr>
          <p:spPr>
            <a:xfrm>
              <a:off x="1861265" y="2132855"/>
              <a:ext cx="432048" cy="1332103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1959308" y="2128335"/>
            <a:ext cx="5326380" cy="1136986"/>
            <a:chOff x="2448410" y="2121221"/>
            <a:chExt cx="5326380" cy="1515981"/>
          </a:xfrm>
        </p:grpSpPr>
        <p:sp>
          <p:nvSpPr>
            <p:cNvPr id="7" name="TextBox 6"/>
            <p:cNvSpPr txBox="1"/>
            <p:nvPr/>
          </p:nvSpPr>
          <p:spPr>
            <a:xfrm>
              <a:off x="2448410" y="2121221"/>
              <a:ext cx="5326380" cy="11065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4800" b="1" spc="-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Verdana" panose="020B0604030504040204" pitchFamily="34" charset="0"/>
                </a:rPr>
                <a:t>欢迎加入国重实验室</a:t>
              </a:r>
              <a:endParaRPr lang="zh-CN" altLang="en-US" sz="4800" b="1" spc="-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Verdana" panose="020B0604030504040204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924883" y="3228262"/>
              <a:ext cx="1783080" cy="4089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4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Verdana" panose="020B0604030504040204" pitchFamily="34" charset="0"/>
                </a:rPr>
                <a:t>博士研究生：戴铭杨</a:t>
              </a:r>
              <a:endPara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Verdana" panose="020B0604030504040204" pitchFamily="34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 rot="10800000">
            <a:off x="1505766" y="2276075"/>
            <a:ext cx="490220" cy="71882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altLang="zh-CN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2022</a:t>
            </a:r>
            <a:endParaRPr lang="zh-CN" altLang="en-US" sz="20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218044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323215" y="1067435"/>
            <a:ext cx="8594725" cy="2141855"/>
          </a:xfrm>
          <a:prstGeom prst="rect">
            <a:avLst/>
          </a:prstGeom>
          <a:solidFill>
            <a:srgbClr val="00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23215" y="195580"/>
            <a:ext cx="25927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自我介绍</a:t>
            </a:r>
            <a:endParaRPr lang="zh-CN" altLang="en-US" sz="3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9" name="直接连接符 18"/>
          <p:cNvCxnSpPr/>
          <p:nvPr/>
        </p:nvCxnSpPr>
        <p:spPr>
          <a:xfrm>
            <a:off x="4572035" y="1420109"/>
            <a:ext cx="0" cy="1441485"/>
          </a:xfrm>
          <a:prstGeom prst="line">
            <a:avLst/>
          </a:prstGeom>
          <a:ln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619250" y="2139950"/>
            <a:ext cx="62674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spc="-15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年级：</a:t>
            </a:r>
            <a:endParaRPr lang="zh-CN" altLang="en-US" sz="1600" b="1" spc="-15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381250" y="2068195"/>
            <a:ext cx="1254760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普博二年级</a:t>
            </a: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 descr="george_web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1725" y="1378585"/>
            <a:ext cx="1347470" cy="1519555"/>
          </a:xfrm>
          <a:prstGeom prst="rect">
            <a:avLst/>
          </a:prstGeom>
        </p:spPr>
      </p:pic>
      <p:sp>
        <p:nvSpPr>
          <p:cNvPr id="7" name="TextBox 23"/>
          <p:cNvSpPr txBox="1"/>
          <p:nvPr/>
        </p:nvSpPr>
        <p:spPr>
          <a:xfrm>
            <a:off x="1619250" y="2571750"/>
            <a:ext cx="62674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 b="1" spc="-15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爱好：</a:t>
            </a:r>
            <a:endParaRPr lang="zh-CN" altLang="en-US" sz="1600" b="1" spc="-15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26"/>
          <p:cNvSpPr txBox="1"/>
          <p:nvPr/>
        </p:nvSpPr>
        <p:spPr>
          <a:xfrm>
            <a:off x="2339340" y="2499995"/>
            <a:ext cx="2141220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游戏、哲学、篮球、健身、运动</a:t>
            </a: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extBox 23"/>
          <p:cNvSpPr txBox="1"/>
          <p:nvPr/>
        </p:nvSpPr>
        <p:spPr>
          <a:xfrm>
            <a:off x="4859655" y="1890395"/>
            <a:ext cx="211836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 b="1" spc="-15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我感兴趣的研究领域：</a:t>
            </a:r>
            <a:endParaRPr lang="zh-CN" altLang="en-US" sz="1600" b="1" spc="-15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TextBox 26"/>
          <p:cNvSpPr txBox="1"/>
          <p:nvPr/>
        </p:nvSpPr>
        <p:spPr>
          <a:xfrm>
            <a:off x="4859655" y="2227580"/>
            <a:ext cx="2847975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算法随机性、可计算学习理论、递归论、集合论、可计算分析</a:t>
            </a: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TextBox 23"/>
          <p:cNvSpPr txBox="1"/>
          <p:nvPr/>
        </p:nvSpPr>
        <p:spPr>
          <a:xfrm>
            <a:off x="4859655" y="1352550"/>
            <a:ext cx="62674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 b="1" spc="-15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导师：</a:t>
            </a:r>
            <a:endParaRPr lang="zh-CN" altLang="en-US" sz="1600" b="1" spc="-15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TextBox 26"/>
          <p:cNvSpPr txBox="1"/>
          <p:nvPr/>
        </p:nvSpPr>
        <p:spPr>
          <a:xfrm>
            <a:off x="5507990" y="1275715"/>
            <a:ext cx="1844675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George Barmpalias</a:t>
            </a:r>
            <a:endParaRPr lang="en-US" altLang="zh-CN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TextBox 23"/>
          <p:cNvSpPr txBox="1"/>
          <p:nvPr/>
        </p:nvSpPr>
        <p:spPr>
          <a:xfrm>
            <a:off x="1619250" y="1378585"/>
            <a:ext cx="62674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 b="1" spc="-15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姓名：</a:t>
            </a:r>
            <a:endParaRPr lang="zh-CN" altLang="en-US" sz="1600" b="1" spc="-15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TextBox 26"/>
          <p:cNvSpPr txBox="1"/>
          <p:nvPr/>
        </p:nvSpPr>
        <p:spPr>
          <a:xfrm>
            <a:off x="2381250" y="1314450"/>
            <a:ext cx="1254760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戴铭杨</a:t>
            </a: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" name="图片 5" descr="d7a6a5ec9cb8e09fc2c2068c577055b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415" y="1419860"/>
            <a:ext cx="1189990" cy="12204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218044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179070" y="1480820"/>
            <a:ext cx="8568690" cy="2386330"/>
          </a:xfrm>
          <a:prstGeom prst="rect">
            <a:avLst/>
          </a:prstGeom>
          <a:solidFill>
            <a:srgbClr val="00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7" name="直接连接符 6"/>
          <p:cNvCxnSpPr/>
          <p:nvPr/>
        </p:nvCxnSpPr>
        <p:spPr>
          <a:xfrm>
            <a:off x="2051720" y="1872864"/>
            <a:ext cx="0" cy="1441485"/>
          </a:xfrm>
          <a:prstGeom prst="line">
            <a:avLst/>
          </a:prstGeom>
          <a:ln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56155" y="1535430"/>
            <a:ext cx="112141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spc="-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1600" b="1" spc="-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修学分</a:t>
            </a:r>
            <a:endParaRPr lang="zh-CN" altLang="en-US" sz="1600" b="1" spc="-15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533719" y="2010351"/>
            <a:ext cx="1263068" cy="1222717"/>
            <a:chOff x="533720" y="1565057"/>
            <a:chExt cx="474820" cy="326925"/>
          </a:xfrm>
        </p:grpSpPr>
        <p:sp>
          <p:nvSpPr>
            <p:cNvPr id="17" name="Freeform 121"/>
            <p:cNvSpPr/>
            <p:nvPr/>
          </p:nvSpPr>
          <p:spPr bwMode="auto">
            <a:xfrm>
              <a:off x="590802" y="1565057"/>
              <a:ext cx="363250" cy="233518"/>
            </a:xfrm>
            <a:custGeom>
              <a:avLst/>
              <a:gdLst>
                <a:gd name="T0" fmla="*/ 109 w 109"/>
                <a:gd name="T1" fmla="*/ 63 h 70"/>
                <a:gd name="T2" fmla="*/ 101 w 109"/>
                <a:gd name="T3" fmla="*/ 70 h 70"/>
                <a:gd name="T4" fmla="*/ 8 w 109"/>
                <a:gd name="T5" fmla="*/ 70 h 70"/>
                <a:gd name="T6" fmla="*/ 0 w 109"/>
                <a:gd name="T7" fmla="*/ 63 h 70"/>
                <a:gd name="T8" fmla="*/ 0 w 109"/>
                <a:gd name="T9" fmla="*/ 7 h 70"/>
                <a:gd name="T10" fmla="*/ 8 w 109"/>
                <a:gd name="T11" fmla="*/ 0 h 70"/>
                <a:gd name="T12" fmla="*/ 101 w 109"/>
                <a:gd name="T13" fmla="*/ 0 h 70"/>
                <a:gd name="T14" fmla="*/ 109 w 109"/>
                <a:gd name="T15" fmla="*/ 7 h 70"/>
                <a:gd name="T16" fmla="*/ 109 w 109"/>
                <a:gd name="T17" fmla="*/ 63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9" h="70">
                  <a:moveTo>
                    <a:pt x="109" y="63"/>
                  </a:moveTo>
                  <a:cubicBezTo>
                    <a:pt x="109" y="67"/>
                    <a:pt x="106" y="70"/>
                    <a:pt x="101" y="70"/>
                  </a:cubicBezTo>
                  <a:cubicBezTo>
                    <a:pt x="8" y="70"/>
                    <a:pt x="8" y="70"/>
                    <a:pt x="8" y="70"/>
                  </a:cubicBezTo>
                  <a:cubicBezTo>
                    <a:pt x="4" y="70"/>
                    <a:pt x="0" y="67"/>
                    <a:pt x="0" y="63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4" y="0"/>
                    <a:pt x="8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6" y="0"/>
                    <a:pt x="109" y="3"/>
                    <a:pt x="109" y="7"/>
                  </a:cubicBezTo>
                  <a:lnTo>
                    <a:pt x="109" y="63"/>
                  </a:lnTo>
                  <a:close/>
                </a:path>
              </a:pathLst>
            </a:cu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122"/>
            <p:cNvSpPr/>
            <p:nvPr/>
          </p:nvSpPr>
          <p:spPr bwMode="auto">
            <a:xfrm>
              <a:off x="533720" y="1801169"/>
              <a:ext cx="474820" cy="90813"/>
            </a:xfrm>
            <a:custGeom>
              <a:avLst/>
              <a:gdLst>
                <a:gd name="T0" fmla="*/ 142 w 142"/>
                <a:gd name="T1" fmla="*/ 20 h 27"/>
                <a:gd name="T2" fmla="*/ 135 w 142"/>
                <a:gd name="T3" fmla="*/ 27 h 27"/>
                <a:gd name="T4" fmla="*/ 7 w 142"/>
                <a:gd name="T5" fmla="*/ 27 h 27"/>
                <a:gd name="T6" fmla="*/ 0 w 142"/>
                <a:gd name="T7" fmla="*/ 20 h 27"/>
                <a:gd name="T8" fmla="*/ 12 w 142"/>
                <a:gd name="T9" fmla="*/ 6 h 27"/>
                <a:gd name="T10" fmla="*/ 25 w 142"/>
                <a:gd name="T11" fmla="*/ 1 h 27"/>
                <a:gd name="T12" fmla="*/ 118 w 142"/>
                <a:gd name="T13" fmla="*/ 1 h 27"/>
                <a:gd name="T14" fmla="*/ 133 w 142"/>
                <a:gd name="T15" fmla="*/ 7 h 27"/>
                <a:gd name="T16" fmla="*/ 142 w 142"/>
                <a:gd name="T17" fmla="*/ 2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2" h="27">
                  <a:moveTo>
                    <a:pt x="142" y="20"/>
                  </a:moveTo>
                  <a:cubicBezTo>
                    <a:pt x="142" y="24"/>
                    <a:pt x="139" y="27"/>
                    <a:pt x="135" y="27"/>
                  </a:cubicBezTo>
                  <a:cubicBezTo>
                    <a:pt x="7" y="27"/>
                    <a:pt x="7" y="27"/>
                    <a:pt x="7" y="27"/>
                  </a:cubicBezTo>
                  <a:cubicBezTo>
                    <a:pt x="3" y="27"/>
                    <a:pt x="0" y="24"/>
                    <a:pt x="0" y="20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5" y="3"/>
                    <a:pt x="21" y="1"/>
                    <a:pt x="25" y="1"/>
                  </a:cubicBezTo>
                  <a:cubicBezTo>
                    <a:pt x="118" y="1"/>
                    <a:pt x="118" y="1"/>
                    <a:pt x="118" y="1"/>
                  </a:cubicBezTo>
                  <a:cubicBezTo>
                    <a:pt x="123" y="1"/>
                    <a:pt x="128" y="0"/>
                    <a:pt x="133" y="7"/>
                  </a:cubicBezTo>
                  <a:lnTo>
                    <a:pt x="142" y="20"/>
                  </a:lnTo>
                  <a:close/>
                </a:path>
              </a:pathLst>
            </a:cu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Rectangle 123"/>
            <p:cNvSpPr>
              <a:spLocks noChangeArrowheads="1"/>
            </p:cNvSpPr>
            <p:nvPr/>
          </p:nvSpPr>
          <p:spPr bwMode="auto">
            <a:xfrm>
              <a:off x="611560" y="1583219"/>
              <a:ext cx="326925" cy="202382"/>
            </a:xfrm>
            <a:prstGeom prst="rect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0" name="Freeform 124"/>
            <p:cNvSpPr/>
            <p:nvPr/>
          </p:nvSpPr>
          <p:spPr bwMode="auto">
            <a:xfrm>
              <a:off x="562262" y="1821926"/>
              <a:ext cx="417738" cy="49299"/>
            </a:xfrm>
            <a:custGeom>
              <a:avLst/>
              <a:gdLst>
                <a:gd name="T0" fmla="*/ 161 w 161"/>
                <a:gd name="T1" fmla="*/ 19 h 19"/>
                <a:gd name="T2" fmla="*/ 0 w 161"/>
                <a:gd name="T3" fmla="*/ 19 h 19"/>
                <a:gd name="T4" fmla="*/ 16 w 161"/>
                <a:gd name="T5" fmla="*/ 0 h 19"/>
                <a:gd name="T6" fmla="*/ 147 w 161"/>
                <a:gd name="T7" fmla="*/ 0 h 19"/>
                <a:gd name="T8" fmla="*/ 161 w 161"/>
                <a:gd name="T9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1" h="19">
                  <a:moveTo>
                    <a:pt x="161" y="19"/>
                  </a:moveTo>
                  <a:lnTo>
                    <a:pt x="0" y="19"/>
                  </a:lnTo>
                  <a:lnTo>
                    <a:pt x="16" y="0"/>
                  </a:lnTo>
                  <a:lnTo>
                    <a:pt x="147" y="0"/>
                  </a:lnTo>
                  <a:lnTo>
                    <a:pt x="161" y="19"/>
                  </a:lnTo>
                  <a:close/>
                </a:path>
              </a:pathLst>
            </a:cu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1" name="Line 125"/>
            <p:cNvSpPr>
              <a:spLocks noChangeShapeType="1"/>
            </p:cNvSpPr>
            <p:nvPr/>
          </p:nvSpPr>
          <p:spPr bwMode="auto">
            <a:xfrm>
              <a:off x="590802" y="1834900"/>
              <a:ext cx="363250" cy="0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2" name="Line 126"/>
            <p:cNvSpPr>
              <a:spLocks noChangeShapeType="1"/>
            </p:cNvSpPr>
            <p:nvPr/>
          </p:nvSpPr>
          <p:spPr bwMode="auto">
            <a:xfrm>
              <a:off x="580424" y="1847872"/>
              <a:ext cx="384007" cy="0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3" name="Line 127"/>
            <p:cNvSpPr>
              <a:spLocks noChangeShapeType="1"/>
            </p:cNvSpPr>
            <p:nvPr/>
          </p:nvSpPr>
          <p:spPr bwMode="auto">
            <a:xfrm flipH="1">
              <a:off x="601181" y="1821926"/>
              <a:ext cx="31136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Line 128"/>
            <p:cNvSpPr>
              <a:spLocks noChangeShapeType="1"/>
            </p:cNvSpPr>
            <p:nvPr/>
          </p:nvSpPr>
          <p:spPr bwMode="auto">
            <a:xfrm flipH="1">
              <a:off x="647884" y="1821926"/>
              <a:ext cx="10379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Line 129"/>
            <p:cNvSpPr>
              <a:spLocks noChangeShapeType="1"/>
            </p:cNvSpPr>
            <p:nvPr/>
          </p:nvSpPr>
          <p:spPr bwMode="auto">
            <a:xfrm flipH="1">
              <a:off x="691994" y="1821926"/>
              <a:ext cx="2595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Line 130"/>
            <p:cNvSpPr>
              <a:spLocks noChangeShapeType="1"/>
            </p:cNvSpPr>
            <p:nvPr/>
          </p:nvSpPr>
          <p:spPr bwMode="auto">
            <a:xfrm>
              <a:off x="769834" y="1821926"/>
              <a:ext cx="5189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Line 131"/>
            <p:cNvSpPr>
              <a:spLocks noChangeShapeType="1"/>
            </p:cNvSpPr>
            <p:nvPr/>
          </p:nvSpPr>
          <p:spPr bwMode="auto">
            <a:xfrm>
              <a:off x="730913" y="1821926"/>
              <a:ext cx="0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Line 132"/>
            <p:cNvSpPr>
              <a:spLocks noChangeShapeType="1"/>
            </p:cNvSpPr>
            <p:nvPr/>
          </p:nvSpPr>
          <p:spPr bwMode="auto">
            <a:xfrm>
              <a:off x="811348" y="1821926"/>
              <a:ext cx="5189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Line 133"/>
            <p:cNvSpPr>
              <a:spLocks noChangeShapeType="1"/>
            </p:cNvSpPr>
            <p:nvPr/>
          </p:nvSpPr>
          <p:spPr bwMode="auto">
            <a:xfrm>
              <a:off x="839888" y="1821926"/>
              <a:ext cx="12974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Line 134"/>
            <p:cNvSpPr>
              <a:spLocks noChangeShapeType="1"/>
            </p:cNvSpPr>
            <p:nvPr/>
          </p:nvSpPr>
          <p:spPr bwMode="auto">
            <a:xfrm>
              <a:off x="876213" y="1821926"/>
              <a:ext cx="18163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Line 135"/>
            <p:cNvSpPr>
              <a:spLocks noChangeShapeType="1"/>
            </p:cNvSpPr>
            <p:nvPr/>
          </p:nvSpPr>
          <p:spPr bwMode="auto">
            <a:xfrm>
              <a:off x="907349" y="1821926"/>
              <a:ext cx="31136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07315" y="195580"/>
            <a:ext cx="32702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第一年做了什么</a:t>
            </a:r>
            <a:endParaRPr lang="zh-CN" altLang="en-US" sz="3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TextBox 7"/>
          <p:cNvSpPr txBox="1"/>
          <p:nvPr/>
        </p:nvSpPr>
        <p:spPr>
          <a:xfrm>
            <a:off x="2268220" y="2211705"/>
            <a:ext cx="196913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 b="1" spc="-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1600" b="1" spc="-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帮助导师评审论文</a:t>
            </a:r>
            <a:endParaRPr lang="zh-CN" altLang="en-US" sz="1600" b="1" spc="-15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TextBox 26"/>
          <p:cNvSpPr txBox="1"/>
          <p:nvPr/>
        </p:nvSpPr>
        <p:spPr>
          <a:xfrm>
            <a:off x="2267585" y="2499995"/>
            <a:ext cx="2576830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一篇关于全局的自动机理论</a:t>
            </a: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TextBox 26"/>
          <p:cNvSpPr txBox="1"/>
          <p:nvPr/>
        </p:nvSpPr>
        <p:spPr>
          <a:xfrm>
            <a:off x="4932045" y="2503805"/>
            <a:ext cx="2856865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一篇关于</a:t>
            </a:r>
            <a:r>
              <a:rPr lang="en-US" altLang="zh-CN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logic depth</a:t>
            </a: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（递归论）</a:t>
            </a: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TextBox 26"/>
          <p:cNvSpPr txBox="1"/>
          <p:nvPr/>
        </p:nvSpPr>
        <p:spPr>
          <a:xfrm>
            <a:off x="2341880" y="2917825"/>
            <a:ext cx="2012315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还一篇是关于</a:t>
            </a:r>
            <a:r>
              <a:rPr 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NLP</a:t>
            </a: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26"/>
          <p:cNvSpPr txBox="1"/>
          <p:nvPr/>
        </p:nvSpPr>
        <p:spPr>
          <a:xfrm>
            <a:off x="2306320" y="1779905"/>
            <a:ext cx="4136390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形式化方法、博士英语、马克思主义与当代</a:t>
            </a: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218044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179070" y="1491615"/>
            <a:ext cx="8568690" cy="2386330"/>
          </a:xfrm>
          <a:prstGeom prst="rect">
            <a:avLst/>
          </a:prstGeom>
          <a:solidFill>
            <a:srgbClr val="00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7" name="直接连接符 6"/>
          <p:cNvCxnSpPr/>
          <p:nvPr/>
        </p:nvCxnSpPr>
        <p:spPr>
          <a:xfrm>
            <a:off x="2051720" y="1872864"/>
            <a:ext cx="0" cy="1441485"/>
          </a:xfrm>
          <a:prstGeom prst="line">
            <a:avLst/>
          </a:prstGeom>
          <a:ln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329180" y="1635760"/>
            <a:ext cx="208724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pc="-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1600" b="1" spc="-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研究导师的课题</a:t>
            </a:r>
            <a:endParaRPr lang="zh-CN" altLang="en-US" sz="1600" b="1" spc="-15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533719" y="2010351"/>
            <a:ext cx="1263068" cy="1222717"/>
            <a:chOff x="533720" y="1565057"/>
            <a:chExt cx="474820" cy="326925"/>
          </a:xfrm>
        </p:grpSpPr>
        <p:sp>
          <p:nvSpPr>
            <p:cNvPr id="17" name="Freeform 121"/>
            <p:cNvSpPr/>
            <p:nvPr/>
          </p:nvSpPr>
          <p:spPr bwMode="auto">
            <a:xfrm>
              <a:off x="590802" y="1565057"/>
              <a:ext cx="363250" cy="233518"/>
            </a:xfrm>
            <a:custGeom>
              <a:avLst/>
              <a:gdLst>
                <a:gd name="T0" fmla="*/ 109 w 109"/>
                <a:gd name="T1" fmla="*/ 63 h 70"/>
                <a:gd name="T2" fmla="*/ 101 w 109"/>
                <a:gd name="T3" fmla="*/ 70 h 70"/>
                <a:gd name="T4" fmla="*/ 8 w 109"/>
                <a:gd name="T5" fmla="*/ 70 h 70"/>
                <a:gd name="T6" fmla="*/ 0 w 109"/>
                <a:gd name="T7" fmla="*/ 63 h 70"/>
                <a:gd name="T8" fmla="*/ 0 w 109"/>
                <a:gd name="T9" fmla="*/ 7 h 70"/>
                <a:gd name="T10" fmla="*/ 8 w 109"/>
                <a:gd name="T11" fmla="*/ 0 h 70"/>
                <a:gd name="T12" fmla="*/ 101 w 109"/>
                <a:gd name="T13" fmla="*/ 0 h 70"/>
                <a:gd name="T14" fmla="*/ 109 w 109"/>
                <a:gd name="T15" fmla="*/ 7 h 70"/>
                <a:gd name="T16" fmla="*/ 109 w 109"/>
                <a:gd name="T17" fmla="*/ 63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9" h="70">
                  <a:moveTo>
                    <a:pt x="109" y="63"/>
                  </a:moveTo>
                  <a:cubicBezTo>
                    <a:pt x="109" y="67"/>
                    <a:pt x="106" y="70"/>
                    <a:pt x="101" y="70"/>
                  </a:cubicBezTo>
                  <a:cubicBezTo>
                    <a:pt x="8" y="70"/>
                    <a:pt x="8" y="70"/>
                    <a:pt x="8" y="70"/>
                  </a:cubicBezTo>
                  <a:cubicBezTo>
                    <a:pt x="4" y="70"/>
                    <a:pt x="0" y="67"/>
                    <a:pt x="0" y="63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4" y="0"/>
                    <a:pt x="8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6" y="0"/>
                    <a:pt x="109" y="3"/>
                    <a:pt x="109" y="7"/>
                  </a:cubicBezTo>
                  <a:lnTo>
                    <a:pt x="109" y="63"/>
                  </a:lnTo>
                  <a:close/>
                </a:path>
              </a:pathLst>
            </a:cu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122"/>
            <p:cNvSpPr/>
            <p:nvPr/>
          </p:nvSpPr>
          <p:spPr bwMode="auto">
            <a:xfrm>
              <a:off x="533720" y="1801169"/>
              <a:ext cx="474820" cy="90813"/>
            </a:xfrm>
            <a:custGeom>
              <a:avLst/>
              <a:gdLst>
                <a:gd name="T0" fmla="*/ 142 w 142"/>
                <a:gd name="T1" fmla="*/ 20 h 27"/>
                <a:gd name="T2" fmla="*/ 135 w 142"/>
                <a:gd name="T3" fmla="*/ 27 h 27"/>
                <a:gd name="T4" fmla="*/ 7 w 142"/>
                <a:gd name="T5" fmla="*/ 27 h 27"/>
                <a:gd name="T6" fmla="*/ 0 w 142"/>
                <a:gd name="T7" fmla="*/ 20 h 27"/>
                <a:gd name="T8" fmla="*/ 12 w 142"/>
                <a:gd name="T9" fmla="*/ 6 h 27"/>
                <a:gd name="T10" fmla="*/ 25 w 142"/>
                <a:gd name="T11" fmla="*/ 1 h 27"/>
                <a:gd name="T12" fmla="*/ 118 w 142"/>
                <a:gd name="T13" fmla="*/ 1 h 27"/>
                <a:gd name="T14" fmla="*/ 133 w 142"/>
                <a:gd name="T15" fmla="*/ 7 h 27"/>
                <a:gd name="T16" fmla="*/ 142 w 142"/>
                <a:gd name="T17" fmla="*/ 2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2" h="27">
                  <a:moveTo>
                    <a:pt x="142" y="20"/>
                  </a:moveTo>
                  <a:cubicBezTo>
                    <a:pt x="142" y="24"/>
                    <a:pt x="139" y="27"/>
                    <a:pt x="135" y="27"/>
                  </a:cubicBezTo>
                  <a:cubicBezTo>
                    <a:pt x="7" y="27"/>
                    <a:pt x="7" y="27"/>
                    <a:pt x="7" y="27"/>
                  </a:cubicBezTo>
                  <a:cubicBezTo>
                    <a:pt x="3" y="27"/>
                    <a:pt x="0" y="24"/>
                    <a:pt x="0" y="20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5" y="3"/>
                    <a:pt x="21" y="1"/>
                    <a:pt x="25" y="1"/>
                  </a:cubicBezTo>
                  <a:cubicBezTo>
                    <a:pt x="118" y="1"/>
                    <a:pt x="118" y="1"/>
                    <a:pt x="118" y="1"/>
                  </a:cubicBezTo>
                  <a:cubicBezTo>
                    <a:pt x="123" y="1"/>
                    <a:pt x="128" y="0"/>
                    <a:pt x="133" y="7"/>
                  </a:cubicBezTo>
                  <a:lnTo>
                    <a:pt x="142" y="20"/>
                  </a:lnTo>
                  <a:close/>
                </a:path>
              </a:pathLst>
            </a:cu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Rectangle 123"/>
            <p:cNvSpPr>
              <a:spLocks noChangeArrowheads="1"/>
            </p:cNvSpPr>
            <p:nvPr/>
          </p:nvSpPr>
          <p:spPr bwMode="auto">
            <a:xfrm>
              <a:off x="611560" y="1583219"/>
              <a:ext cx="326925" cy="202382"/>
            </a:xfrm>
            <a:prstGeom prst="rect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0" name="Freeform 124"/>
            <p:cNvSpPr/>
            <p:nvPr/>
          </p:nvSpPr>
          <p:spPr bwMode="auto">
            <a:xfrm>
              <a:off x="562262" y="1821926"/>
              <a:ext cx="417738" cy="49299"/>
            </a:xfrm>
            <a:custGeom>
              <a:avLst/>
              <a:gdLst>
                <a:gd name="T0" fmla="*/ 161 w 161"/>
                <a:gd name="T1" fmla="*/ 19 h 19"/>
                <a:gd name="T2" fmla="*/ 0 w 161"/>
                <a:gd name="T3" fmla="*/ 19 h 19"/>
                <a:gd name="T4" fmla="*/ 16 w 161"/>
                <a:gd name="T5" fmla="*/ 0 h 19"/>
                <a:gd name="T6" fmla="*/ 147 w 161"/>
                <a:gd name="T7" fmla="*/ 0 h 19"/>
                <a:gd name="T8" fmla="*/ 161 w 161"/>
                <a:gd name="T9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1" h="19">
                  <a:moveTo>
                    <a:pt x="161" y="19"/>
                  </a:moveTo>
                  <a:lnTo>
                    <a:pt x="0" y="19"/>
                  </a:lnTo>
                  <a:lnTo>
                    <a:pt x="16" y="0"/>
                  </a:lnTo>
                  <a:lnTo>
                    <a:pt x="147" y="0"/>
                  </a:lnTo>
                  <a:lnTo>
                    <a:pt x="161" y="19"/>
                  </a:lnTo>
                  <a:close/>
                </a:path>
              </a:pathLst>
            </a:cu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1" name="Line 125"/>
            <p:cNvSpPr>
              <a:spLocks noChangeShapeType="1"/>
            </p:cNvSpPr>
            <p:nvPr/>
          </p:nvSpPr>
          <p:spPr bwMode="auto">
            <a:xfrm>
              <a:off x="590802" y="1834900"/>
              <a:ext cx="363250" cy="0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2" name="Line 126"/>
            <p:cNvSpPr>
              <a:spLocks noChangeShapeType="1"/>
            </p:cNvSpPr>
            <p:nvPr/>
          </p:nvSpPr>
          <p:spPr bwMode="auto">
            <a:xfrm>
              <a:off x="580424" y="1847872"/>
              <a:ext cx="384007" cy="0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3" name="Line 127"/>
            <p:cNvSpPr>
              <a:spLocks noChangeShapeType="1"/>
            </p:cNvSpPr>
            <p:nvPr/>
          </p:nvSpPr>
          <p:spPr bwMode="auto">
            <a:xfrm flipH="1">
              <a:off x="601181" y="1821926"/>
              <a:ext cx="31136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Line 128"/>
            <p:cNvSpPr>
              <a:spLocks noChangeShapeType="1"/>
            </p:cNvSpPr>
            <p:nvPr/>
          </p:nvSpPr>
          <p:spPr bwMode="auto">
            <a:xfrm flipH="1">
              <a:off x="647884" y="1821926"/>
              <a:ext cx="10379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Line 129"/>
            <p:cNvSpPr>
              <a:spLocks noChangeShapeType="1"/>
            </p:cNvSpPr>
            <p:nvPr/>
          </p:nvSpPr>
          <p:spPr bwMode="auto">
            <a:xfrm flipH="1">
              <a:off x="691994" y="1821926"/>
              <a:ext cx="2595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Line 130"/>
            <p:cNvSpPr>
              <a:spLocks noChangeShapeType="1"/>
            </p:cNvSpPr>
            <p:nvPr/>
          </p:nvSpPr>
          <p:spPr bwMode="auto">
            <a:xfrm>
              <a:off x="769834" y="1821926"/>
              <a:ext cx="5189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Line 131"/>
            <p:cNvSpPr>
              <a:spLocks noChangeShapeType="1"/>
            </p:cNvSpPr>
            <p:nvPr/>
          </p:nvSpPr>
          <p:spPr bwMode="auto">
            <a:xfrm>
              <a:off x="730913" y="1821926"/>
              <a:ext cx="0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Line 132"/>
            <p:cNvSpPr>
              <a:spLocks noChangeShapeType="1"/>
            </p:cNvSpPr>
            <p:nvPr/>
          </p:nvSpPr>
          <p:spPr bwMode="auto">
            <a:xfrm>
              <a:off x="811348" y="1821926"/>
              <a:ext cx="5189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Line 133"/>
            <p:cNvSpPr>
              <a:spLocks noChangeShapeType="1"/>
            </p:cNvSpPr>
            <p:nvPr/>
          </p:nvSpPr>
          <p:spPr bwMode="auto">
            <a:xfrm>
              <a:off x="839888" y="1821926"/>
              <a:ext cx="12974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Line 134"/>
            <p:cNvSpPr>
              <a:spLocks noChangeShapeType="1"/>
            </p:cNvSpPr>
            <p:nvPr/>
          </p:nvSpPr>
          <p:spPr bwMode="auto">
            <a:xfrm>
              <a:off x="876213" y="1821926"/>
              <a:ext cx="18163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Line 135"/>
            <p:cNvSpPr>
              <a:spLocks noChangeShapeType="1"/>
            </p:cNvSpPr>
            <p:nvPr/>
          </p:nvSpPr>
          <p:spPr bwMode="auto">
            <a:xfrm>
              <a:off x="907349" y="1821926"/>
              <a:ext cx="31136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07315" y="195580"/>
            <a:ext cx="32702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第一年做了什么</a:t>
            </a:r>
            <a:endParaRPr lang="zh-CN" altLang="en-US" sz="3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TextBox 26"/>
          <p:cNvSpPr txBox="1"/>
          <p:nvPr/>
        </p:nvSpPr>
        <p:spPr>
          <a:xfrm>
            <a:off x="2339340" y="1972945"/>
            <a:ext cx="5371465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证明用算法随机性中实数集的</a:t>
            </a:r>
            <a:r>
              <a:rPr lang="en-US" altLang="zh-CN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</a:t>
            </a: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度性质划分其基数大小的论文中的一个引理。</a:t>
            </a: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TextBox 26"/>
          <p:cNvSpPr txBox="1"/>
          <p:nvPr/>
        </p:nvSpPr>
        <p:spPr>
          <a:xfrm>
            <a:off x="2341880" y="2710180"/>
            <a:ext cx="5230495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与今年已经毕业的程仕超同学共同研究由是否有最大</a:t>
            </a:r>
            <a:r>
              <a:rPr lang="en-US" altLang="zh-CN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</a:t>
            </a: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度等问题导出的一个博弈游戏的问题。</a:t>
            </a: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20320"/>
            <a:ext cx="9144000" cy="5218044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179070" y="1491615"/>
            <a:ext cx="8568690" cy="2386330"/>
          </a:xfrm>
          <a:prstGeom prst="rect">
            <a:avLst/>
          </a:prstGeom>
          <a:solidFill>
            <a:srgbClr val="00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7" name="直接连接符 6"/>
          <p:cNvCxnSpPr/>
          <p:nvPr/>
        </p:nvCxnSpPr>
        <p:spPr>
          <a:xfrm>
            <a:off x="2051720" y="1872864"/>
            <a:ext cx="0" cy="1441485"/>
          </a:xfrm>
          <a:prstGeom prst="line">
            <a:avLst/>
          </a:prstGeom>
          <a:ln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339340" y="1635760"/>
            <a:ext cx="131635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pc="-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zh-CN" altLang="en-US" sz="1600" b="1" spc="-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组会报告</a:t>
            </a:r>
            <a:endParaRPr lang="zh-CN" altLang="en-US" sz="1600" b="1" spc="-15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533719" y="2010351"/>
            <a:ext cx="1263068" cy="1222717"/>
            <a:chOff x="533720" y="1565057"/>
            <a:chExt cx="474820" cy="326925"/>
          </a:xfrm>
        </p:grpSpPr>
        <p:sp>
          <p:nvSpPr>
            <p:cNvPr id="17" name="Freeform 121"/>
            <p:cNvSpPr/>
            <p:nvPr/>
          </p:nvSpPr>
          <p:spPr bwMode="auto">
            <a:xfrm>
              <a:off x="590802" y="1565057"/>
              <a:ext cx="363250" cy="233518"/>
            </a:xfrm>
            <a:custGeom>
              <a:avLst/>
              <a:gdLst>
                <a:gd name="T0" fmla="*/ 109 w 109"/>
                <a:gd name="T1" fmla="*/ 63 h 70"/>
                <a:gd name="T2" fmla="*/ 101 w 109"/>
                <a:gd name="T3" fmla="*/ 70 h 70"/>
                <a:gd name="T4" fmla="*/ 8 w 109"/>
                <a:gd name="T5" fmla="*/ 70 h 70"/>
                <a:gd name="T6" fmla="*/ 0 w 109"/>
                <a:gd name="T7" fmla="*/ 63 h 70"/>
                <a:gd name="T8" fmla="*/ 0 w 109"/>
                <a:gd name="T9" fmla="*/ 7 h 70"/>
                <a:gd name="T10" fmla="*/ 8 w 109"/>
                <a:gd name="T11" fmla="*/ 0 h 70"/>
                <a:gd name="T12" fmla="*/ 101 w 109"/>
                <a:gd name="T13" fmla="*/ 0 h 70"/>
                <a:gd name="T14" fmla="*/ 109 w 109"/>
                <a:gd name="T15" fmla="*/ 7 h 70"/>
                <a:gd name="T16" fmla="*/ 109 w 109"/>
                <a:gd name="T17" fmla="*/ 63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9" h="70">
                  <a:moveTo>
                    <a:pt x="109" y="63"/>
                  </a:moveTo>
                  <a:cubicBezTo>
                    <a:pt x="109" y="67"/>
                    <a:pt x="106" y="70"/>
                    <a:pt x="101" y="70"/>
                  </a:cubicBezTo>
                  <a:cubicBezTo>
                    <a:pt x="8" y="70"/>
                    <a:pt x="8" y="70"/>
                    <a:pt x="8" y="70"/>
                  </a:cubicBezTo>
                  <a:cubicBezTo>
                    <a:pt x="4" y="70"/>
                    <a:pt x="0" y="67"/>
                    <a:pt x="0" y="63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4" y="0"/>
                    <a:pt x="8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6" y="0"/>
                    <a:pt x="109" y="3"/>
                    <a:pt x="109" y="7"/>
                  </a:cubicBezTo>
                  <a:lnTo>
                    <a:pt x="109" y="63"/>
                  </a:lnTo>
                  <a:close/>
                </a:path>
              </a:pathLst>
            </a:cu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122"/>
            <p:cNvSpPr/>
            <p:nvPr/>
          </p:nvSpPr>
          <p:spPr bwMode="auto">
            <a:xfrm>
              <a:off x="533720" y="1801169"/>
              <a:ext cx="474820" cy="90813"/>
            </a:xfrm>
            <a:custGeom>
              <a:avLst/>
              <a:gdLst>
                <a:gd name="T0" fmla="*/ 142 w 142"/>
                <a:gd name="T1" fmla="*/ 20 h 27"/>
                <a:gd name="T2" fmla="*/ 135 w 142"/>
                <a:gd name="T3" fmla="*/ 27 h 27"/>
                <a:gd name="T4" fmla="*/ 7 w 142"/>
                <a:gd name="T5" fmla="*/ 27 h 27"/>
                <a:gd name="T6" fmla="*/ 0 w 142"/>
                <a:gd name="T7" fmla="*/ 20 h 27"/>
                <a:gd name="T8" fmla="*/ 12 w 142"/>
                <a:gd name="T9" fmla="*/ 6 h 27"/>
                <a:gd name="T10" fmla="*/ 25 w 142"/>
                <a:gd name="T11" fmla="*/ 1 h 27"/>
                <a:gd name="T12" fmla="*/ 118 w 142"/>
                <a:gd name="T13" fmla="*/ 1 h 27"/>
                <a:gd name="T14" fmla="*/ 133 w 142"/>
                <a:gd name="T15" fmla="*/ 7 h 27"/>
                <a:gd name="T16" fmla="*/ 142 w 142"/>
                <a:gd name="T17" fmla="*/ 2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2" h="27">
                  <a:moveTo>
                    <a:pt x="142" y="20"/>
                  </a:moveTo>
                  <a:cubicBezTo>
                    <a:pt x="142" y="24"/>
                    <a:pt x="139" y="27"/>
                    <a:pt x="135" y="27"/>
                  </a:cubicBezTo>
                  <a:cubicBezTo>
                    <a:pt x="7" y="27"/>
                    <a:pt x="7" y="27"/>
                    <a:pt x="7" y="27"/>
                  </a:cubicBezTo>
                  <a:cubicBezTo>
                    <a:pt x="3" y="27"/>
                    <a:pt x="0" y="24"/>
                    <a:pt x="0" y="20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5" y="3"/>
                    <a:pt x="21" y="1"/>
                    <a:pt x="25" y="1"/>
                  </a:cubicBezTo>
                  <a:cubicBezTo>
                    <a:pt x="118" y="1"/>
                    <a:pt x="118" y="1"/>
                    <a:pt x="118" y="1"/>
                  </a:cubicBezTo>
                  <a:cubicBezTo>
                    <a:pt x="123" y="1"/>
                    <a:pt x="128" y="0"/>
                    <a:pt x="133" y="7"/>
                  </a:cubicBezTo>
                  <a:lnTo>
                    <a:pt x="142" y="20"/>
                  </a:lnTo>
                  <a:close/>
                </a:path>
              </a:pathLst>
            </a:cu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Rectangle 123"/>
            <p:cNvSpPr>
              <a:spLocks noChangeArrowheads="1"/>
            </p:cNvSpPr>
            <p:nvPr/>
          </p:nvSpPr>
          <p:spPr bwMode="auto">
            <a:xfrm>
              <a:off x="611560" y="1583219"/>
              <a:ext cx="326925" cy="202382"/>
            </a:xfrm>
            <a:prstGeom prst="rect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0" name="Freeform 124"/>
            <p:cNvSpPr/>
            <p:nvPr/>
          </p:nvSpPr>
          <p:spPr bwMode="auto">
            <a:xfrm>
              <a:off x="562262" y="1821926"/>
              <a:ext cx="417738" cy="49299"/>
            </a:xfrm>
            <a:custGeom>
              <a:avLst/>
              <a:gdLst>
                <a:gd name="T0" fmla="*/ 161 w 161"/>
                <a:gd name="T1" fmla="*/ 19 h 19"/>
                <a:gd name="T2" fmla="*/ 0 w 161"/>
                <a:gd name="T3" fmla="*/ 19 h 19"/>
                <a:gd name="T4" fmla="*/ 16 w 161"/>
                <a:gd name="T5" fmla="*/ 0 h 19"/>
                <a:gd name="T6" fmla="*/ 147 w 161"/>
                <a:gd name="T7" fmla="*/ 0 h 19"/>
                <a:gd name="T8" fmla="*/ 161 w 161"/>
                <a:gd name="T9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1" h="19">
                  <a:moveTo>
                    <a:pt x="161" y="19"/>
                  </a:moveTo>
                  <a:lnTo>
                    <a:pt x="0" y="19"/>
                  </a:lnTo>
                  <a:lnTo>
                    <a:pt x="16" y="0"/>
                  </a:lnTo>
                  <a:lnTo>
                    <a:pt x="147" y="0"/>
                  </a:lnTo>
                  <a:lnTo>
                    <a:pt x="161" y="19"/>
                  </a:lnTo>
                  <a:close/>
                </a:path>
              </a:pathLst>
            </a:cu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1" name="Line 125"/>
            <p:cNvSpPr>
              <a:spLocks noChangeShapeType="1"/>
            </p:cNvSpPr>
            <p:nvPr/>
          </p:nvSpPr>
          <p:spPr bwMode="auto">
            <a:xfrm>
              <a:off x="590802" y="1834900"/>
              <a:ext cx="363250" cy="0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2" name="Line 126"/>
            <p:cNvSpPr>
              <a:spLocks noChangeShapeType="1"/>
            </p:cNvSpPr>
            <p:nvPr/>
          </p:nvSpPr>
          <p:spPr bwMode="auto">
            <a:xfrm>
              <a:off x="580424" y="1847872"/>
              <a:ext cx="384007" cy="0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3" name="Line 127"/>
            <p:cNvSpPr>
              <a:spLocks noChangeShapeType="1"/>
            </p:cNvSpPr>
            <p:nvPr/>
          </p:nvSpPr>
          <p:spPr bwMode="auto">
            <a:xfrm flipH="1">
              <a:off x="601181" y="1821926"/>
              <a:ext cx="31136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Line 128"/>
            <p:cNvSpPr>
              <a:spLocks noChangeShapeType="1"/>
            </p:cNvSpPr>
            <p:nvPr/>
          </p:nvSpPr>
          <p:spPr bwMode="auto">
            <a:xfrm flipH="1">
              <a:off x="647884" y="1821926"/>
              <a:ext cx="10379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Line 129"/>
            <p:cNvSpPr>
              <a:spLocks noChangeShapeType="1"/>
            </p:cNvSpPr>
            <p:nvPr/>
          </p:nvSpPr>
          <p:spPr bwMode="auto">
            <a:xfrm flipH="1">
              <a:off x="691994" y="1821926"/>
              <a:ext cx="2595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Line 130"/>
            <p:cNvSpPr>
              <a:spLocks noChangeShapeType="1"/>
            </p:cNvSpPr>
            <p:nvPr/>
          </p:nvSpPr>
          <p:spPr bwMode="auto">
            <a:xfrm>
              <a:off x="769834" y="1821926"/>
              <a:ext cx="5189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Line 131"/>
            <p:cNvSpPr>
              <a:spLocks noChangeShapeType="1"/>
            </p:cNvSpPr>
            <p:nvPr/>
          </p:nvSpPr>
          <p:spPr bwMode="auto">
            <a:xfrm>
              <a:off x="730913" y="1821926"/>
              <a:ext cx="0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Line 132"/>
            <p:cNvSpPr>
              <a:spLocks noChangeShapeType="1"/>
            </p:cNvSpPr>
            <p:nvPr/>
          </p:nvSpPr>
          <p:spPr bwMode="auto">
            <a:xfrm>
              <a:off x="811348" y="1821926"/>
              <a:ext cx="5189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Line 133"/>
            <p:cNvSpPr>
              <a:spLocks noChangeShapeType="1"/>
            </p:cNvSpPr>
            <p:nvPr/>
          </p:nvSpPr>
          <p:spPr bwMode="auto">
            <a:xfrm>
              <a:off x="839888" y="1821926"/>
              <a:ext cx="12974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Line 134"/>
            <p:cNvSpPr>
              <a:spLocks noChangeShapeType="1"/>
            </p:cNvSpPr>
            <p:nvPr/>
          </p:nvSpPr>
          <p:spPr bwMode="auto">
            <a:xfrm>
              <a:off x="876213" y="1821926"/>
              <a:ext cx="18163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Line 135"/>
            <p:cNvSpPr>
              <a:spLocks noChangeShapeType="1"/>
            </p:cNvSpPr>
            <p:nvPr/>
          </p:nvSpPr>
          <p:spPr bwMode="auto">
            <a:xfrm>
              <a:off x="907349" y="1821926"/>
              <a:ext cx="31136" cy="49299"/>
            </a:xfrm>
            <a:prstGeom prst="line">
              <a:avLst/>
            </a:prstGeom>
            <a:noFill/>
            <a:ln w="28575" cap="flat">
              <a:solidFill>
                <a:schemeClr val="bg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07315" y="195580"/>
            <a:ext cx="32702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第一年做了什么</a:t>
            </a:r>
            <a:endParaRPr lang="zh-CN" altLang="en-US" sz="3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7"/>
          <p:cNvSpPr txBox="1"/>
          <p:nvPr/>
        </p:nvSpPr>
        <p:spPr>
          <a:xfrm>
            <a:off x="3635375" y="1635760"/>
            <a:ext cx="228917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 b="1" spc="-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5.</a:t>
            </a:r>
            <a:r>
              <a:rPr lang="zh-CN" altLang="en-US" sz="1600" b="1" spc="-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丰富的课余活动</a:t>
            </a:r>
            <a:endParaRPr lang="zh-CN" altLang="en-US" sz="1600" b="1" spc="-15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7"/>
          <p:cNvSpPr txBox="1"/>
          <p:nvPr/>
        </p:nvSpPr>
        <p:spPr>
          <a:xfrm>
            <a:off x="5579745" y="1635760"/>
            <a:ext cx="228917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 b="1" spc="-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6.</a:t>
            </a:r>
            <a:r>
              <a:rPr lang="zh-CN" altLang="en-US" sz="1600" b="1" spc="-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完成学生工作组的任务</a:t>
            </a:r>
            <a:endParaRPr lang="zh-CN" altLang="en-US" sz="1600" b="1" spc="-15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7"/>
          <p:cNvSpPr txBox="1"/>
          <p:nvPr/>
        </p:nvSpPr>
        <p:spPr>
          <a:xfrm>
            <a:off x="2331720" y="2067560"/>
            <a:ext cx="214503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1600" b="1" spc="-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7.</a:t>
            </a:r>
            <a:r>
              <a:rPr lang="zh-CN" altLang="en-US" sz="1600" b="1" spc="-15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做自己的研究</a:t>
            </a:r>
            <a:endParaRPr lang="zh-CN" altLang="en-US" sz="1600" b="1" spc="-15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TextBox 26"/>
          <p:cNvSpPr txBox="1"/>
          <p:nvPr/>
        </p:nvSpPr>
        <p:spPr>
          <a:xfrm>
            <a:off x="2411730" y="2404745"/>
            <a:ext cx="4987290" cy="1060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现在在写一篇关于可计算学习理论的文章。以图灵机作为学习者，寻找哪些可计算概率作为概念的假设集可以被学习（</a:t>
            </a:r>
            <a:r>
              <a:rPr lang="en-US" altLang="zh-CN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EX-learn</a:t>
            </a: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），并且这些假设的集合不是递归可枚举的。</a:t>
            </a:r>
            <a:endParaRPr lang="zh-CN" altLang="en-US" sz="1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1" cstate="screen"/>
          <a:srcRect/>
          <a:stretch>
            <a:fillRect/>
          </a:stretch>
        </p:blipFill>
        <p:spPr>
          <a:xfrm>
            <a:off x="-1" y="0"/>
            <a:ext cx="9144001" cy="261937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79705" y="2787650"/>
            <a:ext cx="46151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国重实验室相对比较自由，适合学生全面发展</a:t>
            </a:r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315" y="195580"/>
            <a:ext cx="32702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想对新生说的</a:t>
            </a:r>
            <a:endParaRPr lang="zh-CN" altLang="en-US" sz="3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TextBox 8"/>
          <p:cNvSpPr txBox="1"/>
          <p:nvPr/>
        </p:nvSpPr>
        <p:spPr>
          <a:xfrm>
            <a:off x="179705" y="3219450"/>
            <a:ext cx="64865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 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研究生阶段时间很短，尽早开始科研的课题。</a:t>
            </a:r>
            <a:endParaRPr lang="zh-CN" altLang="en-US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8"/>
          <p:cNvSpPr txBox="1"/>
          <p:nvPr/>
        </p:nvSpPr>
        <p:spPr>
          <a:xfrm>
            <a:off x="179705" y="3679825"/>
            <a:ext cx="64865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3. 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老师们知识都很渊博，对科研前沿问题很熟，遇到问题及时沟通。</a:t>
            </a:r>
            <a:endParaRPr lang="zh-CN" altLang="en-US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8"/>
          <p:cNvSpPr txBox="1"/>
          <p:nvPr/>
        </p:nvSpPr>
        <p:spPr>
          <a:xfrm>
            <a:off x="179705" y="4083685"/>
            <a:ext cx="64865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4. 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做一篇理论相关的论文对新手来说工程量巨大，要与他人合作。</a:t>
            </a:r>
            <a:endParaRPr lang="zh-CN" altLang="en-US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635"/>
            <a:ext cx="9144000" cy="5218044"/>
          </a:xfrm>
          <a:prstGeom prst="rect">
            <a:avLst/>
          </a:prstGeom>
        </p:spPr>
      </p:pic>
      <p:sp>
        <p:nvSpPr>
          <p:cNvPr id="5" name="圆角矩形 4"/>
          <p:cNvSpPr/>
          <p:nvPr/>
        </p:nvSpPr>
        <p:spPr>
          <a:xfrm>
            <a:off x="1490980" y="2008505"/>
            <a:ext cx="6426835" cy="1131570"/>
          </a:xfrm>
          <a:prstGeom prst="roundRect">
            <a:avLst/>
          </a:prstGeom>
          <a:solidFill>
            <a:srgbClr val="000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2555240" y="2284095"/>
            <a:ext cx="45504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spc="-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Verdana" panose="020B0604030504040204" pitchFamily="34" charset="0"/>
              </a:rPr>
              <a:t>祝大家学业顺利，生活愉快。</a:t>
            </a:r>
            <a:endParaRPr lang="zh-CN" altLang="en-US" sz="2800" b="1" spc="-3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Verdana" panose="020B0604030504040204" pitchFamily="34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4157619" y="1726192"/>
            <a:ext cx="795610" cy="512633"/>
            <a:chOff x="4098836" y="2191631"/>
            <a:chExt cx="795610" cy="581825"/>
          </a:xfrm>
          <a:solidFill>
            <a:srgbClr val="002060"/>
          </a:solidFill>
        </p:grpSpPr>
        <p:sp>
          <p:nvSpPr>
            <p:cNvPr id="2" name="圆角矩形 1"/>
            <p:cNvSpPr/>
            <p:nvPr/>
          </p:nvSpPr>
          <p:spPr>
            <a:xfrm>
              <a:off x="4098836" y="2191631"/>
              <a:ext cx="795610" cy="43204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TextBox 11"/>
            <p:cNvSpPr txBox="1"/>
            <p:nvPr/>
          </p:nvSpPr>
          <p:spPr>
            <a:xfrm rot="16200000">
              <a:off x="4219560" y="2135852"/>
              <a:ext cx="556387" cy="718820"/>
            </a:xfrm>
            <a:prstGeom prst="rect">
              <a:avLst/>
            </a:prstGeom>
            <a:grpFill/>
          </p:spPr>
          <p:txBody>
            <a:bodyPr vert="eaVert" wrap="none" rtlCol="0">
              <a:spAutoFit/>
            </a:bodyPr>
            <a:lstStyle/>
            <a:p>
              <a:r>
                <a:rPr lang="en-US" altLang="zh-CN" sz="2000" b="1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2022</a:t>
              </a:r>
              <a:endPara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549</Words>
  <Application>WPS 演示</Application>
  <PresentationFormat>全屏显示(16:9)</PresentationFormat>
  <Paragraphs>76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宋体</vt:lpstr>
      <vt:lpstr>Wingdings</vt:lpstr>
      <vt:lpstr>微软雅黑</vt:lpstr>
      <vt:lpstr>Verdana</vt:lpstr>
      <vt:lpstr>Calibri</vt:lpstr>
      <vt:lpstr>Arial Unicode MS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欧美星空</dc:title>
  <dc:creator>第一PPT</dc:creator>
  <cp:keywords>www.1ppt.com</cp:keywords>
  <cp:lastModifiedBy>86136</cp:lastModifiedBy>
  <cp:revision>122</cp:revision>
  <dcterms:created xsi:type="dcterms:W3CDTF">2015-12-11T10:47:00Z</dcterms:created>
  <dcterms:modified xsi:type="dcterms:W3CDTF">2022-09-01T04:14:29Z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820224AF3E4B4D21B1E6A3225C0042CE</vt:lpwstr>
  </property>
  <property fmtid="{D5CDD505-2E9C-101B-9397-08002B2CF9AE}" pid="3" name="KSOProductBuildVer">
    <vt:lpwstr>2052-11.1.0.11579</vt:lpwstr>
  </property>
</Properties>
</file>