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256" r:id="rId3"/>
    <p:sldId id="257" r:id="rId5"/>
    <p:sldId id="258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80" autoAdjust="0"/>
    <p:restoredTop sz="86374"/>
  </p:normalViewPr>
  <p:slideViewPr>
    <p:cSldViewPr snapToGrid="0" showGuides="1">
      <p:cViewPr varScale="1">
        <p:scale>
          <a:sx n="127" d="100"/>
          <a:sy n="127" d="100"/>
        </p:scale>
        <p:origin x="1952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本科</a:t>
            </a:r>
            <a:r>
              <a:rPr lang="en-US" altLang="zh-CN"/>
              <a:t> </a:t>
            </a:r>
            <a:r>
              <a:rPr lang="zh-CN" altLang="en-US"/>
              <a:t>数学分析、</a:t>
            </a:r>
            <a:r>
              <a:rPr lang="zh-CN" altLang="en-US"/>
              <a:t>线性代数</a:t>
            </a: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49" y="469127"/>
            <a:ext cx="10307927" cy="4093347"/>
          </a:xfrm>
        </p:spPr>
        <p:txBody>
          <a:bodyPr anchor="b">
            <a:norm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10307926" cy="647555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9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9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9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>
                <a:effectLst/>
              </a:rPr>
              <a:t>迎新报告</a:t>
            </a:r>
            <a:endParaRPr lang="en-US" altLang="zh-CN" dirty="0">
              <a:effectLst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>
                <a:latin typeface="+mn-lt"/>
              </a:rPr>
              <a:t>吴</a:t>
            </a:r>
            <a:r>
              <a:rPr lang="en-US" altLang="zh-CN" dirty="0">
                <a:latin typeface="+mn-lt"/>
              </a:rPr>
              <a:t> </a:t>
            </a:r>
            <a:r>
              <a:rPr lang="zh-CN" altLang="en-US" dirty="0">
                <a:latin typeface="+mn-lt"/>
              </a:rPr>
              <a:t>昊</a:t>
            </a:r>
            <a:endParaRPr lang="zh-CN" altLang="en-US" dirty="0">
              <a:latin typeface="+mn-lt"/>
            </a:endParaRPr>
          </a:p>
          <a:p>
            <a:r>
              <a:rPr lang="zh-CN" altLang="en-US" dirty="0">
                <a:latin typeface="+mn-lt"/>
              </a:rPr>
              <a:t>导师：</a:t>
            </a:r>
            <a:r>
              <a:rPr lang="zh-CN" altLang="en-US" dirty="0">
                <a:latin typeface="+mn-lt"/>
              </a:rPr>
              <a:t>詹乃军</a:t>
            </a:r>
            <a:endParaRPr lang="zh-CN" altLang="en-US"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工作方向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一、可判定性、判定</a:t>
            </a:r>
            <a:r>
              <a:rPr lang="zh-CN" altLang="en-US"/>
              <a:t>算法</a:t>
            </a:r>
            <a:endParaRPr lang="zh-CN" altLang="en-US"/>
          </a:p>
          <a:p>
            <a:pPr lvl="1"/>
            <a:r>
              <a:rPr lang="zh-CN" altLang="en-US" sz="2400"/>
              <a:t>带字符串</a:t>
            </a:r>
            <a:r>
              <a:rPr lang="en-US" altLang="zh-CN" sz="2400"/>
              <a:t>-</a:t>
            </a:r>
            <a:r>
              <a:rPr lang="zh-CN" altLang="en-US" sz="2400"/>
              <a:t>整数转化函数的字符串约束求解问题</a:t>
            </a:r>
            <a:r>
              <a:rPr lang="en-US" altLang="zh-CN" sz="2400"/>
              <a:t> + </a:t>
            </a:r>
            <a:r>
              <a:rPr lang="zh-CN" altLang="en-US" sz="2400"/>
              <a:t>扁平</a:t>
            </a:r>
            <a:r>
              <a:rPr lang="zh-CN" altLang="en-US" sz="2400"/>
              <a:t>约束</a:t>
            </a:r>
            <a:endParaRPr lang="zh-CN" altLang="en-US" sz="2400"/>
          </a:p>
          <a:p>
            <a:pPr lvl="1"/>
            <a:r>
              <a:rPr lang="en-US" altLang="zh-CN"/>
              <a:t>Presburger</a:t>
            </a:r>
            <a:r>
              <a:rPr lang="zh-CN" altLang="en-US"/>
              <a:t>算术带指数函数的</a:t>
            </a:r>
            <a:r>
              <a:rPr lang="zh-CN" altLang="en-US"/>
              <a:t>拓展</a:t>
            </a:r>
            <a:endParaRPr lang="zh-CN" altLang="en-US"/>
          </a:p>
          <a:p>
            <a:pPr lvl="1"/>
            <a:r>
              <a:rPr lang="zh-CN" altLang="en-US"/>
              <a:t>给出了判定算法、复杂度</a:t>
            </a:r>
            <a:r>
              <a:rPr lang="zh-CN" altLang="en-US"/>
              <a:t>分析</a:t>
            </a:r>
            <a:endParaRPr lang="zh-CN" altLang="en-US"/>
          </a:p>
          <a:p>
            <a:pPr lvl="1"/>
            <a:r>
              <a:rPr lang="zh-CN" altLang="en-US"/>
              <a:t>在投</a:t>
            </a:r>
            <a:r>
              <a:rPr lang="en-US" altLang="zh-CN"/>
              <a:t>Acta Informatica</a:t>
            </a:r>
            <a:r>
              <a:rPr lang="zh-CN" altLang="en-US"/>
              <a:t>期刊</a:t>
            </a:r>
            <a:endParaRPr lang="zh-CN" altLang="en-US"/>
          </a:p>
          <a:p>
            <a:r>
              <a:rPr lang="zh-CN" altLang="en-US"/>
              <a:t>二、混成系统验证：（类）不变式的</a:t>
            </a:r>
            <a:r>
              <a:rPr lang="zh-CN" altLang="en-US"/>
              <a:t>生成</a:t>
            </a:r>
            <a:endParaRPr lang="zh-CN" altLang="en-US"/>
          </a:p>
          <a:p>
            <a:pPr lvl="1"/>
            <a:r>
              <a:rPr lang="zh-CN" altLang="en-US" sz="2400"/>
              <a:t>程序（离散系统）符号不变式生成：借助实代数几何</a:t>
            </a:r>
            <a:r>
              <a:rPr lang="en-US" altLang="zh-CN" sz="2400"/>
              <a:t>+</a:t>
            </a:r>
            <a:r>
              <a:rPr lang="zh-CN" altLang="en-US" sz="2400"/>
              <a:t>递推关系求解</a:t>
            </a:r>
            <a:endParaRPr lang="zh-CN" altLang="en-US" sz="2400"/>
          </a:p>
          <a:p>
            <a:pPr lvl="2"/>
            <a:r>
              <a:rPr lang="zh-CN" altLang="en-US" sz="2000"/>
              <a:t>准备投</a:t>
            </a:r>
            <a:r>
              <a:rPr lang="en-US" altLang="zh-CN" sz="2000"/>
              <a:t>JSC</a:t>
            </a:r>
            <a:r>
              <a:rPr lang="zh-CN" altLang="en-US" sz="2000"/>
              <a:t>期刊</a:t>
            </a:r>
            <a:endParaRPr lang="zh-CN" altLang="en-US" sz="1665"/>
          </a:p>
          <a:p>
            <a:pPr lvl="1"/>
            <a:r>
              <a:rPr lang="en-US" altLang="zh-CN"/>
              <a:t>ODE</a:t>
            </a:r>
            <a:r>
              <a:rPr lang="zh-CN" altLang="en-US"/>
              <a:t>（连续系统）数值（类）不变式生成：借助（非）凸优化、多项式优化等</a:t>
            </a:r>
            <a:r>
              <a:rPr lang="zh-CN" altLang="en-US"/>
              <a:t>方法</a:t>
            </a:r>
            <a:endParaRPr lang="zh-CN" altLang="en-US"/>
          </a:p>
          <a:p>
            <a:pPr lvl="1"/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认识</a:t>
            </a:r>
            <a:r>
              <a:rPr lang="zh-CN" altLang="en-US"/>
              <a:t>感受</a:t>
            </a:r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647700" y="1825625"/>
                <a:ext cx="10515600" cy="4937760"/>
              </a:xfrm>
            </p:spPr>
            <p:txBody>
              <a:bodyPr/>
              <a:p>
                <a:r>
                  <a:rPr lang="zh-CN" altLang="en-US"/>
                  <a:t>对于理论问题的研究，很依赖数学基础。</a:t>
                </a:r>
                <a:endParaRPr lang="zh-CN" altLang="en-US"/>
              </a:p>
              <a:p>
                <a:pPr lvl="1"/>
                <a:r>
                  <a:rPr lang="en-US" altLang="zh-CN"/>
                  <a:t>Leslie Lamport: learn as much math as possible.</a:t>
                </a:r>
                <a:endParaRPr lang="en-US" altLang="zh-CN"/>
              </a:p>
              <a:p>
                <a:pPr lvl="1"/>
                <a:r>
                  <a:rPr lang="en-US" altLang="zh-CN" i="1"/>
                  <a:t>Polynomial Invariants for Affine Programs </a:t>
                </a:r>
                <a:r>
                  <a:rPr lang="en-US" altLang="zh-CN" b="1"/>
                  <a:t>[James Worrell2018LICS]</a:t>
                </a:r>
                <a:endParaRPr lang="en-US" altLang="zh-CN" b="1"/>
              </a:p>
              <a:p>
                <a:pPr lvl="1"/>
                <a:endParaRPr lang="en-US" altLang="zh-CN" b="1"/>
              </a:p>
              <a:p>
                <a:pPr lvl="1"/>
                <a:endParaRPr lang="en-US" altLang="zh-CN" b="1"/>
              </a:p>
              <a:p>
                <a:pPr lvl="1"/>
                <a:endParaRPr lang="en-US" altLang="zh-CN" b="1"/>
              </a:p>
              <a:p>
                <a:pPr lvl="1"/>
                <a:endParaRPr lang="en-US" altLang="zh-CN" b="1"/>
              </a:p>
              <a:p>
                <a:pPr lvl="1"/>
                <a:endParaRPr lang="en-US" altLang="zh-CN" b="1"/>
              </a:p>
              <a:p>
                <a:pPr lvl="1"/>
                <a:endParaRPr lang="en-US" altLang="zh-CN" b="1"/>
              </a:p>
              <a:p>
                <a:pPr lvl="1"/>
                <a:endParaRPr lang="en-US" altLang="zh-CN" b="1"/>
              </a:p>
              <a:p>
                <a:pPr lvl="1"/>
                <a:r>
                  <a:rPr lang="zh-CN" altLang="en-US">
                    <a:sym typeface="+mn-ea"/>
                  </a:rPr>
                  <a:t>但学习数学要详略得当。</a:t>
                </a:r>
                <a:endParaRPr lang="zh-CN" altLang="en-US">
                  <a:sym typeface="+mn-ea"/>
                </a:endParaRPr>
              </a:p>
              <a:p>
                <a:pPr marL="457200" lvl="1" indent="0">
                  <a:buNone/>
                </a:pPr>
                <a:r>
                  <a:rPr lang="zh-CN" altLang="en-US">
                    <a:sym typeface="+mn-ea"/>
                  </a:rPr>
                  <a:t>数学关注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DejaVu Math TeX Gyre" panose="02000503000000000000" charset="0"/>
                        <a:cs typeface="DejaVu Math TeX Gyre" panose="02000503000000000000" charset="0"/>
                      </a:rPr>
                      <m:t>∃</m:t>
                    </m:r>
                  </m:oMath>
                </a14:m>
                <a:r>
                  <a:rPr lang="en-US" altLang="zh-CN">
                    <a:sym typeface="+mn-ea"/>
                  </a:rPr>
                  <a:t>, </a:t>
                </a:r>
                <a:r>
                  <a:rPr lang="zh-CN" altLang="en-US">
                    <a:sym typeface="+mn-ea"/>
                  </a:rPr>
                  <a:t>计算机关注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DejaVu Math TeX Gyre" panose="02000503000000000000" charset="0"/>
                        <a:cs typeface="DejaVu Math TeX Gyre" panose="02000503000000000000" charset="0"/>
                      </a:rPr>
                      <m:t>∃</m:t>
                    </m:r>
                  </m:oMath>
                </a14:m>
                <a:r>
                  <a:rPr lang="zh-CN" altLang="en-US">
                    <a:latin typeface="DejaVu Math TeX Gyre" panose="02000503000000000000" charset="0"/>
                    <a:cs typeface="DejaVu Math TeX Gyre" panose="02000503000000000000" charset="0"/>
                    <a:sym typeface="+mn-ea"/>
                  </a:rPr>
                  <a:t>且可</a:t>
                </a:r>
                <a:r>
                  <a:rPr lang="zh-CN" altLang="en-US">
                    <a:sym typeface="+mn-ea"/>
                  </a:rPr>
                  <a:t>有效计算</a:t>
                </a:r>
                <a:r>
                  <a:rPr lang="en-US" altLang="zh-CN">
                    <a:sym typeface="+mn-ea"/>
                  </a:rPr>
                  <a:t>(effectively computable)</a:t>
                </a:r>
                <a:endParaRPr lang="en-US" altLang="zh-CN" b="1"/>
              </a:p>
            </p:txBody>
          </p:sp>
        </mc:Choice>
        <mc:Fallback>
          <p:sp>
            <p:nvSpPr>
              <p:cNvPr id="3" name="内容占位符 2"/>
              <p:cNvSpPr>
                <a:spLocks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47700" y="1825625"/>
                <a:ext cx="10515600" cy="4937760"/>
              </a:xfrm>
              <a:blipFill rotWithShape="1">
                <a:blip r:embed="rId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图片 3" descr="截屏2022-08-31 09.46.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9015" y="3526790"/>
            <a:ext cx="5543550" cy="2222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18430" y="2621915"/>
            <a:ext cx="1754505" cy="1325880"/>
          </a:xfrm>
        </p:spPr>
        <p:txBody>
          <a:bodyPr/>
          <a:p>
            <a:r>
              <a:rPr lang="zh-CN" altLang="en-US"/>
              <a:t>谢谢！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814570" y="5154930"/>
            <a:ext cx="256159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400"/>
              <a:t>wuhao@ios.ac.cn</a:t>
            </a:r>
            <a:endParaRPr lang="en-US" altLang="zh-CN" sz="2400"/>
          </a:p>
          <a:p>
            <a:r>
              <a:rPr lang="en-US" altLang="zh-CN" sz="2400"/>
              <a:t>17771411015</a:t>
            </a:r>
            <a:endParaRPr lang="en-US" altLang="zh-CN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419</Words>
  <Application>WPS 演示</Application>
  <PresentationFormat>宽屏</PresentationFormat>
  <Paragraphs>38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宋体</vt:lpstr>
      <vt:lpstr>Wingdings</vt:lpstr>
      <vt:lpstr>DejaVu Math TeX Gyre</vt:lpstr>
      <vt:lpstr>汉仪书宋二KW</vt:lpstr>
      <vt:lpstr>Calibri</vt:lpstr>
      <vt:lpstr>Helvetica Neue</vt:lpstr>
      <vt:lpstr>微软雅黑</vt:lpstr>
      <vt:lpstr>汉仪旗黑</vt:lpstr>
      <vt:lpstr>宋体</vt:lpstr>
      <vt:lpstr>Arial Unicode MS</vt:lpstr>
      <vt:lpstr>Office 主题​​</vt:lpstr>
      <vt:lpstr>迎新报告</vt:lpstr>
      <vt:lpstr>工作方向</vt:lpstr>
      <vt:lpstr>认识感受</vt:lpstr>
      <vt:lpstr>谢谢！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wuhao</dc:creator>
  <cp:lastModifiedBy>Ecstasy</cp:lastModifiedBy>
  <cp:revision>13</cp:revision>
  <dcterms:created xsi:type="dcterms:W3CDTF">2022-08-31T11:58:13Z</dcterms:created>
  <dcterms:modified xsi:type="dcterms:W3CDTF">2022-08-31T11:58:13Z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2052-4.5.0.7415</vt:lpwstr>
  </property>
  <property fmtid="{D5CDD505-2E9C-101B-9397-08002B2CF9AE}" pid="3" name="ICV">
    <vt:lpwstr>05930937CEDD2E5AE7CD0E6348AC6F38</vt:lpwstr>
  </property>
</Properties>
</file>