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1" r:id="rId3"/>
  </p:sldMasterIdLst>
  <p:notesMasterIdLst>
    <p:notesMasterId r:id="rId11"/>
  </p:notesMasterIdLst>
  <p:sldIdLst>
    <p:sldId id="257" r:id="rId4"/>
    <p:sldId id="291" r:id="rId5"/>
    <p:sldId id="292" r:id="rId6"/>
    <p:sldId id="294" r:id="rId7"/>
    <p:sldId id="298" r:id="rId8"/>
    <p:sldId id="299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11" autoAdjust="0"/>
  </p:normalViewPr>
  <p:slideViewPr>
    <p:cSldViewPr snapToGrid="0">
      <p:cViewPr varScale="1">
        <p:scale>
          <a:sx n="60" d="100"/>
          <a:sy n="60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2FC49-A230-4788-AF9E-95C7A22764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6C907BF-5D60-48E7-A7E2-1A9992935B24}">
      <dgm:prSet phldrT="[文本]"/>
      <dgm:spPr>
        <a:xfrm>
          <a:off x="4067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en-US" dirty="0">
              <a:solidFill>
                <a:srgbClr val="FFFFFF"/>
              </a:solidFill>
              <a:latin typeface="Arial"/>
              <a:ea typeface="微软雅黑"/>
              <a:cs typeface="+mn-cs"/>
            </a:rPr>
            <a:t>Information extraction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8AEDAC04-AB73-4DE0-A8BA-A3F4204F0DFF}" type="parTrans" cxnId="{5FD56939-3836-493C-A9D6-DFC7FF814DB0}">
      <dgm:prSet/>
      <dgm:spPr/>
      <dgm:t>
        <a:bodyPr/>
        <a:lstStyle/>
        <a:p>
          <a:endParaRPr lang="zh-CN" altLang="en-US"/>
        </a:p>
      </dgm:t>
    </dgm:pt>
    <dgm:pt modelId="{15EF7368-3609-4155-99B1-7E6D82436E73}" type="sibTrans" cxnId="{5FD56939-3836-493C-A9D6-DFC7FF814DB0}">
      <dgm:prSet/>
      <dgm:spPr/>
      <dgm:t>
        <a:bodyPr/>
        <a:lstStyle/>
        <a:p>
          <a:endParaRPr lang="zh-CN" altLang="en-US"/>
        </a:p>
      </dgm:t>
    </dgm:pt>
    <dgm:pt modelId="{8645EEE8-41AF-443C-8754-D7EF92DAA70B}">
      <dgm:prSet phldrT="[文本]"/>
      <dgm:spPr>
        <a:xfrm>
          <a:off x="2058491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en-US" dirty="0">
              <a:solidFill>
                <a:srgbClr val="FFFFFF"/>
              </a:solidFill>
              <a:latin typeface="Arial"/>
              <a:ea typeface="微软雅黑"/>
              <a:cs typeface="+mn-cs"/>
            </a:rPr>
            <a:t>Trajectory planning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F3F2FCED-39C5-4AF6-B54D-1CFF7F5760CC}" type="parTrans" cxnId="{9AB8E035-0B74-40AD-A969-CF91CC947276}">
      <dgm:prSet/>
      <dgm:spPr/>
      <dgm:t>
        <a:bodyPr/>
        <a:lstStyle/>
        <a:p>
          <a:endParaRPr lang="zh-CN" altLang="en-US"/>
        </a:p>
      </dgm:t>
    </dgm:pt>
    <dgm:pt modelId="{130541D8-1422-4810-BF09-1C50966CE5E2}" type="sibTrans" cxnId="{9AB8E035-0B74-40AD-A969-CF91CC947276}">
      <dgm:prSet/>
      <dgm:spPr/>
      <dgm:t>
        <a:bodyPr/>
        <a:lstStyle/>
        <a:p>
          <a:endParaRPr lang="zh-CN" altLang="en-US"/>
        </a:p>
      </dgm:t>
    </dgm:pt>
    <dgm:pt modelId="{2E351F31-AB6A-46B3-9EC9-D426E5511C83}">
      <dgm:prSet phldrT="[文本]"/>
      <dgm:spPr>
        <a:xfrm>
          <a:off x="4112914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en-US" dirty="0">
              <a:solidFill>
                <a:srgbClr val="FFFFFF"/>
              </a:solidFill>
              <a:latin typeface="Arial"/>
              <a:ea typeface="微软雅黑"/>
              <a:cs typeface="+mn-cs"/>
            </a:rPr>
            <a:t>Simulation generation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AF07E85D-223A-4514-BC80-AE769650159E}" type="parTrans" cxnId="{5908BED7-FDC3-4764-8070-C00642849369}">
      <dgm:prSet/>
      <dgm:spPr/>
      <dgm:t>
        <a:bodyPr/>
        <a:lstStyle/>
        <a:p>
          <a:endParaRPr lang="zh-CN" altLang="en-US"/>
        </a:p>
      </dgm:t>
    </dgm:pt>
    <dgm:pt modelId="{20BCA9F9-7784-4C07-B9BC-A48B3DB9192D}" type="sibTrans" cxnId="{5908BED7-FDC3-4764-8070-C00642849369}">
      <dgm:prSet/>
      <dgm:spPr/>
      <dgm:t>
        <a:bodyPr/>
        <a:lstStyle/>
        <a:p>
          <a:endParaRPr lang="zh-CN" altLang="en-US"/>
        </a:p>
      </dgm:t>
    </dgm:pt>
    <dgm:pt modelId="{651BC723-0DF2-4EC3-A4A6-7B7E6B2F67BF}">
      <dgm:prSet phldrT="[文本]"/>
      <dgm:spPr>
        <a:xfrm>
          <a:off x="6167338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>
              <a:solidFill>
                <a:srgbClr val="FFFFFF"/>
              </a:solidFill>
              <a:latin typeface="Arial"/>
              <a:ea typeface="微软雅黑"/>
              <a:cs typeface="+mn-cs"/>
            </a:rPr>
            <a:t>Test generation</a:t>
          </a:r>
          <a:endParaRPr lang="zh-CN" altLang="en-US" dirty="0">
            <a:solidFill>
              <a:srgbClr val="FFFFFF"/>
            </a:solidFill>
            <a:latin typeface="Arial"/>
            <a:ea typeface="微软雅黑"/>
            <a:cs typeface="+mn-cs"/>
          </a:endParaRPr>
        </a:p>
      </dgm:t>
    </dgm:pt>
    <dgm:pt modelId="{EE699638-3333-4DDE-A06F-75AF5D52F134}" type="parTrans" cxnId="{892317D8-0CF3-4C27-8A78-2420880E8881}">
      <dgm:prSet/>
      <dgm:spPr/>
      <dgm:t>
        <a:bodyPr/>
        <a:lstStyle/>
        <a:p>
          <a:endParaRPr lang="zh-CN" altLang="en-US"/>
        </a:p>
      </dgm:t>
    </dgm:pt>
    <dgm:pt modelId="{FFCF6DF9-367E-404F-B1C3-93453494FFD5}" type="sibTrans" cxnId="{892317D8-0CF3-4C27-8A78-2420880E8881}">
      <dgm:prSet/>
      <dgm:spPr/>
      <dgm:t>
        <a:bodyPr/>
        <a:lstStyle/>
        <a:p>
          <a:endParaRPr lang="zh-CN" altLang="en-US"/>
        </a:p>
      </dgm:t>
    </dgm:pt>
    <dgm:pt modelId="{2B925415-25BD-4ED9-A31E-243BC76EF794}" type="pres">
      <dgm:prSet presAssocID="{3AC2FC49-A230-4788-AF9E-95C7A2276459}" presName="CompostProcess" presStyleCnt="0">
        <dgm:presLayoutVars>
          <dgm:dir/>
          <dgm:resizeHandles val="exact"/>
        </dgm:presLayoutVars>
      </dgm:prSet>
      <dgm:spPr/>
    </dgm:pt>
    <dgm:pt modelId="{5883443A-E18A-4C1D-81D5-167A5D8CDB9F}" type="pres">
      <dgm:prSet presAssocID="{3AC2FC49-A230-4788-AF9E-95C7A2276459}" presName="arrow" presStyleLbl="bgShp" presStyleIdx="0" presStyleCnt="1"/>
      <dgm:spPr>
        <a:xfrm>
          <a:off x="609599" y="0"/>
          <a:ext cx="6908800" cy="2390160"/>
        </a:xfrm>
        <a:prstGeom prst="rightArrow">
          <a:avLst/>
        </a:prstGeom>
        <a:solidFill>
          <a:srgbClr val="F083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A1930B5-DF3A-42BC-BFCD-7404082DC9C1}" type="pres">
      <dgm:prSet presAssocID="{3AC2FC49-A230-4788-AF9E-95C7A2276459}" presName="linearProcess" presStyleCnt="0"/>
      <dgm:spPr/>
    </dgm:pt>
    <dgm:pt modelId="{C8598B7F-D7E6-4C54-91CF-BC78F91C401E}" type="pres">
      <dgm:prSet presAssocID="{86C907BF-5D60-48E7-A7E2-1A9992935B24}" presName="textNode" presStyleLbl="node1" presStyleIdx="0" presStyleCnt="4">
        <dgm:presLayoutVars>
          <dgm:bulletEnabled val="1"/>
        </dgm:presLayoutVars>
      </dgm:prSet>
      <dgm:spPr/>
    </dgm:pt>
    <dgm:pt modelId="{BCCE5F0E-26BF-446D-BAE2-7E37EB466E00}" type="pres">
      <dgm:prSet presAssocID="{15EF7368-3609-4155-99B1-7E6D82436E73}" presName="sibTrans" presStyleCnt="0"/>
      <dgm:spPr/>
    </dgm:pt>
    <dgm:pt modelId="{140C0E24-4A2C-4EB5-9AB7-9FA6B3AE587D}" type="pres">
      <dgm:prSet presAssocID="{8645EEE8-41AF-443C-8754-D7EF92DAA70B}" presName="textNode" presStyleLbl="node1" presStyleIdx="1" presStyleCnt="4">
        <dgm:presLayoutVars>
          <dgm:bulletEnabled val="1"/>
        </dgm:presLayoutVars>
      </dgm:prSet>
      <dgm:spPr/>
    </dgm:pt>
    <dgm:pt modelId="{45CAEA50-8F39-4E42-A9AF-404808536152}" type="pres">
      <dgm:prSet presAssocID="{130541D8-1422-4810-BF09-1C50966CE5E2}" presName="sibTrans" presStyleCnt="0"/>
      <dgm:spPr/>
    </dgm:pt>
    <dgm:pt modelId="{D673B7EC-6FC7-4D4F-812A-633089BC6EE0}" type="pres">
      <dgm:prSet presAssocID="{2E351F31-AB6A-46B3-9EC9-D426E5511C83}" presName="textNode" presStyleLbl="node1" presStyleIdx="2" presStyleCnt="4">
        <dgm:presLayoutVars>
          <dgm:bulletEnabled val="1"/>
        </dgm:presLayoutVars>
      </dgm:prSet>
      <dgm:spPr/>
    </dgm:pt>
    <dgm:pt modelId="{87EB6A61-5C99-49D2-ACA4-4F6544EE2D2D}" type="pres">
      <dgm:prSet presAssocID="{20BCA9F9-7784-4C07-B9BC-A48B3DB9192D}" presName="sibTrans" presStyleCnt="0"/>
      <dgm:spPr/>
    </dgm:pt>
    <dgm:pt modelId="{5ED7B822-5C3D-4F43-89C9-7B4760A1D089}" type="pres">
      <dgm:prSet presAssocID="{651BC723-0DF2-4EC3-A4A6-7B7E6B2F67B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4BC8B0B-37D7-40F3-928A-24E6CFA99061}" type="presOf" srcId="{86C907BF-5D60-48E7-A7E2-1A9992935B24}" destId="{C8598B7F-D7E6-4C54-91CF-BC78F91C401E}" srcOrd="0" destOrd="0" presId="urn:microsoft.com/office/officeart/2005/8/layout/hProcess9"/>
    <dgm:cxn modelId="{E7634115-DF5C-4E8A-9AF1-A4FFCA788642}" type="presOf" srcId="{2E351F31-AB6A-46B3-9EC9-D426E5511C83}" destId="{D673B7EC-6FC7-4D4F-812A-633089BC6EE0}" srcOrd="0" destOrd="0" presId="urn:microsoft.com/office/officeart/2005/8/layout/hProcess9"/>
    <dgm:cxn modelId="{9AB8E035-0B74-40AD-A969-CF91CC947276}" srcId="{3AC2FC49-A230-4788-AF9E-95C7A2276459}" destId="{8645EEE8-41AF-443C-8754-D7EF92DAA70B}" srcOrd="1" destOrd="0" parTransId="{F3F2FCED-39C5-4AF6-B54D-1CFF7F5760CC}" sibTransId="{130541D8-1422-4810-BF09-1C50966CE5E2}"/>
    <dgm:cxn modelId="{5FD56939-3836-493C-A9D6-DFC7FF814DB0}" srcId="{3AC2FC49-A230-4788-AF9E-95C7A2276459}" destId="{86C907BF-5D60-48E7-A7E2-1A9992935B24}" srcOrd="0" destOrd="0" parTransId="{8AEDAC04-AB73-4DE0-A8BA-A3F4204F0DFF}" sibTransId="{15EF7368-3609-4155-99B1-7E6D82436E73}"/>
    <dgm:cxn modelId="{3B26C089-35CD-4F9A-962B-35FB1445E79E}" type="presOf" srcId="{3AC2FC49-A230-4788-AF9E-95C7A2276459}" destId="{2B925415-25BD-4ED9-A31E-243BC76EF794}" srcOrd="0" destOrd="0" presId="urn:microsoft.com/office/officeart/2005/8/layout/hProcess9"/>
    <dgm:cxn modelId="{6983C7A1-EAA1-484C-B286-CF1F54BEB2AE}" type="presOf" srcId="{8645EEE8-41AF-443C-8754-D7EF92DAA70B}" destId="{140C0E24-4A2C-4EB5-9AB7-9FA6B3AE587D}" srcOrd="0" destOrd="0" presId="urn:microsoft.com/office/officeart/2005/8/layout/hProcess9"/>
    <dgm:cxn modelId="{2290B0B8-59A2-4742-B623-2536D331C8D7}" type="presOf" srcId="{651BC723-0DF2-4EC3-A4A6-7B7E6B2F67BF}" destId="{5ED7B822-5C3D-4F43-89C9-7B4760A1D089}" srcOrd="0" destOrd="0" presId="urn:microsoft.com/office/officeart/2005/8/layout/hProcess9"/>
    <dgm:cxn modelId="{5908BED7-FDC3-4764-8070-C00642849369}" srcId="{3AC2FC49-A230-4788-AF9E-95C7A2276459}" destId="{2E351F31-AB6A-46B3-9EC9-D426E5511C83}" srcOrd="2" destOrd="0" parTransId="{AF07E85D-223A-4514-BC80-AE769650159E}" sibTransId="{20BCA9F9-7784-4C07-B9BC-A48B3DB9192D}"/>
    <dgm:cxn modelId="{892317D8-0CF3-4C27-8A78-2420880E8881}" srcId="{3AC2FC49-A230-4788-AF9E-95C7A2276459}" destId="{651BC723-0DF2-4EC3-A4A6-7B7E6B2F67BF}" srcOrd="3" destOrd="0" parTransId="{EE699638-3333-4DDE-A06F-75AF5D52F134}" sibTransId="{FFCF6DF9-367E-404F-B1C3-93453494FFD5}"/>
    <dgm:cxn modelId="{BD2B4EAE-3C83-477F-9588-DA66EFD68C41}" type="presParOf" srcId="{2B925415-25BD-4ED9-A31E-243BC76EF794}" destId="{5883443A-E18A-4C1D-81D5-167A5D8CDB9F}" srcOrd="0" destOrd="0" presId="urn:microsoft.com/office/officeart/2005/8/layout/hProcess9"/>
    <dgm:cxn modelId="{00001C5E-4419-44E8-A5AF-B2AC9885C490}" type="presParOf" srcId="{2B925415-25BD-4ED9-A31E-243BC76EF794}" destId="{CA1930B5-DF3A-42BC-BFCD-7404082DC9C1}" srcOrd="1" destOrd="0" presId="urn:microsoft.com/office/officeart/2005/8/layout/hProcess9"/>
    <dgm:cxn modelId="{01261906-21F5-45D9-8599-D6CCBF207DE1}" type="presParOf" srcId="{CA1930B5-DF3A-42BC-BFCD-7404082DC9C1}" destId="{C8598B7F-D7E6-4C54-91CF-BC78F91C401E}" srcOrd="0" destOrd="0" presId="urn:microsoft.com/office/officeart/2005/8/layout/hProcess9"/>
    <dgm:cxn modelId="{749F6D9F-AEE0-4999-B448-73B973935888}" type="presParOf" srcId="{CA1930B5-DF3A-42BC-BFCD-7404082DC9C1}" destId="{BCCE5F0E-26BF-446D-BAE2-7E37EB466E00}" srcOrd="1" destOrd="0" presId="urn:microsoft.com/office/officeart/2005/8/layout/hProcess9"/>
    <dgm:cxn modelId="{1A5E1342-ABEF-463B-ADFB-909F33E2D78C}" type="presParOf" srcId="{CA1930B5-DF3A-42BC-BFCD-7404082DC9C1}" destId="{140C0E24-4A2C-4EB5-9AB7-9FA6B3AE587D}" srcOrd="2" destOrd="0" presId="urn:microsoft.com/office/officeart/2005/8/layout/hProcess9"/>
    <dgm:cxn modelId="{C9E7EDC2-C40D-41EB-BB62-0D9E271BB3EE}" type="presParOf" srcId="{CA1930B5-DF3A-42BC-BFCD-7404082DC9C1}" destId="{45CAEA50-8F39-4E42-A9AF-404808536152}" srcOrd="3" destOrd="0" presId="urn:microsoft.com/office/officeart/2005/8/layout/hProcess9"/>
    <dgm:cxn modelId="{D523A8E7-6358-40B5-8549-FD325D54B502}" type="presParOf" srcId="{CA1930B5-DF3A-42BC-BFCD-7404082DC9C1}" destId="{D673B7EC-6FC7-4D4F-812A-633089BC6EE0}" srcOrd="4" destOrd="0" presId="urn:microsoft.com/office/officeart/2005/8/layout/hProcess9"/>
    <dgm:cxn modelId="{F3BBDA1A-4DC4-4117-8EBC-8734374C5EB4}" type="presParOf" srcId="{CA1930B5-DF3A-42BC-BFCD-7404082DC9C1}" destId="{87EB6A61-5C99-49D2-ACA4-4F6544EE2D2D}" srcOrd="5" destOrd="0" presId="urn:microsoft.com/office/officeart/2005/8/layout/hProcess9"/>
    <dgm:cxn modelId="{3606295E-0C67-41EE-B029-C5A919CBFE1C}" type="presParOf" srcId="{CA1930B5-DF3A-42BC-BFCD-7404082DC9C1}" destId="{5ED7B822-5C3D-4F43-89C9-7B4760A1D08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3443A-E18A-4C1D-81D5-167A5D8CDB9F}">
      <dsp:nvSpPr>
        <dsp:cNvPr id="0" name=""/>
        <dsp:cNvSpPr/>
      </dsp:nvSpPr>
      <dsp:spPr>
        <a:xfrm>
          <a:off x="609599" y="0"/>
          <a:ext cx="6908800" cy="2390160"/>
        </a:xfrm>
        <a:prstGeom prst="rightArrow">
          <a:avLst/>
        </a:prstGeom>
        <a:solidFill>
          <a:srgbClr val="F083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98B7F-D7E6-4C54-91CF-BC78F91C401E}">
      <dsp:nvSpPr>
        <dsp:cNvPr id="0" name=""/>
        <dsp:cNvSpPr/>
      </dsp:nvSpPr>
      <dsp:spPr>
        <a:xfrm>
          <a:off x="4067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>
              <a:solidFill>
                <a:srgbClr val="FFFFFF"/>
              </a:solidFill>
              <a:latin typeface="Arial"/>
              <a:ea typeface="微软雅黑"/>
              <a:cs typeface="+mn-cs"/>
            </a:rPr>
            <a:t>Information extraction</a:t>
          </a:r>
          <a:endParaRPr lang="zh-CN" altLang="en-US" sz="25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50738" y="763719"/>
        <a:ext cx="1863251" cy="862722"/>
      </dsp:txXfrm>
    </dsp:sp>
    <dsp:sp modelId="{140C0E24-4A2C-4EB5-9AB7-9FA6B3AE587D}">
      <dsp:nvSpPr>
        <dsp:cNvPr id="0" name=""/>
        <dsp:cNvSpPr/>
      </dsp:nvSpPr>
      <dsp:spPr>
        <a:xfrm>
          <a:off x="2058491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>
              <a:solidFill>
                <a:srgbClr val="FFFFFF"/>
              </a:solidFill>
              <a:latin typeface="Arial"/>
              <a:ea typeface="微软雅黑"/>
              <a:cs typeface="+mn-cs"/>
            </a:rPr>
            <a:t>Trajectory planning</a:t>
          </a:r>
          <a:endParaRPr lang="zh-CN" altLang="en-US" sz="25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2105162" y="763719"/>
        <a:ext cx="1863251" cy="862722"/>
      </dsp:txXfrm>
    </dsp:sp>
    <dsp:sp modelId="{D673B7EC-6FC7-4D4F-812A-633089BC6EE0}">
      <dsp:nvSpPr>
        <dsp:cNvPr id="0" name=""/>
        <dsp:cNvSpPr/>
      </dsp:nvSpPr>
      <dsp:spPr>
        <a:xfrm>
          <a:off x="4112914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>
              <a:solidFill>
                <a:srgbClr val="FFFFFF"/>
              </a:solidFill>
              <a:latin typeface="Arial"/>
              <a:ea typeface="微软雅黑"/>
              <a:cs typeface="+mn-cs"/>
            </a:rPr>
            <a:t>Simulation generation</a:t>
          </a:r>
          <a:endParaRPr lang="zh-CN" altLang="en-US" sz="25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4159585" y="763719"/>
        <a:ext cx="1863251" cy="862722"/>
      </dsp:txXfrm>
    </dsp:sp>
    <dsp:sp modelId="{5ED7B822-5C3D-4F43-89C9-7B4760A1D089}">
      <dsp:nvSpPr>
        <dsp:cNvPr id="0" name=""/>
        <dsp:cNvSpPr/>
      </dsp:nvSpPr>
      <dsp:spPr>
        <a:xfrm>
          <a:off x="6167338" y="717048"/>
          <a:ext cx="1956593" cy="956064"/>
        </a:xfrm>
        <a:prstGeom prst="roundRect">
          <a:avLst/>
        </a:prstGeom>
        <a:solidFill>
          <a:srgbClr val="F083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 dirty="0">
              <a:solidFill>
                <a:srgbClr val="FFFFFF"/>
              </a:solidFill>
              <a:latin typeface="Arial"/>
              <a:ea typeface="微软雅黑"/>
              <a:cs typeface="+mn-cs"/>
            </a:rPr>
            <a:t>Test generation</a:t>
          </a:r>
          <a:endParaRPr lang="zh-CN" altLang="en-US" sz="2500" kern="1200" dirty="0">
            <a:solidFill>
              <a:srgbClr val="FFFFFF"/>
            </a:solidFill>
            <a:latin typeface="Arial"/>
            <a:ea typeface="微软雅黑"/>
            <a:cs typeface="+mn-cs"/>
          </a:endParaRPr>
        </a:p>
      </dsp:txBody>
      <dsp:txXfrm>
        <a:off x="6214009" y="763719"/>
        <a:ext cx="1863251" cy="862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1C303-5CA4-4303-878D-1812FC0790BD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1D10-423D-4C28-A360-EA9287E76F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1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9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实例分割预测是通过预测目标中心和回归每个前景像素</a:t>
            </a:r>
            <a:r>
              <a:rPr lang="en-US" altLang="zh-CN" dirty="0"/>
              <a:t>(</a:t>
            </a:r>
            <a:r>
              <a:rPr lang="zh-CN" altLang="en-US" dirty="0"/>
              <a:t>即预测的“东西”类像素</a:t>
            </a:r>
            <a:r>
              <a:rPr lang="en-US" altLang="zh-CN" dirty="0"/>
              <a:t>)</a:t>
            </a:r>
            <a:r>
              <a:rPr lang="zh-CN" altLang="en-US" dirty="0"/>
              <a:t>到它们相应的中心来获得的。然后将预测的语义分割和类别不可知的实例分割进行融合，通过</a:t>
            </a:r>
            <a:r>
              <a:rPr lang="en-US" altLang="zh-CN" dirty="0" err="1"/>
              <a:t>DeeperLab</a:t>
            </a:r>
            <a:r>
              <a:rPr lang="zh-CN" altLang="en-US" dirty="0"/>
              <a:t>提出的“</a:t>
            </a:r>
            <a:r>
              <a:rPr lang="en-US" altLang="zh-CN" dirty="0"/>
              <a:t>major voting</a:t>
            </a:r>
            <a:r>
              <a:rPr lang="zh-CN" altLang="en-US" dirty="0"/>
              <a:t>”生成最终的全视域分割结果。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全景分割的目标是为图像中的每个像素分配一个唯一的值，编码语义标签和实例</a:t>
            </a:r>
            <a:r>
              <a:rPr lang="en-US" altLang="zh-CN" dirty="0"/>
              <a:t>id</a:t>
            </a:r>
            <a:r>
              <a:rPr lang="zh-CN" altLang="en-US" dirty="0"/>
              <a:t>。它需要识别图像中每个“物体”的类别和范围，并标记属于每个“物体”类别的所有像素。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55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场景还原后，选择</a:t>
            </a:r>
            <a:r>
              <a:rPr lang="en-US" altLang="zh-CN" dirty="0" err="1"/>
              <a:t>apollo</a:t>
            </a:r>
            <a:r>
              <a:rPr lang="zh-CN" altLang="en-US" dirty="0"/>
              <a:t>平台提供的自动驾驶车辆模型作为主车可以进行测试；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92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6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D24A64-809F-4C79-8683-5E29F84C5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4ADA6E-6210-4400-B75B-BC571CA34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1C4B85-1977-440C-817A-125C8399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323B58-8704-423A-A153-ED2204BB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B34F0-0C18-4910-A0C7-2ACA0BA0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2E16EA-B471-489F-BE38-79340D30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C55879-D61A-45B6-84F0-304247CE4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CA12D-674C-4B9E-825F-0D6F0AD1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76C5A-E7FE-47E7-994A-6D046D58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90B0F5-3AD1-40F7-B03F-CBE6B9B0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0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1125D5-22E4-4195-A862-7213F99F3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82B8FA-D694-4714-A4D3-D358F5A45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19F668-936E-4A57-BDBF-F7CDCE3C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C434B2-F5B1-4931-BFE2-2717E977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DE01CE-3A1B-4DB1-B76E-311ACC0E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55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4A20EE-D82A-465F-A06B-F1C499754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DE374A-EBD1-4603-9B8C-FCCF802C1B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" b="7222"/>
          <a:stretch>
            <a:fillRect/>
          </a:stretch>
        </p:blipFill>
        <p:spPr>
          <a:xfrm>
            <a:off x="209550" y="495300"/>
            <a:ext cx="11982450" cy="6362700"/>
          </a:xfrm>
          <a:custGeom>
            <a:avLst/>
            <a:gdLst>
              <a:gd name="connsiteX0" fmla="*/ 0 w 11982450"/>
              <a:gd name="connsiteY0" fmla="*/ 0 h 6362700"/>
              <a:gd name="connsiteX1" fmla="*/ 11982450 w 11982450"/>
              <a:gd name="connsiteY1" fmla="*/ 0 h 6362700"/>
              <a:gd name="connsiteX2" fmla="*/ 11982450 w 11982450"/>
              <a:gd name="connsiteY2" fmla="*/ 6362700 h 6362700"/>
              <a:gd name="connsiteX3" fmla="*/ 0 w 11982450"/>
              <a:gd name="connsiteY3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2450" h="6362700">
                <a:moveTo>
                  <a:pt x="0" y="0"/>
                </a:moveTo>
                <a:lnTo>
                  <a:pt x="11982450" y="0"/>
                </a:lnTo>
                <a:lnTo>
                  <a:pt x="11982450" y="6362700"/>
                </a:lnTo>
                <a:lnTo>
                  <a:pt x="0" y="6362700"/>
                </a:lnTo>
                <a:close/>
              </a:path>
            </a:pathLst>
          </a:custGeom>
        </p:spPr>
      </p:pic>
      <p:sp>
        <p:nvSpPr>
          <p:cNvPr id="47" name="副标题 2">
            <a:extLst>
              <a:ext uri="{FF2B5EF4-FFF2-40B4-BE49-F238E27FC236}">
                <a16:creationId xmlns:a16="http://schemas.microsoft.com/office/drawing/2014/main" id="{CCA6D9F9-31CD-4DD0-877A-74BD109737B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980266" y="3076670"/>
            <a:ext cx="5734859" cy="66060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E94056E4-2D98-4982-A807-CA502024D9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80266" y="1586016"/>
            <a:ext cx="5734859" cy="1461984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zh-CN" altLang="en-US" dirty="0"/>
          </a:p>
        </p:txBody>
      </p:sp>
      <p:sp>
        <p:nvSpPr>
          <p:cNvPr id="49" name="文本占位符 13">
            <a:extLst>
              <a:ext uri="{FF2B5EF4-FFF2-40B4-BE49-F238E27FC236}">
                <a16:creationId xmlns:a16="http://schemas.microsoft.com/office/drawing/2014/main" id="{70E1BFD4-2916-47D9-B1AD-41346A9F900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80266" y="4760885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50" name="文本占位符 13">
            <a:extLst>
              <a:ext uri="{FF2B5EF4-FFF2-40B4-BE49-F238E27FC236}">
                <a16:creationId xmlns:a16="http://schemas.microsoft.com/office/drawing/2014/main" id="{FEDB75A0-018A-4ED1-B969-EED58E77D4F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0266" y="5085826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61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33540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513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277E81-3B8D-43E5-B004-CC6D48573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E04430-71DE-424E-95FD-FA131CF501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8" b="11843"/>
          <a:stretch>
            <a:fillRect/>
          </a:stretch>
        </p:blipFill>
        <p:spPr>
          <a:xfrm flipH="1">
            <a:off x="0" y="812166"/>
            <a:ext cx="11520489" cy="6045835"/>
          </a:xfrm>
          <a:custGeom>
            <a:avLst/>
            <a:gdLst>
              <a:gd name="connsiteX0" fmla="*/ 11520489 w 11520489"/>
              <a:gd name="connsiteY0" fmla="*/ 0 h 6045835"/>
              <a:gd name="connsiteX1" fmla="*/ 0 w 11520489"/>
              <a:gd name="connsiteY1" fmla="*/ 0 h 6045835"/>
              <a:gd name="connsiteX2" fmla="*/ 0 w 11520489"/>
              <a:gd name="connsiteY2" fmla="*/ 6045835 h 6045835"/>
              <a:gd name="connsiteX3" fmla="*/ 11520488 w 11520489"/>
              <a:gd name="connsiteY3" fmla="*/ 6045835 h 6045835"/>
              <a:gd name="connsiteX4" fmla="*/ 11520488 w 11520489"/>
              <a:gd name="connsiteY4" fmla="*/ 610235 h 6045835"/>
              <a:gd name="connsiteX5" fmla="*/ 11520489 w 11520489"/>
              <a:gd name="connsiteY5" fmla="*/ 610235 h 604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489" h="6045835">
                <a:moveTo>
                  <a:pt x="11520489" y="0"/>
                </a:moveTo>
                <a:lnTo>
                  <a:pt x="0" y="0"/>
                </a:lnTo>
                <a:lnTo>
                  <a:pt x="0" y="6045835"/>
                </a:lnTo>
                <a:lnTo>
                  <a:pt x="11520488" y="6045835"/>
                </a:lnTo>
                <a:lnTo>
                  <a:pt x="11520488" y="610235"/>
                </a:lnTo>
                <a:lnTo>
                  <a:pt x="11520489" y="610235"/>
                </a:lnTo>
                <a:close/>
              </a:path>
            </a:pathLst>
          </a:cu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E7AE590B-C2A6-482B-979E-061A7A17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99" y="2744687"/>
            <a:ext cx="5419185" cy="89535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992C4047-50A9-474D-8BC7-B1B944446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0298" y="364003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0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6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88090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04765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4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9EDE4-6F88-4686-90A8-88463C95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E61F1-4ECA-4F1E-BD99-A9EC58B5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4085D6-178C-43BB-925B-03598E75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E793A7-C950-42E8-9AB1-6CF60212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301A3-D1C9-4D0D-AC13-EACD1B5C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4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29082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959468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9750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71964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F6F4-4868-46E1-ABC2-184B856A476D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61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4A20EE-D82A-465F-A06B-F1C499754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DE374A-EBD1-4603-9B8C-FCCF802C1B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" b="7222"/>
          <a:stretch>
            <a:fillRect/>
          </a:stretch>
        </p:blipFill>
        <p:spPr>
          <a:xfrm>
            <a:off x="209550" y="495300"/>
            <a:ext cx="11982450" cy="6362700"/>
          </a:xfrm>
          <a:custGeom>
            <a:avLst/>
            <a:gdLst>
              <a:gd name="connsiteX0" fmla="*/ 0 w 11982450"/>
              <a:gd name="connsiteY0" fmla="*/ 0 h 6362700"/>
              <a:gd name="connsiteX1" fmla="*/ 11982450 w 11982450"/>
              <a:gd name="connsiteY1" fmla="*/ 0 h 6362700"/>
              <a:gd name="connsiteX2" fmla="*/ 11982450 w 11982450"/>
              <a:gd name="connsiteY2" fmla="*/ 6362700 h 6362700"/>
              <a:gd name="connsiteX3" fmla="*/ 0 w 11982450"/>
              <a:gd name="connsiteY3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2450" h="6362700">
                <a:moveTo>
                  <a:pt x="0" y="0"/>
                </a:moveTo>
                <a:lnTo>
                  <a:pt x="11982450" y="0"/>
                </a:lnTo>
                <a:lnTo>
                  <a:pt x="11982450" y="6362700"/>
                </a:lnTo>
                <a:lnTo>
                  <a:pt x="0" y="6362700"/>
                </a:lnTo>
                <a:close/>
              </a:path>
            </a:pathLst>
          </a:custGeom>
        </p:spPr>
      </p:pic>
      <p:sp>
        <p:nvSpPr>
          <p:cNvPr id="47" name="副标题 2">
            <a:extLst>
              <a:ext uri="{FF2B5EF4-FFF2-40B4-BE49-F238E27FC236}">
                <a16:creationId xmlns:a16="http://schemas.microsoft.com/office/drawing/2014/main" id="{CCA6D9F9-31CD-4DD0-877A-74BD109737B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980266" y="3076670"/>
            <a:ext cx="5734859" cy="66060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E94056E4-2D98-4982-A807-CA502024D9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80266" y="1586016"/>
            <a:ext cx="5734859" cy="1461984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zh-CN" altLang="en-US" dirty="0"/>
          </a:p>
        </p:txBody>
      </p:sp>
      <p:sp>
        <p:nvSpPr>
          <p:cNvPr id="49" name="文本占位符 13">
            <a:extLst>
              <a:ext uri="{FF2B5EF4-FFF2-40B4-BE49-F238E27FC236}">
                <a16:creationId xmlns:a16="http://schemas.microsoft.com/office/drawing/2014/main" id="{70E1BFD4-2916-47D9-B1AD-41346A9F900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80266" y="4760885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50" name="文本占位符 13">
            <a:extLst>
              <a:ext uri="{FF2B5EF4-FFF2-40B4-BE49-F238E27FC236}">
                <a16:creationId xmlns:a16="http://schemas.microsoft.com/office/drawing/2014/main" id="{FEDB75A0-018A-4ED1-B969-EED58E77D4F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0266" y="5085826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061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37F0258-4B56-4926-ADC9-621241FD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5ED84E-AE7F-4CAB-88D1-09BCAA69C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8" b="11843"/>
          <a:stretch>
            <a:fillRect/>
          </a:stretch>
        </p:blipFill>
        <p:spPr>
          <a:xfrm flipH="1">
            <a:off x="0" y="812166"/>
            <a:ext cx="11520489" cy="6045835"/>
          </a:xfrm>
          <a:custGeom>
            <a:avLst/>
            <a:gdLst>
              <a:gd name="connsiteX0" fmla="*/ 11520489 w 11520489"/>
              <a:gd name="connsiteY0" fmla="*/ 0 h 6045835"/>
              <a:gd name="connsiteX1" fmla="*/ 0 w 11520489"/>
              <a:gd name="connsiteY1" fmla="*/ 0 h 6045835"/>
              <a:gd name="connsiteX2" fmla="*/ 0 w 11520489"/>
              <a:gd name="connsiteY2" fmla="*/ 6045835 h 6045835"/>
              <a:gd name="connsiteX3" fmla="*/ 11520488 w 11520489"/>
              <a:gd name="connsiteY3" fmla="*/ 6045835 h 6045835"/>
              <a:gd name="connsiteX4" fmla="*/ 11520488 w 11520489"/>
              <a:gd name="connsiteY4" fmla="*/ 610235 h 6045835"/>
              <a:gd name="connsiteX5" fmla="*/ 11520489 w 11520489"/>
              <a:gd name="connsiteY5" fmla="*/ 610235 h 604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489" h="6045835">
                <a:moveTo>
                  <a:pt x="11520489" y="0"/>
                </a:moveTo>
                <a:lnTo>
                  <a:pt x="0" y="0"/>
                </a:lnTo>
                <a:lnTo>
                  <a:pt x="0" y="6045835"/>
                </a:lnTo>
                <a:lnTo>
                  <a:pt x="11520488" y="6045835"/>
                </a:lnTo>
                <a:lnTo>
                  <a:pt x="11520488" y="610235"/>
                </a:lnTo>
                <a:lnTo>
                  <a:pt x="11520489" y="610235"/>
                </a:lnTo>
                <a:close/>
              </a:path>
            </a:pathLst>
          </a:custGeom>
        </p:spPr>
      </p:pic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930299" y="2744687"/>
            <a:ext cx="5419185" cy="89535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930298" y="364003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63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3ED9-075E-4785-A317-0ED204554FD3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97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D55CE78-2B65-4A52-B6DC-6AA8487BB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303ADA-3826-487A-A2E7-7737EBD54C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" b="7222"/>
          <a:stretch>
            <a:fillRect/>
          </a:stretch>
        </p:blipFill>
        <p:spPr>
          <a:xfrm>
            <a:off x="209550" y="495300"/>
            <a:ext cx="11982450" cy="6362700"/>
          </a:xfrm>
          <a:custGeom>
            <a:avLst/>
            <a:gdLst>
              <a:gd name="connsiteX0" fmla="*/ 0 w 11982450"/>
              <a:gd name="connsiteY0" fmla="*/ 0 h 6362700"/>
              <a:gd name="connsiteX1" fmla="*/ 11982450 w 11982450"/>
              <a:gd name="connsiteY1" fmla="*/ 0 h 6362700"/>
              <a:gd name="connsiteX2" fmla="*/ 11982450 w 11982450"/>
              <a:gd name="connsiteY2" fmla="*/ 6362700 h 6362700"/>
              <a:gd name="connsiteX3" fmla="*/ 0 w 11982450"/>
              <a:gd name="connsiteY3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2450" h="6362700">
                <a:moveTo>
                  <a:pt x="0" y="0"/>
                </a:moveTo>
                <a:lnTo>
                  <a:pt x="11982450" y="0"/>
                </a:lnTo>
                <a:lnTo>
                  <a:pt x="11982450" y="6362700"/>
                </a:lnTo>
                <a:lnTo>
                  <a:pt x="0" y="6362700"/>
                </a:lnTo>
                <a:close/>
              </a:path>
            </a:pathLst>
          </a:cu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172821" y="1515026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172821" y="3904173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2822" y="3607902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191245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4A20EE-D82A-465F-A06B-F1C499754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DE374A-EBD1-4603-9B8C-FCCF802C1B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" b="7222"/>
          <a:stretch>
            <a:fillRect/>
          </a:stretch>
        </p:blipFill>
        <p:spPr>
          <a:xfrm>
            <a:off x="209550" y="495300"/>
            <a:ext cx="11982450" cy="6362700"/>
          </a:xfrm>
          <a:custGeom>
            <a:avLst/>
            <a:gdLst>
              <a:gd name="connsiteX0" fmla="*/ 0 w 11982450"/>
              <a:gd name="connsiteY0" fmla="*/ 0 h 6362700"/>
              <a:gd name="connsiteX1" fmla="*/ 11982450 w 11982450"/>
              <a:gd name="connsiteY1" fmla="*/ 0 h 6362700"/>
              <a:gd name="connsiteX2" fmla="*/ 11982450 w 11982450"/>
              <a:gd name="connsiteY2" fmla="*/ 6362700 h 6362700"/>
              <a:gd name="connsiteX3" fmla="*/ 0 w 11982450"/>
              <a:gd name="connsiteY3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2450" h="6362700">
                <a:moveTo>
                  <a:pt x="0" y="0"/>
                </a:moveTo>
                <a:lnTo>
                  <a:pt x="11982450" y="0"/>
                </a:lnTo>
                <a:lnTo>
                  <a:pt x="11982450" y="6362700"/>
                </a:lnTo>
                <a:lnTo>
                  <a:pt x="0" y="6362700"/>
                </a:lnTo>
                <a:close/>
              </a:path>
            </a:pathLst>
          </a:custGeom>
        </p:spPr>
      </p:pic>
      <p:sp>
        <p:nvSpPr>
          <p:cNvPr id="47" name="副标题 2">
            <a:extLst>
              <a:ext uri="{FF2B5EF4-FFF2-40B4-BE49-F238E27FC236}">
                <a16:creationId xmlns:a16="http://schemas.microsoft.com/office/drawing/2014/main" id="{CCA6D9F9-31CD-4DD0-877A-74BD109737B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980266" y="3076670"/>
            <a:ext cx="5734859" cy="66060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E94056E4-2D98-4982-A807-CA502024D9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80266" y="1586016"/>
            <a:ext cx="5734859" cy="1461984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zh-CN" altLang="en-US" dirty="0"/>
          </a:p>
        </p:txBody>
      </p:sp>
      <p:sp>
        <p:nvSpPr>
          <p:cNvPr id="49" name="文本占位符 13">
            <a:extLst>
              <a:ext uri="{FF2B5EF4-FFF2-40B4-BE49-F238E27FC236}">
                <a16:creationId xmlns:a16="http://schemas.microsoft.com/office/drawing/2014/main" id="{70E1BFD4-2916-47D9-B1AD-41346A9F900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80266" y="4760885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50" name="文本占位符 13">
            <a:extLst>
              <a:ext uri="{FF2B5EF4-FFF2-40B4-BE49-F238E27FC236}">
                <a16:creationId xmlns:a16="http://schemas.microsoft.com/office/drawing/2014/main" id="{FEDB75A0-018A-4ED1-B969-EED58E77D4F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0266" y="5085826"/>
            <a:ext cx="535706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2">
                    <a:lumMod val="75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87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2B054-B902-40B6-994C-B8CF0059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FF3E08-27D3-470D-A387-0B6E69D1E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6DF086-6BA9-4D44-AFCA-808F4A3E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38EB4B-F2B1-49CB-A065-FE878108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A3658A-FBB3-4304-BC7E-7219BD06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66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37F0258-4B56-4926-ADC9-621241FD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5ED84E-AE7F-4CAB-88D1-09BCAA69C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8" b="11843"/>
          <a:stretch>
            <a:fillRect/>
          </a:stretch>
        </p:blipFill>
        <p:spPr>
          <a:xfrm flipH="1">
            <a:off x="0" y="812166"/>
            <a:ext cx="11520489" cy="6045835"/>
          </a:xfrm>
          <a:custGeom>
            <a:avLst/>
            <a:gdLst>
              <a:gd name="connsiteX0" fmla="*/ 11520489 w 11520489"/>
              <a:gd name="connsiteY0" fmla="*/ 0 h 6045835"/>
              <a:gd name="connsiteX1" fmla="*/ 0 w 11520489"/>
              <a:gd name="connsiteY1" fmla="*/ 0 h 6045835"/>
              <a:gd name="connsiteX2" fmla="*/ 0 w 11520489"/>
              <a:gd name="connsiteY2" fmla="*/ 6045835 h 6045835"/>
              <a:gd name="connsiteX3" fmla="*/ 11520488 w 11520489"/>
              <a:gd name="connsiteY3" fmla="*/ 6045835 h 6045835"/>
              <a:gd name="connsiteX4" fmla="*/ 11520488 w 11520489"/>
              <a:gd name="connsiteY4" fmla="*/ 610235 h 6045835"/>
              <a:gd name="connsiteX5" fmla="*/ 11520489 w 11520489"/>
              <a:gd name="connsiteY5" fmla="*/ 610235 h 604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0489" h="6045835">
                <a:moveTo>
                  <a:pt x="11520489" y="0"/>
                </a:moveTo>
                <a:lnTo>
                  <a:pt x="0" y="0"/>
                </a:lnTo>
                <a:lnTo>
                  <a:pt x="0" y="6045835"/>
                </a:lnTo>
                <a:lnTo>
                  <a:pt x="11520488" y="6045835"/>
                </a:lnTo>
                <a:lnTo>
                  <a:pt x="11520488" y="610235"/>
                </a:lnTo>
                <a:lnTo>
                  <a:pt x="11520489" y="610235"/>
                </a:lnTo>
                <a:close/>
              </a:path>
            </a:pathLst>
          </a:custGeom>
        </p:spPr>
      </p:pic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930299" y="2744687"/>
            <a:ext cx="5419185" cy="89535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930298" y="364003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384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F6F4-4868-46E1-ABC2-184B856A476D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686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3ED9-075E-4785-A317-0ED204554FD3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997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84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D55CE78-2B65-4A52-B6DC-6AA8487BB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303ADA-3826-487A-A2E7-7737EBD54C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" b="7222"/>
          <a:stretch>
            <a:fillRect/>
          </a:stretch>
        </p:blipFill>
        <p:spPr>
          <a:xfrm>
            <a:off x="209550" y="495300"/>
            <a:ext cx="11982450" cy="6362700"/>
          </a:xfrm>
          <a:custGeom>
            <a:avLst/>
            <a:gdLst>
              <a:gd name="connsiteX0" fmla="*/ 0 w 11982450"/>
              <a:gd name="connsiteY0" fmla="*/ 0 h 6362700"/>
              <a:gd name="connsiteX1" fmla="*/ 11982450 w 11982450"/>
              <a:gd name="connsiteY1" fmla="*/ 0 h 6362700"/>
              <a:gd name="connsiteX2" fmla="*/ 11982450 w 11982450"/>
              <a:gd name="connsiteY2" fmla="*/ 6362700 h 6362700"/>
              <a:gd name="connsiteX3" fmla="*/ 0 w 11982450"/>
              <a:gd name="connsiteY3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2450" h="6362700">
                <a:moveTo>
                  <a:pt x="0" y="0"/>
                </a:moveTo>
                <a:lnTo>
                  <a:pt x="11982450" y="0"/>
                </a:lnTo>
                <a:lnTo>
                  <a:pt x="11982450" y="6362700"/>
                </a:lnTo>
                <a:lnTo>
                  <a:pt x="0" y="6362700"/>
                </a:lnTo>
                <a:close/>
              </a:path>
            </a:pathLst>
          </a:cu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172821" y="1515026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172821" y="3904173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2822" y="3607902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264315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A7BD7-F5C4-4006-893C-AE2A4DCD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A8BA3D-957F-4B25-8D81-CF41D8554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2E8267-9804-46B4-92B6-58D6C33B4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495184-8DEB-4198-9281-D8041CB6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726E10-1AC2-4C64-A39D-BC7F750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EB8CD6-0732-4A63-89C0-D34B0E65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75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938AF-1978-45E0-86A6-719DA5EE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BB1C23-7CFA-4886-9FF9-070439E4E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F2AD5-EE1F-47B0-BD45-F80E74366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96D9B4-23D2-441A-B041-7B4E1E220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740611C-CE89-4479-B310-530C86A53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4C41EB3-9E50-41F7-B122-18D1E7E0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DA3A3B-C0C8-4E75-B3C8-38A63BC4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4456A5-AE04-40B3-8D23-ED9D294E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5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3B65C-9B17-4C01-BDF0-5E337042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19B858-D39C-4AAD-9CC5-5FC54357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4CC5F8-7C4C-40EB-8999-AA508D80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4661F6-34F7-427E-86AA-A93B981C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37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E5EE79-54BC-410D-AB25-50B4CD14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74F3A8-1852-4212-A1FF-3E6172BD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5C7600-D309-436A-B4DA-663FD0A9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54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52DDD0-DDCB-471F-A2FD-28AF222E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FB4CBB-EA6B-4A1D-BD53-BDB9A9FAA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2C06D9-5DB9-46AE-AA27-6772D0347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9D0B94-C364-4323-9E1C-B65765C7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CAADBC-01C9-45AF-9CC0-8103105B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B7CD13-744C-430F-95CF-E7D12F03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5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62F89-38A3-48F8-83B7-AC7D4D3C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164DC1-A099-4A8A-BCCE-A18F4C040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C74EE8-9809-48A5-9C2F-683C520CB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198C1A-ABDA-4876-AC79-CD8CF91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A7050-E89B-4F5E-943E-8557895C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DDB9EB-9562-405F-B51B-868809AF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43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F57BA3-1274-4E38-953F-C64ABF3A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2A85A4-0980-4F26-ACED-50D3D525F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93940F-EDB5-4167-98EC-1A6573EAF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21B072-73D1-4182-938E-0A5AAB370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CD322-A17F-445D-90BF-CF529DA31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97C4B5-1EAA-4792-A12A-D7F027E974F3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ED9CF31-C1C2-433E-8260-DDA7086BA9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936BA2A-3A61-4173-A15F-4642F9B69DDC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62" r:id="rId13"/>
    <p:sldLayoutId id="2147483663" r:id="rId14"/>
    <p:sldLayoutId id="2147483665" r:id="rId15"/>
    <p:sldLayoutId id="2147483667" r:id="rId16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0C73AD-EA6A-460C-BC4D-A7B03857A245}" type="datetime1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7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80266" y="1586016"/>
            <a:ext cx="6601634" cy="1461984"/>
          </a:xfrm>
        </p:spPr>
        <p:txBody>
          <a:bodyPr/>
          <a:lstStyle/>
          <a:p>
            <a:r>
              <a:rPr lang="zh-CN" altLang="en-US" dirty="0"/>
              <a:t>            </a:t>
            </a:r>
            <a:r>
              <a:rPr lang="zh-CN" altLang="en-US" sz="5400" b="1" dirty="0"/>
              <a:t>迎新报告会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113616" y="4149724"/>
            <a:ext cx="5357061" cy="923307"/>
          </a:xfrm>
        </p:spPr>
        <p:txBody>
          <a:bodyPr/>
          <a:lstStyle/>
          <a:p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张旭东 蔡彦导师组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中国科学院软件研究所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ACAE-E901-49A6-A000-570097F68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3616" y="5101700"/>
            <a:ext cx="5357061" cy="29627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2022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月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日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9CC018-8E67-45B3-B243-3B47C0B06811}"/>
              </a:ext>
            </a:extLst>
          </p:cNvPr>
          <p:cNvGrpSpPr/>
          <p:nvPr/>
        </p:nvGrpSpPr>
        <p:grpSpPr>
          <a:xfrm>
            <a:off x="720725" y="474742"/>
            <a:ext cx="4891536" cy="461665"/>
            <a:chOff x="669925" y="544592"/>
            <a:chExt cx="4891536" cy="461665"/>
          </a:xfrm>
        </p:grpSpPr>
        <p:pic>
          <p:nvPicPr>
            <p:cNvPr id="8" name="Picture 4" descr="http://www.is.cas.cn/images/iscaslogo.png">
              <a:extLst>
                <a:ext uri="{FF2B5EF4-FFF2-40B4-BE49-F238E27FC236}">
                  <a16:creationId xmlns:a16="http://schemas.microsoft.com/office/drawing/2014/main" id="{346BEC64-2902-4B8C-BE62-1402E1913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18" b="7654"/>
            <a:stretch/>
          </p:blipFill>
          <p:spPr bwMode="auto">
            <a:xfrm>
              <a:off x="669925" y="611621"/>
              <a:ext cx="1552575" cy="39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308EC5-D3CE-4F20-B9DC-DD5F0C451A64}"/>
                </a:ext>
              </a:extLst>
            </p:cNvPr>
            <p:cNvSpPr txBox="1"/>
            <p:nvPr/>
          </p:nvSpPr>
          <p:spPr>
            <a:xfrm>
              <a:off x="2299029" y="544592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/>
                <a:t>中国科学院软件研究所</a:t>
              </a:r>
              <a:endParaRPr lang="en-US" sz="2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363F2-7758-4C99-8E69-687BB2EB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8261-22DB-40C1-842B-65C1D405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6" y="387349"/>
            <a:ext cx="9601200" cy="1485900"/>
          </a:xfrm>
        </p:spPr>
        <p:txBody>
          <a:bodyPr/>
          <a:lstStyle/>
          <a:p>
            <a:r>
              <a:rPr lang="zh-CN" altLang="en-US" dirty="0"/>
              <a:t>主要内容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F70A6-8689-4ACB-BC51-FC49C1CD5B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sz="3200" dirty="0">
                <a:latin typeface="+mj-ea"/>
                <a:ea typeface="+mj-ea"/>
              </a:rPr>
              <a:t>研究内容简介</a:t>
            </a:r>
            <a:endParaRPr lang="en-US" altLang="zh-CN" sz="3200" dirty="0">
              <a:latin typeface="+mj-ea"/>
              <a:ea typeface="+mj-ea"/>
            </a:endParaRPr>
          </a:p>
          <a:p>
            <a:endParaRPr lang="en-US" altLang="zh-CN" sz="3200" dirty="0">
              <a:latin typeface="+mj-ea"/>
              <a:ea typeface="+mj-ea"/>
            </a:endParaRPr>
          </a:p>
          <a:p>
            <a:r>
              <a:rPr lang="zh-CN" altLang="en-US" sz="3200" dirty="0">
                <a:latin typeface="+mj-ea"/>
                <a:ea typeface="+mj-ea"/>
              </a:rPr>
              <a:t>研究成果展示</a:t>
            </a:r>
            <a:endParaRPr lang="en-US" altLang="zh-CN" sz="3200" dirty="0">
              <a:latin typeface="+mj-ea"/>
              <a:ea typeface="+mj-ea"/>
            </a:endParaRPr>
          </a:p>
          <a:p>
            <a:endParaRPr lang="en-US" altLang="zh-CN" sz="3200" dirty="0">
              <a:latin typeface="+mj-ea"/>
              <a:ea typeface="+mj-ea"/>
            </a:endParaRPr>
          </a:p>
          <a:p>
            <a:r>
              <a:rPr lang="zh-CN" altLang="en-US" sz="3200" dirty="0">
                <a:latin typeface="+mj-ea"/>
                <a:ea typeface="+mj-ea"/>
              </a:rPr>
              <a:t>经验分享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5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363F2-7758-4C99-8E69-687BB2EB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8261-22DB-40C1-842B-65C1D405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6" y="387349"/>
            <a:ext cx="9601200" cy="1485900"/>
          </a:xfrm>
        </p:spPr>
        <p:txBody>
          <a:bodyPr/>
          <a:lstStyle/>
          <a:p>
            <a:r>
              <a:rPr lang="zh-CN" altLang="en-US" dirty="0"/>
              <a:t>研究内容简介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F70A6-8689-4ACB-BC51-FC49C1CD5B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研究方向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     自动驾驶原型测试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     自动驾驶关键场景恢复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     程序分析与内存安全</a:t>
            </a:r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66284A-4A79-1B2D-438F-B14362A64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32" y="3812522"/>
            <a:ext cx="3833630" cy="264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EFCC1F-6630-97B8-6E35-FD500DCFF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49" y="3812523"/>
            <a:ext cx="3833630" cy="2640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21361C-DA94-E0EE-5C33-5BBA4BF22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03" y="3812520"/>
            <a:ext cx="3210729" cy="2640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75E6E9-4FE5-D90B-47DF-5FB07A29A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18" y="1130298"/>
            <a:ext cx="5858288" cy="27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363F2-7758-4C99-8E69-687BB2EB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8261-22DB-40C1-842B-65C1D405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6" y="387349"/>
            <a:ext cx="9601200" cy="1485900"/>
          </a:xfrm>
        </p:spPr>
        <p:txBody>
          <a:bodyPr/>
          <a:lstStyle/>
          <a:p>
            <a:r>
              <a:rPr lang="zh-CN" altLang="en-US" dirty="0"/>
              <a:t>研究成果展示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F70A6-8689-4ACB-BC51-FC49C1CD5B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自动驾驶关键场景恢复</a:t>
            </a:r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C6039AFF-759F-4106-AEEC-82F75888E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906413"/>
              </p:ext>
            </p:extLst>
          </p:nvPr>
        </p:nvGraphicFramePr>
        <p:xfrm>
          <a:off x="2031205" y="1336445"/>
          <a:ext cx="8128000" cy="23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图片 7">
            <a:extLst>
              <a:ext uri="{FF2B5EF4-FFF2-40B4-BE49-F238E27FC236}">
                <a16:creationId xmlns:a16="http://schemas.microsoft.com/office/drawing/2014/main" id="{B218A38B-85E8-4CA2-98E5-7D95A77A0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786" y="3750246"/>
            <a:ext cx="7456837" cy="29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0F8CB-6A27-478A-94EE-53F1DA91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B178A-B682-47F8-AEC6-B180DB88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 </a:t>
            </a:r>
            <a:r>
              <a:rPr lang="en-US" altLang="zh-CN" dirty="0"/>
              <a:t>Demo 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CBF58F-1CD8-4038-93C4-279DE573A5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901B6814-4E2D-4007-9769-6868A8632D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" y="165944"/>
            <a:ext cx="3328987" cy="2136668"/>
          </a:xfrm>
          <a:prstGeom prst="rect">
            <a:avLst/>
          </a:prstGeom>
        </p:spPr>
      </p:pic>
      <p:pic>
        <p:nvPicPr>
          <p:cNvPr id="6" name="图像场景还原">
            <a:hlinkClick r:id="" action="ppaction://media"/>
            <a:extLst>
              <a:ext uri="{FF2B5EF4-FFF2-40B4-BE49-F238E27FC236}">
                <a16:creationId xmlns:a16="http://schemas.microsoft.com/office/drawing/2014/main" id="{C1AE7301-D119-422E-916C-A902FE74EA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0927" y="1746250"/>
            <a:ext cx="10551073" cy="5111749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DCAD1411-863D-4DBF-B450-281B9C7D36DC}"/>
              </a:ext>
            </a:extLst>
          </p:cNvPr>
          <p:cNvSpPr/>
          <p:nvPr/>
        </p:nvSpPr>
        <p:spPr>
          <a:xfrm rot="14231366">
            <a:off x="624845" y="494092"/>
            <a:ext cx="551117" cy="23630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080C2324-AF19-45A4-A9B6-BBF541C26002}"/>
              </a:ext>
            </a:extLst>
          </p:cNvPr>
          <p:cNvSpPr/>
          <p:nvPr/>
        </p:nvSpPr>
        <p:spPr>
          <a:xfrm rot="14231366">
            <a:off x="927894" y="328149"/>
            <a:ext cx="551117" cy="23630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6CF7A743-95D1-4F61-BE0F-0CE722A32E75}"/>
              </a:ext>
            </a:extLst>
          </p:cNvPr>
          <p:cNvSpPr/>
          <p:nvPr/>
        </p:nvSpPr>
        <p:spPr>
          <a:xfrm rot="9000000">
            <a:off x="1365368" y="173168"/>
            <a:ext cx="551117" cy="23630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6939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363F2-7758-4C99-8E69-687BB2EB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48261-22DB-40C1-842B-65C1D405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16" y="387349"/>
            <a:ext cx="9601200" cy="1485900"/>
          </a:xfrm>
        </p:spPr>
        <p:txBody>
          <a:bodyPr/>
          <a:lstStyle/>
          <a:p>
            <a:r>
              <a:rPr lang="zh-CN" altLang="en-US" dirty="0"/>
              <a:t>思考和感悟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F70A6-8689-4ACB-BC51-FC49C1CD5B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学习和科研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     课程选择：拓宽视野，接触多领域的知识；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zh-CN" altLang="en-US" sz="2400" dirty="0"/>
              <a:t>科研方面：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zh-CN" altLang="en-US" sz="2400" dirty="0"/>
              <a:t>多与导师和师兄师姐交流，了解领域内的科研流程；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zh-CN" altLang="en-US" sz="2400" dirty="0"/>
              <a:t>理论学习与科研实践相结合；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其他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     积极参与团体活动；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</a:t>
            </a:r>
            <a:r>
              <a:rPr lang="zh-CN" altLang="en-US" sz="2400" dirty="0"/>
              <a:t>合理安排时间，劳逸结合，积极参加体育运动；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0266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中国科学院软件研究所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张旭东  蔡彦导师组</a:t>
            </a:r>
            <a:endParaRPr lang="en-US" altLang="zh-CN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08300"/>
      </a:accent1>
      <a:accent2>
        <a:srgbClr val="B9B9B9"/>
      </a:accent2>
      <a:accent3>
        <a:srgbClr val="898D90"/>
      </a:accent3>
      <a:accent4>
        <a:srgbClr val="7B7A76"/>
      </a:accent4>
      <a:accent5>
        <a:srgbClr val="6A6D6F"/>
      </a:accent5>
      <a:accent6>
        <a:srgbClr val="4F5153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08300"/>
    </a:accent1>
    <a:accent2>
      <a:srgbClr val="B9B9B9"/>
    </a:accent2>
    <a:accent3>
      <a:srgbClr val="898D90"/>
    </a:accent3>
    <a:accent4>
      <a:srgbClr val="7B7A76"/>
    </a:accent4>
    <a:accent5>
      <a:srgbClr val="6A6D6F"/>
    </a:accent5>
    <a:accent6>
      <a:srgbClr val="4F5153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279</Words>
  <Application>Microsoft Office PowerPoint</Application>
  <PresentationFormat>宽屏</PresentationFormat>
  <Paragraphs>50</Paragraphs>
  <Slides>7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华文楷体</vt:lpstr>
      <vt:lpstr>Arial</vt:lpstr>
      <vt:lpstr>Calibri</vt:lpstr>
      <vt:lpstr>Franklin Gothic Book</vt:lpstr>
      <vt:lpstr>Office 主题​​</vt:lpstr>
      <vt:lpstr>剪切</vt:lpstr>
      <vt:lpstr>主题5</vt:lpstr>
      <vt:lpstr>            迎新报告会</vt:lpstr>
      <vt:lpstr>主要内容</vt:lpstr>
      <vt:lpstr>研究内容简介</vt:lpstr>
      <vt:lpstr>研究成果展示</vt:lpstr>
      <vt:lpstr>结果 Demo 1</vt:lpstr>
      <vt:lpstr>思考和感悟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三好学生申请答辩</dc:title>
  <dc:creator>张 旭东</dc:creator>
  <cp:lastModifiedBy>张 旭东</cp:lastModifiedBy>
  <cp:revision>4</cp:revision>
  <dcterms:created xsi:type="dcterms:W3CDTF">2022-04-28T10:51:11Z</dcterms:created>
  <dcterms:modified xsi:type="dcterms:W3CDTF">2022-08-30T09:23:29Z</dcterms:modified>
</cp:coreProperties>
</file>