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1" r:id="rId2"/>
    <p:sldId id="329" r:id="rId3"/>
    <p:sldId id="328" r:id="rId4"/>
    <p:sldId id="343" r:id="rId5"/>
    <p:sldId id="344" r:id="rId6"/>
    <p:sldId id="345" r:id="rId7"/>
    <p:sldId id="347" r:id="rId8"/>
    <p:sldId id="342" r:id="rId9"/>
    <p:sldId id="348" r:id="rId10"/>
    <p:sldId id="33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44C"/>
    <a:srgbClr val="FEA10D"/>
    <a:srgbClr val="E6E6E5"/>
    <a:srgbClr val="E4BF38"/>
    <a:srgbClr val="85B466"/>
    <a:srgbClr val="DDB925"/>
    <a:srgbClr val="E6C348"/>
    <a:srgbClr val="68AA1D"/>
    <a:srgbClr val="68822F"/>
    <a:srgbClr val="EBB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699" autoAdjust="0"/>
  </p:normalViewPr>
  <p:slideViewPr>
    <p:cSldViewPr snapToGrid="0">
      <p:cViewPr varScale="1">
        <p:scale>
          <a:sx n="58" d="100"/>
          <a:sy n="58" d="100"/>
        </p:scale>
        <p:origin x="9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7193-9FBC-44F5-8C5F-961DF10BD1F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A0958-8093-4677-B24F-6148C87027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5BF3-2AE4-48BF-9C21-15C726714540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C8B-F767-4DCF-8CE6-E5739DBC5A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5BF3-2AE4-48BF-9C21-15C726714540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C8B-F767-4DCF-8CE6-E5739DBC5A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5BF3-2AE4-48BF-9C21-15C726714540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C8B-F767-4DCF-8CE6-E5739DBC5A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5BF3-2AE4-48BF-9C21-15C726714540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C8B-F767-4DCF-8CE6-E5739DBC5A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5BF3-2AE4-48BF-9C21-15C726714540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C8B-F767-4DCF-8CE6-E5739DBC5A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5BF3-2AE4-48BF-9C21-15C726714540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C8B-F767-4DCF-8CE6-E5739DBC5A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5BF3-2AE4-48BF-9C21-15C726714540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C8B-F767-4DCF-8CE6-E5739DBC5A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5BF3-2AE4-48BF-9C21-15C726714540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C8B-F767-4DCF-8CE6-E5739DBC5A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5BF3-2AE4-48BF-9C21-15C726714540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C8B-F767-4DCF-8CE6-E5739DBC5A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5BF3-2AE4-48BF-9C21-15C726714540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C8B-F767-4DCF-8CE6-E5739DBC5A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5BF3-2AE4-48BF-9C21-15C726714540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C8B-F767-4DCF-8CE6-E5739DBC5A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5BF3-2AE4-48BF-9C21-15C726714540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2C8B-F767-4DCF-8CE6-E5739DBC5A2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6965" b="12820"/>
          <a:stretch>
            <a:fillRect/>
          </a:stretch>
        </p:blipFill>
        <p:spPr>
          <a:xfrm>
            <a:off x="0" y="-85727"/>
            <a:ext cx="12230100" cy="694372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F0765B9-3648-931C-CFB0-15FFC3C761CA}"/>
              </a:ext>
            </a:extLst>
          </p:cNvPr>
          <p:cNvGrpSpPr/>
          <p:nvPr/>
        </p:nvGrpSpPr>
        <p:grpSpPr>
          <a:xfrm>
            <a:off x="4334103" y="2362615"/>
            <a:ext cx="8435343" cy="2499935"/>
            <a:chOff x="4389188" y="1657536"/>
            <a:chExt cx="8435343" cy="2499935"/>
          </a:xfrm>
        </p:grpSpPr>
        <p:sp>
          <p:nvSpPr>
            <p:cNvPr id="18" name="文本框 17"/>
            <p:cNvSpPr txBox="1"/>
            <p:nvPr/>
          </p:nvSpPr>
          <p:spPr>
            <a:xfrm>
              <a:off x="6288592" y="1657536"/>
              <a:ext cx="65359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rgbClr val="5A944C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迎新报告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89188" y="3199280"/>
              <a:ext cx="5623562" cy="954436"/>
              <a:chOff x="843216" y="3265167"/>
              <a:chExt cx="6137283" cy="1041626"/>
            </a:xfrm>
          </p:grpSpPr>
          <p:sp>
            <p:nvSpPr>
              <p:cNvPr id="24" name="Content Placeholder 2"/>
              <p:cNvSpPr txBox="1"/>
              <p:nvPr/>
            </p:nvSpPr>
            <p:spPr>
              <a:xfrm>
                <a:off x="843216" y="3876020"/>
                <a:ext cx="6137283" cy="430773"/>
              </a:xfrm>
              <a:prstGeom prst="rect">
                <a:avLst/>
              </a:prstGeom>
            </p:spPr>
            <p:txBody>
              <a:bodyPr vert="horz" lIns="121683" tIns="60841" rIns="121683" bIns="6084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dist">
                  <a:buNone/>
                  <a:defRPr/>
                </a:pPr>
                <a:endParaRPr lang="zh-CN" altLang="en-US" sz="1200" dirty="0">
                  <a:solidFill>
                    <a:srgbClr val="5A94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3018400" y="3305001"/>
                <a:ext cx="2981772" cy="57101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5A94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rgbClr val="5A944C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3136050" y="3265167"/>
                <a:ext cx="2864122" cy="57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5A944C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王雨秾 侯飞组</a:t>
                </a:r>
                <a:endParaRPr sz="2800" dirty="0">
                  <a:solidFill>
                    <a:srgbClr val="5A944C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4E2ADBA9-B244-585E-F524-6F4FABC7E8B4}"/>
                </a:ext>
              </a:extLst>
            </p:cNvPr>
            <p:cNvGrpSpPr/>
            <p:nvPr/>
          </p:nvGrpSpPr>
          <p:grpSpPr>
            <a:xfrm>
              <a:off x="7200969" y="3203035"/>
              <a:ext cx="5623562" cy="954436"/>
              <a:chOff x="843216" y="3265167"/>
              <a:chExt cx="6137283" cy="1041626"/>
            </a:xfrm>
          </p:grpSpPr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8F6CE-09DB-34C4-7D79-B4DBCC3BC2C4}"/>
                  </a:ext>
                </a:extLst>
              </p:cNvPr>
              <p:cNvSpPr txBox="1"/>
              <p:nvPr/>
            </p:nvSpPr>
            <p:spPr>
              <a:xfrm>
                <a:off x="843216" y="3876020"/>
                <a:ext cx="6137283" cy="430773"/>
              </a:xfrm>
              <a:prstGeom prst="rect">
                <a:avLst/>
              </a:prstGeom>
            </p:spPr>
            <p:txBody>
              <a:bodyPr vert="horz" lIns="121683" tIns="60841" rIns="121683" bIns="6084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dist">
                  <a:buNone/>
                  <a:defRPr/>
                </a:pPr>
                <a:endParaRPr lang="zh-CN" altLang="en-US" sz="1200" dirty="0">
                  <a:solidFill>
                    <a:srgbClr val="5A94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" name="圆角矩形 25">
                <a:extLst>
                  <a:ext uri="{FF2B5EF4-FFF2-40B4-BE49-F238E27FC236}">
                    <a16:creationId xmlns:a16="http://schemas.microsoft.com/office/drawing/2014/main" id="{025BD9C6-9DFB-D9F5-A238-279ACCD2F696}"/>
                  </a:ext>
                </a:extLst>
              </p:cNvPr>
              <p:cNvSpPr/>
              <p:nvPr/>
            </p:nvSpPr>
            <p:spPr>
              <a:xfrm>
                <a:off x="3018400" y="3305001"/>
                <a:ext cx="2981772" cy="57101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5A94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rgbClr val="5A944C"/>
                  </a:solidFill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B355ECE-3129-2E64-E8EC-C292837A6728}"/>
                  </a:ext>
                </a:extLst>
              </p:cNvPr>
              <p:cNvSpPr txBox="1"/>
              <p:nvPr/>
            </p:nvSpPr>
            <p:spPr>
              <a:xfrm>
                <a:off x="3136050" y="3265167"/>
                <a:ext cx="2864122" cy="57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5A944C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2022</a:t>
                </a:r>
                <a:r>
                  <a:rPr lang="zh-CN" altLang="en-US" sz="2800" dirty="0">
                    <a:solidFill>
                      <a:srgbClr val="5A944C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年</a:t>
                </a:r>
                <a:r>
                  <a:rPr lang="en-US" altLang="zh-CN" sz="2800" dirty="0">
                    <a:solidFill>
                      <a:srgbClr val="5A944C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9</a:t>
                </a:r>
                <a:r>
                  <a:rPr lang="zh-CN" altLang="en-US" sz="2800" dirty="0">
                    <a:solidFill>
                      <a:srgbClr val="5A944C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月</a:t>
                </a:r>
                <a:r>
                  <a:rPr lang="en-US" altLang="zh-CN" sz="2800" dirty="0">
                    <a:solidFill>
                      <a:srgbClr val="5A944C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4</a:t>
                </a:r>
                <a:r>
                  <a:rPr lang="zh-CN" altLang="en-US" sz="2800" dirty="0">
                    <a:solidFill>
                      <a:srgbClr val="5A944C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日</a:t>
                </a:r>
                <a:endParaRPr sz="2800" dirty="0">
                  <a:solidFill>
                    <a:srgbClr val="5A944C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D9112667-A9E4-2815-C904-5C447A286A91}"/>
                </a:ext>
              </a:extLst>
            </p:cNvPr>
            <p:cNvCxnSpPr/>
            <p:nvPr/>
          </p:nvCxnSpPr>
          <p:spPr>
            <a:xfrm>
              <a:off x="6382298" y="2941504"/>
              <a:ext cx="554396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6965" b="12820"/>
          <a:stretch>
            <a:fillRect/>
          </a:stretch>
        </p:blipFill>
        <p:spPr>
          <a:xfrm>
            <a:off x="0" y="-85727"/>
            <a:ext cx="12230100" cy="69437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56062" y="3090884"/>
            <a:ext cx="5623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感谢您的观看！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6965" b="12820"/>
          <a:stretch>
            <a:fillRect/>
          </a:stretch>
        </p:blipFill>
        <p:spPr>
          <a:xfrm rot="10800000">
            <a:off x="0" y="-85727"/>
            <a:ext cx="12230100" cy="69437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21660" y="1532856"/>
            <a:ext cx="1105017" cy="45720"/>
            <a:chOff x="1066971" y="3068807"/>
            <a:chExt cx="1105017" cy="45720"/>
          </a:xfrm>
        </p:grpSpPr>
        <p:sp>
          <p:nvSpPr>
            <p:cNvPr id="13" name="椭圆 12"/>
            <p:cNvSpPr/>
            <p:nvPr/>
          </p:nvSpPr>
          <p:spPr>
            <a:xfrm>
              <a:off x="1066971" y="3068807"/>
              <a:ext cx="45720" cy="45720"/>
            </a:xfrm>
            <a:prstGeom prst="ellipse">
              <a:avLst/>
            </a:prstGeom>
            <a:solidFill>
              <a:srgbClr val="969696"/>
            </a:solidFill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243521" y="3068807"/>
              <a:ext cx="45720" cy="45720"/>
            </a:xfrm>
            <a:prstGeom prst="ellipse">
              <a:avLst/>
            </a:prstGeom>
            <a:solidFill>
              <a:srgbClr val="969696"/>
            </a:solidFill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420071" y="3068807"/>
              <a:ext cx="45720" cy="45720"/>
            </a:xfrm>
            <a:prstGeom prst="ellipse">
              <a:avLst/>
            </a:prstGeom>
            <a:solidFill>
              <a:srgbClr val="969696"/>
            </a:solidFill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596621" y="3068807"/>
              <a:ext cx="45720" cy="45720"/>
            </a:xfrm>
            <a:prstGeom prst="ellipse">
              <a:avLst/>
            </a:prstGeom>
            <a:solidFill>
              <a:srgbClr val="969696"/>
            </a:solidFill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773171" y="3068807"/>
              <a:ext cx="45720" cy="45720"/>
            </a:xfrm>
            <a:prstGeom prst="ellipse">
              <a:avLst/>
            </a:prstGeom>
            <a:solidFill>
              <a:srgbClr val="969696"/>
            </a:solidFill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949721" y="3068807"/>
              <a:ext cx="45720" cy="45720"/>
            </a:xfrm>
            <a:prstGeom prst="ellipse">
              <a:avLst/>
            </a:prstGeom>
            <a:solidFill>
              <a:srgbClr val="969696"/>
            </a:solidFill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126268" y="3068807"/>
              <a:ext cx="45720" cy="45720"/>
            </a:xfrm>
            <a:prstGeom prst="ellipse">
              <a:avLst/>
            </a:prstGeom>
            <a:solidFill>
              <a:srgbClr val="969696"/>
            </a:solidFill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96810" y="767820"/>
            <a:ext cx="15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目 录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891179" y="1608530"/>
            <a:ext cx="12400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spcBef>
                <a:spcPct val="20000"/>
              </a:spcBef>
            </a:pPr>
            <a:r>
              <a:rPr lang="en-US" altLang="zh-CN" sz="1600" dirty="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content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2F5ADB0-44BA-19AE-48AD-BCEBD57520BE}"/>
              </a:ext>
            </a:extLst>
          </p:cNvPr>
          <p:cNvGrpSpPr/>
          <p:nvPr/>
        </p:nvGrpSpPr>
        <p:grpSpPr>
          <a:xfrm>
            <a:off x="944520" y="2454635"/>
            <a:ext cx="3938910" cy="646331"/>
            <a:chOff x="955985" y="2663394"/>
            <a:chExt cx="3938910" cy="646331"/>
          </a:xfrm>
        </p:grpSpPr>
        <p:sp>
          <p:nvSpPr>
            <p:cNvPr id="22" name="文本框 15"/>
            <p:cNvSpPr txBox="1">
              <a:spLocks noChangeArrowheads="1"/>
            </p:cNvSpPr>
            <p:nvPr/>
          </p:nvSpPr>
          <p:spPr bwMode="auto">
            <a:xfrm>
              <a:off x="2077849" y="2707945"/>
              <a:ext cx="28170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dirty="0">
                  <a:solidFill>
                    <a:srgbClr val="5A944C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研究内容介绍</a:t>
              </a:r>
            </a:p>
          </p:txBody>
        </p:sp>
        <p:sp>
          <p:nvSpPr>
            <p:cNvPr id="26" name="文本框 14"/>
            <p:cNvSpPr txBox="1">
              <a:spLocks noChangeArrowheads="1"/>
            </p:cNvSpPr>
            <p:nvPr/>
          </p:nvSpPr>
          <p:spPr bwMode="auto">
            <a:xfrm>
              <a:off x="955985" y="2663394"/>
              <a:ext cx="112377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dirty="0">
                  <a:solidFill>
                    <a:srgbClr val="5A944C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01</a:t>
              </a:r>
              <a:endParaRPr lang="zh-CN" altLang="en-US" sz="3600" dirty="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1FCECB4-ADFB-66B5-3DD9-4C3074872087}"/>
              </a:ext>
            </a:extLst>
          </p:cNvPr>
          <p:cNvGrpSpPr/>
          <p:nvPr/>
        </p:nvGrpSpPr>
        <p:grpSpPr>
          <a:xfrm>
            <a:off x="891179" y="3753023"/>
            <a:ext cx="3430391" cy="646331"/>
            <a:chOff x="955985" y="4410273"/>
            <a:chExt cx="3430391" cy="646331"/>
          </a:xfrm>
        </p:grpSpPr>
        <p:sp>
          <p:nvSpPr>
            <p:cNvPr id="23" name="文本框 17"/>
            <p:cNvSpPr txBox="1">
              <a:spLocks noChangeArrowheads="1"/>
            </p:cNvSpPr>
            <p:nvPr/>
          </p:nvSpPr>
          <p:spPr bwMode="auto">
            <a:xfrm>
              <a:off x="2131190" y="4431289"/>
              <a:ext cx="22551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dirty="0">
                  <a:solidFill>
                    <a:srgbClr val="5A944C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认识和感受</a:t>
              </a:r>
            </a:p>
          </p:txBody>
        </p:sp>
        <p:sp>
          <p:nvSpPr>
            <p:cNvPr id="27" name="文本框 16"/>
            <p:cNvSpPr txBox="1">
              <a:spLocks noChangeArrowheads="1"/>
            </p:cNvSpPr>
            <p:nvPr/>
          </p:nvSpPr>
          <p:spPr bwMode="auto">
            <a:xfrm>
              <a:off x="955985" y="4410273"/>
              <a:ext cx="112377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dirty="0">
                  <a:solidFill>
                    <a:srgbClr val="5A944C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02</a:t>
              </a:r>
              <a:endParaRPr lang="zh-CN" altLang="en-US" sz="3600" dirty="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6" b="7891"/>
          <a:stretch>
            <a:fillRect/>
          </a:stretch>
        </p:blipFill>
        <p:spPr>
          <a:xfrm>
            <a:off x="14433" y="-28575"/>
            <a:ext cx="12214706" cy="6943726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 rot="18892707" flipV="1">
            <a:off x="3850202" y="2227961"/>
            <a:ext cx="378038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8CBA9">
                  <a:alpha val="90000"/>
                </a:srgbClr>
              </a:gs>
              <a:gs pos="50000">
                <a:srgbClr val="30BC9B"/>
              </a:gs>
              <a:gs pos="100000">
                <a:srgbClr val="24A78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"/>
          <p:cNvSpPr txBox="1">
            <a:spLocks noChangeArrowheads="1"/>
          </p:cNvSpPr>
          <p:nvPr/>
        </p:nvSpPr>
        <p:spPr bwMode="auto">
          <a:xfrm flipH="1">
            <a:off x="6301265" y="2950472"/>
            <a:ext cx="51103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研究内容介绍</a:t>
            </a:r>
            <a:r>
              <a:rPr lang="en-US" altLang="zh-CN" sz="4400" dirty="0">
                <a:solidFill>
                  <a:srgbClr val="5A94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zh-CN" altLang="en-US" sz="4400" dirty="0">
              <a:solidFill>
                <a:srgbClr val="5A944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301265" y="2400891"/>
            <a:ext cx="2783313" cy="609366"/>
            <a:chOff x="6426853" y="1647349"/>
            <a:chExt cx="2783313" cy="609366"/>
          </a:xfrm>
        </p:grpSpPr>
        <p:grpSp>
          <p:nvGrpSpPr>
            <p:cNvPr id="17" name="组合 16"/>
            <p:cNvGrpSpPr/>
            <p:nvPr/>
          </p:nvGrpSpPr>
          <p:grpSpPr>
            <a:xfrm>
              <a:off x="6426853" y="1647349"/>
              <a:ext cx="2248342" cy="609366"/>
              <a:chOff x="6396414" y="2485168"/>
              <a:chExt cx="2248342" cy="609366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501643" y="2617884"/>
                <a:ext cx="433815" cy="433815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A944C"/>
                  </a:solidFill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96414" y="2489042"/>
                <a:ext cx="619739" cy="605492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947602" y="2489042"/>
                <a:ext cx="619739" cy="605492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486646" y="2488818"/>
                <a:ext cx="619739" cy="605492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025017" y="2485168"/>
                <a:ext cx="619739" cy="605492"/>
              </a:xfrm>
              <a:prstGeom prst="rect">
                <a:avLst/>
              </a:prstGeom>
            </p:spPr>
          </p:pic>
        </p:grp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90427" y="1647349"/>
              <a:ext cx="619739" cy="605492"/>
            </a:xfrm>
            <a:prstGeom prst="rect">
              <a:avLst/>
            </a:prstGeom>
          </p:spPr>
        </p:pic>
      </p:grpSp>
      <p:sp>
        <p:nvSpPr>
          <p:cNvPr id="4" name="文本框 2">
            <a:extLst>
              <a:ext uri="{FF2B5EF4-FFF2-40B4-BE49-F238E27FC236}">
                <a16:creationId xmlns:a16="http://schemas.microsoft.com/office/drawing/2014/main" id="{6531F0CC-1118-BE75-B06B-2DC96A9A07B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306534" y="3881824"/>
            <a:ext cx="58264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基于</a:t>
            </a:r>
            <a:r>
              <a:rPr lang="en-US" altLang="zh-CN" sz="3200" dirty="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FFT</a:t>
            </a:r>
            <a:r>
              <a:rPr lang="zh-CN" altLang="en-US" sz="3200" dirty="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的非矩形域</a:t>
            </a:r>
            <a:r>
              <a:rPr lang="zh-CN" altLang="en-US" sz="320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上泊松方程高效求解</a:t>
            </a:r>
            <a:r>
              <a:rPr lang="zh-CN" altLang="en-US" sz="3200" dirty="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方法及其应用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34948 0.60787 L 5.55112E-17 7.40741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9745" y="396970"/>
            <a:ext cx="3199186" cy="617699"/>
            <a:chOff x="349745" y="396970"/>
            <a:chExt cx="3199186" cy="617699"/>
          </a:xfrm>
        </p:grpSpPr>
        <p:sp>
          <p:nvSpPr>
            <p:cNvPr id="24" name="文本框 23"/>
            <p:cNvSpPr txBox="1"/>
            <p:nvPr/>
          </p:nvSpPr>
          <p:spPr>
            <a:xfrm>
              <a:off x="874894" y="398735"/>
              <a:ext cx="2674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幼圆" panose="02010509060101010101" pitchFamily="49" charset="-122"/>
                  <a:ea typeface="幼圆" panose="02010509060101010101" pitchFamily="49" charset="-122"/>
                </a:rPr>
                <a:t>背景</a:t>
              </a:r>
            </a:p>
          </p:txBody>
        </p:sp>
        <p:sp>
          <p:nvSpPr>
            <p:cNvPr id="26" name="Freeform 145"/>
            <p:cNvSpPr>
              <a:spLocks noEditPoints="1"/>
            </p:cNvSpPr>
            <p:nvPr/>
          </p:nvSpPr>
          <p:spPr bwMode="auto">
            <a:xfrm>
              <a:off x="349745" y="396970"/>
              <a:ext cx="612233" cy="617699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rgbClr val="85B466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Freeform 114">
            <a:extLst>
              <a:ext uri="{FF2B5EF4-FFF2-40B4-BE49-F238E27FC236}">
                <a16:creationId xmlns:a16="http://schemas.microsoft.com/office/drawing/2014/main" id="{763E4DD0-9CD3-88E6-007B-37BD54FB2B0A}"/>
              </a:ext>
            </a:extLst>
          </p:cNvPr>
          <p:cNvSpPr>
            <a:spLocks noEditPoints="1"/>
          </p:cNvSpPr>
          <p:nvPr/>
        </p:nvSpPr>
        <p:spPr bwMode="auto">
          <a:xfrm>
            <a:off x="1174082" y="1613185"/>
            <a:ext cx="500483" cy="691575"/>
          </a:xfrm>
          <a:custGeom>
            <a:avLst/>
            <a:gdLst>
              <a:gd name="T0" fmla="*/ 37 w 73"/>
              <a:gd name="T1" fmla="*/ 0 h 100"/>
              <a:gd name="T2" fmla="*/ 63 w 73"/>
              <a:gd name="T3" fmla="*/ 9 h 100"/>
              <a:gd name="T4" fmla="*/ 73 w 73"/>
              <a:gd name="T5" fmla="*/ 33 h 100"/>
              <a:gd name="T6" fmla="*/ 73 w 73"/>
              <a:gd name="T7" fmla="*/ 40 h 100"/>
              <a:gd name="T8" fmla="*/ 70 w 73"/>
              <a:gd name="T9" fmla="*/ 47 h 100"/>
              <a:gd name="T10" fmla="*/ 50 w 73"/>
              <a:gd name="T11" fmla="*/ 74 h 100"/>
              <a:gd name="T12" fmla="*/ 48 w 73"/>
              <a:gd name="T13" fmla="*/ 76 h 100"/>
              <a:gd name="T14" fmla="*/ 48 w 73"/>
              <a:gd name="T15" fmla="*/ 80 h 100"/>
              <a:gd name="T16" fmla="*/ 46 w 73"/>
              <a:gd name="T17" fmla="*/ 80 h 100"/>
              <a:gd name="T18" fmla="*/ 44 w 73"/>
              <a:gd name="T19" fmla="*/ 80 h 100"/>
              <a:gd name="T20" fmla="*/ 38 w 73"/>
              <a:gd name="T21" fmla="*/ 80 h 100"/>
              <a:gd name="T22" fmla="*/ 36 w 73"/>
              <a:gd name="T23" fmla="*/ 80 h 100"/>
              <a:gd name="T24" fmla="*/ 31 w 73"/>
              <a:gd name="T25" fmla="*/ 80 h 100"/>
              <a:gd name="T26" fmla="*/ 29 w 73"/>
              <a:gd name="T27" fmla="*/ 80 h 100"/>
              <a:gd name="T28" fmla="*/ 27 w 73"/>
              <a:gd name="T29" fmla="*/ 80 h 100"/>
              <a:gd name="T30" fmla="*/ 27 w 73"/>
              <a:gd name="T31" fmla="*/ 80 h 100"/>
              <a:gd name="T32" fmla="*/ 27 w 73"/>
              <a:gd name="T33" fmla="*/ 76 h 100"/>
              <a:gd name="T34" fmla="*/ 21 w 73"/>
              <a:gd name="T35" fmla="*/ 70 h 100"/>
              <a:gd name="T36" fmla="*/ 0 w 73"/>
              <a:gd name="T37" fmla="*/ 33 h 100"/>
              <a:gd name="T38" fmla="*/ 11 w 73"/>
              <a:gd name="T39" fmla="*/ 9 h 100"/>
              <a:gd name="T40" fmla="*/ 37 w 73"/>
              <a:gd name="T41" fmla="*/ 0 h 100"/>
              <a:gd name="T42" fmla="*/ 45 w 73"/>
              <a:gd name="T43" fmla="*/ 86 h 100"/>
              <a:gd name="T44" fmla="*/ 43 w 73"/>
              <a:gd name="T45" fmla="*/ 100 h 100"/>
              <a:gd name="T46" fmla="*/ 31 w 73"/>
              <a:gd name="T47" fmla="*/ 100 h 100"/>
              <a:gd name="T48" fmla="*/ 30 w 73"/>
              <a:gd name="T49" fmla="*/ 86 h 100"/>
              <a:gd name="T50" fmla="*/ 45 w 73"/>
              <a:gd name="T51" fmla="*/ 86 h 100"/>
              <a:gd name="T52" fmla="*/ 37 w 73"/>
              <a:gd name="T53" fmla="*/ 74 h 100"/>
              <a:gd name="T54" fmla="*/ 43 w 73"/>
              <a:gd name="T55" fmla="*/ 74 h 100"/>
              <a:gd name="T56" fmla="*/ 48 w 73"/>
              <a:gd name="T57" fmla="*/ 6 h 100"/>
              <a:gd name="T58" fmla="*/ 37 w 73"/>
              <a:gd name="T59" fmla="*/ 4 h 100"/>
              <a:gd name="T60" fmla="*/ 36 w 73"/>
              <a:gd name="T61" fmla="*/ 4 h 100"/>
              <a:gd name="T62" fmla="*/ 37 w 73"/>
              <a:gd name="T63" fmla="*/ 74 h 100"/>
              <a:gd name="T64" fmla="*/ 17 w 73"/>
              <a:gd name="T65" fmla="*/ 10 h 100"/>
              <a:gd name="T66" fmla="*/ 16 w 73"/>
              <a:gd name="T67" fmla="*/ 58 h 100"/>
              <a:gd name="T68" fmla="*/ 25 w 73"/>
              <a:gd name="T69" fmla="*/ 67 h 100"/>
              <a:gd name="T70" fmla="*/ 30 w 73"/>
              <a:gd name="T71" fmla="*/ 72 h 100"/>
              <a:gd name="T72" fmla="*/ 27 w 73"/>
              <a:gd name="T73" fmla="*/ 5 h 100"/>
              <a:gd name="T74" fmla="*/ 17 w 73"/>
              <a:gd name="T75" fmla="*/ 10 h 100"/>
              <a:gd name="T76" fmla="*/ 60 w 73"/>
              <a:gd name="T77" fmla="*/ 13 h 100"/>
              <a:gd name="T78" fmla="*/ 56 w 73"/>
              <a:gd name="T79" fmla="*/ 60 h 100"/>
              <a:gd name="T80" fmla="*/ 66 w 73"/>
              <a:gd name="T81" fmla="*/ 45 h 100"/>
              <a:gd name="T82" fmla="*/ 68 w 73"/>
              <a:gd name="T83" fmla="*/ 39 h 100"/>
              <a:gd name="T84" fmla="*/ 69 w 73"/>
              <a:gd name="T85" fmla="*/ 33 h 100"/>
              <a:gd name="T86" fmla="*/ 60 w 73"/>
              <a:gd name="T87" fmla="*/ 1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3" h="100">
                <a:moveTo>
                  <a:pt x="37" y="0"/>
                </a:moveTo>
                <a:cubicBezTo>
                  <a:pt x="47" y="0"/>
                  <a:pt x="56" y="3"/>
                  <a:pt x="63" y="9"/>
                </a:cubicBezTo>
                <a:cubicBezTo>
                  <a:pt x="69" y="15"/>
                  <a:pt x="73" y="24"/>
                  <a:pt x="73" y="33"/>
                </a:cubicBezTo>
                <a:cubicBezTo>
                  <a:pt x="73" y="36"/>
                  <a:pt x="73" y="38"/>
                  <a:pt x="73" y="40"/>
                </a:cubicBezTo>
                <a:cubicBezTo>
                  <a:pt x="72" y="43"/>
                  <a:pt x="71" y="45"/>
                  <a:pt x="70" y="47"/>
                </a:cubicBezTo>
                <a:cubicBezTo>
                  <a:pt x="68" y="53"/>
                  <a:pt x="56" y="67"/>
                  <a:pt x="50" y="74"/>
                </a:cubicBezTo>
                <a:cubicBezTo>
                  <a:pt x="49" y="75"/>
                  <a:pt x="48" y="75"/>
                  <a:pt x="48" y="76"/>
                </a:cubicBezTo>
                <a:cubicBezTo>
                  <a:pt x="48" y="80"/>
                  <a:pt x="48" y="80"/>
                  <a:pt x="48" y="80"/>
                </a:cubicBezTo>
                <a:cubicBezTo>
                  <a:pt x="46" y="80"/>
                  <a:pt x="46" y="80"/>
                  <a:pt x="46" y="80"/>
                </a:cubicBezTo>
                <a:cubicBezTo>
                  <a:pt x="44" y="80"/>
                  <a:pt x="44" y="80"/>
                  <a:pt x="44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76"/>
                  <a:pt x="27" y="76"/>
                  <a:pt x="27" y="76"/>
                </a:cubicBezTo>
                <a:cubicBezTo>
                  <a:pt x="25" y="74"/>
                  <a:pt x="23" y="72"/>
                  <a:pt x="21" y="70"/>
                </a:cubicBezTo>
                <a:cubicBezTo>
                  <a:pt x="11" y="60"/>
                  <a:pt x="0" y="48"/>
                  <a:pt x="0" y="33"/>
                </a:cubicBezTo>
                <a:cubicBezTo>
                  <a:pt x="0" y="24"/>
                  <a:pt x="4" y="15"/>
                  <a:pt x="11" y="9"/>
                </a:cubicBezTo>
                <a:cubicBezTo>
                  <a:pt x="18" y="3"/>
                  <a:pt x="27" y="0"/>
                  <a:pt x="37" y="0"/>
                </a:cubicBezTo>
                <a:close/>
                <a:moveTo>
                  <a:pt x="45" y="86"/>
                </a:moveTo>
                <a:cubicBezTo>
                  <a:pt x="43" y="100"/>
                  <a:pt x="43" y="100"/>
                  <a:pt x="43" y="100"/>
                </a:cubicBezTo>
                <a:cubicBezTo>
                  <a:pt x="31" y="100"/>
                  <a:pt x="31" y="100"/>
                  <a:pt x="31" y="100"/>
                </a:cubicBezTo>
                <a:cubicBezTo>
                  <a:pt x="30" y="86"/>
                  <a:pt x="30" y="86"/>
                  <a:pt x="30" y="86"/>
                </a:cubicBezTo>
                <a:cubicBezTo>
                  <a:pt x="45" y="86"/>
                  <a:pt x="45" y="86"/>
                  <a:pt x="45" y="86"/>
                </a:cubicBezTo>
                <a:close/>
                <a:moveTo>
                  <a:pt x="37" y="74"/>
                </a:moveTo>
                <a:cubicBezTo>
                  <a:pt x="43" y="74"/>
                  <a:pt x="43" y="74"/>
                  <a:pt x="43" y="74"/>
                </a:cubicBezTo>
                <a:cubicBezTo>
                  <a:pt x="49" y="49"/>
                  <a:pt x="54" y="27"/>
                  <a:pt x="48" y="6"/>
                </a:cubicBezTo>
                <a:cubicBezTo>
                  <a:pt x="44" y="5"/>
                  <a:pt x="41" y="4"/>
                  <a:pt x="37" y="4"/>
                </a:cubicBezTo>
                <a:cubicBezTo>
                  <a:pt x="37" y="4"/>
                  <a:pt x="36" y="4"/>
                  <a:pt x="36" y="4"/>
                </a:cubicBezTo>
                <a:cubicBezTo>
                  <a:pt x="34" y="27"/>
                  <a:pt x="36" y="51"/>
                  <a:pt x="37" y="74"/>
                </a:cubicBezTo>
                <a:close/>
                <a:moveTo>
                  <a:pt x="17" y="10"/>
                </a:moveTo>
                <a:cubicBezTo>
                  <a:pt x="5" y="25"/>
                  <a:pt x="6" y="41"/>
                  <a:pt x="16" y="58"/>
                </a:cubicBezTo>
                <a:cubicBezTo>
                  <a:pt x="19" y="61"/>
                  <a:pt x="22" y="64"/>
                  <a:pt x="25" y="67"/>
                </a:cubicBezTo>
                <a:cubicBezTo>
                  <a:pt x="26" y="69"/>
                  <a:pt x="28" y="70"/>
                  <a:pt x="30" y="72"/>
                </a:cubicBezTo>
                <a:cubicBezTo>
                  <a:pt x="24" y="52"/>
                  <a:pt x="13" y="25"/>
                  <a:pt x="27" y="5"/>
                </a:cubicBezTo>
                <a:cubicBezTo>
                  <a:pt x="23" y="6"/>
                  <a:pt x="20" y="8"/>
                  <a:pt x="17" y="10"/>
                </a:cubicBezTo>
                <a:close/>
                <a:moveTo>
                  <a:pt x="60" y="13"/>
                </a:moveTo>
                <a:cubicBezTo>
                  <a:pt x="66" y="27"/>
                  <a:pt x="63" y="45"/>
                  <a:pt x="56" y="60"/>
                </a:cubicBezTo>
                <a:cubicBezTo>
                  <a:pt x="60" y="54"/>
                  <a:pt x="65" y="49"/>
                  <a:pt x="66" y="45"/>
                </a:cubicBezTo>
                <a:cubicBezTo>
                  <a:pt x="67" y="43"/>
                  <a:pt x="67" y="41"/>
                  <a:pt x="68" y="39"/>
                </a:cubicBezTo>
                <a:cubicBezTo>
                  <a:pt x="68" y="37"/>
                  <a:pt x="69" y="35"/>
                  <a:pt x="69" y="33"/>
                </a:cubicBezTo>
                <a:cubicBezTo>
                  <a:pt x="69" y="25"/>
                  <a:pt x="65" y="18"/>
                  <a:pt x="60" y="13"/>
                </a:cubicBezTo>
                <a:close/>
              </a:path>
            </a:pathLst>
          </a:custGeom>
          <a:solidFill>
            <a:srgbClr val="FEA10D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A40007F-44F1-A343-7F95-0AC41CB11615}"/>
              </a:ext>
            </a:extLst>
          </p:cNvPr>
          <p:cNvSpPr txBox="1"/>
          <p:nvPr/>
        </p:nvSpPr>
        <p:spPr>
          <a:xfrm>
            <a:off x="2024626" y="1699164"/>
            <a:ext cx="5962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现有求解器对大型泊松方程求解较慢</a:t>
            </a:r>
          </a:p>
        </p:txBody>
      </p:sp>
      <p:sp>
        <p:nvSpPr>
          <p:cNvPr id="30" name="Freeform 114">
            <a:extLst>
              <a:ext uri="{FF2B5EF4-FFF2-40B4-BE49-F238E27FC236}">
                <a16:creationId xmlns:a16="http://schemas.microsoft.com/office/drawing/2014/main" id="{91134647-B8CE-484F-6B83-B9839C05B44E}"/>
              </a:ext>
            </a:extLst>
          </p:cNvPr>
          <p:cNvSpPr>
            <a:spLocks noEditPoints="1"/>
          </p:cNvSpPr>
          <p:nvPr/>
        </p:nvSpPr>
        <p:spPr bwMode="auto">
          <a:xfrm>
            <a:off x="1174081" y="3189377"/>
            <a:ext cx="500483" cy="691575"/>
          </a:xfrm>
          <a:custGeom>
            <a:avLst/>
            <a:gdLst>
              <a:gd name="T0" fmla="*/ 37 w 73"/>
              <a:gd name="T1" fmla="*/ 0 h 100"/>
              <a:gd name="T2" fmla="*/ 63 w 73"/>
              <a:gd name="T3" fmla="*/ 9 h 100"/>
              <a:gd name="T4" fmla="*/ 73 w 73"/>
              <a:gd name="T5" fmla="*/ 33 h 100"/>
              <a:gd name="T6" fmla="*/ 73 w 73"/>
              <a:gd name="T7" fmla="*/ 40 h 100"/>
              <a:gd name="T8" fmla="*/ 70 w 73"/>
              <a:gd name="T9" fmla="*/ 47 h 100"/>
              <a:gd name="T10" fmla="*/ 50 w 73"/>
              <a:gd name="T11" fmla="*/ 74 h 100"/>
              <a:gd name="T12" fmla="*/ 48 w 73"/>
              <a:gd name="T13" fmla="*/ 76 h 100"/>
              <a:gd name="T14" fmla="*/ 48 w 73"/>
              <a:gd name="T15" fmla="*/ 80 h 100"/>
              <a:gd name="T16" fmla="*/ 46 w 73"/>
              <a:gd name="T17" fmla="*/ 80 h 100"/>
              <a:gd name="T18" fmla="*/ 44 w 73"/>
              <a:gd name="T19" fmla="*/ 80 h 100"/>
              <a:gd name="T20" fmla="*/ 38 w 73"/>
              <a:gd name="T21" fmla="*/ 80 h 100"/>
              <a:gd name="T22" fmla="*/ 36 w 73"/>
              <a:gd name="T23" fmla="*/ 80 h 100"/>
              <a:gd name="T24" fmla="*/ 31 w 73"/>
              <a:gd name="T25" fmla="*/ 80 h 100"/>
              <a:gd name="T26" fmla="*/ 29 w 73"/>
              <a:gd name="T27" fmla="*/ 80 h 100"/>
              <a:gd name="T28" fmla="*/ 27 w 73"/>
              <a:gd name="T29" fmla="*/ 80 h 100"/>
              <a:gd name="T30" fmla="*/ 27 w 73"/>
              <a:gd name="T31" fmla="*/ 80 h 100"/>
              <a:gd name="T32" fmla="*/ 27 w 73"/>
              <a:gd name="T33" fmla="*/ 76 h 100"/>
              <a:gd name="T34" fmla="*/ 21 w 73"/>
              <a:gd name="T35" fmla="*/ 70 h 100"/>
              <a:gd name="T36" fmla="*/ 0 w 73"/>
              <a:gd name="T37" fmla="*/ 33 h 100"/>
              <a:gd name="T38" fmla="*/ 11 w 73"/>
              <a:gd name="T39" fmla="*/ 9 h 100"/>
              <a:gd name="T40" fmla="*/ 37 w 73"/>
              <a:gd name="T41" fmla="*/ 0 h 100"/>
              <a:gd name="T42" fmla="*/ 45 w 73"/>
              <a:gd name="T43" fmla="*/ 86 h 100"/>
              <a:gd name="T44" fmla="*/ 43 w 73"/>
              <a:gd name="T45" fmla="*/ 100 h 100"/>
              <a:gd name="T46" fmla="*/ 31 w 73"/>
              <a:gd name="T47" fmla="*/ 100 h 100"/>
              <a:gd name="T48" fmla="*/ 30 w 73"/>
              <a:gd name="T49" fmla="*/ 86 h 100"/>
              <a:gd name="T50" fmla="*/ 45 w 73"/>
              <a:gd name="T51" fmla="*/ 86 h 100"/>
              <a:gd name="T52" fmla="*/ 37 w 73"/>
              <a:gd name="T53" fmla="*/ 74 h 100"/>
              <a:gd name="T54" fmla="*/ 43 w 73"/>
              <a:gd name="T55" fmla="*/ 74 h 100"/>
              <a:gd name="T56" fmla="*/ 48 w 73"/>
              <a:gd name="T57" fmla="*/ 6 h 100"/>
              <a:gd name="T58" fmla="*/ 37 w 73"/>
              <a:gd name="T59" fmla="*/ 4 h 100"/>
              <a:gd name="T60" fmla="*/ 36 w 73"/>
              <a:gd name="T61" fmla="*/ 4 h 100"/>
              <a:gd name="T62" fmla="*/ 37 w 73"/>
              <a:gd name="T63" fmla="*/ 74 h 100"/>
              <a:gd name="T64" fmla="*/ 17 w 73"/>
              <a:gd name="T65" fmla="*/ 10 h 100"/>
              <a:gd name="T66" fmla="*/ 16 w 73"/>
              <a:gd name="T67" fmla="*/ 58 h 100"/>
              <a:gd name="T68" fmla="*/ 25 w 73"/>
              <a:gd name="T69" fmla="*/ 67 h 100"/>
              <a:gd name="T70" fmla="*/ 30 w 73"/>
              <a:gd name="T71" fmla="*/ 72 h 100"/>
              <a:gd name="T72" fmla="*/ 27 w 73"/>
              <a:gd name="T73" fmla="*/ 5 h 100"/>
              <a:gd name="T74" fmla="*/ 17 w 73"/>
              <a:gd name="T75" fmla="*/ 10 h 100"/>
              <a:gd name="T76" fmla="*/ 60 w 73"/>
              <a:gd name="T77" fmla="*/ 13 h 100"/>
              <a:gd name="T78" fmla="*/ 56 w 73"/>
              <a:gd name="T79" fmla="*/ 60 h 100"/>
              <a:gd name="T80" fmla="*/ 66 w 73"/>
              <a:gd name="T81" fmla="*/ 45 h 100"/>
              <a:gd name="T82" fmla="*/ 68 w 73"/>
              <a:gd name="T83" fmla="*/ 39 h 100"/>
              <a:gd name="T84" fmla="*/ 69 w 73"/>
              <a:gd name="T85" fmla="*/ 33 h 100"/>
              <a:gd name="T86" fmla="*/ 60 w 73"/>
              <a:gd name="T87" fmla="*/ 1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3" h="100">
                <a:moveTo>
                  <a:pt x="37" y="0"/>
                </a:moveTo>
                <a:cubicBezTo>
                  <a:pt x="47" y="0"/>
                  <a:pt x="56" y="3"/>
                  <a:pt x="63" y="9"/>
                </a:cubicBezTo>
                <a:cubicBezTo>
                  <a:pt x="69" y="15"/>
                  <a:pt x="73" y="24"/>
                  <a:pt x="73" y="33"/>
                </a:cubicBezTo>
                <a:cubicBezTo>
                  <a:pt x="73" y="36"/>
                  <a:pt x="73" y="38"/>
                  <a:pt x="73" y="40"/>
                </a:cubicBezTo>
                <a:cubicBezTo>
                  <a:pt x="72" y="43"/>
                  <a:pt x="71" y="45"/>
                  <a:pt x="70" y="47"/>
                </a:cubicBezTo>
                <a:cubicBezTo>
                  <a:pt x="68" y="53"/>
                  <a:pt x="56" y="67"/>
                  <a:pt x="50" y="74"/>
                </a:cubicBezTo>
                <a:cubicBezTo>
                  <a:pt x="49" y="75"/>
                  <a:pt x="48" y="75"/>
                  <a:pt x="48" y="76"/>
                </a:cubicBezTo>
                <a:cubicBezTo>
                  <a:pt x="48" y="80"/>
                  <a:pt x="48" y="80"/>
                  <a:pt x="48" y="80"/>
                </a:cubicBezTo>
                <a:cubicBezTo>
                  <a:pt x="46" y="80"/>
                  <a:pt x="46" y="80"/>
                  <a:pt x="46" y="80"/>
                </a:cubicBezTo>
                <a:cubicBezTo>
                  <a:pt x="44" y="80"/>
                  <a:pt x="44" y="80"/>
                  <a:pt x="44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76"/>
                  <a:pt x="27" y="76"/>
                  <a:pt x="27" y="76"/>
                </a:cubicBezTo>
                <a:cubicBezTo>
                  <a:pt x="25" y="74"/>
                  <a:pt x="23" y="72"/>
                  <a:pt x="21" y="70"/>
                </a:cubicBezTo>
                <a:cubicBezTo>
                  <a:pt x="11" y="60"/>
                  <a:pt x="0" y="48"/>
                  <a:pt x="0" y="33"/>
                </a:cubicBezTo>
                <a:cubicBezTo>
                  <a:pt x="0" y="24"/>
                  <a:pt x="4" y="15"/>
                  <a:pt x="11" y="9"/>
                </a:cubicBezTo>
                <a:cubicBezTo>
                  <a:pt x="18" y="3"/>
                  <a:pt x="27" y="0"/>
                  <a:pt x="37" y="0"/>
                </a:cubicBezTo>
                <a:close/>
                <a:moveTo>
                  <a:pt x="45" y="86"/>
                </a:moveTo>
                <a:cubicBezTo>
                  <a:pt x="43" y="100"/>
                  <a:pt x="43" y="100"/>
                  <a:pt x="43" y="100"/>
                </a:cubicBezTo>
                <a:cubicBezTo>
                  <a:pt x="31" y="100"/>
                  <a:pt x="31" y="100"/>
                  <a:pt x="31" y="100"/>
                </a:cubicBezTo>
                <a:cubicBezTo>
                  <a:pt x="30" y="86"/>
                  <a:pt x="30" y="86"/>
                  <a:pt x="30" y="86"/>
                </a:cubicBezTo>
                <a:cubicBezTo>
                  <a:pt x="45" y="86"/>
                  <a:pt x="45" y="86"/>
                  <a:pt x="45" y="86"/>
                </a:cubicBezTo>
                <a:close/>
                <a:moveTo>
                  <a:pt x="37" y="74"/>
                </a:moveTo>
                <a:cubicBezTo>
                  <a:pt x="43" y="74"/>
                  <a:pt x="43" y="74"/>
                  <a:pt x="43" y="74"/>
                </a:cubicBezTo>
                <a:cubicBezTo>
                  <a:pt x="49" y="49"/>
                  <a:pt x="54" y="27"/>
                  <a:pt x="48" y="6"/>
                </a:cubicBezTo>
                <a:cubicBezTo>
                  <a:pt x="44" y="5"/>
                  <a:pt x="41" y="4"/>
                  <a:pt x="37" y="4"/>
                </a:cubicBezTo>
                <a:cubicBezTo>
                  <a:pt x="37" y="4"/>
                  <a:pt x="36" y="4"/>
                  <a:pt x="36" y="4"/>
                </a:cubicBezTo>
                <a:cubicBezTo>
                  <a:pt x="34" y="27"/>
                  <a:pt x="36" y="51"/>
                  <a:pt x="37" y="74"/>
                </a:cubicBezTo>
                <a:close/>
                <a:moveTo>
                  <a:pt x="17" y="10"/>
                </a:moveTo>
                <a:cubicBezTo>
                  <a:pt x="5" y="25"/>
                  <a:pt x="6" y="41"/>
                  <a:pt x="16" y="58"/>
                </a:cubicBezTo>
                <a:cubicBezTo>
                  <a:pt x="19" y="61"/>
                  <a:pt x="22" y="64"/>
                  <a:pt x="25" y="67"/>
                </a:cubicBezTo>
                <a:cubicBezTo>
                  <a:pt x="26" y="69"/>
                  <a:pt x="28" y="70"/>
                  <a:pt x="30" y="72"/>
                </a:cubicBezTo>
                <a:cubicBezTo>
                  <a:pt x="24" y="52"/>
                  <a:pt x="13" y="25"/>
                  <a:pt x="27" y="5"/>
                </a:cubicBezTo>
                <a:cubicBezTo>
                  <a:pt x="23" y="6"/>
                  <a:pt x="20" y="8"/>
                  <a:pt x="17" y="10"/>
                </a:cubicBezTo>
                <a:close/>
                <a:moveTo>
                  <a:pt x="60" y="13"/>
                </a:moveTo>
                <a:cubicBezTo>
                  <a:pt x="66" y="27"/>
                  <a:pt x="63" y="45"/>
                  <a:pt x="56" y="60"/>
                </a:cubicBezTo>
                <a:cubicBezTo>
                  <a:pt x="60" y="54"/>
                  <a:pt x="65" y="49"/>
                  <a:pt x="66" y="45"/>
                </a:cubicBezTo>
                <a:cubicBezTo>
                  <a:pt x="67" y="43"/>
                  <a:pt x="67" y="41"/>
                  <a:pt x="68" y="39"/>
                </a:cubicBezTo>
                <a:cubicBezTo>
                  <a:pt x="68" y="37"/>
                  <a:pt x="69" y="35"/>
                  <a:pt x="69" y="33"/>
                </a:cubicBezTo>
                <a:cubicBezTo>
                  <a:pt x="69" y="25"/>
                  <a:pt x="65" y="18"/>
                  <a:pt x="60" y="13"/>
                </a:cubicBezTo>
                <a:close/>
              </a:path>
            </a:pathLst>
          </a:custGeom>
          <a:solidFill>
            <a:srgbClr val="FEA10D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551352E-3D4C-0968-A521-2ED8CB13C1E7}"/>
              </a:ext>
            </a:extLst>
          </p:cNvPr>
          <p:cNvSpPr txBox="1"/>
          <p:nvPr/>
        </p:nvSpPr>
        <p:spPr>
          <a:xfrm>
            <a:off x="2024626" y="3058110"/>
            <a:ext cx="7482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快速傅里叶变换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(FFT)</a:t>
            </a:r>
            <a:r>
              <a:rPr lang="zh-CN" altLang="en-US" sz="2800" dirty="0"/>
              <a:t>可以快速求解泊松方程，</a:t>
            </a:r>
            <a:endParaRPr lang="en-US" altLang="zh-CN" sz="2800" dirty="0"/>
          </a:p>
          <a:p>
            <a:r>
              <a:rPr lang="zh-CN" altLang="en-US" sz="2800" dirty="0"/>
              <a:t>但仅限制在矩形域上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633AE50-3B08-7B21-D182-D22F4E22C447}"/>
              </a:ext>
            </a:extLst>
          </p:cNvPr>
          <p:cNvSpPr txBox="1"/>
          <p:nvPr/>
        </p:nvSpPr>
        <p:spPr>
          <a:xfrm>
            <a:off x="2024626" y="4767763"/>
            <a:ext cx="7595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基于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设计一种非矩形域的泊松方程求解器，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快速求解大型泊松方程</a:t>
            </a:r>
            <a:endParaRPr lang="zh-CN" altLang="en-US" sz="2800" dirty="0"/>
          </a:p>
        </p:txBody>
      </p:sp>
      <p:sp>
        <p:nvSpPr>
          <p:cNvPr id="33" name="Freeform 114">
            <a:extLst>
              <a:ext uri="{FF2B5EF4-FFF2-40B4-BE49-F238E27FC236}">
                <a16:creationId xmlns:a16="http://schemas.microsoft.com/office/drawing/2014/main" id="{EF788106-BDCC-CB47-7998-26E26BBEDBF6}"/>
              </a:ext>
            </a:extLst>
          </p:cNvPr>
          <p:cNvSpPr>
            <a:spLocks noEditPoints="1"/>
          </p:cNvSpPr>
          <p:nvPr/>
        </p:nvSpPr>
        <p:spPr bwMode="auto">
          <a:xfrm>
            <a:off x="1174081" y="4899027"/>
            <a:ext cx="500484" cy="691577"/>
          </a:xfrm>
          <a:custGeom>
            <a:avLst/>
            <a:gdLst>
              <a:gd name="T0" fmla="*/ 37 w 73"/>
              <a:gd name="T1" fmla="*/ 0 h 100"/>
              <a:gd name="T2" fmla="*/ 63 w 73"/>
              <a:gd name="T3" fmla="*/ 9 h 100"/>
              <a:gd name="T4" fmla="*/ 73 w 73"/>
              <a:gd name="T5" fmla="*/ 33 h 100"/>
              <a:gd name="T6" fmla="*/ 73 w 73"/>
              <a:gd name="T7" fmla="*/ 40 h 100"/>
              <a:gd name="T8" fmla="*/ 70 w 73"/>
              <a:gd name="T9" fmla="*/ 47 h 100"/>
              <a:gd name="T10" fmla="*/ 50 w 73"/>
              <a:gd name="T11" fmla="*/ 74 h 100"/>
              <a:gd name="T12" fmla="*/ 48 w 73"/>
              <a:gd name="T13" fmla="*/ 76 h 100"/>
              <a:gd name="T14" fmla="*/ 48 w 73"/>
              <a:gd name="T15" fmla="*/ 80 h 100"/>
              <a:gd name="T16" fmla="*/ 46 w 73"/>
              <a:gd name="T17" fmla="*/ 80 h 100"/>
              <a:gd name="T18" fmla="*/ 44 w 73"/>
              <a:gd name="T19" fmla="*/ 80 h 100"/>
              <a:gd name="T20" fmla="*/ 38 w 73"/>
              <a:gd name="T21" fmla="*/ 80 h 100"/>
              <a:gd name="T22" fmla="*/ 36 w 73"/>
              <a:gd name="T23" fmla="*/ 80 h 100"/>
              <a:gd name="T24" fmla="*/ 31 w 73"/>
              <a:gd name="T25" fmla="*/ 80 h 100"/>
              <a:gd name="T26" fmla="*/ 29 w 73"/>
              <a:gd name="T27" fmla="*/ 80 h 100"/>
              <a:gd name="T28" fmla="*/ 27 w 73"/>
              <a:gd name="T29" fmla="*/ 80 h 100"/>
              <a:gd name="T30" fmla="*/ 27 w 73"/>
              <a:gd name="T31" fmla="*/ 80 h 100"/>
              <a:gd name="T32" fmla="*/ 27 w 73"/>
              <a:gd name="T33" fmla="*/ 76 h 100"/>
              <a:gd name="T34" fmla="*/ 21 w 73"/>
              <a:gd name="T35" fmla="*/ 70 h 100"/>
              <a:gd name="T36" fmla="*/ 0 w 73"/>
              <a:gd name="T37" fmla="*/ 33 h 100"/>
              <a:gd name="T38" fmla="*/ 11 w 73"/>
              <a:gd name="T39" fmla="*/ 9 h 100"/>
              <a:gd name="T40" fmla="*/ 37 w 73"/>
              <a:gd name="T41" fmla="*/ 0 h 100"/>
              <a:gd name="T42" fmla="*/ 45 w 73"/>
              <a:gd name="T43" fmla="*/ 86 h 100"/>
              <a:gd name="T44" fmla="*/ 43 w 73"/>
              <a:gd name="T45" fmla="*/ 100 h 100"/>
              <a:gd name="T46" fmla="*/ 31 w 73"/>
              <a:gd name="T47" fmla="*/ 100 h 100"/>
              <a:gd name="T48" fmla="*/ 30 w 73"/>
              <a:gd name="T49" fmla="*/ 86 h 100"/>
              <a:gd name="T50" fmla="*/ 45 w 73"/>
              <a:gd name="T51" fmla="*/ 86 h 100"/>
              <a:gd name="T52" fmla="*/ 37 w 73"/>
              <a:gd name="T53" fmla="*/ 74 h 100"/>
              <a:gd name="T54" fmla="*/ 43 w 73"/>
              <a:gd name="T55" fmla="*/ 74 h 100"/>
              <a:gd name="T56" fmla="*/ 48 w 73"/>
              <a:gd name="T57" fmla="*/ 6 h 100"/>
              <a:gd name="T58" fmla="*/ 37 w 73"/>
              <a:gd name="T59" fmla="*/ 4 h 100"/>
              <a:gd name="T60" fmla="*/ 36 w 73"/>
              <a:gd name="T61" fmla="*/ 4 h 100"/>
              <a:gd name="T62" fmla="*/ 37 w 73"/>
              <a:gd name="T63" fmla="*/ 74 h 100"/>
              <a:gd name="T64" fmla="*/ 17 w 73"/>
              <a:gd name="T65" fmla="*/ 10 h 100"/>
              <a:gd name="T66" fmla="*/ 16 w 73"/>
              <a:gd name="T67" fmla="*/ 58 h 100"/>
              <a:gd name="T68" fmla="*/ 25 w 73"/>
              <a:gd name="T69" fmla="*/ 67 h 100"/>
              <a:gd name="T70" fmla="*/ 30 w 73"/>
              <a:gd name="T71" fmla="*/ 72 h 100"/>
              <a:gd name="T72" fmla="*/ 27 w 73"/>
              <a:gd name="T73" fmla="*/ 5 h 100"/>
              <a:gd name="T74" fmla="*/ 17 w 73"/>
              <a:gd name="T75" fmla="*/ 10 h 100"/>
              <a:gd name="T76" fmla="*/ 60 w 73"/>
              <a:gd name="T77" fmla="*/ 13 h 100"/>
              <a:gd name="T78" fmla="*/ 56 w 73"/>
              <a:gd name="T79" fmla="*/ 60 h 100"/>
              <a:gd name="T80" fmla="*/ 66 w 73"/>
              <a:gd name="T81" fmla="*/ 45 h 100"/>
              <a:gd name="T82" fmla="*/ 68 w 73"/>
              <a:gd name="T83" fmla="*/ 39 h 100"/>
              <a:gd name="T84" fmla="*/ 69 w 73"/>
              <a:gd name="T85" fmla="*/ 33 h 100"/>
              <a:gd name="T86" fmla="*/ 60 w 73"/>
              <a:gd name="T87" fmla="*/ 1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3" h="100">
                <a:moveTo>
                  <a:pt x="37" y="0"/>
                </a:moveTo>
                <a:cubicBezTo>
                  <a:pt x="47" y="0"/>
                  <a:pt x="56" y="3"/>
                  <a:pt x="63" y="9"/>
                </a:cubicBezTo>
                <a:cubicBezTo>
                  <a:pt x="69" y="15"/>
                  <a:pt x="73" y="24"/>
                  <a:pt x="73" y="33"/>
                </a:cubicBezTo>
                <a:cubicBezTo>
                  <a:pt x="73" y="36"/>
                  <a:pt x="73" y="38"/>
                  <a:pt x="73" y="40"/>
                </a:cubicBezTo>
                <a:cubicBezTo>
                  <a:pt x="72" y="43"/>
                  <a:pt x="71" y="45"/>
                  <a:pt x="70" y="47"/>
                </a:cubicBezTo>
                <a:cubicBezTo>
                  <a:pt x="68" y="53"/>
                  <a:pt x="56" y="67"/>
                  <a:pt x="50" y="74"/>
                </a:cubicBezTo>
                <a:cubicBezTo>
                  <a:pt x="49" y="75"/>
                  <a:pt x="48" y="75"/>
                  <a:pt x="48" y="76"/>
                </a:cubicBezTo>
                <a:cubicBezTo>
                  <a:pt x="48" y="80"/>
                  <a:pt x="48" y="80"/>
                  <a:pt x="48" y="80"/>
                </a:cubicBezTo>
                <a:cubicBezTo>
                  <a:pt x="46" y="80"/>
                  <a:pt x="46" y="80"/>
                  <a:pt x="46" y="80"/>
                </a:cubicBezTo>
                <a:cubicBezTo>
                  <a:pt x="44" y="80"/>
                  <a:pt x="44" y="80"/>
                  <a:pt x="44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76"/>
                  <a:pt x="27" y="76"/>
                  <a:pt x="27" y="76"/>
                </a:cubicBezTo>
                <a:cubicBezTo>
                  <a:pt x="25" y="74"/>
                  <a:pt x="23" y="72"/>
                  <a:pt x="21" y="70"/>
                </a:cubicBezTo>
                <a:cubicBezTo>
                  <a:pt x="11" y="60"/>
                  <a:pt x="0" y="48"/>
                  <a:pt x="0" y="33"/>
                </a:cubicBezTo>
                <a:cubicBezTo>
                  <a:pt x="0" y="24"/>
                  <a:pt x="4" y="15"/>
                  <a:pt x="11" y="9"/>
                </a:cubicBezTo>
                <a:cubicBezTo>
                  <a:pt x="18" y="3"/>
                  <a:pt x="27" y="0"/>
                  <a:pt x="37" y="0"/>
                </a:cubicBezTo>
                <a:close/>
                <a:moveTo>
                  <a:pt x="45" y="86"/>
                </a:moveTo>
                <a:cubicBezTo>
                  <a:pt x="43" y="100"/>
                  <a:pt x="43" y="100"/>
                  <a:pt x="43" y="100"/>
                </a:cubicBezTo>
                <a:cubicBezTo>
                  <a:pt x="31" y="100"/>
                  <a:pt x="31" y="100"/>
                  <a:pt x="31" y="100"/>
                </a:cubicBezTo>
                <a:cubicBezTo>
                  <a:pt x="30" y="86"/>
                  <a:pt x="30" y="86"/>
                  <a:pt x="30" y="86"/>
                </a:cubicBezTo>
                <a:cubicBezTo>
                  <a:pt x="45" y="86"/>
                  <a:pt x="45" y="86"/>
                  <a:pt x="45" y="86"/>
                </a:cubicBezTo>
                <a:close/>
                <a:moveTo>
                  <a:pt x="37" y="74"/>
                </a:moveTo>
                <a:cubicBezTo>
                  <a:pt x="43" y="74"/>
                  <a:pt x="43" y="74"/>
                  <a:pt x="43" y="74"/>
                </a:cubicBezTo>
                <a:cubicBezTo>
                  <a:pt x="49" y="49"/>
                  <a:pt x="54" y="27"/>
                  <a:pt x="48" y="6"/>
                </a:cubicBezTo>
                <a:cubicBezTo>
                  <a:pt x="44" y="5"/>
                  <a:pt x="41" y="4"/>
                  <a:pt x="37" y="4"/>
                </a:cubicBezTo>
                <a:cubicBezTo>
                  <a:pt x="37" y="4"/>
                  <a:pt x="36" y="4"/>
                  <a:pt x="36" y="4"/>
                </a:cubicBezTo>
                <a:cubicBezTo>
                  <a:pt x="34" y="27"/>
                  <a:pt x="36" y="51"/>
                  <a:pt x="37" y="74"/>
                </a:cubicBezTo>
                <a:close/>
                <a:moveTo>
                  <a:pt x="17" y="10"/>
                </a:moveTo>
                <a:cubicBezTo>
                  <a:pt x="5" y="25"/>
                  <a:pt x="6" y="41"/>
                  <a:pt x="16" y="58"/>
                </a:cubicBezTo>
                <a:cubicBezTo>
                  <a:pt x="19" y="61"/>
                  <a:pt x="22" y="64"/>
                  <a:pt x="25" y="67"/>
                </a:cubicBezTo>
                <a:cubicBezTo>
                  <a:pt x="26" y="69"/>
                  <a:pt x="28" y="70"/>
                  <a:pt x="30" y="72"/>
                </a:cubicBezTo>
                <a:cubicBezTo>
                  <a:pt x="24" y="52"/>
                  <a:pt x="13" y="25"/>
                  <a:pt x="27" y="5"/>
                </a:cubicBezTo>
                <a:cubicBezTo>
                  <a:pt x="23" y="6"/>
                  <a:pt x="20" y="8"/>
                  <a:pt x="17" y="10"/>
                </a:cubicBezTo>
                <a:close/>
                <a:moveTo>
                  <a:pt x="60" y="13"/>
                </a:moveTo>
                <a:cubicBezTo>
                  <a:pt x="66" y="27"/>
                  <a:pt x="63" y="45"/>
                  <a:pt x="56" y="60"/>
                </a:cubicBezTo>
                <a:cubicBezTo>
                  <a:pt x="60" y="54"/>
                  <a:pt x="65" y="49"/>
                  <a:pt x="66" y="45"/>
                </a:cubicBezTo>
                <a:cubicBezTo>
                  <a:pt x="67" y="43"/>
                  <a:pt x="67" y="41"/>
                  <a:pt x="68" y="39"/>
                </a:cubicBezTo>
                <a:cubicBezTo>
                  <a:pt x="68" y="37"/>
                  <a:pt x="69" y="35"/>
                  <a:pt x="69" y="33"/>
                </a:cubicBezTo>
                <a:cubicBezTo>
                  <a:pt x="69" y="25"/>
                  <a:pt x="65" y="18"/>
                  <a:pt x="60" y="13"/>
                </a:cubicBezTo>
                <a:close/>
              </a:path>
            </a:pathLst>
          </a:custGeom>
          <a:solidFill>
            <a:srgbClr val="5A944C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75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9745" y="396970"/>
            <a:ext cx="3199186" cy="617699"/>
            <a:chOff x="349745" y="396970"/>
            <a:chExt cx="3199186" cy="617699"/>
          </a:xfrm>
        </p:grpSpPr>
        <p:sp>
          <p:nvSpPr>
            <p:cNvPr id="24" name="文本框 23"/>
            <p:cNvSpPr txBox="1"/>
            <p:nvPr/>
          </p:nvSpPr>
          <p:spPr>
            <a:xfrm>
              <a:off x="874894" y="398735"/>
              <a:ext cx="2674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幼圆" panose="02010509060101010101" pitchFamily="49" charset="-122"/>
                  <a:ea typeface="幼圆" panose="02010509060101010101" pitchFamily="49" charset="-122"/>
                </a:rPr>
                <a:t>方法</a:t>
              </a:r>
            </a:p>
          </p:txBody>
        </p:sp>
        <p:sp>
          <p:nvSpPr>
            <p:cNvPr id="26" name="Freeform 145"/>
            <p:cNvSpPr>
              <a:spLocks noEditPoints="1"/>
            </p:cNvSpPr>
            <p:nvPr/>
          </p:nvSpPr>
          <p:spPr bwMode="auto">
            <a:xfrm>
              <a:off x="349745" y="396970"/>
              <a:ext cx="612233" cy="617699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rgbClr val="85B466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281AC4E-004F-9869-8191-0D2B61F4E6FD}"/>
              </a:ext>
            </a:extLst>
          </p:cNvPr>
          <p:cNvGrpSpPr/>
          <p:nvPr/>
        </p:nvGrpSpPr>
        <p:grpSpPr>
          <a:xfrm>
            <a:off x="4002795" y="1116954"/>
            <a:ext cx="4186410" cy="2126337"/>
            <a:chOff x="3548931" y="1299990"/>
            <a:chExt cx="4186410" cy="212633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DB0F2055-FAB2-CE02-E954-54D6AC1FF046}"/>
                    </a:ext>
                  </a:extLst>
                </p:cNvPr>
                <p:cNvSpPr txBox="1"/>
                <p:nvPr/>
              </p:nvSpPr>
              <p:spPr>
                <a:xfrm>
                  <a:off x="3548931" y="1299990"/>
                  <a:ext cx="41864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dirty="0"/>
                    <a:t>非矩形域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altLang="zh-CN" sz="2800" dirty="0">
                      <a:sym typeface="Wingdings" panose="05000000000000000000" pitchFamily="2" charset="2"/>
                    </a:rPr>
                    <a:t>  </a:t>
                  </a:r>
                  <a:r>
                    <a:rPr lang="zh-CN" altLang="en-US" sz="2800" dirty="0">
                      <a:sym typeface="Wingdings" panose="05000000000000000000" pitchFamily="2" charset="2"/>
                    </a:rPr>
                    <a:t>矩形包围盒</a:t>
                  </a:r>
                  <a:endParaRPr lang="zh-CN" altLang="en-US" sz="2800" dirty="0"/>
                </a:p>
              </p:txBody>
            </p:sp>
          </mc:Choice>
          <mc:Fallback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DB0F2055-FAB2-CE02-E954-54D6AC1FF0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8931" y="1299990"/>
                  <a:ext cx="4186410" cy="523220"/>
                </a:xfrm>
                <a:prstGeom prst="rect">
                  <a:avLst/>
                </a:prstGeom>
                <a:blipFill>
                  <a:blip r:embed="rId2"/>
                  <a:stretch>
                    <a:fillRect l="-3061" t="-13953" r="-1603" b="-313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EF09A56-2B2D-3921-5E4C-C159602F1611}"/>
                </a:ext>
              </a:extLst>
            </p:cNvPr>
            <p:cNvSpPr txBox="1"/>
            <p:nvPr/>
          </p:nvSpPr>
          <p:spPr>
            <a:xfrm>
              <a:off x="3769204" y="2903107"/>
              <a:ext cx="37458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边界条件 </a:t>
              </a:r>
              <a:r>
                <a:rPr lang="en-US" altLang="zh-CN" sz="2800" dirty="0">
                  <a:sym typeface="Wingdings" panose="05000000000000000000" pitchFamily="2" charset="2"/>
                </a:rPr>
                <a:t> </a:t>
              </a:r>
              <a:r>
                <a:rPr lang="zh-CN" altLang="en-US" sz="2800" dirty="0">
                  <a:sym typeface="Wingdings" panose="05000000000000000000" pitchFamily="2" charset="2"/>
                </a:rPr>
                <a:t>拉普拉斯   </a:t>
              </a:r>
              <a:endParaRPr lang="zh-CN" altLang="en-US" sz="2800" dirty="0"/>
            </a:p>
          </p:txBody>
        </p:sp>
        <p:sp>
          <p:nvSpPr>
            <p:cNvPr id="4" name="箭头: 下 3">
              <a:extLst>
                <a:ext uri="{FF2B5EF4-FFF2-40B4-BE49-F238E27FC236}">
                  <a16:creationId xmlns:a16="http://schemas.microsoft.com/office/drawing/2014/main" id="{654EF61A-0AAA-6D23-7F46-0BB7E347C1CC}"/>
                </a:ext>
              </a:extLst>
            </p:cNvPr>
            <p:cNvSpPr/>
            <p:nvPr/>
          </p:nvSpPr>
          <p:spPr>
            <a:xfrm>
              <a:off x="5259864" y="1876166"/>
              <a:ext cx="557042" cy="922600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25B5E8D-254B-3822-8F5D-498C5761377D}"/>
              </a:ext>
            </a:extLst>
          </p:cNvPr>
          <p:cNvGrpSpPr/>
          <p:nvPr/>
        </p:nvGrpSpPr>
        <p:grpSpPr>
          <a:xfrm>
            <a:off x="1284251" y="3631613"/>
            <a:ext cx="4811749" cy="607397"/>
            <a:chOff x="1284251" y="3777519"/>
            <a:chExt cx="4811749" cy="607397"/>
          </a:xfrm>
        </p:grpSpPr>
        <p:sp>
          <p:nvSpPr>
            <p:cNvPr id="5" name="Freeform 114">
              <a:extLst>
                <a:ext uri="{FF2B5EF4-FFF2-40B4-BE49-F238E27FC236}">
                  <a16:creationId xmlns:a16="http://schemas.microsoft.com/office/drawing/2014/main" id="{B20D06A0-CF80-2B62-73E1-7B3D22F98F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51" y="3777519"/>
              <a:ext cx="439565" cy="607397"/>
            </a:xfrm>
            <a:custGeom>
              <a:avLst/>
              <a:gdLst>
                <a:gd name="T0" fmla="*/ 37 w 73"/>
                <a:gd name="T1" fmla="*/ 0 h 100"/>
                <a:gd name="T2" fmla="*/ 63 w 73"/>
                <a:gd name="T3" fmla="*/ 9 h 100"/>
                <a:gd name="T4" fmla="*/ 73 w 73"/>
                <a:gd name="T5" fmla="*/ 33 h 100"/>
                <a:gd name="T6" fmla="*/ 73 w 73"/>
                <a:gd name="T7" fmla="*/ 40 h 100"/>
                <a:gd name="T8" fmla="*/ 70 w 73"/>
                <a:gd name="T9" fmla="*/ 47 h 100"/>
                <a:gd name="T10" fmla="*/ 50 w 73"/>
                <a:gd name="T11" fmla="*/ 74 h 100"/>
                <a:gd name="T12" fmla="*/ 48 w 73"/>
                <a:gd name="T13" fmla="*/ 76 h 100"/>
                <a:gd name="T14" fmla="*/ 48 w 73"/>
                <a:gd name="T15" fmla="*/ 80 h 100"/>
                <a:gd name="T16" fmla="*/ 46 w 73"/>
                <a:gd name="T17" fmla="*/ 80 h 100"/>
                <a:gd name="T18" fmla="*/ 44 w 73"/>
                <a:gd name="T19" fmla="*/ 80 h 100"/>
                <a:gd name="T20" fmla="*/ 38 w 73"/>
                <a:gd name="T21" fmla="*/ 80 h 100"/>
                <a:gd name="T22" fmla="*/ 36 w 73"/>
                <a:gd name="T23" fmla="*/ 80 h 100"/>
                <a:gd name="T24" fmla="*/ 31 w 73"/>
                <a:gd name="T25" fmla="*/ 80 h 100"/>
                <a:gd name="T26" fmla="*/ 29 w 73"/>
                <a:gd name="T27" fmla="*/ 80 h 100"/>
                <a:gd name="T28" fmla="*/ 27 w 73"/>
                <a:gd name="T29" fmla="*/ 80 h 100"/>
                <a:gd name="T30" fmla="*/ 27 w 73"/>
                <a:gd name="T31" fmla="*/ 80 h 100"/>
                <a:gd name="T32" fmla="*/ 27 w 73"/>
                <a:gd name="T33" fmla="*/ 76 h 100"/>
                <a:gd name="T34" fmla="*/ 21 w 73"/>
                <a:gd name="T35" fmla="*/ 70 h 100"/>
                <a:gd name="T36" fmla="*/ 0 w 73"/>
                <a:gd name="T37" fmla="*/ 33 h 100"/>
                <a:gd name="T38" fmla="*/ 11 w 73"/>
                <a:gd name="T39" fmla="*/ 9 h 100"/>
                <a:gd name="T40" fmla="*/ 37 w 73"/>
                <a:gd name="T41" fmla="*/ 0 h 100"/>
                <a:gd name="T42" fmla="*/ 45 w 73"/>
                <a:gd name="T43" fmla="*/ 86 h 100"/>
                <a:gd name="T44" fmla="*/ 43 w 73"/>
                <a:gd name="T45" fmla="*/ 100 h 100"/>
                <a:gd name="T46" fmla="*/ 31 w 73"/>
                <a:gd name="T47" fmla="*/ 100 h 100"/>
                <a:gd name="T48" fmla="*/ 30 w 73"/>
                <a:gd name="T49" fmla="*/ 86 h 100"/>
                <a:gd name="T50" fmla="*/ 45 w 73"/>
                <a:gd name="T51" fmla="*/ 86 h 100"/>
                <a:gd name="T52" fmla="*/ 37 w 73"/>
                <a:gd name="T53" fmla="*/ 74 h 100"/>
                <a:gd name="T54" fmla="*/ 43 w 73"/>
                <a:gd name="T55" fmla="*/ 74 h 100"/>
                <a:gd name="T56" fmla="*/ 48 w 73"/>
                <a:gd name="T57" fmla="*/ 6 h 100"/>
                <a:gd name="T58" fmla="*/ 37 w 73"/>
                <a:gd name="T59" fmla="*/ 4 h 100"/>
                <a:gd name="T60" fmla="*/ 36 w 73"/>
                <a:gd name="T61" fmla="*/ 4 h 100"/>
                <a:gd name="T62" fmla="*/ 37 w 73"/>
                <a:gd name="T63" fmla="*/ 74 h 100"/>
                <a:gd name="T64" fmla="*/ 17 w 73"/>
                <a:gd name="T65" fmla="*/ 10 h 100"/>
                <a:gd name="T66" fmla="*/ 16 w 73"/>
                <a:gd name="T67" fmla="*/ 58 h 100"/>
                <a:gd name="T68" fmla="*/ 25 w 73"/>
                <a:gd name="T69" fmla="*/ 67 h 100"/>
                <a:gd name="T70" fmla="*/ 30 w 73"/>
                <a:gd name="T71" fmla="*/ 72 h 100"/>
                <a:gd name="T72" fmla="*/ 27 w 73"/>
                <a:gd name="T73" fmla="*/ 5 h 100"/>
                <a:gd name="T74" fmla="*/ 17 w 73"/>
                <a:gd name="T75" fmla="*/ 10 h 100"/>
                <a:gd name="T76" fmla="*/ 60 w 73"/>
                <a:gd name="T77" fmla="*/ 13 h 100"/>
                <a:gd name="T78" fmla="*/ 56 w 73"/>
                <a:gd name="T79" fmla="*/ 60 h 100"/>
                <a:gd name="T80" fmla="*/ 66 w 73"/>
                <a:gd name="T81" fmla="*/ 45 h 100"/>
                <a:gd name="T82" fmla="*/ 68 w 73"/>
                <a:gd name="T83" fmla="*/ 39 h 100"/>
                <a:gd name="T84" fmla="*/ 69 w 73"/>
                <a:gd name="T85" fmla="*/ 33 h 100"/>
                <a:gd name="T86" fmla="*/ 60 w 73"/>
                <a:gd name="T87" fmla="*/ 1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" h="100">
                  <a:moveTo>
                    <a:pt x="37" y="0"/>
                  </a:moveTo>
                  <a:cubicBezTo>
                    <a:pt x="47" y="0"/>
                    <a:pt x="56" y="3"/>
                    <a:pt x="63" y="9"/>
                  </a:cubicBezTo>
                  <a:cubicBezTo>
                    <a:pt x="69" y="15"/>
                    <a:pt x="73" y="24"/>
                    <a:pt x="73" y="33"/>
                  </a:cubicBezTo>
                  <a:cubicBezTo>
                    <a:pt x="73" y="36"/>
                    <a:pt x="73" y="38"/>
                    <a:pt x="73" y="40"/>
                  </a:cubicBezTo>
                  <a:cubicBezTo>
                    <a:pt x="72" y="43"/>
                    <a:pt x="71" y="45"/>
                    <a:pt x="70" y="47"/>
                  </a:cubicBezTo>
                  <a:cubicBezTo>
                    <a:pt x="68" y="53"/>
                    <a:pt x="56" y="67"/>
                    <a:pt x="50" y="74"/>
                  </a:cubicBezTo>
                  <a:cubicBezTo>
                    <a:pt x="49" y="75"/>
                    <a:pt x="48" y="75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4"/>
                    <a:pt x="23" y="72"/>
                    <a:pt x="21" y="70"/>
                  </a:cubicBezTo>
                  <a:cubicBezTo>
                    <a:pt x="11" y="60"/>
                    <a:pt x="0" y="48"/>
                    <a:pt x="0" y="33"/>
                  </a:cubicBezTo>
                  <a:cubicBezTo>
                    <a:pt x="0" y="24"/>
                    <a:pt x="4" y="15"/>
                    <a:pt x="11" y="9"/>
                  </a:cubicBezTo>
                  <a:cubicBezTo>
                    <a:pt x="18" y="3"/>
                    <a:pt x="27" y="0"/>
                    <a:pt x="37" y="0"/>
                  </a:cubicBezTo>
                  <a:close/>
                  <a:moveTo>
                    <a:pt x="45" y="86"/>
                  </a:moveTo>
                  <a:cubicBezTo>
                    <a:pt x="43" y="100"/>
                    <a:pt x="43" y="100"/>
                    <a:pt x="43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5" y="86"/>
                    <a:pt x="45" y="86"/>
                    <a:pt x="45" y="86"/>
                  </a:cubicBezTo>
                  <a:close/>
                  <a:moveTo>
                    <a:pt x="37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9" y="49"/>
                    <a:pt x="54" y="27"/>
                    <a:pt x="48" y="6"/>
                  </a:cubicBezTo>
                  <a:cubicBezTo>
                    <a:pt x="44" y="5"/>
                    <a:pt x="41" y="4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4" y="27"/>
                    <a:pt x="36" y="51"/>
                    <a:pt x="37" y="74"/>
                  </a:cubicBezTo>
                  <a:close/>
                  <a:moveTo>
                    <a:pt x="17" y="10"/>
                  </a:moveTo>
                  <a:cubicBezTo>
                    <a:pt x="5" y="25"/>
                    <a:pt x="6" y="41"/>
                    <a:pt x="16" y="58"/>
                  </a:cubicBezTo>
                  <a:cubicBezTo>
                    <a:pt x="19" y="61"/>
                    <a:pt x="22" y="64"/>
                    <a:pt x="25" y="67"/>
                  </a:cubicBezTo>
                  <a:cubicBezTo>
                    <a:pt x="26" y="69"/>
                    <a:pt x="28" y="70"/>
                    <a:pt x="30" y="72"/>
                  </a:cubicBezTo>
                  <a:cubicBezTo>
                    <a:pt x="24" y="52"/>
                    <a:pt x="13" y="25"/>
                    <a:pt x="27" y="5"/>
                  </a:cubicBezTo>
                  <a:cubicBezTo>
                    <a:pt x="23" y="6"/>
                    <a:pt x="20" y="8"/>
                    <a:pt x="17" y="10"/>
                  </a:cubicBezTo>
                  <a:close/>
                  <a:moveTo>
                    <a:pt x="60" y="13"/>
                  </a:moveTo>
                  <a:cubicBezTo>
                    <a:pt x="66" y="27"/>
                    <a:pt x="63" y="45"/>
                    <a:pt x="56" y="60"/>
                  </a:cubicBezTo>
                  <a:cubicBezTo>
                    <a:pt x="60" y="54"/>
                    <a:pt x="65" y="49"/>
                    <a:pt x="66" y="45"/>
                  </a:cubicBezTo>
                  <a:cubicBezTo>
                    <a:pt x="67" y="43"/>
                    <a:pt x="67" y="41"/>
                    <a:pt x="68" y="39"/>
                  </a:cubicBezTo>
                  <a:cubicBezTo>
                    <a:pt x="68" y="37"/>
                    <a:pt x="69" y="35"/>
                    <a:pt x="69" y="33"/>
                  </a:cubicBezTo>
                  <a:cubicBezTo>
                    <a:pt x="69" y="25"/>
                    <a:pt x="65" y="18"/>
                    <a:pt x="60" y="13"/>
                  </a:cubicBezTo>
                  <a:close/>
                </a:path>
              </a:pathLst>
            </a:custGeom>
            <a:solidFill>
              <a:srgbClr val="FEA10D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82EE259-49F9-1779-0C22-F9355E538380}"/>
                </a:ext>
              </a:extLst>
            </p:cNvPr>
            <p:cNvSpPr txBox="1"/>
            <p:nvPr/>
          </p:nvSpPr>
          <p:spPr>
            <a:xfrm>
              <a:off x="2151962" y="3861696"/>
              <a:ext cx="3944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构造矩形域上的新方程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5960F60-96AC-D39A-D04C-577C54991FCF}"/>
              </a:ext>
            </a:extLst>
          </p:cNvPr>
          <p:cNvGrpSpPr/>
          <p:nvPr/>
        </p:nvGrpSpPr>
        <p:grpSpPr>
          <a:xfrm>
            <a:off x="1284251" y="4717992"/>
            <a:ext cx="6008915" cy="607398"/>
            <a:chOff x="1284251" y="3777521"/>
            <a:chExt cx="6008915" cy="607398"/>
          </a:xfrm>
        </p:grpSpPr>
        <p:sp>
          <p:nvSpPr>
            <p:cNvPr id="9" name="Freeform 114">
              <a:extLst>
                <a:ext uri="{FF2B5EF4-FFF2-40B4-BE49-F238E27FC236}">
                  <a16:creationId xmlns:a16="http://schemas.microsoft.com/office/drawing/2014/main" id="{7636DDE8-A6B0-F548-093F-86CC9608C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51" y="3777521"/>
              <a:ext cx="439565" cy="607398"/>
            </a:xfrm>
            <a:custGeom>
              <a:avLst/>
              <a:gdLst>
                <a:gd name="T0" fmla="*/ 37 w 73"/>
                <a:gd name="T1" fmla="*/ 0 h 100"/>
                <a:gd name="T2" fmla="*/ 63 w 73"/>
                <a:gd name="T3" fmla="*/ 9 h 100"/>
                <a:gd name="T4" fmla="*/ 73 w 73"/>
                <a:gd name="T5" fmla="*/ 33 h 100"/>
                <a:gd name="T6" fmla="*/ 73 w 73"/>
                <a:gd name="T7" fmla="*/ 40 h 100"/>
                <a:gd name="T8" fmla="*/ 70 w 73"/>
                <a:gd name="T9" fmla="*/ 47 h 100"/>
                <a:gd name="T10" fmla="*/ 50 w 73"/>
                <a:gd name="T11" fmla="*/ 74 h 100"/>
                <a:gd name="T12" fmla="*/ 48 w 73"/>
                <a:gd name="T13" fmla="*/ 76 h 100"/>
                <a:gd name="T14" fmla="*/ 48 w 73"/>
                <a:gd name="T15" fmla="*/ 80 h 100"/>
                <a:gd name="T16" fmla="*/ 46 w 73"/>
                <a:gd name="T17" fmla="*/ 80 h 100"/>
                <a:gd name="T18" fmla="*/ 44 w 73"/>
                <a:gd name="T19" fmla="*/ 80 h 100"/>
                <a:gd name="T20" fmla="*/ 38 w 73"/>
                <a:gd name="T21" fmla="*/ 80 h 100"/>
                <a:gd name="T22" fmla="*/ 36 w 73"/>
                <a:gd name="T23" fmla="*/ 80 h 100"/>
                <a:gd name="T24" fmla="*/ 31 w 73"/>
                <a:gd name="T25" fmla="*/ 80 h 100"/>
                <a:gd name="T26" fmla="*/ 29 w 73"/>
                <a:gd name="T27" fmla="*/ 80 h 100"/>
                <a:gd name="T28" fmla="*/ 27 w 73"/>
                <a:gd name="T29" fmla="*/ 80 h 100"/>
                <a:gd name="T30" fmla="*/ 27 w 73"/>
                <a:gd name="T31" fmla="*/ 80 h 100"/>
                <a:gd name="T32" fmla="*/ 27 w 73"/>
                <a:gd name="T33" fmla="*/ 76 h 100"/>
                <a:gd name="T34" fmla="*/ 21 w 73"/>
                <a:gd name="T35" fmla="*/ 70 h 100"/>
                <a:gd name="T36" fmla="*/ 0 w 73"/>
                <a:gd name="T37" fmla="*/ 33 h 100"/>
                <a:gd name="T38" fmla="*/ 11 w 73"/>
                <a:gd name="T39" fmla="*/ 9 h 100"/>
                <a:gd name="T40" fmla="*/ 37 w 73"/>
                <a:gd name="T41" fmla="*/ 0 h 100"/>
                <a:gd name="T42" fmla="*/ 45 w 73"/>
                <a:gd name="T43" fmla="*/ 86 h 100"/>
                <a:gd name="T44" fmla="*/ 43 w 73"/>
                <a:gd name="T45" fmla="*/ 100 h 100"/>
                <a:gd name="T46" fmla="*/ 31 w 73"/>
                <a:gd name="T47" fmla="*/ 100 h 100"/>
                <a:gd name="T48" fmla="*/ 30 w 73"/>
                <a:gd name="T49" fmla="*/ 86 h 100"/>
                <a:gd name="T50" fmla="*/ 45 w 73"/>
                <a:gd name="T51" fmla="*/ 86 h 100"/>
                <a:gd name="T52" fmla="*/ 37 w 73"/>
                <a:gd name="T53" fmla="*/ 74 h 100"/>
                <a:gd name="T54" fmla="*/ 43 w 73"/>
                <a:gd name="T55" fmla="*/ 74 h 100"/>
                <a:gd name="T56" fmla="*/ 48 w 73"/>
                <a:gd name="T57" fmla="*/ 6 h 100"/>
                <a:gd name="T58" fmla="*/ 37 w 73"/>
                <a:gd name="T59" fmla="*/ 4 h 100"/>
                <a:gd name="T60" fmla="*/ 36 w 73"/>
                <a:gd name="T61" fmla="*/ 4 h 100"/>
                <a:gd name="T62" fmla="*/ 37 w 73"/>
                <a:gd name="T63" fmla="*/ 74 h 100"/>
                <a:gd name="T64" fmla="*/ 17 w 73"/>
                <a:gd name="T65" fmla="*/ 10 h 100"/>
                <a:gd name="T66" fmla="*/ 16 w 73"/>
                <a:gd name="T67" fmla="*/ 58 h 100"/>
                <a:gd name="T68" fmla="*/ 25 w 73"/>
                <a:gd name="T69" fmla="*/ 67 h 100"/>
                <a:gd name="T70" fmla="*/ 30 w 73"/>
                <a:gd name="T71" fmla="*/ 72 h 100"/>
                <a:gd name="T72" fmla="*/ 27 w 73"/>
                <a:gd name="T73" fmla="*/ 5 h 100"/>
                <a:gd name="T74" fmla="*/ 17 w 73"/>
                <a:gd name="T75" fmla="*/ 10 h 100"/>
                <a:gd name="T76" fmla="*/ 60 w 73"/>
                <a:gd name="T77" fmla="*/ 13 h 100"/>
                <a:gd name="T78" fmla="*/ 56 w 73"/>
                <a:gd name="T79" fmla="*/ 60 h 100"/>
                <a:gd name="T80" fmla="*/ 66 w 73"/>
                <a:gd name="T81" fmla="*/ 45 h 100"/>
                <a:gd name="T82" fmla="*/ 68 w 73"/>
                <a:gd name="T83" fmla="*/ 39 h 100"/>
                <a:gd name="T84" fmla="*/ 69 w 73"/>
                <a:gd name="T85" fmla="*/ 33 h 100"/>
                <a:gd name="T86" fmla="*/ 60 w 73"/>
                <a:gd name="T87" fmla="*/ 1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" h="100">
                  <a:moveTo>
                    <a:pt x="37" y="0"/>
                  </a:moveTo>
                  <a:cubicBezTo>
                    <a:pt x="47" y="0"/>
                    <a:pt x="56" y="3"/>
                    <a:pt x="63" y="9"/>
                  </a:cubicBezTo>
                  <a:cubicBezTo>
                    <a:pt x="69" y="15"/>
                    <a:pt x="73" y="24"/>
                    <a:pt x="73" y="33"/>
                  </a:cubicBezTo>
                  <a:cubicBezTo>
                    <a:pt x="73" y="36"/>
                    <a:pt x="73" y="38"/>
                    <a:pt x="73" y="40"/>
                  </a:cubicBezTo>
                  <a:cubicBezTo>
                    <a:pt x="72" y="43"/>
                    <a:pt x="71" y="45"/>
                    <a:pt x="70" y="47"/>
                  </a:cubicBezTo>
                  <a:cubicBezTo>
                    <a:pt x="68" y="53"/>
                    <a:pt x="56" y="67"/>
                    <a:pt x="50" y="74"/>
                  </a:cubicBezTo>
                  <a:cubicBezTo>
                    <a:pt x="49" y="75"/>
                    <a:pt x="48" y="75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4"/>
                    <a:pt x="23" y="72"/>
                    <a:pt x="21" y="70"/>
                  </a:cubicBezTo>
                  <a:cubicBezTo>
                    <a:pt x="11" y="60"/>
                    <a:pt x="0" y="48"/>
                    <a:pt x="0" y="33"/>
                  </a:cubicBezTo>
                  <a:cubicBezTo>
                    <a:pt x="0" y="24"/>
                    <a:pt x="4" y="15"/>
                    <a:pt x="11" y="9"/>
                  </a:cubicBezTo>
                  <a:cubicBezTo>
                    <a:pt x="18" y="3"/>
                    <a:pt x="27" y="0"/>
                    <a:pt x="37" y="0"/>
                  </a:cubicBezTo>
                  <a:close/>
                  <a:moveTo>
                    <a:pt x="45" y="86"/>
                  </a:moveTo>
                  <a:cubicBezTo>
                    <a:pt x="43" y="100"/>
                    <a:pt x="43" y="100"/>
                    <a:pt x="43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5" y="86"/>
                    <a:pt x="45" y="86"/>
                    <a:pt x="45" y="86"/>
                  </a:cubicBezTo>
                  <a:close/>
                  <a:moveTo>
                    <a:pt x="37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9" y="49"/>
                    <a:pt x="54" y="27"/>
                    <a:pt x="48" y="6"/>
                  </a:cubicBezTo>
                  <a:cubicBezTo>
                    <a:pt x="44" y="5"/>
                    <a:pt x="41" y="4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4" y="27"/>
                    <a:pt x="36" y="51"/>
                    <a:pt x="37" y="74"/>
                  </a:cubicBezTo>
                  <a:close/>
                  <a:moveTo>
                    <a:pt x="17" y="10"/>
                  </a:moveTo>
                  <a:cubicBezTo>
                    <a:pt x="5" y="25"/>
                    <a:pt x="6" y="41"/>
                    <a:pt x="16" y="58"/>
                  </a:cubicBezTo>
                  <a:cubicBezTo>
                    <a:pt x="19" y="61"/>
                    <a:pt x="22" y="64"/>
                    <a:pt x="25" y="67"/>
                  </a:cubicBezTo>
                  <a:cubicBezTo>
                    <a:pt x="26" y="69"/>
                    <a:pt x="28" y="70"/>
                    <a:pt x="30" y="72"/>
                  </a:cubicBezTo>
                  <a:cubicBezTo>
                    <a:pt x="24" y="52"/>
                    <a:pt x="13" y="25"/>
                    <a:pt x="27" y="5"/>
                  </a:cubicBezTo>
                  <a:cubicBezTo>
                    <a:pt x="23" y="6"/>
                    <a:pt x="20" y="8"/>
                    <a:pt x="17" y="10"/>
                  </a:cubicBezTo>
                  <a:close/>
                  <a:moveTo>
                    <a:pt x="60" y="13"/>
                  </a:moveTo>
                  <a:cubicBezTo>
                    <a:pt x="66" y="27"/>
                    <a:pt x="63" y="45"/>
                    <a:pt x="56" y="60"/>
                  </a:cubicBezTo>
                  <a:cubicBezTo>
                    <a:pt x="60" y="54"/>
                    <a:pt x="65" y="49"/>
                    <a:pt x="66" y="45"/>
                  </a:cubicBezTo>
                  <a:cubicBezTo>
                    <a:pt x="67" y="43"/>
                    <a:pt x="67" y="41"/>
                    <a:pt x="68" y="39"/>
                  </a:cubicBezTo>
                  <a:cubicBezTo>
                    <a:pt x="68" y="37"/>
                    <a:pt x="69" y="35"/>
                    <a:pt x="69" y="33"/>
                  </a:cubicBezTo>
                  <a:cubicBezTo>
                    <a:pt x="69" y="25"/>
                    <a:pt x="65" y="18"/>
                    <a:pt x="60" y="13"/>
                  </a:cubicBezTo>
                  <a:close/>
                </a:path>
              </a:pathLst>
            </a:custGeom>
            <a:solidFill>
              <a:srgbClr val="FEA10D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5D9641D-E771-EA6E-8D1B-E5063809D4FD}"/>
                    </a:ext>
                  </a:extLst>
                </p:cNvPr>
                <p:cNvSpPr txBox="1"/>
                <p:nvPr/>
              </p:nvSpPr>
              <p:spPr>
                <a:xfrm>
                  <a:off x="2151962" y="3861696"/>
                  <a:ext cx="51412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dirty="0"/>
                    <a:t>新方程在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zh-CN" altLang="en-US" sz="2800" dirty="0"/>
                    <a:t>上的解与原方程一致</a:t>
                  </a:r>
                </a:p>
              </p:txBody>
            </p:sp>
          </mc:Choice>
          <mc:Fallback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5D9641D-E771-EA6E-8D1B-E5063809D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1962" y="3861696"/>
                  <a:ext cx="5141204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2372" t="-12791" r="-237" b="-313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7415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9745" y="396970"/>
            <a:ext cx="3199186" cy="617699"/>
            <a:chOff x="349745" y="396970"/>
            <a:chExt cx="3199186" cy="617699"/>
          </a:xfrm>
        </p:grpSpPr>
        <p:sp>
          <p:nvSpPr>
            <p:cNvPr id="24" name="文本框 23"/>
            <p:cNvSpPr txBox="1"/>
            <p:nvPr/>
          </p:nvSpPr>
          <p:spPr>
            <a:xfrm>
              <a:off x="874894" y="398735"/>
              <a:ext cx="2674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幼圆" panose="02010509060101010101" pitchFamily="49" charset="-122"/>
                  <a:ea typeface="幼圆" panose="02010509060101010101" pitchFamily="49" charset="-122"/>
                </a:rPr>
                <a:t>结果</a:t>
              </a:r>
            </a:p>
          </p:txBody>
        </p:sp>
        <p:sp>
          <p:nvSpPr>
            <p:cNvPr id="26" name="Freeform 145"/>
            <p:cNvSpPr>
              <a:spLocks noEditPoints="1"/>
            </p:cNvSpPr>
            <p:nvPr/>
          </p:nvSpPr>
          <p:spPr bwMode="auto">
            <a:xfrm>
              <a:off x="349745" y="396970"/>
              <a:ext cx="612233" cy="617699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rgbClr val="85B466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B45C89D-471F-72EE-50AF-1A2D750BEC14}"/>
              </a:ext>
            </a:extLst>
          </p:cNvPr>
          <p:cNvGrpSpPr/>
          <p:nvPr/>
        </p:nvGrpSpPr>
        <p:grpSpPr>
          <a:xfrm>
            <a:off x="3441396" y="1630026"/>
            <a:ext cx="5309207" cy="4487233"/>
            <a:chOff x="1843088" y="848322"/>
            <a:chExt cx="3748276" cy="316796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AAB83B3-261D-4042-AADF-896B5002E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088" y="848323"/>
              <a:ext cx="1743075" cy="1307986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E80F2D0-F11C-61A2-8D99-47DEABAF6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377" y="848322"/>
              <a:ext cx="1744662" cy="130798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1C36F24-50CE-976C-D7A3-B7F2545BF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088" y="2437299"/>
              <a:ext cx="1744663" cy="1307986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58AFD00-29C0-B326-7DFC-A207CB00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377" y="2427310"/>
              <a:ext cx="1757987" cy="1317975"/>
            </a:xfrm>
            <a:prstGeom prst="rect">
              <a:avLst/>
            </a:prstGeom>
          </p:spPr>
        </p:pic>
        <p:sp>
          <p:nvSpPr>
            <p:cNvPr id="17" name="文本框 11">
              <a:extLst>
                <a:ext uri="{FF2B5EF4-FFF2-40B4-BE49-F238E27FC236}">
                  <a16:creationId xmlns:a16="http://schemas.microsoft.com/office/drawing/2014/main" id="{7795BAC8-1FA9-F1B2-7C31-273974F831B6}"/>
                </a:ext>
              </a:extLst>
            </p:cNvPr>
            <p:cNvSpPr txBox="1"/>
            <p:nvPr/>
          </p:nvSpPr>
          <p:spPr>
            <a:xfrm>
              <a:off x="2517781" y="2088758"/>
              <a:ext cx="387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5">
              <a:extLst>
                <a:ext uri="{FF2B5EF4-FFF2-40B4-BE49-F238E27FC236}">
                  <a16:creationId xmlns:a16="http://schemas.microsoft.com/office/drawing/2014/main" id="{81F73DB7-1837-787E-64AB-7C041C106983}"/>
                </a:ext>
              </a:extLst>
            </p:cNvPr>
            <p:cNvSpPr txBox="1"/>
            <p:nvPr/>
          </p:nvSpPr>
          <p:spPr>
            <a:xfrm>
              <a:off x="4511842" y="2097065"/>
              <a:ext cx="387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6">
              <a:extLst>
                <a:ext uri="{FF2B5EF4-FFF2-40B4-BE49-F238E27FC236}">
                  <a16:creationId xmlns:a16="http://schemas.microsoft.com/office/drawing/2014/main" id="{B06D6C31-9AA1-6992-2C2F-ED5A7434886C}"/>
                </a:ext>
              </a:extLst>
            </p:cNvPr>
            <p:cNvSpPr txBox="1"/>
            <p:nvPr/>
          </p:nvSpPr>
          <p:spPr>
            <a:xfrm>
              <a:off x="2517781" y="3677734"/>
              <a:ext cx="387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7">
              <a:extLst>
                <a:ext uri="{FF2B5EF4-FFF2-40B4-BE49-F238E27FC236}">
                  <a16:creationId xmlns:a16="http://schemas.microsoft.com/office/drawing/2014/main" id="{153311AD-9016-65C7-85C1-0A6EA7A3CF48}"/>
                </a:ext>
              </a:extLst>
            </p:cNvPr>
            <p:cNvSpPr txBox="1"/>
            <p:nvPr/>
          </p:nvSpPr>
          <p:spPr>
            <a:xfrm>
              <a:off x="4511842" y="3677734"/>
              <a:ext cx="387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CAE1A6ED-2BEB-BC4E-FCF3-FB4ECF471C53}"/>
              </a:ext>
            </a:extLst>
          </p:cNvPr>
          <p:cNvSpPr txBox="1"/>
          <p:nvPr/>
        </p:nvSpPr>
        <p:spPr>
          <a:xfrm>
            <a:off x="1275699" y="4428781"/>
            <a:ext cx="1817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AMG +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BiCGStab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8DC33FD-585B-8F5D-9571-BB4A5B28AEE0}"/>
              </a:ext>
            </a:extLst>
          </p:cNvPr>
          <p:cNvSpPr txBox="1"/>
          <p:nvPr/>
        </p:nvSpPr>
        <p:spPr>
          <a:xfrm>
            <a:off x="9098517" y="4644224"/>
            <a:ext cx="181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8FC5FD7-21F2-0753-C6DD-6C0871407325}"/>
              </a:ext>
            </a:extLst>
          </p:cNvPr>
          <p:cNvSpPr txBox="1"/>
          <p:nvPr/>
        </p:nvSpPr>
        <p:spPr>
          <a:xfrm>
            <a:off x="9081892" y="2294757"/>
            <a:ext cx="181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4ACF222-993E-FE72-94F0-1234CBA68A8A}"/>
              </a:ext>
            </a:extLst>
          </p:cNvPr>
          <p:cNvSpPr txBox="1"/>
          <p:nvPr/>
        </p:nvSpPr>
        <p:spPr>
          <a:xfrm>
            <a:off x="2485119" y="2294757"/>
            <a:ext cx="60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71C20CA-35AD-251E-855A-F18ECCCCBD00}"/>
              </a:ext>
            </a:extLst>
          </p:cNvPr>
          <p:cNvSpPr txBox="1"/>
          <p:nvPr/>
        </p:nvSpPr>
        <p:spPr>
          <a:xfrm>
            <a:off x="4915725" y="752770"/>
            <a:ext cx="236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泊松图像编辑</a:t>
            </a:r>
          </a:p>
        </p:txBody>
      </p:sp>
    </p:spTree>
    <p:extLst>
      <p:ext uri="{BB962C8B-B14F-4D97-AF65-F5344CB8AC3E}">
        <p14:creationId xmlns:p14="http://schemas.microsoft.com/office/powerpoint/2010/main" val="18331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9745" y="396970"/>
            <a:ext cx="3199186" cy="617699"/>
            <a:chOff x="349745" y="396970"/>
            <a:chExt cx="3199186" cy="617699"/>
          </a:xfrm>
        </p:grpSpPr>
        <p:sp>
          <p:nvSpPr>
            <p:cNvPr id="24" name="文本框 23"/>
            <p:cNvSpPr txBox="1"/>
            <p:nvPr/>
          </p:nvSpPr>
          <p:spPr>
            <a:xfrm>
              <a:off x="874894" y="398735"/>
              <a:ext cx="2674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幼圆" panose="02010509060101010101" pitchFamily="49" charset="-122"/>
                  <a:ea typeface="幼圆" panose="02010509060101010101" pitchFamily="49" charset="-122"/>
                </a:rPr>
                <a:t>结果</a:t>
              </a:r>
            </a:p>
          </p:txBody>
        </p:sp>
        <p:sp>
          <p:nvSpPr>
            <p:cNvPr id="26" name="Freeform 145"/>
            <p:cNvSpPr>
              <a:spLocks noEditPoints="1"/>
            </p:cNvSpPr>
            <p:nvPr/>
          </p:nvSpPr>
          <p:spPr bwMode="auto">
            <a:xfrm>
              <a:off x="349745" y="396970"/>
              <a:ext cx="612233" cy="617699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rgbClr val="85B466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971C20CA-35AD-251E-855A-F18ECCCCBD00}"/>
              </a:ext>
            </a:extLst>
          </p:cNvPr>
          <p:cNvSpPr txBox="1"/>
          <p:nvPr/>
        </p:nvSpPr>
        <p:spPr>
          <a:xfrm>
            <a:off x="4915726" y="752770"/>
            <a:ext cx="1628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流体仿真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E14996-DC6B-0690-6638-0EBC98D91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t="17759" r="23113" b="16699"/>
          <a:stretch/>
        </p:blipFill>
        <p:spPr>
          <a:xfrm>
            <a:off x="3879039" y="1556132"/>
            <a:ext cx="3701668" cy="37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6" b="7891"/>
          <a:stretch>
            <a:fillRect/>
          </a:stretch>
        </p:blipFill>
        <p:spPr>
          <a:xfrm>
            <a:off x="14433" y="-28575"/>
            <a:ext cx="12214706" cy="6943726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 rot="18892707" flipV="1">
            <a:off x="3850202" y="2227961"/>
            <a:ext cx="378038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8CBA9">
                  <a:alpha val="90000"/>
                </a:srgbClr>
              </a:gs>
              <a:gs pos="50000">
                <a:srgbClr val="30BC9B"/>
              </a:gs>
              <a:gs pos="100000">
                <a:srgbClr val="24A78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"/>
          <p:cNvSpPr txBox="1">
            <a:spLocks noChangeArrowheads="1"/>
          </p:cNvSpPr>
          <p:nvPr/>
        </p:nvSpPr>
        <p:spPr bwMode="auto">
          <a:xfrm flipH="1">
            <a:off x="6425443" y="3170812"/>
            <a:ext cx="40303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dirty="0">
                <a:solidFill>
                  <a:srgbClr val="5A944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认识和感受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425443" y="2604281"/>
            <a:ext cx="2783313" cy="609366"/>
            <a:chOff x="6426853" y="1647349"/>
            <a:chExt cx="2783313" cy="609366"/>
          </a:xfrm>
        </p:grpSpPr>
        <p:grpSp>
          <p:nvGrpSpPr>
            <p:cNvPr id="17" name="组合 16"/>
            <p:cNvGrpSpPr/>
            <p:nvPr/>
          </p:nvGrpSpPr>
          <p:grpSpPr>
            <a:xfrm>
              <a:off x="6426853" y="1647349"/>
              <a:ext cx="2248342" cy="609366"/>
              <a:chOff x="6396414" y="2485168"/>
              <a:chExt cx="2248342" cy="609366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501643" y="2617884"/>
                <a:ext cx="433815" cy="433815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A944C"/>
                  </a:solidFill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96414" y="2489042"/>
                <a:ext cx="619739" cy="605492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947602" y="2489042"/>
                <a:ext cx="619739" cy="605492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486646" y="2488818"/>
                <a:ext cx="619739" cy="605492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025017" y="2485168"/>
                <a:ext cx="619739" cy="605492"/>
              </a:xfrm>
              <a:prstGeom prst="rect">
                <a:avLst/>
              </a:prstGeom>
            </p:spPr>
          </p:pic>
        </p:grp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90427" y="1647349"/>
              <a:ext cx="619739" cy="605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44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34948 0.60787 L 5.55112E-17 7.40741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9745" y="396970"/>
            <a:ext cx="3199186" cy="617699"/>
            <a:chOff x="349745" y="396970"/>
            <a:chExt cx="3199186" cy="617699"/>
          </a:xfrm>
        </p:grpSpPr>
        <p:sp>
          <p:nvSpPr>
            <p:cNvPr id="24" name="文本框 23"/>
            <p:cNvSpPr txBox="1"/>
            <p:nvPr/>
          </p:nvSpPr>
          <p:spPr>
            <a:xfrm>
              <a:off x="874894" y="398735"/>
              <a:ext cx="2674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幼圆" panose="02010509060101010101" pitchFamily="49" charset="-122"/>
                  <a:ea typeface="幼圆" panose="02010509060101010101" pitchFamily="49" charset="-122"/>
                </a:rPr>
                <a:t>感受</a:t>
              </a:r>
            </a:p>
          </p:txBody>
        </p:sp>
        <p:sp>
          <p:nvSpPr>
            <p:cNvPr id="26" name="Freeform 145"/>
            <p:cNvSpPr>
              <a:spLocks noEditPoints="1"/>
            </p:cNvSpPr>
            <p:nvPr/>
          </p:nvSpPr>
          <p:spPr bwMode="auto">
            <a:xfrm>
              <a:off x="349745" y="396970"/>
              <a:ext cx="612233" cy="617699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rgbClr val="85B466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D0D618B-9539-1AF3-266F-B7A9630FF5B6}"/>
              </a:ext>
            </a:extLst>
          </p:cNvPr>
          <p:cNvGrpSpPr/>
          <p:nvPr/>
        </p:nvGrpSpPr>
        <p:grpSpPr>
          <a:xfrm>
            <a:off x="1295916" y="1437553"/>
            <a:ext cx="8112489" cy="523221"/>
            <a:chOff x="1295916" y="1437553"/>
            <a:chExt cx="8112489" cy="523221"/>
          </a:xfrm>
        </p:grpSpPr>
        <p:sp>
          <p:nvSpPr>
            <p:cNvPr id="28" name="Freeform 114">
              <a:extLst>
                <a:ext uri="{FF2B5EF4-FFF2-40B4-BE49-F238E27FC236}">
                  <a16:creationId xmlns:a16="http://schemas.microsoft.com/office/drawing/2014/main" id="{763E4DD0-9CD3-88E6-007B-37BD54FB2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5916" y="1437553"/>
              <a:ext cx="378648" cy="523221"/>
            </a:xfrm>
            <a:custGeom>
              <a:avLst/>
              <a:gdLst>
                <a:gd name="T0" fmla="*/ 37 w 73"/>
                <a:gd name="T1" fmla="*/ 0 h 100"/>
                <a:gd name="T2" fmla="*/ 63 w 73"/>
                <a:gd name="T3" fmla="*/ 9 h 100"/>
                <a:gd name="T4" fmla="*/ 73 w 73"/>
                <a:gd name="T5" fmla="*/ 33 h 100"/>
                <a:gd name="T6" fmla="*/ 73 w 73"/>
                <a:gd name="T7" fmla="*/ 40 h 100"/>
                <a:gd name="T8" fmla="*/ 70 w 73"/>
                <a:gd name="T9" fmla="*/ 47 h 100"/>
                <a:gd name="T10" fmla="*/ 50 w 73"/>
                <a:gd name="T11" fmla="*/ 74 h 100"/>
                <a:gd name="T12" fmla="*/ 48 w 73"/>
                <a:gd name="T13" fmla="*/ 76 h 100"/>
                <a:gd name="T14" fmla="*/ 48 w 73"/>
                <a:gd name="T15" fmla="*/ 80 h 100"/>
                <a:gd name="T16" fmla="*/ 46 w 73"/>
                <a:gd name="T17" fmla="*/ 80 h 100"/>
                <a:gd name="T18" fmla="*/ 44 w 73"/>
                <a:gd name="T19" fmla="*/ 80 h 100"/>
                <a:gd name="T20" fmla="*/ 38 w 73"/>
                <a:gd name="T21" fmla="*/ 80 h 100"/>
                <a:gd name="T22" fmla="*/ 36 w 73"/>
                <a:gd name="T23" fmla="*/ 80 h 100"/>
                <a:gd name="T24" fmla="*/ 31 w 73"/>
                <a:gd name="T25" fmla="*/ 80 h 100"/>
                <a:gd name="T26" fmla="*/ 29 w 73"/>
                <a:gd name="T27" fmla="*/ 80 h 100"/>
                <a:gd name="T28" fmla="*/ 27 w 73"/>
                <a:gd name="T29" fmla="*/ 80 h 100"/>
                <a:gd name="T30" fmla="*/ 27 w 73"/>
                <a:gd name="T31" fmla="*/ 80 h 100"/>
                <a:gd name="T32" fmla="*/ 27 w 73"/>
                <a:gd name="T33" fmla="*/ 76 h 100"/>
                <a:gd name="T34" fmla="*/ 21 w 73"/>
                <a:gd name="T35" fmla="*/ 70 h 100"/>
                <a:gd name="T36" fmla="*/ 0 w 73"/>
                <a:gd name="T37" fmla="*/ 33 h 100"/>
                <a:gd name="T38" fmla="*/ 11 w 73"/>
                <a:gd name="T39" fmla="*/ 9 h 100"/>
                <a:gd name="T40" fmla="*/ 37 w 73"/>
                <a:gd name="T41" fmla="*/ 0 h 100"/>
                <a:gd name="T42" fmla="*/ 45 w 73"/>
                <a:gd name="T43" fmla="*/ 86 h 100"/>
                <a:gd name="T44" fmla="*/ 43 w 73"/>
                <a:gd name="T45" fmla="*/ 100 h 100"/>
                <a:gd name="T46" fmla="*/ 31 w 73"/>
                <a:gd name="T47" fmla="*/ 100 h 100"/>
                <a:gd name="T48" fmla="*/ 30 w 73"/>
                <a:gd name="T49" fmla="*/ 86 h 100"/>
                <a:gd name="T50" fmla="*/ 45 w 73"/>
                <a:gd name="T51" fmla="*/ 86 h 100"/>
                <a:gd name="T52" fmla="*/ 37 w 73"/>
                <a:gd name="T53" fmla="*/ 74 h 100"/>
                <a:gd name="T54" fmla="*/ 43 w 73"/>
                <a:gd name="T55" fmla="*/ 74 h 100"/>
                <a:gd name="T56" fmla="*/ 48 w 73"/>
                <a:gd name="T57" fmla="*/ 6 h 100"/>
                <a:gd name="T58" fmla="*/ 37 w 73"/>
                <a:gd name="T59" fmla="*/ 4 h 100"/>
                <a:gd name="T60" fmla="*/ 36 w 73"/>
                <a:gd name="T61" fmla="*/ 4 h 100"/>
                <a:gd name="T62" fmla="*/ 37 w 73"/>
                <a:gd name="T63" fmla="*/ 74 h 100"/>
                <a:gd name="T64" fmla="*/ 17 w 73"/>
                <a:gd name="T65" fmla="*/ 10 h 100"/>
                <a:gd name="T66" fmla="*/ 16 w 73"/>
                <a:gd name="T67" fmla="*/ 58 h 100"/>
                <a:gd name="T68" fmla="*/ 25 w 73"/>
                <a:gd name="T69" fmla="*/ 67 h 100"/>
                <a:gd name="T70" fmla="*/ 30 w 73"/>
                <a:gd name="T71" fmla="*/ 72 h 100"/>
                <a:gd name="T72" fmla="*/ 27 w 73"/>
                <a:gd name="T73" fmla="*/ 5 h 100"/>
                <a:gd name="T74" fmla="*/ 17 w 73"/>
                <a:gd name="T75" fmla="*/ 10 h 100"/>
                <a:gd name="T76" fmla="*/ 60 w 73"/>
                <a:gd name="T77" fmla="*/ 13 h 100"/>
                <a:gd name="T78" fmla="*/ 56 w 73"/>
                <a:gd name="T79" fmla="*/ 60 h 100"/>
                <a:gd name="T80" fmla="*/ 66 w 73"/>
                <a:gd name="T81" fmla="*/ 45 h 100"/>
                <a:gd name="T82" fmla="*/ 68 w 73"/>
                <a:gd name="T83" fmla="*/ 39 h 100"/>
                <a:gd name="T84" fmla="*/ 69 w 73"/>
                <a:gd name="T85" fmla="*/ 33 h 100"/>
                <a:gd name="T86" fmla="*/ 60 w 73"/>
                <a:gd name="T87" fmla="*/ 1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" h="100">
                  <a:moveTo>
                    <a:pt x="37" y="0"/>
                  </a:moveTo>
                  <a:cubicBezTo>
                    <a:pt x="47" y="0"/>
                    <a:pt x="56" y="3"/>
                    <a:pt x="63" y="9"/>
                  </a:cubicBezTo>
                  <a:cubicBezTo>
                    <a:pt x="69" y="15"/>
                    <a:pt x="73" y="24"/>
                    <a:pt x="73" y="33"/>
                  </a:cubicBezTo>
                  <a:cubicBezTo>
                    <a:pt x="73" y="36"/>
                    <a:pt x="73" y="38"/>
                    <a:pt x="73" y="40"/>
                  </a:cubicBezTo>
                  <a:cubicBezTo>
                    <a:pt x="72" y="43"/>
                    <a:pt x="71" y="45"/>
                    <a:pt x="70" y="47"/>
                  </a:cubicBezTo>
                  <a:cubicBezTo>
                    <a:pt x="68" y="53"/>
                    <a:pt x="56" y="67"/>
                    <a:pt x="50" y="74"/>
                  </a:cubicBezTo>
                  <a:cubicBezTo>
                    <a:pt x="49" y="75"/>
                    <a:pt x="48" y="75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4"/>
                    <a:pt x="23" y="72"/>
                    <a:pt x="21" y="70"/>
                  </a:cubicBezTo>
                  <a:cubicBezTo>
                    <a:pt x="11" y="60"/>
                    <a:pt x="0" y="48"/>
                    <a:pt x="0" y="33"/>
                  </a:cubicBezTo>
                  <a:cubicBezTo>
                    <a:pt x="0" y="24"/>
                    <a:pt x="4" y="15"/>
                    <a:pt x="11" y="9"/>
                  </a:cubicBezTo>
                  <a:cubicBezTo>
                    <a:pt x="18" y="3"/>
                    <a:pt x="27" y="0"/>
                    <a:pt x="37" y="0"/>
                  </a:cubicBezTo>
                  <a:close/>
                  <a:moveTo>
                    <a:pt x="45" y="86"/>
                  </a:moveTo>
                  <a:cubicBezTo>
                    <a:pt x="43" y="100"/>
                    <a:pt x="43" y="100"/>
                    <a:pt x="43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5" y="86"/>
                    <a:pt x="45" y="86"/>
                    <a:pt x="45" y="86"/>
                  </a:cubicBezTo>
                  <a:close/>
                  <a:moveTo>
                    <a:pt x="37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9" y="49"/>
                    <a:pt x="54" y="27"/>
                    <a:pt x="48" y="6"/>
                  </a:cubicBezTo>
                  <a:cubicBezTo>
                    <a:pt x="44" y="5"/>
                    <a:pt x="41" y="4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4" y="27"/>
                    <a:pt x="36" y="51"/>
                    <a:pt x="37" y="74"/>
                  </a:cubicBezTo>
                  <a:close/>
                  <a:moveTo>
                    <a:pt x="17" y="10"/>
                  </a:moveTo>
                  <a:cubicBezTo>
                    <a:pt x="5" y="25"/>
                    <a:pt x="6" y="41"/>
                    <a:pt x="16" y="58"/>
                  </a:cubicBezTo>
                  <a:cubicBezTo>
                    <a:pt x="19" y="61"/>
                    <a:pt x="22" y="64"/>
                    <a:pt x="25" y="67"/>
                  </a:cubicBezTo>
                  <a:cubicBezTo>
                    <a:pt x="26" y="69"/>
                    <a:pt x="28" y="70"/>
                    <a:pt x="30" y="72"/>
                  </a:cubicBezTo>
                  <a:cubicBezTo>
                    <a:pt x="24" y="52"/>
                    <a:pt x="13" y="25"/>
                    <a:pt x="27" y="5"/>
                  </a:cubicBezTo>
                  <a:cubicBezTo>
                    <a:pt x="23" y="6"/>
                    <a:pt x="20" y="8"/>
                    <a:pt x="17" y="10"/>
                  </a:cubicBezTo>
                  <a:close/>
                  <a:moveTo>
                    <a:pt x="60" y="13"/>
                  </a:moveTo>
                  <a:cubicBezTo>
                    <a:pt x="66" y="27"/>
                    <a:pt x="63" y="45"/>
                    <a:pt x="56" y="60"/>
                  </a:cubicBezTo>
                  <a:cubicBezTo>
                    <a:pt x="60" y="54"/>
                    <a:pt x="65" y="49"/>
                    <a:pt x="66" y="45"/>
                  </a:cubicBezTo>
                  <a:cubicBezTo>
                    <a:pt x="67" y="43"/>
                    <a:pt x="67" y="41"/>
                    <a:pt x="68" y="39"/>
                  </a:cubicBezTo>
                  <a:cubicBezTo>
                    <a:pt x="68" y="37"/>
                    <a:pt x="69" y="35"/>
                    <a:pt x="69" y="33"/>
                  </a:cubicBezTo>
                  <a:cubicBezTo>
                    <a:pt x="69" y="25"/>
                    <a:pt x="65" y="18"/>
                    <a:pt x="60" y="13"/>
                  </a:cubicBezTo>
                  <a:close/>
                </a:path>
              </a:pathLst>
            </a:custGeom>
            <a:solidFill>
              <a:srgbClr val="FEA10D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A40007F-44F1-A343-7F95-0AC41CB11615}"/>
                </a:ext>
              </a:extLst>
            </p:cNvPr>
            <p:cNvSpPr txBox="1"/>
            <p:nvPr/>
          </p:nvSpPr>
          <p:spPr>
            <a:xfrm>
              <a:off x="2024626" y="1437553"/>
              <a:ext cx="7383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遵守学校和实验室的纪律，避免不必要的麻烦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217CD3A-4118-3612-5F50-3EC3042D0192}"/>
              </a:ext>
            </a:extLst>
          </p:cNvPr>
          <p:cNvGrpSpPr/>
          <p:nvPr/>
        </p:nvGrpSpPr>
        <p:grpSpPr>
          <a:xfrm>
            <a:off x="1295916" y="2214760"/>
            <a:ext cx="8112489" cy="523221"/>
            <a:chOff x="1295916" y="1437553"/>
            <a:chExt cx="8112489" cy="523221"/>
          </a:xfrm>
        </p:grpSpPr>
        <p:sp>
          <p:nvSpPr>
            <p:cNvPr id="5" name="Freeform 114">
              <a:extLst>
                <a:ext uri="{FF2B5EF4-FFF2-40B4-BE49-F238E27FC236}">
                  <a16:creationId xmlns:a16="http://schemas.microsoft.com/office/drawing/2014/main" id="{3D52FB62-932B-3018-974B-893FB6A5C2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5916" y="1437553"/>
              <a:ext cx="378648" cy="523221"/>
            </a:xfrm>
            <a:custGeom>
              <a:avLst/>
              <a:gdLst>
                <a:gd name="T0" fmla="*/ 37 w 73"/>
                <a:gd name="T1" fmla="*/ 0 h 100"/>
                <a:gd name="T2" fmla="*/ 63 w 73"/>
                <a:gd name="T3" fmla="*/ 9 h 100"/>
                <a:gd name="T4" fmla="*/ 73 w 73"/>
                <a:gd name="T5" fmla="*/ 33 h 100"/>
                <a:gd name="T6" fmla="*/ 73 w 73"/>
                <a:gd name="T7" fmla="*/ 40 h 100"/>
                <a:gd name="T8" fmla="*/ 70 w 73"/>
                <a:gd name="T9" fmla="*/ 47 h 100"/>
                <a:gd name="T10" fmla="*/ 50 w 73"/>
                <a:gd name="T11" fmla="*/ 74 h 100"/>
                <a:gd name="T12" fmla="*/ 48 w 73"/>
                <a:gd name="T13" fmla="*/ 76 h 100"/>
                <a:gd name="T14" fmla="*/ 48 w 73"/>
                <a:gd name="T15" fmla="*/ 80 h 100"/>
                <a:gd name="T16" fmla="*/ 46 w 73"/>
                <a:gd name="T17" fmla="*/ 80 h 100"/>
                <a:gd name="T18" fmla="*/ 44 w 73"/>
                <a:gd name="T19" fmla="*/ 80 h 100"/>
                <a:gd name="T20" fmla="*/ 38 w 73"/>
                <a:gd name="T21" fmla="*/ 80 h 100"/>
                <a:gd name="T22" fmla="*/ 36 w 73"/>
                <a:gd name="T23" fmla="*/ 80 h 100"/>
                <a:gd name="T24" fmla="*/ 31 w 73"/>
                <a:gd name="T25" fmla="*/ 80 h 100"/>
                <a:gd name="T26" fmla="*/ 29 w 73"/>
                <a:gd name="T27" fmla="*/ 80 h 100"/>
                <a:gd name="T28" fmla="*/ 27 w 73"/>
                <a:gd name="T29" fmla="*/ 80 h 100"/>
                <a:gd name="T30" fmla="*/ 27 w 73"/>
                <a:gd name="T31" fmla="*/ 80 h 100"/>
                <a:gd name="T32" fmla="*/ 27 w 73"/>
                <a:gd name="T33" fmla="*/ 76 h 100"/>
                <a:gd name="T34" fmla="*/ 21 w 73"/>
                <a:gd name="T35" fmla="*/ 70 h 100"/>
                <a:gd name="T36" fmla="*/ 0 w 73"/>
                <a:gd name="T37" fmla="*/ 33 h 100"/>
                <a:gd name="T38" fmla="*/ 11 w 73"/>
                <a:gd name="T39" fmla="*/ 9 h 100"/>
                <a:gd name="T40" fmla="*/ 37 w 73"/>
                <a:gd name="T41" fmla="*/ 0 h 100"/>
                <a:gd name="T42" fmla="*/ 45 w 73"/>
                <a:gd name="T43" fmla="*/ 86 h 100"/>
                <a:gd name="T44" fmla="*/ 43 w 73"/>
                <a:gd name="T45" fmla="*/ 100 h 100"/>
                <a:gd name="T46" fmla="*/ 31 w 73"/>
                <a:gd name="T47" fmla="*/ 100 h 100"/>
                <a:gd name="T48" fmla="*/ 30 w 73"/>
                <a:gd name="T49" fmla="*/ 86 h 100"/>
                <a:gd name="T50" fmla="*/ 45 w 73"/>
                <a:gd name="T51" fmla="*/ 86 h 100"/>
                <a:gd name="T52" fmla="*/ 37 w 73"/>
                <a:gd name="T53" fmla="*/ 74 h 100"/>
                <a:gd name="T54" fmla="*/ 43 w 73"/>
                <a:gd name="T55" fmla="*/ 74 h 100"/>
                <a:gd name="T56" fmla="*/ 48 w 73"/>
                <a:gd name="T57" fmla="*/ 6 h 100"/>
                <a:gd name="T58" fmla="*/ 37 w 73"/>
                <a:gd name="T59" fmla="*/ 4 h 100"/>
                <a:gd name="T60" fmla="*/ 36 w 73"/>
                <a:gd name="T61" fmla="*/ 4 h 100"/>
                <a:gd name="T62" fmla="*/ 37 w 73"/>
                <a:gd name="T63" fmla="*/ 74 h 100"/>
                <a:gd name="T64" fmla="*/ 17 w 73"/>
                <a:gd name="T65" fmla="*/ 10 h 100"/>
                <a:gd name="T66" fmla="*/ 16 w 73"/>
                <a:gd name="T67" fmla="*/ 58 h 100"/>
                <a:gd name="T68" fmla="*/ 25 w 73"/>
                <a:gd name="T69" fmla="*/ 67 h 100"/>
                <a:gd name="T70" fmla="*/ 30 w 73"/>
                <a:gd name="T71" fmla="*/ 72 h 100"/>
                <a:gd name="T72" fmla="*/ 27 w 73"/>
                <a:gd name="T73" fmla="*/ 5 h 100"/>
                <a:gd name="T74" fmla="*/ 17 w 73"/>
                <a:gd name="T75" fmla="*/ 10 h 100"/>
                <a:gd name="T76" fmla="*/ 60 w 73"/>
                <a:gd name="T77" fmla="*/ 13 h 100"/>
                <a:gd name="T78" fmla="*/ 56 w 73"/>
                <a:gd name="T79" fmla="*/ 60 h 100"/>
                <a:gd name="T80" fmla="*/ 66 w 73"/>
                <a:gd name="T81" fmla="*/ 45 h 100"/>
                <a:gd name="T82" fmla="*/ 68 w 73"/>
                <a:gd name="T83" fmla="*/ 39 h 100"/>
                <a:gd name="T84" fmla="*/ 69 w 73"/>
                <a:gd name="T85" fmla="*/ 33 h 100"/>
                <a:gd name="T86" fmla="*/ 60 w 73"/>
                <a:gd name="T87" fmla="*/ 1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" h="100">
                  <a:moveTo>
                    <a:pt x="37" y="0"/>
                  </a:moveTo>
                  <a:cubicBezTo>
                    <a:pt x="47" y="0"/>
                    <a:pt x="56" y="3"/>
                    <a:pt x="63" y="9"/>
                  </a:cubicBezTo>
                  <a:cubicBezTo>
                    <a:pt x="69" y="15"/>
                    <a:pt x="73" y="24"/>
                    <a:pt x="73" y="33"/>
                  </a:cubicBezTo>
                  <a:cubicBezTo>
                    <a:pt x="73" y="36"/>
                    <a:pt x="73" y="38"/>
                    <a:pt x="73" y="40"/>
                  </a:cubicBezTo>
                  <a:cubicBezTo>
                    <a:pt x="72" y="43"/>
                    <a:pt x="71" y="45"/>
                    <a:pt x="70" y="47"/>
                  </a:cubicBezTo>
                  <a:cubicBezTo>
                    <a:pt x="68" y="53"/>
                    <a:pt x="56" y="67"/>
                    <a:pt x="50" y="74"/>
                  </a:cubicBezTo>
                  <a:cubicBezTo>
                    <a:pt x="49" y="75"/>
                    <a:pt x="48" y="75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4"/>
                    <a:pt x="23" y="72"/>
                    <a:pt x="21" y="70"/>
                  </a:cubicBezTo>
                  <a:cubicBezTo>
                    <a:pt x="11" y="60"/>
                    <a:pt x="0" y="48"/>
                    <a:pt x="0" y="33"/>
                  </a:cubicBezTo>
                  <a:cubicBezTo>
                    <a:pt x="0" y="24"/>
                    <a:pt x="4" y="15"/>
                    <a:pt x="11" y="9"/>
                  </a:cubicBezTo>
                  <a:cubicBezTo>
                    <a:pt x="18" y="3"/>
                    <a:pt x="27" y="0"/>
                    <a:pt x="37" y="0"/>
                  </a:cubicBezTo>
                  <a:close/>
                  <a:moveTo>
                    <a:pt x="45" y="86"/>
                  </a:moveTo>
                  <a:cubicBezTo>
                    <a:pt x="43" y="100"/>
                    <a:pt x="43" y="100"/>
                    <a:pt x="43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5" y="86"/>
                    <a:pt x="45" y="86"/>
                    <a:pt x="45" y="86"/>
                  </a:cubicBezTo>
                  <a:close/>
                  <a:moveTo>
                    <a:pt x="37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9" y="49"/>
                    <a:pt x="54" y="27"/>
                    <a:pt x="48" y="6"/>
                  </a:cubicBezTo>
                  <a:cubicBezTo>
                    <a:pt x="44" y="5"/>
                    <a:pt x="41" y="4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4" y="27"/>
                    <a:pt x="36" y="51"/>
                    <a:pt x="37" y="74"/>
                  </a:cubicBezTo>
                  <a:close/>
                  <a:moveTo>
                    <a:pt x="17" y="10"/>
                  </a:moveTo>
                  <a:cubicBezTo>
                    <a:pt x="5" y="25"/>
                    <a:pt x="6" y="41"/>
                    <a:pt x="16" y="58"/>
                  </a:cubicBezTo>
                  <a:cubicBezTo>
                    <a:pt x="19" y="61"/>
                    <a:pt x="22" y="64"/>
                    <a:pt x="25" y="67"/>
                  </a:cubicBezTo>
                  <a:cubicBezTo>
                    <a:pt x="26" y="69"/>
                    <a:pt x="28" y="70"/>
                    <a:pt x="30" y="72"/>
                  </a:cubicBezTo>
                  <a:cubicBezTo>
                    <a:pt x="24" y="52"/>
                    <a:pt x="13" y="25"/>
                    <a:pt x="27" y="5"/>
                  </a:cubicBezTo>
                  <a:cubicBezTo>
                    <a:pt x="23" y="6"/>
                    <a:pt x="20" y="8"/>
                    <a:pt x="17" y="10"/>
                  </a:cubicBezTo>
                  <a:close/>
                  <a:moveTo>
                    <a:pt x="60" y="13"/>
                  </a:moveTo>
                  <a:cubicBezTo>
                    <a:pt x="66" y="27"/>
                    <a:pt x="63" y="45"/>
                    <a:pt x="56" y="60"/>
                  </a:cubicBezTo>
                  <a:cubicBezTo>
                    <a:pt x="60" y="54"/>
                    <a:pt x="65" y="49"/>
                    <a:pt x="66" y="45"/>
                  </a:cubicBezTo>
                  <a:cubicBezTo>
                    <a:pt x="67" y="43"/>
                    <a:pt x="67" y="41"/>
                    <a:pt x="68" y="39"/>
                  </a:cubicBezTo>
                  <a:cubicBezTo>
                    <a:pt x="68" y="37"/>
                    <a:pt x="69" y="35"/>
                    <a:pt x="69" y="33"/>
                  </a:cubicBezTo>
                  <a:cubicBezTo>
                    <a:pt x="69" y="25"/>
                    <a:pt x="65" y="18"/>
                    <a:pt x="60" y="13"/>
                  </a:cubicBezTo>
                  <a:close/>
                </a:path>
              </a:pathLst>
            </a:custGeom>
            <a:solidFill>
              <a:srgbClr val="FEA10D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8AE9215-AF05-9023-0CD9-617C906E16B8}"/>
                </a:ext>
              </a:extLst>
            </p:cNvPr>
            <p:cNvSpPr txBox="1"/>
            <p:nvPr/>
          </p:nvSpPr>
          <p:spPr>
            <a:xfrm>
              <a:off x="2024626" y="1437553"/>
              <a:ext cx="7383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积极参加各项活动，丰富业余生活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72A9746-117B-EE6A-6709-8BD12DB2BC62}"/>
              </a:ext>
            </a:extLst>
          </p:cNvPr>
          <p:cNvGrpSpPr/>
          <p:nvPr/>
        </p:nvGrpSpPr>
        <p:grpSpPr>
          <a:xfrm>
            <a:off x="1295916" y="2988227"/>
            <a:ext cx="9114417" cy="954107"/>
            <a:chOff x="1295916" y="1433813"/>
            <a:chExt cx="8025422" cy="954107"/>
          </a:xfrm>
        </p:grpSpPr>
        <p:sp>
          <p:nvSpPr>
            <p:cNvPr id="8" name="Freeform 114">
              <a:extLst>
                <a:ext uri="{FF2B5EF4-FFF2-40B4-BE49-F238E27FC236}">
                  <a16:creationId xmlns:a16="http://schemas.microsoft.com/office/drawing/2014/main" id="{D97DE9E4-73C6-4EE8-A9AD-3B23D19C10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5916" y="1437553"/>
              <a:ext cx="378648" cy="523221"/>
            </a:xfrm>
            <a:custGeom>
              <a:avLst/>
              <a:gdLst>
                <a:gd name="T0" fmla="*/ 37 w 73"/>
                <a:gd name="T1" fmla="*/ 0 h 100"/>
                <a:gd name="T2" fmla="*/ 63 w 73"/>
                <a:gd name="T3" fmla="*/ 9 h 100"/>
                <a:gd name="T4" fmla="*/ 73 w 73"/>
                <a:gd name="T5" fmla="*/ 33 h 100"/>
                <a:gd name="T6" fmla="*/ 73 w 73"/>
                <a:gd name="T7" fmla="*/ 40 h 100"/>
                <a:gd name="T8" fmla="*/ 70 w 73"/>
                <a:gd name="T9" fmla="*/ 47 h 100"/>
                <a:gd name="T10" fmla="*/ 50 w 73"/>
                <a:gd name="T11" fmla="*/ 74 h 100"/>
                <a:gd name="T12" fmla="*/ 48 w 73"/>
                <a:gd name="T13" fmla="*/ 76 h 100"/>
                <a:gd name="T14" fmla="*/ 48 w 73"/>
                <a:gd name="T15" fmla="*/ 80 h 100"/>
                <a:gd name="T16" fmla="*/ 46 w 73"/>
                <a:gd name="T17" fmla="*/ 80 h 100"/>
                <a:gd name="T18" fmla="*/ 44 w 73"/>
                <a:gd name="T19" fmla="*/ 80 h 100"/>
                <a:gd name="T20" fmla="*/ 38 w 73"/>
                <a:gd name="T21" fmla="*/ 80 h 100"/>
                <a:gd name="T22" fmla="*/ 36 w 73"/>
                <a:gd name="T23" fmla="*/ 80 h 100"/>
                <a:gd name="T24" fmla="*/ 31 w 73"/>
                <a:gd name="T25" fmla="*/ 80 h 100"/>
                <a:gd name="T26" fmla="*/ 29 w 73"/>
                <a:gd name="T27" fmla="*/ 80 h 100"/>
                <a:gd name="T28" fmla="*/ 27 w 73"/>
                <a:gd name="T29" fmla="*/ 80 h 100"/>
                <a:gd name="T30" fmla="*/ 27 w 73"/>
                <a:gd name="T31" fmla="*/ 80 h 100"/>
                <a:gd name="T32" fmla="*/ 27 w 73"/>
                <a:gd name="T33" fmla="*/ 76 h 100"/>
                <a:gd name="T34" fmla="*/ 21 w 73"/>
                <a:gd name="T35" fmla="*/ 70 h 100"/>
                <a:gd name="T36" fmla="*/ 0 w 73"/>
                <a:gd name="T37" fmla="*/ 33 h 100"/>
                <a:gd name="T38" fmla="*/ 11 w 73"/>
                <a:gd name="T39" fmla="*/ 9 h 100"/>
                <a:gd name="T40" fmla="*/ 37 w 73"/>
                <a:gd name="T41" fmla="*/ 0 h 100"/>
                <a:gd name="T42" fmla="*/ 45 w 73"/>
                <a:gd name="T43" fmla="*/ 86 h 100"/>
                <a:gd name="T44" fmla="*/ 43 w 73"/>
                <a:gd name="T45" fmla="*/ 100 h 100"/>
                <a:gd name="T46" fmla="*/ 31 w 73"/>
                <a:gd name="T47" fmla="*/ 100 h 100"/>
                <a:gd name="T48" fmla="*/ 30 w 73"/>
                <a:gd name="T49" fmla="*/ 86 h 100"/>
                <a:gd name="T50" fmla="*/ 45 w 73"/>
                <a:gd name="T51" fmla="*/ 86 h 100"/>
                <a:gd name="T52" fmla="*/ 37 w 73"/>
                <a:gd name="T53" fmla="*/ 74 h 100"/>
                <a:gd name="T54" fmla="*/ 43 w 73"/>
                <a:gd name="T55" fmla="*/ 74 h 100"/>
                <a:gd name="T56" fmla="*/ 48 w 73"/>
                <a:gd name="T57" fmla="*/ 6 h 100"/>
                <a:gd name="T58" fmla="*/ 37 w 73"/>
                <a:gd name="T59" fmla="*/ 4 h 100"/>
                <a:gd name="T60" fmla="*/ 36 w 73"/>
                <a:gd name="T61" fmla="*/ 4 h 100"/>
                <a:gd name="T62" fmla="*/ 37 w 73"/>
                <a:gd name="T63" fmla="*/ 74 h 100"/>
                <a:gd name="T64" fmla="*/ 17 w 73"/>
                <a:gd name="T65" fmla="*/ 10 h 100"/>
                <a:gd name="T66" fmla="*/ 16 w 73"/>
                <a:gd name="T67" fmla="*/ 58 h 100"/>
                <a:gd name="T68" fmla="*/ 25 w 73"/>
                <a:gd name="T69" fmla="*/ 67 h 100"/>
                <a:gd name="T70" fmla="*/ 30 w 73"/>
                <a:gd name="T71" fmla="*/ 72 h 100"/>
                <a:gd name="T72" fmla="*/ 27 w 73"/>
                <a:gd name="T73" fmla="*/ 5 h 100"/>
                <a:gd name="T74" fmla="*/ 17 w 73"/>
                <a:gd name="T75" fmla="*/ 10 h 100"/>
                <a:gd name="T76" fmla="*/ 60 w 73"/>
                <a:gd name="T77" fmla="*/ 13 h 100"/>
                <a:gd name="T78" fmla="*/ 56 w 73"/>
                <a:gd name="T79" fmla="*/ 60 h 100"/>
                <a:gd name="T80" fmla="*/ 66 w 73"/>
                <a:gd name="T81" fmla="*/ 45 h 100"/>
                <a:gd name="T82" fmla="*/ 68 w 73"/>
                <a:gd name="T83" fmla="*/ 39 h 100"/>
                <a:gd name="T84" fmla="*/ 69 w 73"/>
                <a:gd name="T85" fmla="*/ 33 h 100"/>
                <a:gd name="T86" fmla="*/ 60 w 73"/>
                <a:gd name="T87" fmla="*/ 1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" h="100">
                  <a:moveTo>
                    <a:pt x="37" y="0"/>
                  </a:moveTo>
                  <a:cubicBezTo>
                    <a:pt x="47" y="0"/>
                    <a:pt x="56" y="3"/>
                    <a:pt x="63" y="9"/>
                  </a:cubicBezTo>
                  <a:cubicBezTo>
                    <a:pt x="69" y="15"/>
                    <a:pt x="73" y="24"/>
                    <a:pt x="73" y="33"/>
                  </a:cubicBezTo>
                  <a:cubicBezTo>
                    <a:pt x="73" y="36"/>
                    <a:pt x="73" y="38"/>
                    <a:pt x="73" y="40"/>
                  </a:cubicBezTo>
                  <a:cubicBezTo>
                    <a:pt x="72" y="43"/>
                    <a:pt x="71" y="45"/>
                    <a:pt x="70" y="47"/>
                  </a:cubicBezTo>
                  <a:cubicBezTo>
                    <a:pt x="68" y="53"/>
                    <a:pt x="56" y="67"/>
                    <a:pt x="50" y="74"/>
                  </a:cubicBezTo>
                  <a:cubicBezTo>
                    <a:pt x="49" y="75"/>
                    <a:pt x="48" y="75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4"/>
                    <a:pt x="23" y="72"/>
                    <a:pt x="21" y="70"/>
                  </a:cubicBezTo>
                  <a:cubicBezTo>
                    <a:pt x="11" y="60"/>
                    <a:pt x="0" y="48"/>
                    <a:pt x="0" y="33"/>
                  </a:cubicBezTo>
                  <a:cubicBezTo>
                    <a:pt x="0" y="24"/>
                    <a:pt x="4" y="15"/>
                    <a:pt x="11" y="9"/>
                  </a:cubicBezTo>
                  <a:cubicBezTo>
                    <a:pt x="18" y="3"/>
                    <a:pt x="27" y="0"/>
                    <a:pt x="37" y="0"/>
                  </a:cubicBezTo>
                  <a:close/>
                  <a:moveTo>
                    <a:pt x="45" y="86"/>
                  </a:moveTo>
                  <a:cubicBezTo>
                    <a:pt x="43" y="100"/>
                    <a:pt x="43" y="100"/>
                    <a:pt x="43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5" y="86"/>
                    <a:pt x="45" y="86"/>
                    <a:pt x="45" y="86"/>
                  </a:cubicBezTo>
                  <a:close/>
                  <a:moveTo>
                    <a:pt x="37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9" y="49"/>
                    <a:pt x="54" y="27"/>
                    <a:pt x="48" y="6"/>
                  </a:cubicBezTo>
                  <a:cubicBezTo>
                    <a:pt x="44" y="5"/>
                    <a:pt x="41" y="4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4" y="27"/>
                    <a:pt x="36" y="51"/>
                    <a:pt x="37" y="74"/>
                  </a:cubicBezTo>
                  <a:close/>
                  <a:moveTo>
                    <a:pt x="17" y="10"/>
                  </a:moveTo>
                  <a:cubicBezTo>
                    <a:pt x="5" y="25"/>
                    <a:pt x="6" y="41"/>
                    <a:pt x="16" y="58"/>
                  </a:cubicBezTo>
                  <a:cubicBezTo>
                    <a:pt x="19" y="61"/>
                    <a:pt x="22" y="64"/>
                    <a:pt x="25" y="67"/>
                  </a:cubicBezTo>
                  <a:cubicBezTo>
                    <a:pt x="26" y="69"/>
                    <a:pt x="28" y="70"/>
                    <a:pt x="30" y="72"/>
                  </a:cubicBezTo>
                  <a:cubicBezTo>
                    <a:pt x="24" y="52"/>
                    <a:pt x="13" y="25"/>
                    <a:pt x="27" y="5"/>
                  </a:cubicBezTo>
                  <a:cubicBezTo>
                    <a:pt x="23" y="6"/>
                    <a:pt x="20" y="8"/>
                    <a:pt x="17" y="10"/>
                  </a:cubicBezTo>
                  <a:close/>
                  <a:moveTo>
                    <a:pt x="60" y="13"/>
                  </a:moveTo>
                  <a:cubicBezTo>
                    <a:pt x="66" y="27"/>
                    <a:pt x="63" y="45"/>
                    <a:pt x="56" y="60"/>
                  </a:cubicBezTo>
                  <a:cubicBezTo>
                    <a:pt x="60" y="54"/>
                    <a:pt x="65" y="49"/>
                    <a:pt x="66" y="45"/>
                  </a:cubicBezTo>
                  <a:cubicBezTo>
                    <a:pt x="67" y="43"/>
                    <a:pt x="67" y="41"/>
                    <a:pt x="68" y="39"/>
                  </a:cubicBezTo>
                  <a:cubicBezTo>
                    <a:pt x="68" y="37"/>
                    <a:pt x="69" y="35"/>
                    <a:pt x="69" y="33"/>
                  </a:cubicBezTo>
                  <a:cubicBezTo>
                    <a:pt x="69" y="25"/>
                    <a:pt x="65" y="18"/>
                    <a:pt x="60" y="13"/>
                  </a:cubicBezTo>
                  <a:close/>
                </a:path>
              </a:pathLst>
            </a:custGeom>
            <a:solidFill>
              <a:srgbClr val="FEA10D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744DAE-2607-9B96-F08E-B63D59E38CB0}"/>
                </a:ext>
              </a:extLst>
            </p:cNvPr>
            <p:cNvSpPr txBox="1"/>
            <p:nvPr/>
          </p:nvSpPr>
          <p:spPr>
            <a:xfrm>
              <a:off x="1937559" y="1433813"/>
              <a:ext cx="73837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常与导师或师兄师姐沟通，有计划地安排学习和科研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2FD3E1A-25F6-488A-5845-8832611E5357}"/>
              </a:ext>
            </a:extLst>
          </p:cNvPr>
          <p:cNvGrpSpPr/>
          <p:nvPr/>
        </p:nvGrpSpPr>
        <p:grpSpPr>
          <a:xfrm>
            <a:off x="1295916" y="3769173"/>
            <a:ext cx="8744207" cy="523221"/>
            <a:chOff x="1295916" y="1437553"/>
            <a:chExt cx="8055058" cy="523221"/>
          </a:xfrm>
        </p:grpSpPr>
        <p:sp>
          <p:nvSpPr>
            <p:cNvPr id="11" name="Freeform 114">
              <a:extLst>
                <a:ext uri="{FF2B5EF4-FFF2-40B4-BE49-F238E27FC236}">
                  <a16:creationId xmlns:a16="http://schemas.microsoft.com/office/drawing/2014/main" id="{0493E529-5962-FC49-D5E6-A6AACF840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5916" y="1437553"/>
              <a:ext cx="378648" cy="523221"/>
            </a:xfrm>
            <a:custGeom>
              <a:avLst/>
              <a:gdLst>
                <a:gd name="T0" fmla="*/ 37 w 73"/>
                <a:gd name="T1" fmla="*/ 0 h 100"/>
                <a:gd name="T2" fmla="*/ 63 w 73"/>
                <a:gd name="T3" fmla="*/ 9 h 100"/>
                <a:gd name="T4" fmla="*/ 73 w 73"/>
                <a:gd name="T5" fmla="*/ 33 h 100"/>
                <a:gd name="T6" fmla="*/ 73 w 73"/>
                <a:gd name="T7" fmla="*/ 40 h 100"/>
                <a:gd name="T8" fmla="*/ 70 w 73"/>
                <a:gd name="T9" fmla="*/ 47 h 100"/>
                <a:gd name="T10" fmla="*/ 50 w 73"/>
                <a:gd name="T11" fmla="*/ 74 h 100"/>
                <a:gd name="T12" fmla="*/ 48 w 73"/>
                <a:gd name="T13" fmla="*/ 76 h 100"/>
                <a:gd name="T14" fmla="*/ 48 w 73"/>
                <a:gd name="T15" fmla="*/ 80 h 100"/>
                <a:gd name="T16" fmla="*/ 46 w 73"/>
                <a:gd name="T17" fmla="*/ 80 h 100"/>
                <a:gd name="T18" fmla="*/ 44 w 73"/>
                <a:gd name="T19" fmla="*/ 80 h 100"/>
                <a:gd name="T20" fmla="*/ 38 w 73"/>
                <a:gd name="T21" fmla="*/ 80 h 100"/>
                <a:gd name="T22" fmla="*/ 36 w 73"/>
                <a:gd name="T23" fmla="*/ 80 h 100"/>
                <a:gd name="T24" fmla="*/ 31 w 73"/>
                <a:gd name="T25" fmla="*/ 80 h 100"/>
                <a:gd name="T26" fmla="*/ 29 w 73"/>
                <a:gd name="T27" fmla="*/ 80 h 100"/>
                <a:gd name="T28" fmla="*/ 27 w 73"/>
                <a:gd name="T29" fmla="*/ 80 h 100"/>
                <a:gd name="T30" fmla="*/ 27 w 73"/>
                <a:gd name="T31" fmla="*/ 80 h 100"/>
                <a:gd name="T32" fmla="*/ 27 w 73"/>
                <a:gd name="T33" fmla="*/ 76 h 100"/>
                <a:gd name="T34" fmla="*/ 21 w 73"/>
                <a:gd name="T35" fmla="*/ 70 h 100"/>
                <a:gd name="T36" fmla="*/ 0 w 73"/>
                <a:gd name="T37" fmla="*/ 33 h 100"/>
                <a:gd name="T38" fmla="*/ 11 w 73"/>
                <a:gd name="T39" fmla="*/ 9 h 100"/>
                <a:gd name="T40" fmla="*/ 37 w 73"/>
                <a:gd name="T41" fmla="*/ 0 h 100"/>
                <a:gd name="T42" fmla="*/ 45 w 73"/>
                <a:gd name="T43" fmla="*/ 86 h 100"/>
                <a:gd name="T44" fmla="*/ 43 w 73"/>
                <a:gd name="T45" fmla="*/ 100 h 100"/>
                <a:gd name="T46" fmla="*/ 31 w 73"/>
                <a:gd name="T47" fmla="*/ 100 h 100"/>
                <a:gd name="T48" fmla="*/ 30 w 73"/>
                <a:gd name="T49" fmla="*/ 86 h 100"/>
                <a:gd name="T50" fmla="*/ 45 w 73"/>
                <a:gd name="T51" fmla="*/ 86 h 100"/>
                <a:gd name="T52" fmla="*/ 37 w 73"/>
                <a:gd name="T53" fmla="*/ 74 h 100"/>
                <a:gd name="T54" fmla="*/ 43 w 73"/>
                <a:gd name="T55" fmla="*/ 74 h 100"/>
                <a:gd name="T56" fmla="*/ 48 w 73"/>
                <a:gd name="T57" fmla="*/ 6 h 100"/>
                <a:gd name="T58" fmla="*/ 37 w 73"/>
                <a:gd name="T59" fmla="*/ 4 h 100"/>
                <a:gd name="T60" fmla="*/ 36 w 73"/>
                <a:gd name="T61" fmla="*/ 4 h 100"/>
                <a:gd name="T62" fmla="*/ 37 w 73"/>
                <a:gd name="T63" fmla="*/ 74 h 100"/>
                <a:gd name="T64" fmla="*/ 17 w 73"/>
                <a:gd name="T65" fmla="*/ 10 h 100"/>
                <a:gd name="T66" fmla="*/ 16 w 73"/>
                <a:gd name="T67" fmla="*/ 58 h 100"/>
                <a:gd name="T68" fmla="*/ 25 w 73"/>
                <a:gd name="T69" fmla="*/ 67 h 100"/>
                <a:gd name="T70" fmla="*/ 30 w 73"/>
                <a:gd name="T71" fmla="*/ 72 h 100"/>
                <a:gd name="T72" fmla="*/ 27 w 73"/>
                <a:gd name="T73" fmla="*/ 5 h 100"/>
                <a:gd name="T74" fmla="*/ 17 w 73"/>
                <a:gd name="T75" fmla="*/ 10 h 100"/>
                <a:gd name="T76" fmla="*/ 60 w 73"/>
                <a:gd name="T77" fmla="*/ 13 h 100"/>
                <a:gd name="T78" fmla="*/ 56 w 73"/>
                <a:gd name="T79" fmla="*/ 60 h 100"/>
                <a:gd name="T80" fmla="*/ 66 w 73"/>
                <a:gd name="T81" fmla="*/ 45 h 100"/>
                <a:gd name="T82" fmla="*/ 68 w 73"/>
                <a:gd name="T83" fmla="*/ 39 h 100"/>
                <a:gd name="T84" fmla="*/ 69 w 73"/>
                <a:gd name="T85" fmla="*/ 33 h 100"/>
                <a:gd name="T86" fmla="*/ 60 w 73"/>
                <a:gd name="T87" fmla="*/ 1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" h="100">
                  <a:moveTo>
                    <a:pt x="37" y="0"/>
                  </a:moveTo>
                  <a:cubicBezTo>
                    <a:pt x="47" y="0"/>
                    <a:pt x="56" y="3"/>
                    <a:pt x="63" y="9"/>
                  </a:cubicBezTo>
                  <a:cubicBezTo>
                    <a:pt x="69" y="15"/>
                    <a:pt x="73" y="24"/>
                    <a:pt x="73" y="33"/>
                  </a:cubicBezTo>
                  <a:cubicBezTo>
                    <a:pt x="73" y="36"/>
                    <a:pt x="73" y="38"/>
                    <a:pt x="73" y="40"/>
                  </a:cubicBezTo>
                  <a:cubicBezTo>
                    <a:pt x="72" y="43"/>
                    <a:pt x="71" y="45"/>
                    <a:pt x="70" y="47"/>
                  </a:cubicBezTo>
                  <a:cubicBezTo>
                    <a:pt x="68" y="53"/>
                    <a:pt x="56" y="67"/>
                    <a:pt x="50" y="74"/>
                  </a:cubicBezTo>
                  <a:cubicBezTo>
                    <a:pt x="49" y="75"/>
                    <a:pt x="48" y="75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4"/>
                    <a:pt x="23" y="72"/>
                    <a:pt x="21" y="70"/>
                  </a:cubicBezTo>
                  <a:cubicBezTo>
                    <a:pt x="11" y="60"/>
                    <a:pt x="0" y="48"/>
                    <a:pt x="0" y="33"/>
                  </a:cubicBezTo>
                  <a:cubicBezTo>
                    <a:pt x="0" y="24"/>
                    <a:pt x="4" y="15"/>
                    <a:pt x="11" y="9"/>
                  </a:cubicBezTo>
                  <a:cubicBezTo>
                    <a:pt x="18" y="3"/>
                    <a:pt x="27" y="0"/>
                    <a:pt x="37" y="0"/>
                  </a:cubicBezTo>
                  <a:close/>
                  <a:moveTo>
                    <a:pt x="45" y="86"/>
                  </a:moveTo>
                  <a:cubicBezTo>
                    <a:pt x="43" y="100"/>
                    <a:pt x="43" y="100"/>
                    <a:pt x="43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5" y="86"/>
                    <a:pt x="45" y="86"/>
                    <a:pt x="45" y="86"/>
                  </a:cubicBezTo>
                  <a:close/>
                  <a:moveTo>
                    <a:pt x="37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9" y="49"/>
                    <a:pt x="54" y="27"/>
                    <a:pt x="48" y="6"/>
                  </a:cubicBezTo>
                  <a:cubicBezTo>
                    <a:pt x="44" y="5"/>
                    <a:pt x="41" y="4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4" y="27"/>
                    <a:pt x="36" y="51"/>
                    <a:pt x="37" y="74"/>
                  </a:cubicBezTo>
                  <a:close/>
                  <a:moveTo>
                    <a:pt x="17" y="10"/>
                  </a:moveTo>
                  <a:cubicBezTo>
                    <a:pt x="5" y="25"/>
                    <a:pt x="6" y="41"/>
                    <a:pt x="16" y="58"/>
                  </a:cubicBezTo>
                  <a:cubicBezTo>
                    <a:pt x="19" y="61"/>
                    <a:pt x="22" y="64"/>
                    <a:pt x="25" y="67"/>
                  </a:cubicBezTo>
                  <a:cubicBezTo>
                    <a:pt x="26" y="69"/>
                    <a:pt x="28" y="70"/>
                    <a:pt x="30" y="72"/>
                  </a:cubicBezTo>
                  <a:cubicBezTo>
                    <a:pt x="24" y="52"/>
                    <a:pt x="13" y="25"/>
                    <a:pt x="27" y="5"/>
                  </a:cubicBezTo>
                  <a:cubicBezTo>
                    <a:pt x="23" y="6"/>
                    <a:pt x="20" y="8"/>
                    <a:pt x="17" y="10"/>
                  </a:cubicBezTo>
                  <a:close/>
                  <a:moveTo>
                    <a:pt x="60" y="13"/>
                  </a:moveTo>
                  <a:cubicBezTo>
                    <a:pt x="66" y="27"/>
                    <a:pt x="63" y="45"/>
                    <a:pt x="56" y="60"/>
                  </a:cubicBezTo>
                  <a:cubicBezTo>
                    <a:pt x="60" y="54"/>
                    <a:pt x="65" y="49"/>
                    <a:pt x="66" y="45"/>
                  </a:cubicBezTo>
                  <a:cubicBezTo>
                    <a:pt x="67" y="43"/>
                    <a:pt x="67" y="41"/>
                    <a:pt x="68" y="39"/>
                  </a:cubicBezTo>
                  <a:cubicBezTo>
                    <a:pt x="68" y="37"/>
                    <a:pt x="69" y="35"/>
                    <a:pt x="69" y="33"/>
                  </a:cubicBezTo>
                  <a:cubicBezTo>
                    <a:pt x="69" y="25"/>
                    <a:pt x="65" y="18"/>
                    <a:pt x="60" y="13"/>
                  </a:cubicBezTo>
                  <a:close/>
                </a:path>
              </a:pathLst>
            </a:custGeom>
            <a:solidFill>
              <a:srgbClr val="FEA10D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5C9E460-2494-B54D-B129-0ABB888C92D7}"/>
                </a:ext>
              </a:extLst>
            </p:cNvPr>
            <p:cNvSpPr txBox="1"/>
            <p:nvPr/>
          </p:nvSpPr>
          <p:spPr>
            <a:xfrm>
              <a:off x="1967195" y="1437553"/>
              <a:ext cx="7383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遇到困难时保持良好的心态，优先向内行求助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4DAB779-BB15-91B9-2EF6-FFAFB37C3B1C}"/>
              </a:ext>
            </a:extLst>
          </p:cNvPr>
          <p:cNvGrpSpPr/>
          <p:nvPr/>
        </p:nvGrpSpPr>
        <p:grpSpPr>
          <a:xfrm>
            <a:off x="1295916" y="4546381"/>
            <a:ext cx="8744207" cy="523221"/>
            <a:chOff x="1295916" y="1437553"/>
            <a:chExt cx="8055058" cy="523221"/>
          </a:xfrm>
        </p:grpSpPr>
        <p:sp>
          <p:nvSpPr>
            <p:cNvPr id="14" name="Freeform 114">
              <a:extLst>
                <a:ext uri="{FF2B5EF4-FFF2-40B4-BE49-F238E27FC236}">
                  <a16:creationId xmlns:a16="http://schemas.microsoft.com/office/drawing/2014/main" id="{B86186C1-9FC6-7278-99BD-D47B49DE9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5916" y="1437553"/>
              <a:ext cx="378648" cy="523221"/>
            </a:xfrm>
            <a:custGeom>
              <a:avLst/>
              <a:gdLst>
                <a:gd name="T0" fmla="*/ 37 w 73"/>
                <a:gd name="T1" fmla="*/ 0 h 100"/>
                <a:gd name="T2" fmla="*/ 63 w 73"/>
                <a:gd name="T3" fmla="*/ 9 h 100"/>
                <a:gd name="T4" fmla="*/ 73 w 73"/>
                <a:gd name="T5" fmla="*/ 33 h 100"/>
                <a:gd name="T6" fmla="*/ 73 w 73"/>
                <a:gd name="T7" fmla="*/ 40 h 100"/>
                <a:gd name="T8" fmla="*/ 70 w 73"/>
                <a:gd name="T9" fmla="*/ 47 h 100"/>
                <a:gd name="T10" fmla="*/ 50 w 73"/>
                <a:gd name="T11" fmla="*/ 74 h 100"/>
                <a:gd name="T12" fmla="*/ 48 w 73"/>
                <a:gd name="T13" fmla="*/ 76 h 100"/>
                <a:gd name="T14" fmla="*/ 48 w 73"/>
                <a:gd name="T15" fmla="*/ 80 h 100"/>
                <a:gd name="T16" fmla="*/ 46 w 73"/>
                <a:gd name="T17" fmla="*/ 80 h 100"/>
                <a:gd name="T18" fmla="*/ 44 w 73"/>
                <a:gd name="T19" fmla="*/ 80 h 100"/>
                <a:gd name="T20" fmla="*/ 38 w 73"/>
                <a:gd name="T21" fmla="*/ 80 h 100"/>
                <a:gd name="T22" fmla="*/ 36 w 73"/>
                <a:gd name="T23" fmla="*/ 80 h 100"/>
                <a:gd name="T24" fmla="*/ 31 w 73"/>
                <a:gd name="T25" fmla="*/ 80 h 100"/>
                <a:gd name="T26" fmla="*/ 29 w 73"/>
                <a:gd name="T27" fmla="*/ 80 h 100"/>
                <a:gd name="T28" fmla="*/ 27 w 73"/>
                <a:gd name="T29" fmla="*/ 80 h 100"/>
                <a:gd name="T30" fmla="*/ 27 w 73"/>
                <a:gd name="T31" fmla="*/ 80 h 100"/>
                <a:gd name="T32" fmla="*/ 27 w 73"/>
                <a:gd name="T33" fmla="*/ 76 h 100"/>
                <a:gd name="T34" fmla="*/ 21 w 73"/>
                <a:gd name="T35" fmla="*/ 70 h 100"/>
                <a:gd name="T36" fmla="*/ 0 w 73"/>
                <a:gd name="T37" fmla="*/ 33 h 100"/>
                <a:gd name="T38" fmla="*/ 11 w 73"/>
                <a:gd name="T39" fmla="*/ 9 h 100"/>
                <a:gd name="T40" fmla="*/ 37 w 73"/>
                <a:gd name="T41" fmla="*/ 0 h 100"/>
                <a:gd name="T42" fmla="*/ 45 w 73"/>
                <a:gd name="T43" fmla="*/ 86 h 100"/>
                <a:gd name="T44" fmla="*/ 43 w 73"/>
                <a:gd name="T45" fmla="*/ 100 h 100"/>
                <a:gd name="T46" fmla="*/ 31 w 73"/>
                <a:gd name="T47" fmla="*/ 100 h 100"/>
                <a:gd name="T48" fmla="*/ 30 w 73"/>
                <a:gd name="T49" fmla="*/ 86 h 100"/>
                <a:gd name="T50" fmla="*/ 45 w 73"/>
                <a:gd name="T51" fmla="*/ 86 h 100"/>
                <a:gd name="T52" fmla="*/ 37 w 73"/>
                <a:gd name="T53" fmla="*/ 74 h 100"/>
                <a:gd name="T54" fmla="*/ 43 w 73"/>
                <a:gd name="T55" fmla="*/ 74 h 100"/>
                <a:gd name="T56" fmla="*/ 48 w 73"/>
                <a:gd name="T57" fmla="*/ 6 h 100"/>
                <a:gd name="T58" fmla="*/ 37 w 73"/>
                <a:gd name="T59" fmla="*/ 4 h 100"/>
                <a:gd name="T60" fmla="*/ 36 w 73"/>
                <a:gd name="T61" fmla="*/ 4 h 100"/>
                <a:gd name="T62" fmla="*/ 37 w 73"/>
                <a:gd name="T63" fmla="*/ 74 h 100"/>
                <a:gd name="T64" fmla="*/ 17 w 73"/>
                <a:gd name="T65" fmla="*/ 10 h 100"/>
                <a:gd name="T66" fmla="*/ 16 w 73"/>
                <a:gd name="T67" fmla="*/ 58 h 100"/>
                <a:gd name="T68" fmla="*/ 25 w 73"/>
                <a:gd name="T69" fmla="*/ 67 h 100"/>
                <a:gd name="T70" fmla="*/ 30 w 73"/>
                <a:gd name="T71" fmla="*/ 72 h 100"/>
                <a:gd name="T72" fmla="*/ 27 w 73"/>
                <a:gd name="T73" fmla="*/ 5 h 100"/>
                <a:gd name="T74" fmla="*/ 17 w 73"/>
                <a:gd name="T75" fmla="*/ 10 h 100"/>
                <a:gd name="T76" fmla="*/ 60 w 73"/>
                <a:gd name="T77" fmla="*/ 13 h 100"/>
                <a:gd name="T78" fmla="*/ 56 w 73"/>
                <a:gd name="T79" fmla="*/ 60 h 100"/>
                <a:gd name="T80" fmla="*/ 66 w 73"/>
                <a:gd name="T81" fmla="*/ 45 h 100"/>
                <a:gd name="T82" fmla="*/ 68 w 73"/>
                <a:gd name="T83" fmla="*/ 39 h 100"/>
                <a:gd name="T84" fmla="*/ 69 w 73"/>
                <a:gd name="T85" fmla="*/ 33 h 100"/>
                <a:gd name="T86" fmla="*/ 60 w 73"/>
                <a:gd name="T87" fmla="*/ 1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" h="100">
                  <a:moveTo>
                    <a:pt x="37" y="0"/>
                  </a:moveTo>
                  <a:cubicBezTo>
                    <a:pt x="47" y="0"/>
                    <a:pt x="56" y="3"/>
                    <a:pt x="63" y="9"/>
                  </a:cubicBezTo>
                  <a:cubicBezTo>
                    <a:pt x="69" y="15"/>
                    <a:pt x="73" y="24"/>
                    <a:pt x="73" y="33"/>
                  </a:cubicBezTo>
                  <a:cubicBezTo>
                    <a:pt x="73" y="36"/>
                    <a:pt x="73" y="38"/>
                    <a:pt x="73" y="40"/>
                  </a:cubicBezTo>
                  <a:cubicBezTo>
                    <a:pt x="72" y="43"/>
                    <a:pt x="71" y="45"/>
                    <a:pt x="70" y="47"/>
                  </a:cubicBezTo>
                  <a:cubicBezTo>
                    <a:pt x="68" y="53"/>
                    <a:pt x="56" y="67"/>
                    <a:pt x="50" y="74"/>
                  </a:cubicBezTo>
                  <a:cubicBezTo>
                    <a:pt x="49" y="75"/>
                    <a:pt x="48" y="75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4"/>
                    <a:pt x="23" y="72"/>
                    <a:pt x="21" y="70"/>
                  </a:cubicBezTo>
                  <a:cubicBezTo>
                    <a:pt x="11" y="60"/>
                    <a:pt x="0" y="48"/>
                    <a:pt x="0" y="33"/>
                  </a:cubicBezTo>
                  <a:cubicBezTo>
                    <a:pt x="0" y="24"/>
                    <a:pt x="4" y="15"/>
                    <a:pt x="11" y="9"/>
                  </a:cubicBezTo>
                  <a:cubicBezTo>
                    <a:pt x="18" y="3"/>
                    <a:pt x="27" y="0"/>
                    <a:pt x="37" y="0"/>
                  </a:cubicBezTo>
                  <a:close/>
                  <a:moveTo>
                    <a:pt x="45" y="86"/>
                  </a:moveTo>
                  <a:cubicBezTo>
                    <a:pt x="43" y="100"/>
                    <a:pt x="43" y="100"/>
                    <a:pt x="43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5" y="86"/>
                    <a:pt x="45" y="86"/>
                    <a:pt x="45" y="86"/>
                  </a:cubicBezTo>
                  <a:close/>
                  <a:moveTo>
                    <a:pt x="37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9" y="49"/>
                    <a:pt x="54" y="27"/>
                    <a:pt x="48" y="6"/>
                  </a:cubicBezTo>
                  <a:cubicBezTo>
                    <a:pt x="44" y="5"/>
                    <a:pt x="41" y="4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4" y="27"/>
                    <a:pt x="36" y="51"/>
                    <a:pt x="37" y="74"/>
                  </a:cubicBezTo>
                  <a:close/>
                  <a:moveTo>
                    <a:pt x="17" y="10"/>
                  </a:moveTo>
                  <a:cubicBezTo>
                    <a:pt x="5" y="25"/>
                    <a:pt x="6" y="41"/>
                    <a:pt x="16" y="58"/>
                  </a:cubicBezTo>
                  <a:cubicBezTo>
                    <a:pt x="19" y="61"/>
                    <a:pt x="22" y="64"/>
                    <a:pt x="25" y="67"/>
                  </a:cubicBezTo>
                  <a:cubicBezTo>
                    <a:pt x="26" y="69"/>
                    <a:pt x="28" y="70"/>
                    <a:pt x="30" y="72"/>
                  </a:cubicBezTo>
                  <a:cubicBezTo>
                    <a:pt x="24" y="52"/>
                    <a:pt x="13" y="25"/>
                    <a:pt x="27" y="5"/>
                  </a:cubicBezTo>
                  <a:cubicBezTo>
                    <a:pt x="23" y="6"/>
                    <a:pt x="20" y="8"/>
                    <a:pt x="17" y="10"/>
                  </a:cubicBezTo>
                  <a:close/>
                  <a:moveTo>
                    <a:pt x="60" y="13"/>
                  </a:moveTo>
                  <a:cubicBezTo>
                    <a:pt x="66" y="27"/>
                    <a:pt x="63" y="45"/>
                    <a:pt x="56" y="60"/>
                  </a:cubicBezTo>
                  <a:cubicBezTo>
                    <a:pt x="60" y="54"/>
                    <a:pt x="65" y="49"/>
                    <a:pt x="66" y="45"/>
                  </a:cubicBezTo>
                  <a:cubicBezTo>
                    <a:pt x="67" y="43"/>
                    <a:pt x="67" y="41"/>
                    <a:pt x="68" y="39"/>
                  </a:cubicBezTo>
                  <a:cubicBezTo>
                    <a:pt x="68" y="37"/>
                    <a:pt x="69" y="35"/>
                    <a:pt x="69" y="33"/>
                  </a:cubicBezTo>
                  <a:cubicBezTo>
                    <a:pt x="69" y="25"/>
                    <a:pt x="65" y="18"/>
                    <a:pt x="60" y="13"/>
                  </a:cubicBezTo>
                  <a:close/>
                </a:path>
              </a:pathLst>
            </a:custGeom>
            <a:solidFill>
              <a:srgbClr val="FEA10D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B82C355-BE62-6BFD-C6B9-3EA4B2793800}"/>
                </a:ext>
              </a:extLst>
            </p:cNvPr>
            <p:cNvSpPr txBox="1"/>
            <p:nvPr/>
          </p:nvSpPr>
          <p:spPr>
            <a:xfrm>
              <a:off x="1967195" y="1437553"/>
              <a:ext cx="7383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养成良好的生活习惯，保持身心健康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031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201</Words>
  <Application>Microsoft Office PowerPoint</Application>
  <PresentationFormat>宽屏</PresentationFormat>
  <Paragraphs>42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黑体</vt:lpstr>
      <vt:lpstr>微软雅黑</vt:lpstr>
      <vt:lpstr>幼圆</vt:lpstr>
      <vt:lpstr>Arial</vt:lpstr>
      <vt:lpstr>Calibri</vt:lpstr>
      <vt:lpstr>Calibri Light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YYQ</dc:creator>
  <cp:lastModifiedBy>王 雨秾</cp:lastModifiedBy>
  <cp:revision>95</cp:revision>
  <dcterms:created xsi:type="dcterms:W3CDTF">2016-09-11T10:28:00Z</dcterms:created>
  <dcterms:modified xsi:type="dcterms:W3CDTF">2022-08-31T12:21:32Z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