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9" r:id="rId3"/>
    <p:sldId id="330" r:id="rId4"/>
    <p:sldId id="318" r:id="rId5"/>
    <p:sldId id="319" r:id="rId6"/>
    <p:sldId id="320" r:id="rId7"/>
    <p:sldId id="322" r:id="rId8"/>
    <p:sldId id="323" r:id="rId9"/>
    <p:sldId id="324" r:id="rId10"/>
    <p:sldId id="326" r:id="rId11"/>
    <p:sldId id="327" r:id="rId12"/>
    <p:sldId id="328" r:id="rId13"/>
    <p:sldId id="31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EA8E31E-CF79-46D2-88BB-D342B372E1B4}">
          <p14:sldIdLst>
            <p14:sldId id="256"/>
            <p14:sldId id="329"/>
            <p14:sldId id="330"/>
          </p14:sldIdLst>
        </p14:section>
        <p14:section name="part1" id="{0C171667-0A57-4D6C-AFB5-BCFBD5C37C76}">
          <p14:sldIdLst>
            <p14:sldId id="318"/>
            <p14:sldId id="319"/>
            <p14:sldId id="320"/>
            <p14:sldId id="322"/>
            <p14:sldId id="323"/>
            <p14:sldId id="324"/>
            <p14:sldId id="326"/>
            <p14:sldId id="327"/>
            <p14:sldId id="328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赵 常源" initials="赵" lastIdx="3" clrIdx="0">
    <p:extLst>
      <p:ext uri="{19B8F6BF-5375-455C-9EA6-DF929625EA0E}">
        <p15:presenceInfo xmlns:p15="http://schemas.microsoft.com/office/powerpoint/2012/main" userId="9b189edc431d09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21:05:45.020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21:05:45.020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77E52-335C-483A-B205-1719846576B4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A160A-76E0-4B8A-B599-4EC4DED9B4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01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180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59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934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89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4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87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33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58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04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5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92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83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44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73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研究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158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研究意义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组合 9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  <a:solidFill>
            <a:schemeClr val="accent2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r>
                <a:rPr lang="zh-CN" altLang="en-US" sz="1800" kern="1200">
                  <a:solidFill>
                    <a:schemeClr val="l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研究背景</a:t>
              </a: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2160000" y="5040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研究背景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" name="图片 2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-1"/>
            <a:ext cx="1691680" cy="1268757"/>
          </a:xfrm>
          <a:prstGeom prst="rect">
            <a:avLst/>
          </a:prstGeom>
        </p:spPr>
      </p:pic>
      <p:sp>
        <p:nvSpPr>
          <p:cNvPr id="17" name="等腰三角形 16"/>
          <p:cNvSpPr/>
          <p:nvPr userDrawn="1"/>
        </p:nvSpPr>
        <p:spPr>
          <a:xfrm rot="16200000">
            <a:off x="1547664" y="1594748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39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研究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 userDrawn="1"/>
        </p:nvSpPr>
        <p:spPr>
          <a:xfrm rot="16200000">
            <a:off x="1547664" y="1594748"/>
            <a:ext cx="144016" cy="14401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3" name="图片 2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-1"/>
            <a:ext cx="1691680" cy="1268757"/>
          </a:xfrm>
          <a:prstGeom prst="rect">
            <a:avLst/>
          </a:prstGeom>
        </p:spPr>
      </p:pic>
      <p:sp>
        <p:nvSpPr>
          <p:cNvPr id="17" name="等腰三角形 16"/>
          <p:cNvSpPr/>
          <p:nvPr userDrawn="1"/>
        </p:nvSpPr>
        <p:spPr>
          <a:xfrm rot="16200000">
            <a:off x="1547664" y="1594748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图像检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62667326"/>
              </p:ext>
            </p:extLst>
          </p:nvPr>
        </p:nvGraphicFramePr>
        <p:xfrm>
          <a:off x="0" y="1268756"/>
          <a:ext cx="1691680" cy="487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可达集计算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Lyapunov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函数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栅栏函数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Hamilton-Jacobi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可达性分析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矩方法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机器学习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2929446" y="5040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altLang="zh-CN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Lyapunov</a:t>
            </a:r>
            <a:r>
              <a:rPr lang="zh-CN" alt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函数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7" name="图片 16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-1"/>
            <a:ext cx="1691680" cy="126875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2066778"/>
            <a:ext cx="1691680" cy="788186"/>
            <a:chOff x="0" y="2856574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2856574"/>
              <a:ext cx="1691680" cy="788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800" kern="1200" dirty="0">
                  <a:solidFill>
                    <a:schemeClr val="l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Lyapunov</a:t>
              </a:r>
              <a:r>
                <a:rPr lang="zh-CN" altLang="en-US" sz="1800" kern="1200" dirty="0">
                  <a:solidFill>
                    <a:schemeClr val="l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函数</a:t>
              </a:r>
            </a:p>
          </p:txBody>
        </p:sp>
        <p:sp>
          <p:nvSpPr>
            <p:cNvPr id="18" name="等腰三角形 17"/>
            <p:cNvSpPr/>
            <p:nvPr userDrawn="1"/>
          </p:nvSpPr>
          <p:spPr>
            <a:xfrm rot="16200000">
              <a:off x="1547664" y="3178659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19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图像检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46707669"/>
              </p:ext>
            </p:extLst>
          </p:nvPr>
        </p:nvGraphicFramePr>
        <p:xfrm>
          <a:off x="0" y="1268756"/>
          <a:ext cx="1691680" cy="487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可达集计算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Lyapunov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函数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栅栏函数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Hamilton-Jacobi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可达性分析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矩方法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机器学习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3442405" y="5040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栅栏函数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7" name="图片 16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-1"/>
            <a:ext cx="1691680" cy="126875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2855140"/>
            <a:ext cx="1691680" cy="788186"/>
            <a:chOff x="0" y="2856574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2856574"/>
              <a:ext cx="1691680" cy="788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kern="1200" dirty="0">
                  <a:solidFill>
                    <a:schemeClr val="l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栅栏函数</a:t>
              </a:r>
            </a:p>
          </p:txBody>
        </p:sp>
        <p:sp>
          <p:nvSpPr>
            <p:cNvPr id="18" name="等腰三角形 17"/>
            <p:cNvSpPr/>
            <p:nvPr userDrawn="1"/>
          </p:nvSpPr>
          <p:spPr>
            <a:xfrm rot="16200000">
              <a:off x="1547664" y="3178659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811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图像检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9846024"/>
              </p:ext>
            </p:extLst>
          </p:nvPr>
        </p:nvGraphicFramePr>
        <p:xfrm>
          <a:off x="0" y="1268756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可达集计算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Lyapunov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函数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栅栏函数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矩方法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机器学习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2801205" y="504000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en-US" altLang="zh-CN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H-J</a:t>
            </a:r>
            <a:r>
              <a:rPr lang="zh-CN" alt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可达性分析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7" name="图片 16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-1"/>
            <a:ext cx="1691680" cy="126875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3644438"/>
            <a:ext cx="1691680" cy="788186"/>
            <a:chOff x="0" y="2856256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2856256"/>
              <a:ext cx="1691680" cy="788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800" kern="1200" dirty="0">
                  <a:solidFill>
                    <a:schemeClr val="l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Hamilton-Jacobi</a:t>
              </a:r>
              <a:r>
                <a:rPr lang="zh-CN" altLang="en-US" sz="1800" kern="1200" dirty="0">
                  <a:solidFill>
                    <a:schemeClr val="l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可达性分析 </a:t>
              </a:r>
            </a:p>
          </p:txBody>
        </p:sp>
        <p:sp>
          <p:nvSpPr>
            <p:cNvPr id="18" name="等腰三角形 17"/>
            <p:cNvSpPr/>
            <p:nvPr userDrawn="1"/>
          </p:nvSpPr>
          <p:spPr>
            <a:xfrm rot="16200000">
              <a:off x="1547664" y="3178659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173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图像检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58800563"/>
              </p:ext>
            </p:extLst>
          </p:nvPr>
        </p:nvGraphicFramePr>
        <p:xfrm>
          <a:off x="0" y="1268756"/>
          <a:ext cx="1691680" cy="487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可达集计算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Lyapunov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函数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栅栏函数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Hamilton-Jacobi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可达性分析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矩方法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机器学习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3698885" y="5040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矩方法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7" name="图片 16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-1"/>
            <a:ext cx="1691680" cy="126875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4558838"/>
            <a:ext cx="1691680" cy="788186"/>
            <a:chOff x="0" y="2856256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2856256"/>
              <a:ext cx="1691680" cy="788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800" kern="1200" dirty="0">
                  <a:solidFill>
                    <a:schemeClr val="l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矩方法 </a:t>
              </a:r>
            </a:p>
          </p:txBody>
        </p:sp>
        <p:sp>
          <p:nvSpPr>
            <p:cNvPr id="18" name="等腰三角形 17"/>
            <p:cNvSpPr/>
            <p:nvPr userDrawn="1"/>
          </p:nvSpPr>
          <p:spPr>
            <a:xfrm rot="16200000">
              <a:off x="1547664" y="3178659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929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图像检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5140701"/>
              </p:ext>
            </p:extLst>
          </p:nvPr>
        </p:nvGraphicFramePr>
        <p:xfrm>
          <a:off x="0" y="1268756"/>
          <a:ext cx="1691680" cy="487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可达集计算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Lyapunov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函数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栅栏函数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Hamilton-Jacobi</a:t>
                      </a: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可达性分析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矩方法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强化学习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 userDrawn="1"/>
        </p:nvSpPr>
        <p:spPr>
          <a:xfrm>
            <a:off x="3442405" y="5040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机器学习</a:t>
            </a: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7" name="图片 16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-1"/>
            <a:ext cx="1691680" cy="126875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5354970"/>
            <a:ext cx="1691680" cy="788186"/>
            <a:chOff x="0" y="2856574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2856574"/>
              <a:ext cx="1691680" cy="788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kern="1200" dirty="0">
                  <a:solidFill>
                    <a:schemeClr val="l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机器学习</a:t>
              </a:r>
            </a:p>
          </p:txBody>
        </p:sp>
        <p:sp>
          <p:nvSpPr>
            <p:cNvPr id="18" name="等腰三角形 17"/>
            <p:cNvSpPr/>
            <p:nvPr userDrawn="1"/>
          </p:nvSpPr>
          <p:spPr>
            <a:xfrm rot="16200000">
              <a:off x="1547664" y="3178659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56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研究意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1276388"/>
            <a:ext cx="1691680" cy="788186"/>
            <a:chOff x="0" y="2064750"/>
            <a:chExt cx="1691680" cy="788186"/>
          </a:xfrm>
        </p:grpSpPr>
        <p:sp>
          <p:nvSpPr>
            <p:cNvPr id="28" name="矩形 27"/>
            <p:cNvSpPr/>
            <p:nvPr userDrawn="1"/>
          </p:nvSpPr>
          <p:spPr>
            <a:xfrm>
              <a:off x="0" y="2064750"/>
              <a:ext cx="1691680" cy="788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r>
                <a:rPr lang="zh-CN" altLang="en-US" sz="1800" kern="1200" dirty="0">
                  <a:solidFill>
                    <a:schemeClr val="lt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研究方法</a:t>
              </a:r>
            </a:p>
          </p:txBody>
        </p:sp>
        <p:sp>
          <p:nvSpPr>
            <p:cNvPr id="29" name="等腰三角形 28"/>
            <p:cNvSpPr/>
            <p:nvPr userDrawn="1"/>
          </p:nvSpPr>
          <p:spPr>
            <a:xfrm rot="16200000">
              <a:off x="1547664" y="2386836"/>
              <a:ext cx="144016" cy="14401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 userDrawn="1"/>
        </p:nvSpPr>
        <p:spPr>
          <a:xfrm>
            <a:off x="2160001" y="5040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研究方法</a:t>
            </a:r>
          </a:p>
        </p:txBody>
      </p:sp>
      <p:sp>
        <p:nvSpPr>
          <p:cNvPr id="9" name="五边形 8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16200000">
            <a:off x="1547664" y="1598473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徽标, 公司名称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-1"/>
            <a:ext cx="1691680" cy="12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8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.xml"/><Relationship Id="rId5" Type="http://schemas.openxmlformats.org/officeDocument/2006/relationships/image" Target="../media/image13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8367866" y="4779782"/>
            <a:ext cx="2876793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汇报人：   赵常源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导  师： 薛白 研究员    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时  间：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2022.9.4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032494" y="5169788"/>
            <a:ext cx="254643" cy="975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1" name="直接连接符 40"/>
          <p:cNvCxnSpPr>
            <a:cxnSpLocks/>
          </p:cNvCxnSpPr>
          <p:nvPr/>
        </p:nvCxnSpPr>
        <p:spPr>
          <a:xfrm>
            <a:off x="8032494" y="6133416"/>
            <a:ext cx="3212165" cy="115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2456070"/>
            <a:ext cx="9341218" cy="1417983"/>
          </a:xfrm>
          <a:prstGeom prst="rect">
            <a:avLst/>
          </a:prstGeom>
          <a:solidFill>
            <a:schemeClr val="tx1">
              <a:lumMod val="65000"/>
              <a:lumOff val="35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745661" y="2685365"/>
            <a:ext cx="78451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zh-CN" altLang="en-US" sz="4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迎新报告</a:t>
            </a:r>
            <a:endParaRPr lang="zh-CN" altLang="zh-CN" sz="4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zh-CN" altLang="en-US" sz="4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03" y="0"/>
            <a:ext cx="1278297" cy="1268757"/>
          </a:xfrm>
          <a:prstGeom prst="rect">
            <a:avLst/>
          </a:prstGeom>
        </p:spPr>
      </p:pic>
      <p:pic>
        <p:nvPicPr>
          <p:cNvPr id="10" name="图片 9" descr="徽标, 公司名称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10923"/>
            <a:ext cx="1691680" cy="1268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08269" y="1790096"/>
            <a:ext cx="497964" cy="497964"/>
            <a:chOff x="6535243" y="2524701"/>
            <a:chExt cx="717051" cy="717051"/>
          </a:xfrm>
        </p:grpSpPr>
        <p:sp>
          <p:nvSpPr>
            <p:cNvPr id="10" name="泪滴形 9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个人工作介绍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58D203-7CD5-9FCC-904E-1F843EFE4C3E}"/>
              </a:ext>
            </a:extLst>
          </p:cNvPr>
          <p:cNvSpPr txBox="1"/>
          <p:nvPr/>
        </p:nvSpPr>
        <p:spPr>
          <a:xfrm>
            <a:off x="1869190" y="1841693"/>
            <a:ext cx="744289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可达规避问题（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Reach-avoid Problem)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86B8E1D-AB59-C818-AC74-830C0CC2E543}"/>
              </a:ext>
            </a:extLst>
          </p:cNvPr>
          <p:cNvSpPr txBox="1"/>
          <p:nvPr/>
        </p:nvSpPr>
        <p:spPr>
          <a:xfrm>
            <a:off x="1869190" y="3193643"/>
            <a:ext cx="5905849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   </a:t>
            </a:r>
            <a:r>
              <a:rPr lang="zh-CN" altLang="en-US" dirty="0"/>
              <a:t>可达性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   </a:t>
            </a:r>
            <a:r>
              <a:rPr lang="zh-CN" altLang="en-US" dirty="0"/>
              <a:t>规避性</a:t>
            </a:r>
          </a:p>
        </p:txBody>
      </p:sp>
    </p:spTree>
    <p:extLst>
      <p:ext uri="{BB962C8B-B14F-4D97-AF65-F5344CB8AC3E}">
        <p14:creationId xmlns:p14="http://schemas.microsoft.com/office/powerpoint/2010/main" val="208080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08269" y="1790096"/>
            <a:ext cx="497964" cy="497964"/>
            <a:chOff x="6535243" y="2524701"/>
            <a:chExt cx="717051" cy="717051"/>
          </a:xfrm>
        </p:grpSpPr>
        <p:sp>
          <p:nvSpPr>
            <p:cNvPr id="10" name="泪滴形 9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个人工作介绍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58D203-7CD5-9FCC-904E-1F843EFE4C3E}"/>
              </a:ext>
            </a:extLst>
          </p:cNvPr>
          <p:cNvSpPr txBox="1"/>
          <p:nvPr/>
        </p:nvSpPr>
        <p:spPr>
          <a:xfrm>
            <a:off x="1869190" y="1841693"/>
            <a:ext cx="744289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可达规避集合上近似估计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E13F87-64AF-8CD8-B25C-74B624BFDEF1}"/>
              </a:ext>
            </a:extLst>
          </p:cNvPr>
          <p:cNvSpPr txBox="1"/>
          <p:nvPr/>
        </p:nvSpPr>
        <p:spPr>
          <a:xfrm>
            <a:off x="1869190" y="3169070"/>
            <a:ext cx="698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核心思想： 基于</a:t>
            </a:r>
            <a:r>
              <a:rPr lang="en-US" altLang="zh-CN" dirty="0"/>
              <a:t>Bellman</a:t>
            </a:r>
            <a:r>
              <a:rPr lang="zh-CN" altLang="en-US" dirty="0"/>
              <a:t>方程推导关系式</a:t>
            </a:r>
          </a:p>
        </p:txBody>
      </p:sp>
    </p:spTree>
    <p:extLst>
      <p:ext uri="{BB962C8B-B14F-4D97-AF65-F5344CB8AC3E}">
        <p14:creationId xmlns:p14="http://schemas.microsoft.com/office/powerpoint/2010/main" val="298532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个人工作介绍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2A69C0-ACA3-44F3-ED6B-8F2576FC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750" y="1296141"/>
            <a:ext cx="3657601" cy="39136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E4F79C0-DDFD-5648-B879-E3466BAF02CC}"/>
              </a:ext>
            </a:extLst>
          </p:cNvPr>
          <p:cNvSpPr txBox="1"/>
          <p:nvPr/>
        </p:nvSpPr>
        <p:spPr>
          <a:xfrm>
            <a:off x="3497802" y="5690586"/>
            <a:ext cx="578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图中黑色曲线对应原有计算方法的近似结果，</a:t>
            </a:r>
            <a:endParaRPr lang="en-US" altLang="zh-CN" dirty="0"/>
          </a:p>
          <a:p>
            <a:r>
              <a:rPr lang="zh-CN" altLang="en-US" dirty="0"/>
              <a:t>红色合蓝色曲线对应基于论文中方法的近似结果。</a:t>
            </a:r>
          </a:p>
        </p:txBody>
      </p:sp>
    </p:spTree>
    <p:extLst>
      <p:ext uri="{BB962C8B-B14F-4D97-AF65-F5344CB8AC3E}">
        <p14:creationId xmlns:p14="http://schemas.microsoft.com/office/powerpoint/2010/main" val="56281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2485" y="4915182"/>
            <a:ext cx="9341218" cy="1417983"/>
          </a:xfrm>
          <a:prstGeom prst="rect">
            <a:avLst/>
          </a:prstGeom>
          <a:solidFill>
            <a:schemeClr val="tx1">
              <a:lumMod val="65000"/>
              <a:lumOff val="35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03" y="0"/>
            <a:ext cx="1278297" cy="1268757"/>
          </a:xfrm>
          <a:prstGeom prst="rect">
            <a:avLst/>
          </a:prstGeom>
        </p:spPr>
      </p:pic>
      <p:pic>
        <p:nvPicPr>
          <p:cNvPr id="10" name="图片 9" descr="徽标, 公司名称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2095" b="2787"/>
          <a:stretch>
            <a:fillRect/>
          </a:stretch>
        </p:blipFill>
        <p:spPr>
          <a:xfrm>
            <a:off x="0" y="10923"/>
            <a:ext cx="1691680" cy="12687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3A9085A-2106-8BC3-26DE-94B705B844C3}"/>
              </a:ext>
            </a:extLst>
          </p:cNvPr>
          <p:cNvSpPr txBox="1"/>
          <p:nvPr/>
        </p:nvSpPr>
        <p:spPr>
          <a:xfrm>
            <a:off x="4825626" y="5208676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</a:rPr>
              <a:t>谢谢大家！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C4E9E8-9582-DB59-EB7B-9D1CF8B5F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02" y="1028176"/>
            <a:ext cx="8753383" cy="34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“湖中”生活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4975AD-CF39-8742-12C6-1F999479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04" y="1882169"/>
            <a:ext cx="4497286" cy="22104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D47CF4-01B7-11A6-9DD2-8B41A4574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558" y="1882169"/>
            <a:ext cx="4497286" cy="2174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5CB5C-FD79-5D34-1387-761D3A802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804" y="4599888"/>
            <a:ext cx="4288221" cy="18517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563002-645B-1447-9A25-A8B2372B3BE7}"/>
              </a:ext>
            </a:extLst>
          </p:cNvPr>
          <p:cNvSpPr txBox="1"/>
          <p:nvPr/>
        </p:nvSpPr>
        <p:spPr>
          <a:xfrm>
            <a:off x="2476870" y="4230556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一二九合唱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BADFD9-CFBA-6233-7510-177E78DC6624}"/>
              </a:ext>
            </a:extLst>
          </p:cNvPr>
          <p:cNvSpPr txBox="1"/>
          <p:nvPr/>
        </p:nvSpPr>
        <p:spPr>
          <a:xfrm>
            <a:off x="8168936" y="4173334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元旦晚会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BC71C55-893B-AB36-DB25-D9BFF6C010D7}"/>
              </a:ext>
            </a:extLst>
          </p:cNvPr>
          <p:cNvSpPr txBox="1"/>
          <p:nvPr/>
        </p:nvSpPr>
        <p:spPr>
          <a:xfrm>
            <a:off x="5204601" y="6488668"/>
            <a:ext cx="19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宿舍小讲堂</a:t>
            </a:r>
          </a:p>
        </p:txBody>
      </p:sp>
    </p:spTree>
    <p:extLst>
      <p:ext uri="{BB962C8B-B14F-4D97-AF65-F5344CB8AC3E}">
        <p14:creationId xmlns:p14="http://schemas.microsoft.com/office/powerpoint/2010/main" val="142330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“湖中”生活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1A4857-F68B-3BED-D847-356C59C5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952" y="1772725"/>
            <a:ext cx="4038095" cy="933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886AC1C-3EC0-1CE4-9D9F-39023E4ED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324" y="3352470"/>
            <a:ext cx="4085714" cy="2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4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99392" y="1781370"/>
            <a:ext cx="497964" cy="497964"/>
            <a:chOff x="6535243" y="2524701"/>
            <a:chExt cx="717051" cy="717051"/>
          </a:xfrm>
        </p:grpSpPr>
        <p:sp>
          <p:nvSpPr>
            <p:cNvPr id="10" name="泪滴形 9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研究</a:t>
            </a:r>
            <a:r>
              <a:rPr lang="zh-CN" altLang="en-US" sz="3200" dirty="0">
                <a:solidFill>
                  <a:srgbClr val="000000"/>
                </a:solidFill>
                <a:latin typeface="宋体...."/>
              </a:rPr>
              <a:t>方向</a:t>
            </a:r>
            <a:r>
              <a:rPr lang="zh-CN" altLang="en-US" sz="3200" dirty="0"/>
              <a:t>介绍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037BEC0-CCE1-75AB-30FA-E53E4900A10F}"/>
              </a:ext>
            </a:extLst>
          </p:cNvPr>
          <p:cNvSpPr txBox="1"/>
          <p:nvPr/>
        </p:nvSpPr>
        <p:spPr>
          <a:xfrm>
            <a:off x="1869190" y="1852391"/>
            <a:ext cx="4152099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研究方向：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混成系统及其形式化验证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812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08269" y="1790096"/>
            <a:ext cx="497964" cy="497964"/>
            <a:chOff x="6535243" y="2524701"/>
            <a:chExt cx="717051" cy="717051"/>
          </a:xfrm>
        </p:grpSpPr>
        <p:sp>
          <p:nvSpPr>
            <p:cNvPr id="10" name="泪滴形 9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研究</a:t>
            </a:r>
            <a:r>
              <a:rPr lang="zh-CN" altLang="en-US" sz="3200" dirty="0">
                <a:solidFill>
                  <a:srgbClr val="000000"/>
                </a:solidFill>
                <a:latin typeface="宋体...."/>
              </a:rPr>
              <a:t>方向</a:t>
            </a:r>
            <a:r>
              <a:rPr lang="zh-CN" altLang="en-US" sz="3200" dirty="0"/>
              <a:t>介绍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E09407-DC83-9626-8A03-0A8F250E0B80}"/>
              </a:ext>
            </a:extLst>
          </p:cNvPr>
          <p:cNvSpPr txBox="1"/>
          <p:nvPr/>
        </p:nvSpPr>
        <p:spPr>
          <a:xfrm>
            <a:off x="1869190" y="1790096"/>
            <a:ext cx="48846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混成系统（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Hybrid Systems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8FF67B4-2874-3A67-F197-26B36AD2A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93" y="2977099"/>
            <a:ext cx="7232432" cy="194113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4047FC7-CCD6-E573-575B-EC743F92573A}"/>
              </a:ext>
            </a:extLst>
          </p:cNvPr>
          <p:cNvSpPr txBox="1"/>
          <p:nvPr/>
        </p:nvSpPr>
        <p:spPr>
          <a:xfrm>
            <a:off x="5526790" y="5364631"/>
            <a:ext cx="3003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1.</a:t>
            </a:r>
            <a:r>
              <a:rPr lang="zh-CN" altLang="en-US" sz="1400" dirty="0"/>
              <a:t>温度控制器模型</a:t>
            </a:r>
          </a:p>
        </p:txBody>
      </p:sp>
    </p:spTree>
    <p:extLst>
      <p:ext uri="{BB962C8B-B14F-4D97-AF65-F5344CB8AC3E}">
        <p14:creationId xmlns:p14="http://schemas.microsoft.com/office/powerpoint/2010/main" val="253356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08269" y="1790096"/>
            <a:ext cx="497964" cy="497964"/>
            <a:chOff x="6535243" y="2524701"/>
            <a:chExt cx="717051" cy="717051"/>
          </a:xfrm>
        </p:grpSpPr>
        <p:sp>
          <p:nvSpPr>
            <p:cNvPr id="10" name="泪滴形 9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研究</a:t>
            </a:r>
            <a:r>
              <a:rPr lang="zh-CN" altLang="en-US" sz="3200" dirty="0">
                <a:solidFill>
                  <a:srgbClr val="000000"/>
                </a:solidFill>
                <a:latin typeface="宋体...."/>
              </a:rPr>
              <a:t>方向</a:t>
            </a:r>
            <a:r>
              <a:rPr lang="zh-CN" altLang="en-US" sz="3200" dirty="0"/>
              <a:t>介绍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58D203-7CD5-9FCC-904E-1F843EFE4C3E}"/>
              </a:ext>
            </a:extLst>
          </p:cNvPr>
          <p:cNvSpPr txBox="1"/>
          <p:nvPr/>
        </p:nvSpPr>
        <p:spPr>
          <a:xfrm>
            <a:off x="1869190" y="1841693"/>
            <a:ext cx="744289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形式化方法（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Formal Method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138C37-A2D5-9580-2822-528DF96C028C}"/>
              </a:ext>
            </a:extLst>
          </p:cNvPr>
          <p:cNvSpPr txBox="1"/>
          <p:nvPr/>
        </p:nvSpPr>
        <p:spPr>
          <a:xfrm>
            <a:off x="7082404" y="3728363"/>
            <a:ext cx="375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法国人</a:t>
            </a:r>
            <a:r>
              <a:rPr lang="en-US" altLang="zh-CN" dirty="0" err="1"/>
              <a:t>Abrial</a:t>
            </a:r>
            <a:r>
              <a:rPr lang="zh-CN" altLang="en-US" dirty="0"/>
              <a:t>发明</a:t>
            </a:r>
            <a:r>
              <a:rPr lang="en-US" altLang="zh-CN" dirty="0"/>
              <a:t>B</a:t>
            </a:r>
            <a:r>
              <a:rPr lang="zh-CN" altLang="en-US" dirty="0"/>
              <a:t>方法，并成功应用在法国自动驾驶地铁</a:t>
            </a:r>
            <a:r>
              <a:rPr lang="en-US" altLang="zh-CN" dirty="0"/>
              <a:t>14</a:t>
            </a:r>
            <a:r>
              <a:rPr lang="zh-CN" altLang="en-US" dirty="0"/>
              <a:t>号线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。其即使在大罢工期间，都没有受到很大的影响。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EF60627-770C-7E20-024F-3C32942E2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90" y="2865392"/>
            <a:ext cx="4712678" cy="32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5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08269" y="1790096"/>
            <a:ext cx="497964" cy="497964"/>
            <a:chOff x="6535243" y="2524701"/>
            <a:chExt cx="717051" cy="717051"/>
          </a:xfrm>
        </p:grpSpPr>
        <p:sp>
          <p:nvSpPr>
            <p:cNvPr id="10" name="泪滴形 9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研究</a:t>
            </a:r>
            <a:r>
              <a:rPr lang="zh-CN" altLang="en-US" sz="3200" dirty="0">
                <a:solidFill>
                  <a:srgbClr val="000000"/>
                </a:solidFill>
                <a:latin typeface="宋体...."/>
              </a:rPr>
              <a:t>方向</a:t>
            </a:r>
            <a:r>
              <a:rPr lang="zh-CN" altLang="en-US" sz="3200" dirty="0"/>
              <a:t>介绍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58D203-7CD5-9FCC-904E-1F843EFE4C3E}"/>
              </a:ext>
            </a:extLst>
          </p:cNvPr>
          <p:cNvSpPr txBox="1"/>
          <p:nvPr/>
        </p:nvSpPr>
        <p:spPr>
          <a:xfrm>
            <a:off x="1869190" y="1841693"/>
            <a:ext cx="744289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可达集计算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B177B0-0091-A158-C059-FF466D85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363" y="2606862"/>
            <a:ext cx="8029958" cy="362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9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08269" y="1790096"/>
            <a:ext cx="497964" cy="497964"/>
            <a:chOff x="6535243" y="2524701"/>
            <a:chExt cx="717051" cy="717051"/>
          </a:xfrm>
        </p:grpSpPr>
        <p:sp>
          <p:nvSpPr>
            <p:cNvPr id="10" name="泪滴形 9"/>
            <p:cNvSpPr/>
            <p:nvPr/>
          </p:nvSpPr>
          <p:spPr>
            <a:xfrm rot="8247616">
              <a:off x="6535243" y="2524701"/>
              <a:ext cx="717051" cy="717051"/>
            </a:xfrm>
            <a:prstGeom prst="teardrop">
              <a:avLst/>
            </a:prstGeom>
            <a:solidFill>
              <a:srgbClr val="FF54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604000" y="2588424"/>
              <a:ext cx="574014" cy="5740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540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个人工作介绍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58D203-7CD5-9FCC-904E-1F843EFE4C3E}"/>
              </a:ext>
            </a:extLst>
          </p:cNvPr>
          <p:cNvSpPr txBox="1"/>
          <p:nvPr/>
        </p:nvSpPr>
        <p:spPr>
          <a:xfrm>
            <a:off x="1869190" y="1841693"/>
            <a:ext cx="744289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基于边界分析的可达集计算工具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E439CE-16FA-3DD4-03D0-C7D6795AA1E6}"/>
              </a:ext>
            </a:extLst>
          </p:cNvPr>
          <p:cNvSpPr txBox="1"/>
          <p:nvPr/>
        </p:nvSpPr>
        <p:spPr>
          <a:xfrm>
            <a:off x="1869190" y="3603513"/>
            <a:ext cx="729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理论基础：初始集合可达集的边界等于初始集合边界的可达集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26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C74B365-D1FE-1175-FAA3-E61DF1820B05}"/>
              </a:ext>
            </a:extLst>
          </p:cNvPr>
          <p:cNvSpPr txBox="1"/>
          <p:nvPr/>
        </p:nvSpPr>
        <p:spPr>
          <a:xfrm>
            <a:off x="1869190" y="541538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个人工作介绍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2AABA2-6DB8-9C41-352A-8EE19BCB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75" y="1330698"/>
            <a:ext cx="4593469" cy="43856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3B9B83-A242-790F-5C52-5FF816736368}"/>
              </a:ext>
            </a:extLst>
          </p:cNvPr>
          <p:cNvSpPr txBox="1"/>
          <p:nvPr/>
        </p:nvSpPr>
        <p:spPr>
          <a:xfrm>
            <a:off x="2425084" y="5954923"/>
            <a:ext cx="756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0" i="0" u="none" strike="noStrike" baseline="0" dirty="0">
                <a:latin typeface="HYShuSongErKW"/>
              </a:rPr>
              <a:t>红色部分对应使用</a:t>
            </a:r>
            <a:r>
              <a:rPr lang="en-US" altLang="zh-CN" sz="1800" b="0" i="0" u="none" strike="noStrike" baseline="0" dirty="0" err="1">
                <a:latin typeface="ArialMT"/>
              </a:rPr>
              <a:t>Matlab</a:t>
            </a:r>
            <a:r>
              <a:rPr lang="zh-CN" altLang="en-US" sz="1800" b="0" i="0" u="none" strike="noStrike" baseline="0" dirty="0">
                <a:latin typeface="HYShuSongErKW"/>
              </a:rPr>
              <a:t>可达集计算工具</a:t>
            </a:r>
            <a:r>
              <a:rPr lang="en-US" altLang="zh-CN" sz="1800" b="0" i="0" u="none" strike="noStrike" baseline="0" dirty="0">
                <a:latin typeface="ArialMT"/>
              </a:rPr>
              <a:t>CORA</a:t>
            </a:r>
            <a:r>
              <a:rPr lang="zh-CN" altLang="en-US" sz="1800" b="0" i="0" u="none" strike="noStrike" baseline="0" dirty="0">
                <a:latin typeface="HYShuSongErKW"/>
              </a:rPr>
              <a:t>计算得到得到可达上近似，蓝色部分对应利用</a:t>
            </a:r>
            <a:r>
              <a:rPr lang="en-US" altLang="zh-CN" sz="1800" b="0" i="0" u="none" strike="noStrike" baseline="0" dirty="0" err="1">
                <a:latin typeface="ArialMT"/>
              </a:rPr>
              <a:t>BdryReach</a:t>
            </a:r>
            <a:r>
              <a:rPr lang="zh-CN" altLang="en-US" sz="1800" b="0" i="0" u="none" strike="noStrike" baseline="0" dirty="0">
                <a:latin typeface="HYShuSongErKW"/>
              </a:rPr>
              <a:t>计算得到的达集上近似。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386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229</Words>
  <Application>Microsoft Office PowerPoint</Application>
  <PresentationFormat>宽屏</PresentationFormat>
  <Paragraphs>50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-apple-system</vt:lpstr>
      <vt:lpstr>Arial Unicode MS</vt:lpstr>
      <vt:lpstr>ArialMT</vt:lpstr>
      <vt:lpstr>HYShuSongErKW</vt:lpstr>
      <vt:lpstr>等线</vt:lpstr>
      <vt:lpstr>宋体</vt:lpstr>
      <vt:lpstr>宋体....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赵常源</dc:creator>
  <cp:lastModifiedBy>赵 常源</cp:lastModifiedBy>
  <cp:revision>226</cp:revision>
  <dcterms:created xsi:type="dcterms:W3CDTF">2022-06-27T07:45:20Z</dcterms:created>
  <dcterms:modified xsi:type="dcterms:W3CDTF">2022-08-31T15:19:40Z</dcterms:modified>
</cp:coreProperties>
</file>