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9" r:id="rId2"/>
    <p:sldId id="262" r:id="rId3"/>
    <p:sldId id="263" r:id="rId4"/>
    <p:sldId id="264" r:id="rId5"/>
    <p:sldId id="265" r:id="rId6"/>
    <p:sldId id="271" r:id="rId7"/>
    <p:sldId id="270" r:id="rId8"/>
    <p:sldId id="266" r:id="rId9"/>
    <p:sldId id="272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E0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2E423E-187C-4956-8048-45B685D8EB1B}" v="111" dt="2022-08-29T11:28:37.4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63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4A336-C69E-4714-9C77-EDF27533E981}" type="datetimeFigureOut">
              <a:rPr lang="zh-CN" altLang="en-US" smtClean="0"/>
              <a:t>2022/8/29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7E4B67-FCD3-4532-BCA6-DE877EA718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769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err="1"/>
              <a:t>Verilog</a:t>
            </a:r>
            <a:r>
              <a:rPr lang="zh-CN" altLang="en-US" dirty="0"/>
              <a:t> </a:t>
            </a:r>
            <a:r>
              <a:rPr lang="en-US" altLang="zh-CN" dirty="0" err="1"/>
              <a:t>netlist</a:t>
            </a:r>
            <a:r>
              <a:rPr lang="zh-CN" altLang="en-US" dirty="0"/>
              <a:t>网表、</a:t>
            </a:r>
            <a:r>
              <a:rPr lang="en-US" altLang="zh-CN" dirty="0" err="1"/>
              <a:t>spef</a:t>
            </a:r>
            <a:r>
              <a:rPr lang="zh-CN" altLang="en-US" dirty="0"/>
              <a:t>文件在</a:t>
            </a:r>
            <a:r>
              <a:rPr lang="en-US" altLang="zh-CN" dirty="0"/>
              <a:t>icc</a:t>
            </a:r>
            <a:r>
              <a:rPr lang="zh-CN" altLang="en-US" dirty="0"/>
              <a:t>步骤中生成，约束文件</a:t>
            </a:r>
            <a:r>
              <a:rPr lang="en-US" altLang="zh-CN" dirty="0"/>
              <a:t>constrain.tcl</a:t>
            </a:r>
            <a:r>
              <a:rPr lang="zh-CN" altLang="en-US" dirty="0"/>
              <a:t>同示例脚本，</a:t>
            </a:r>
            <a:r>
              <a:rPr lang="en-US" altLang="zh-CN" dirty="0"/>
              <a:t>pt.tcl</a:t>
            </a:r>
            <a:r>
              <a:rPr lang="zh-CN" altLang="en-US" dirty="0"/>
              <a:t>为主脚本，定义各种变量、路径，生成报告，</a:t>
            </a:r>
            <a:r>
              <a:rPr lang="en-US" altLang="zh-CN" dirty="0"/>
              <a:t>library</a:t>
            </a:r>
            <a:r>
              <a:rPr lang="zh-CN" altLang="en-US" dirty="0"/>
              <a:t>为库脚本，定义，分为</a:t>
            </a:r>
            <a:r>
              <a:rPr lang="en-US" altLang="zh-CN" dirty="0"/>
              <a:t>fast</a:t>
            </a:r>
            <a:r>
              <a:rPr lang="zh-CN" altLang="en-US" dirty="0"/>
              <a:t> </a:t>
            </a:r>
            <a:r>
              <a:rPr lang="en-US" altLang="zh-CN" dirty="0"/>
              <a:t>case</a:t>
            </a:r>
            <a:r>
              <a:rPr lang="zh-CN" altLang="en-US" dirty="0"/>
              <a:t>和</a:t>
            </a:r>
            <a:r>
              <a:rPr lang="en-US" altLang="zh-CN" dirty="0"/>
              <a:t>slow</a:t>
            </a:r>
            <a:r>
              <a:rPr lang="zh-CN" altLang="en-US" dirty="0"/>
              <a:t> </a:t>
            </a:r>
            <a:r>
              <a:rPr lang="en-US" altLang="zh-CN" dirty="0"/>
              <a:t>case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E4B67-FCD3-4532-BCA6-DE877EA71825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5434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pt.tcl</a:t>
            </a:r>
            <a:r>
              <a:rPr lang="zh-CN" altLang="en-US" dirty="0"/>
              <a:t>中主要需要更改路径、顶层文件名、</a:t>
            </a:r>
            <a:r>
              <a:rPr lang="en-US" altLang="zh-CN" dirty="0" err="1"/>
              <a:t>spef</a:t>
            </a:r>
            <a:r>
              <a:rPr lang="zh-CN" altLang="en-US" dirty="0"/>
              <a:t>文件名等。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示例脚本中</a:t>
            </a:r>
            <a:r>
              <a:rPr lang="en-US" altLang="zh-CN" dirty="0"/>
              <a:t>library</a:t>
            </a:r>
            <a:r>
              <a:rPr lang="zh-CN" altLang="en-US" dirty="0"/>
              <a:t>库中为</a:t>
            </a:r>
            <a:r>
              <a:rPr lang="en-US" altLang="zh-CN" dirty="0"/>
              <a:t>slow case</a:t>
            </a:r>
            <a:r>
              <a:rPr lang="zh-CN" altLang="en-US" dirty="0"/>
              <a:t>，将相应库文件名</a:t>
            </a:r>
            <a:r>
              <a:rPr lang="en-US" altLang="zh-CN" dirty="0" err="1"/>
              <a:t>pvt</a:t>
            </a:r>
            <a:r>
              <a:rPr lang="zh-CN" altLang="en-US" dirty="0"/>
              <a:t>修改即可得到</a:t>
            </a:r>
            <a:r>
              <a:rPr lang="en-US" altLang="zh-CN" dirty="0"/>
              <a:t>fast</a:t>
            </a:r>
            <a:r>
              <a:rPr lang="zh-CN" altLang="en-US" dirty="0"/>
              <a:t> </a:t>
            </a:r>
            <a:r>
              <a:rPr lang="en-US" altLang="zh-CN" dirty="0"/>
              <a:t>case</a:t>
            </a:r>
            <a:r>
              <a:rPr lang="zh-CN" altLang="en-US" dirty="0"/>
              <a:t>下对应脚本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constrain.tcl </a:t>
            </a:r>
            <a:r>
              <a:rPr lang="zh-CN" altLang="en-US" dirty="0"/>
              <a:t>与</a:t>
            </a:r>
            <a:r>
              <a:rPr lang="en-US" altLang="zh-CN" dirty="0"/>
              <a:t>DC</a:t>
            </a:r>
            <a:r>
              <a:rPr lang="zh-CN" altLang="en-US" dirty="0"/>
              <a:t>中</a:t>
            </a:r>
            <a:r>
              <a:rPr lang="en-US" altLang="zh-CN" dirty="0"/>
              <a:t>.</a:t>
            </a:r>
            <a:r>
              <a:rPr lang="en-US" altLang="zh-CN" dirty="0" err="1"/>
              <a:t>sdc</a:t>
            </a:r>
            <a:r>
              <a:rPr lang="zh-CN" altLang="en-US" dirty="0"/>
              <a:t>基本相同，将其中的</a:t>
            </a:r>
            <a:r>
              <a:rPr lang="en-US" altLang="zh-CN" dirty="0"/>
              <a:t>ideal network</a:t>
            </a:r>
            <a:r>
              <a:rPr lang="zh-CN" altLang="en-US" dirty="0"/>
              <a:t>去掉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E4B67-FCD3-4532-BCA6-DE877EA71825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7815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读入</a:t>
            </a:r>
            <a:r>
              <a:rPr lang="en-US" altLang="zh-CN" dirty="0" err="1"/>
              <a:t>spef</a:t>
            </a:r>
            <a:r>
              <a:rPr lang="zh-CN" altLang="en-US" dirty="0"/>
              <a:t>后</a:t>
            </a:r>
            <a:r>
              <a:rPr lang="en-US" altLang="zh-CN" dirty="0"/>
              <a:t>report_annotated_parasitics –check</a:t>
            </a:r>
            <a:r>
              <a:rPr lang="zh-CN" altLang="en-US" dirty="0"/>
              <a:t>查看</a:t>
            </a:r>
            <a:r>
              <a:rPr lang="en-US" altLang="zh-CN" dirty="0"/>
              <a:t>missing</a:t>
            </a:r>
            <a:r>
              <a:rPr lang="zh-CN" altLang="en-US" dirty="0"/>
              <a:t> 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report_constraints</a:t>
            </a:r>
            <a:r>
              <a:rPr lang="zh-CN" altLang="en-US" dirty="0"/>
              <a:t>会报出设计中所有的违例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report_timing</a:t>
            </a:r>
            <a:r>
              <a:rPr lang="zh-CN" altLang="en-US" dirty="0"/>
              <a:t>报告所有时序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E4B67-FCD3-4532-BCA6-DE877EA71825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37291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pin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pin</a:t>
            </a:r>
            <a:r>
              <a:rPr lang="zh-CN" altLang="en-US" dirty="0"/>
              <a:t> 无 </a:t>
            </a:r>
            <a:r>
              <a:rPr lang="en-US" altLang="zh-CN" dirty="0"/>
              <a:t>Not</a:t>
            </a:r>
            <a:r>
              <a:rPr lang="zh-CN" altLang="en-US" dirty="0"/>
              <a:t> </a:t>
            </a:r>
            <a:r>
              <a:rPr lang="en-US" altLang="zh-CN" dirty="0"/>
              <a:t>annotated</a:t>
            </a:r>
            <a:r>
              <a:rPr lang="zh-CN" altLang="en-US" dirty="0"/>
              <a:t> 即可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E4B67-FCD3-4532-BCA6-DE877EA71825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11802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pin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pin</a:t>
            </a:r>
            <a:r>
              <a:rPr lang="zh-CN" altLang="en-US" dirty="0"/>
              <a:t> 无 </a:t>
            </a:r>
            <a:r>
              <a:rPr lang="en-US" altLang="zh-CN" dirty="0"/>
              <a:t>Not</a:t>
            </a:r>
            <a:r>
              <a:rPr lang="zh-CN" altLang="en-US" dirty="0"/>
              <a:t> </a:t>
            </a:r>
            <a:r>
              <a:rPr lang="en-US" altLang="zh-CN" dirty="0"/>
              <a:t>annotated</a:t>
            </a:r>
            <a:r>
              <a:rPr lang="zh-CN" altLang="en-US" dirty="0"/>
              <a:t> 即可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E4B67-FCD3-4532-BCA6-DE877EA71825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43158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report_constraints</a:t>
            </a:r>
            <a:r>
              <a:rPr lang="zh-CN" altLang="en-US" dirty="0"/>
              <a:t>会报出设计中所有的违例（包括</a:t>
            </a:r>
            <a:r>
              <a:rPr lang="en-US" altLang="zh-CN" dirty="0"/>
              <a:t>setup</a:t>
            </a:r>
            <a:r>
              <a:rPr lang="zh-CN" altLang="en-US" dirty="0"/>
              <a:t>、</a:t>
            </a:r>
            <a:r>
              <a:rPr lang="en-US" altLang="zh-CN" dirty="0"/>
              <a:t>hold</a:t>
            </a:r>
            <a:r>
              <a:rPr lang="zh-CN" altLang="en-US" dirty="0"/>
              <a:t>、</a:t>
            </a:r>
            <a:r>
              <a:rPr lang="en-US" altLang="zh-CN" dirty="0"/>
              <a:t>DRC</a:t>
            </a:r>
            <a:r>
              <a:rPr lang="zh-CN" altLang="en-US" dirty="0"/>
              <a:t>、</a:t>
            </a:r>
            <a:r>
              <a:rPr lang="en-US" altLang="zh-CN" dirty="0"/>
              <a:t>Pulse</a:t>
            </a:r>
            <a:r>
              <a:rPr lang="zh-CN" altLang="en-US" dirty="0"/>
              <a:t> </a:t>
            </a:r>
            <a:r>
              <a:rPr lang="en-US" altLang="zh-CN" dirty="0"/>
              <a:t>Width</a:t>
            </a:r>
            <a:r>
              <a:rPr lang="zh-CN" altLang="en-US" dirty="0"/>
              <a:t>、）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E4B67-FCD3-4532-BCA6-DE877EA71825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1327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10CD-CE84-4E2B-BABD-39448864A424}" type="datetimeFigureOut">
              <a:rPr lang="zh-CN" altLang="en-US" smtClean="0"/>
              <a:t>2022/8/29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0648-4C7E-4A21-B8DD-2D13240990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2473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10CD-CE84-4E2B-BABD-39448864A424}" type="datetimeFigureOut">
              <a:rPr lang="zh-CN" altLang="en-US" smtClean="0"/>
              <a:t>2022/8/29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0648-4C7E-4A21-B8DD-2D13240990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6906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10CD-CE84-4E2B-BABD-39448864A424}" type="datetimeFigureOut">
              <a:rPr lang="zh-CN" altLang="en-US" smtClean="0"/>
              <a:t>2022/8/29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0648-4C7E-4A21-B8DD-2D13240990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6065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B80C25AB-01CB-44EF-B684-5AB310DE0BC5}" type="datetimeFigureOut">
              <a:rPr lang="zh-CN" altLang="en-US" smtClean="0"/>
              <a:pPr/>
              <a:t>2022/8/29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B0403A9-6F57-44BB-8D80-D390D4D8050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2582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588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10CD-CE84-4E2B-BABD-39448864A424}" type="datetimeFigureOut">
              <a:rPr lang="zh-CN" altLang="en-US" smtClean="0"/>
              <a:t>2022/8/29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0648-4C7E-4A21-B8DD-2D1324099071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838200" y="1624013"/>
            <a:ext cx="10515600" cy="0"/>
          </a:xfrm>
          <a:prstGeom prst="line">
            <a:avLst/>
          </a:prstGeom>
          <a:ln w="38100">
            <a:gradFill flip="none" rotWithShape="1">
              <a:gsLst>
                <a:gs pos="100000">
                  <a:schemeClr val="accent2">
                    <a:lumMod val="0"/>
                    <a:lumOff val="100000"/>
                  </a:schemeClr>
                </a:gs>
                <a:gs pos="83375">
                  <a:srgbClr val="F5E2E4"/>
                </a:gs>
                <a:gs pos="66750">
                  <a:srgbClr val="EBC4C9"/>
                </a:gs>
                <a:gs pos="45500">
                  <a:srgbClr val="D78992"/>
                </a:gs>
                <a:gs pos="3000">
                  <a:srgbClr val="AE1324"/>
                </a:gs>
              </a:gsLst>
              <a:path path="circle">
                <a:fillToRect t="100000" r="100000"/>
              </a:path>
              <a:tileRect l="-100000" b="-100000"/>
            </a:gra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8" name="图片 7" descr="横版组合——透明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47855" y="6054574"/>
            <a:ext cx="3086577" cy="6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3472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588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10CD-CE84-4E2B-BABD-39448864A424}" type="datetimeFigureOut">
              <a:rPr lang="zh-CN" altLang="en-US" smtClean="0"/>
              <a:t>2022/8/29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0648-4C7E-4A21-B8DD-2D1324099071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6" name="直接连接符 5"/>
          <p:cNvCxnSpPr/>
          <p:nvPr userDrawn="1"/>
        </p:nvCxnSpPr>
        <p:spPr>
          <a:xfrm>
            <a:off x="838200" y="1624013"/>
            <a:ext cx="10515600" cy="0"/>
          </a:xfrm>
          <a:prstGeom prst="line">
            <a:avLst/>
          </a:prstGeom>
          <a:ln w="38100">
            <a:gradFill flip="none" rotWithShape="1">
              <a:gsLst>
                <a:gs pos="100000">
                  <a:schemeClr val="accent2">
                    <a:lumMod val="0"/>
                    <a:lumOff val="100000"/>
                  </a:schemeClr>
                </a:gs>
                <a:gs pos="83375">
                  <a:srgbClr val="F5E2E4"/>
                </a:gs>
                <a:gs pos="66750">
                  <a:srgbClr val="EBC4C9"/>
                </a:gs>
                <a:gs pos="45500">
                  <a:srgbClr val="D78992"/>
                </a:gs>
                <a:gs pos="3000">
                  <a:srgbClr val="AE1324"/>
                </a:gs>
              </a:gsLst>
              <a:path path="circle">
                <a:fillToRect t="100000" r="100000"/>
              </a:path>
              <a:tileRect l="-100000" b="-100000"/>
            </a:gra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7" name="图片 6" descr="横版组合——透明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47855" y="6054574"/>
            <a:ext cx="3086577" cy="6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5511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10CD-CE84-4E2B-BABD-39448864A424}" type="datetimeFigureOut">
              <a:rPr lang="zh-CN" altLang="en-US" smtClean="0"/>
              <a:t>2022/8/29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0648-4C7E-4A21-B8DD-2D13240990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9592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10CD-CE84-4E2B-BABD-39448864A424}" type="datetimeFigureOut">
              <a:rPr lang="zh-CN" altLang="en-US" smtClean="0"/>
              <a:t>2022/8/29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0648-4C7E-4A21-B8DD-2D13240990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1433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10CD-CE84-4E2B-BABD-39448864A424}" type="datetimeFigureOut">
              <a:rPr lang="zh-CN" altLang="en-US" smtClean="0"/>
              <a:t>2022/8/29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0648-4C7E-4A21-B8DD-2D13240990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8134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10CD-CE84-4E2B-BABD-39448864A424}" type="datetimeFigureOut">
              <a:rPr lang="zh-CN" altLang="en-US" smtClean="0"/>
              <a:t>2022/8/29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0648-4C7E-4A21-B8DD-2D13240990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31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10CD-CE84-4E2B-BABD-39448864A424}" type="datetimeFigureOut">
              <a:rPr lang="zh-CN" altLang="en-US" smtClean="0"/>
              <a:t>2022/8/29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0648-4C7E-4A21-B8DD-2D13240990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6922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10CD-CE84-4E2B-BABD-39448864A424}" type="datetimeFigureOut">
              <a:rPr lang="zh-CN" altLang="en-US" smtClean="0"/>
              <a:t>2022/8/29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0648-4C7E-4A21-B8DD-2D13240990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440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C10CD-CE84-4E2B-BABD-39448864A424}" type="datetimeFigureOut">
              <a:rPr lang="zh-CN" altLang="en-US" smtClean="0"/>
              <a:t>2022/8/29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70648-4C7E-4A21-B8DD-2D132409907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8817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D5BDF41-15CA-4848-865F-B84BE5F113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迎新报告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C2745CE-109F-44F3-A004-1BC364BE1F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姓名：黄鸣宇</a:t>
            </a:r>
            <a:endParaRPr lang="en-US" altLang="zh-CN" dirty="0"/>
          </a:p>
          <a:p>
            <a:r>
              <a:rPr lang="zh-CN" altLang="en-US" dirty="0"/>
              <a:t>导师：应明生</a:t>
            </a:r>
          </a:p>
        </p:txBody>
      </p:sp>
    </p:spTree>
    <p:extLst>
      <p:ext uri="{BB962C8B-B14F-4D97-AF65-F5344CB8AC3E}">
        <p14:creationId xmlns:p14="http://schemas.microsoft.com/office/powerpoint/2010/main" val="2410876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研究方向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量子电路设计自动化</a:t>
            </a:r>
            <a:endParaRPr lang="en-US" altLang="zh-CN" dirty="0"/>
          </a:p>
          <a:p>
            <a:pPr lvl="1"/>
            <a:r>
              <a:rPr lang="zh-CN" altLang="en-US" dirty="0"/>
              <a:t>量子线路故障模拟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31109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E81B7F7-547B-B14F-BD83-263C539EC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研究介绍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1BB75E5-1682-B54D-B739-63A305C21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BDD Fault </a:t>
            </a:r>
            <a:r>
              <a:rPr lang="en-US" altLang="zh-CN" dirty="0">
                <a:solidFill>
                  <a:srgbClr val="222222"/>
                </a:solidFill>
                <a:latin typeface="Arial" panose="020B0604020202020204" pitchFamily="34" charset="0"/>
              </a:rPr>
              <a:t>S</a:t>
            </a:r>
            <a:r>
              <a:rPr lang="en-US" altLang="zh-CN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imulation </a:t>
            </a:r>
            <a:r>
              <a:rPr lang="en-US" altLang="zh-CN" dirty="0">
                <a:solidFill>
                  <a:srgbClr val="222222"/>
                </a:solidFill>
                <a:latin typeface="Arial" panose="020B0604020202020204" pitchFamily="34" charset="0"/>
              </a:rPr>
              <a:t>F</a:t>
            </a:r>
            <a:r>
              <a:rPr lang="en-US" altLang="zh-CN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or </a:t>
            </a:r>
            <a:r>
              <a:rPr lang="en-US" altLang="zh-CN" dirty="0">
                <a:solidFill>
                  <a:srgbClr val="222222"/>
                </a:solidFill>
                <a:latin typeface="Arial" panose="020B0604020202020204" pitchFamily="34" charset="0"/>
              </a:rPr>
              <a:t>S</a:t>
            </a:r>
            <a:r>
              <a:rPr lang="en-US" altLang="zh-CN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uper </a:t>
            </a:r>
            <a:r>
              <a:rPr lang="en-US" altLang="zh-CN" dirty="0">
                <a:solidFill>
                  <a:srgbClr val="222222"/>
                </a:solidFill>
                <a:latin typeface="Arial" panose="020B0604020202020204" pitchFamily="34" charset="0"/>
              </a:rPr>
              <a:t>C</a:t>
            </a:r>
            <a:r>
              <a:rPr lang="en-US" altLang="zh-CN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onduct </a:t>
            </a:r>
            <a:r>
              <a:rPr lang="en-US" altLang="zh-CN" dirty="0">
                <a:solidFill>
                  <a:srgbClr val="222222"/>
                </a:solidFill>
                <a:latin typeface="Arial" panose="020B0604020202020204" pitchFamily="34" charset="0"/>
              </a:rPr>
              <a:t>Q</a:t>
            </a:r>
            <a:r>
              <a:rPr lang="en-US" altLang="zh-CN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uantum </a:t>
            </a:r>
            <a:r>
              <a:rPr lang="en-US" altLang="zh-CN" dirty="0">
                <a:solidFill>
                  <a:srgbClr val="222222"/>
                </a:solidFill>
                <a:latin typeface="Arial" panose="020B0604020202020204" pitchFamily="34" charset="0"/>
              </a:rPr>
              <a:t>C</a:t>
            </a:r>
            <a:r>
              <a:rPr lang="en-US" altLang="zh-CN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omputer</a:t>
            </a:r>
            <a:r>
              <a:rPr lang="zh-CN" alt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（目前主要工作）</a:t>
            </a:r>
            <a:endParaRPr lang="fr-FR" altLang="zh-CN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altLang="zh-CN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Ji Guan, </a:t>
            </a:r>
            <a:r>
              <a:rPr lang="en-US" altLang="zh-CN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Mingyu</a:t>
            </a:r>
            <a:r>
              <a:rPr lang="en-US" altLang="zh-CN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Huang, </a:t>
            </a:r>
            <a:r>
              <a:rPr lang="en-US" altLang="zh-CN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Mingsheng</a:t>
            </a:r>
            <a:r>
              <a:rPr lang="en-US" altLang="zh-CN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Ying</a:t>
            </a:r>
            <a:r>
              <a:rPr lang="en-US" altLang="zh-CN" dirty="0">
                <a:solidFill>
                  <a:srgbClr val="222222"/>
                </a:solidFill>
                <a:latin typeface="Arial" panose="020B0604020202020204" pitchFamily="34" charset="0"/>
              </a:rPr>
              <a:t>.</a:t>
            </a:r>
            <a:r>
              <a:rPr lang="zh-CN" altLang="en-US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fr-FR" altLang="zh-CN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Fast Fault Simulation For Quantum Circuits. (DAC 2022</a:t>
            </a:r>
            <a:r>
              <a:rPr lang="zh-CN" alt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投稿未中）</a:t>
            </a:r>
            <a:endParaRPr lang="en-US" altLang="zh-CN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zh-CN" altLang="en-US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专利：量子电路的故障仿真方法、系统、存储介质和电子设备；发明人：官极；黄鸣宇；应明生</a:t>
            </a:r>
            <a:endParaRPr lang="en-US" altLang="zh-CN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altLang="zh-CN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Chen K, Fang W, Guan J, et al. </a:t>
            </a:r>
            <a:r>
              <a:rPr lang="en-US" altLang="zh-CN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VeriQBench</a:t>
            </a:r>
            <a:r>
              <a:rPr lang="en-US" altLang="zh-CN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 A Benchmark for Multiple Types of Quantum Circuits[J]. </a:t>
            </a:r>
            <a:r>
              <a:rPr lang="en-US" altLang="zh-CN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arXiv</a:t>
            </a:r>
            <a:r>
              <a:rPr lang="en-US" altLang="zh-CN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preprint arXiv:2206.10880, 2022.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67356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8D1C79-F148-1948-9622-029848484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量子线路故障模拟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9460384-5B5F-0847-AC09-35FFE2475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对于给定带噪声量子电路以及其初始态，计算其最终输出量子态与理想输出量子态的保真度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F607127D-8B8A-415E-83EE-4B82D08CC8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4687" y="2914180"/>
            <a:ext cx="2369881" cy="514820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7894D4BD-9EAE-C6FA-85E0-8EA4867CF7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6815" y="3630611"/>
            <a:ext cx="8358370" cy="233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227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6D21387-CA1B-A24D-8EF2-D27C6E8F8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基于张量网络的算法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内容占位符 3">
                <a:extLst>
                  <a:ext uri="{FF2B5EF4-FFF2-40B4-BE49-F238E27FC236}">
                    <a16:creationId xmlns:a16="http://schemas.microsoft.com/office/drawing/2014/main" id="{100F5558-036E-47A7-B7F0-60C1C4DD759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1"/>
                <a:r>
                  <a:rPr lang="zh-CN" altLang="en-US" dirty="0"/>
                  <a:t>算法</a:t>
                </a:r>
                <a:r>
                  <a:rPr lang="en-US" altLang="zh-CN" dirty="0"/>
                  <a:t>1</a:t>
                </a:r>
                <a:r>
                  <a:rPr lang="zh-CN" altLang="en-US" dirty="0"/>
                  <a:t>：将表示噪声的</a:t>
                </a:r>
                <a:r>
                  <a:rPr lang="en-US" altLang="zh-CN" dirty="0" err="1"/>
                  <a:t>Kruas</a:t>
                </a:r>
                <a:r>
                  <a:rPr lang="en-US" altLang="zh-CN" dirty="0"/>
                  <a:t> Operator</a:t>
                </a:r>
                <a:r>
                  <a:rPr lang="zh-CN" altLang="en-US" dirty="0"/>
                  <a:t>分别枚举，作为矩阵带入张量网络中计算</a:t>
                </a:r>
                <a:endParaRPr lang="en-US" altLang="zh-CN" dirty="0"/>
              </a:p>
              <a:p>
                <a:pPr lvl="2"/>
                <a:r>
                  <a:rPr lang="zh-CN" altLang="en-US" dirty="0"/>
                  <a:t>优点：电路规模较小，节约内存</a:t>
                </a:r>
                <a:endParaRPr lang="en-US" altLang="zh-CN" dirty="0"/>
              </a:p>
              <a:p>
                <a:pPr lvl="2"/>
                <a:r>
                  <a:rPr lang="zh-CN" altLang="en-US" dirty="0"/>
                  <a:t>缺点：对于有</a:t>
                </a:r>
                <a:r>
                  <a:rPr lang="en-US" altLang="zh-CN" dirty="0"/>
                  <a:t>D</a:t>
                </a:r>
                <a:r>
                  <a:rPr lang="zh-CN" altLang="en-US" dirty="0"/>
                  <a:t>个噪声的线路，需要计算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altLang="zh-CN" i="1" dirty="0" smtClean="0">
                            <a:latin typeface="Cambria Math" panose="02040503050406030204" pitchFamily="18" charset="0"/>
                          </a:rPr>
                          <m:t>𝐷</m:t>
                        </m:r>
                      </m:sup>
                    </m:sSup>
                    <m:r>
                      <a:rPr lang="zh-CN" altLang="en-US" i="1" dirty="0">
                        <a:latin typeface="Cambria Math" panose="02040503050406030204" pitchFamily="18" charset="0"/>
                      </a:rPr>
                      <m:t>个</m:t>
                    </m:r>
                  </m:oMath>
                </a14:m>
                <a:r>
                  <a:rPr lang="zh-CN" altLang="en-US" dirty="0"/>
                  <a:t>张量网络收缩的结果</a:t>
                </a:r>
                <a:endParaRPr lang="en-US" altLang="zh-CN" dirty="0"/>
              </a:p>
              <a:p>
                <a:pPr lvl="1"/>
                <a:endParaRPr lang="en-US" altLang="zh-CN" dirty="0"/>
              </a:p>
            </p:txBody>
          </p:sp>
        </mc:Choice>
        <mc:Fallback xmlns="">
          <p:sp>
            <p:nvSpPr>
              <p:cNvPr id="4" name="内容占位符 3">
                <a:extLst>
                  <a:ext uri="{FF2B5EF4-FFF2-40B4-BE49-F238E27FC236}">
                    <a16:creationId xmlns:a16="http://schemas.microsoft.com/office/drawing/2014/main" id="{100F5558-036E-47A7-B7F0-60C1C4DD759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t="-1961" r="-23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图片 4">
            <a:extLst>
              <a:ext uri="{FF2B5EF4-FFF2-40B4-BE49-F238E27FC236}">
                <a16:creationId xmlns:a16="http://schemas.microsoft.com/office/drawing/2014/main" id="{FB6542DA-AFAA-E7B5-65AF-A76028A9857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17471"/>
          <a:stretch/>
        </p:blipFill>
        <p:spPr>
          <a:xfrm>
            <a:off x="2654636" y="3856883"/>
            <a:ext cx="6882727" cy="1792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478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381B5C5-932C-01DD-F052-6B644479B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基于张量网络的算法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C02417-9189-3A29-9D36-176D6E497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zh-CN" altLang="en-US" dirty="0"/>
              <a:t>算法</a:t>
            </a:r>
            <a:r>
              <a:rPr lang="en-US" altLang="zh-CN" dirty="0"/>
              <a:t>2</a:t>
            </a:r>
            <a:r>
              <a:rPr lang="zh-CN" altLang="en-US" dirty="0"/>
              <a:t>：利用超算子的矩阵表示</a:t>
            </a:r>
            <a:endParaRPr lang="en-US" altLang="zh-CN" dirty="0"/>
          </a:p>
          <a:p>
            <a:pPr lvl="2"/>
            <a:r>
              <a:rPr lang="zh-CN" altLang="en-US" dirty="0"/>
              <a:t>优点：只需进行一次张量网络收缩计算，在噪声数量多的情况下效率较高</a:t>
            </a:r>
            <a:endParaRPr lang="en-US" altLang="zh-CN" dirty="0"/>
          </a:p>
          <a:p>
            <a:pPr lvl="2"/>
            <a:r>
              <a:rPr lang="zh-CN" altLang="en-US" dirty="0"/>
              <a:t>缺点：量子线路规模（量子比特数、量子门个数）几乎翻倍</a:t>
            </a:r>
            <a:endParaRPr lang="en-US" altLang="zh-CN" dirty="0"/>
          </a:p>
          <a:p>
            <a:pPr lvl="2"/>
            <a:endParaRPr lang="en-US" altLang="zh-CN" dirty="0"/>
          </a:p>
          <a:p>
            <a:pPr lvl="1"/>
            <a:endParaRPr lang="en-US" altLang="zh-CN" dirty="0"/>
          </a:p>
          <a:p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6BCF0EE-6CCA-9BA9-0087-A1F2056E0A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1698" y="3057808"/>
            <a:ext cx="5988603" cy="2875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462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6D21387-CA1B-A24D-8EF2-D27C6E8F8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基于</a:t>
            </a:r>
            <a:r>
              <a:rPr lang="en-US" altLang="zh-CN" dirty="0"/>
              <a:t>BDD</a:t>
            </a:r>
            <a:r>
              <a:rPr lang="zh-CN" altLang="en-US" dirty="0"/>
              <a:t>（</a:t>
            </a:r>
            <a:r>
              <a:rPr lang="en-US" altLang="zh-CN" dirty="0"/>
              <a:t>Binary Decision Diagram</a:t>
            </a:r>
            <a:r>
              <a:rPr lang="zh-CN" altLang="en-US" dirty="0"/>
              <a:t>）的算法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内容占位符 3">
                <a:extLst>
                  <a:ext uri="{FF2B5EF4-FFF2-40B4-BE49-F238E27FC236}">
                    <a16:creationId xmlns:a16="http://schemas.microsoft.com/office/drawing/2014/main" id="{100F5558-036E-47A7-B7F0-60C1C4DD759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1"/>
                <a:r>
                  <a:rPr lang="zh-CN" altLang="en-US" dirty="0"/>
                  <a:t>利用整数表示量子电路模拟中能够出现的复数值</a:t>
                </a:r>
                <a:endParaRPr lang="en-US" altLang="zh-CN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zh-CN" i="1" dirty="0" smtClean="0"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US" altLang="zh-CN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altLang="zh-CN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i="1" dirty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altLang="zh-CN" i="1" dirty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  <m:d>
                        <m:dPr>
                          <m:ctrlPr>
                            <a:rPr lang="en-US" altLang="zh-CN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i="1" dirty="0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sSup>
                            <m:sSupPr>
                              <m:ctrlPr>
                                <a:rPr lang="en-US" altLang="zh-CN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i="1" dirty="0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p>
                              <m:r>
                                <a:rPr lang="en-US" altLang="zh-CN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altLang="zh-CN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CN" i="1" dirty="0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p>
                            <m:sSupPr>
                              <m:ctrlPr>
                                <a:rPr lang="en-US" altLang="zh-CN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i="1" dirty="0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p>
                              <m:r>
                                <a:rPr lang="en-US" altLang="zh-CN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zh-CN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CN" i="1" dirty="0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altLang="zh-CN" i="1" dirty="0" smtClean="0"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altLang="zh-CN" i="1" dirty="0" err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CN" i="1" dirty="0" err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</m:d>
                    </m:oMath>
                  </m:oMathPara>
                </a14:m>
                <a:endParaRPr lang="en-US" altLang="zh-CN" dirty="0"/>
              </a:p>
              <a:p>
                <a:pPr lvl="1"/>
                <a:r>
                  <a:rPr lang="zh-CN" altLang="en-US" dirty="0"/>
                  <a:t>利用</a:t>
                </a:r>
                <a:r>
                  <a:rPr lang="en-US" altLang="zh-CN" dirty="0"/>
                  <a:t>4r</a:t>
                </a:r>
                <a:r>
                  <a:rPr lang="zh-CN" altLang="en-US" dirty="0"/>
                  <a:t>个</a:t>
                </a:r>
                <a:r>
                  <a:rPr lang="en-US" altLang="zh-CN" dirty="0"/>
                  <a:t>BDD</a:t>
                </a:r>
                <a:r>
                  <a:rPr lang="zh-CN" altLang="en-US" dirty="0"/>
                  <a:t>表示量子态的所有相位，将量子门以及噪声用布尔变换表示</a:t>
                </a:r>
                <a:endParaRPr lang="en-US" altLang="zh-CN" dirty="0"/>
              </a:p>
              <a:p>
                <a:pPr lvl="1"/>
                <a:endParaRPr lang="en-US" altLang="zh-CN" dirty="0"/>
              </a:p>
            </p:txBody>
          </p:sp>
        </mc:Choice>
        <mc:Fallback xmlns="">
          <p:sp>
            <p:nvSpPr>
              <p:cNvPr id="4" name="内容占位符 3">
                <a:extLst>
                  <a:ext uri="{FF2B5EF4-FFF2-40B4-BE49-F238E27FC236}">
                    <a16:creationId xmlns:a16="http://schemas.microsoft.com/office/drawing/2014/main" id="{100F5558-036E-47A7-B7F0-60C1C4DD759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t="-196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图片 5" descr="图片包含 图示&#10;&#10;描述已自动生成">
            <a:extLst>
              <a:ext uri="{FF2B5EF4-FFF2-40B4-BE49-F238E27FC236}">
                <a16:creationId xmlns:a16="http://schemas.microsoft.com/office/drawing/2014/main" id="{F3EC9142-9AA7-1C08-2C63-22BC8EB621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2970" y="3429000"/>
            <a:ext cx="6472668" cy="3205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339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>
            <a:extLst>
              <a:ext uri="{FF2B5EF4-FFF2-40B4-BE49-F238E27FC236}">
                <a16:creationId xmlns:a16="http://schemas.microsoft.com/office/drawing/2014/main" id="{BA26B50F-EC59-544B-9C24-99C20C06A19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/>
              <a:t>学习生活建议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740E6E3-EDFD-9974-D12D-16BDD6C970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课程学习</a:t>
            </a:r>
            <a:endParaRPr lang="en-US" altLang="zh-CN" dirty="0"/>
          </a:p>
          <a:p>
            <a:pPr lvl="1"/>
            <a:r>
              <a:rPr lang="zh-CN" altLang="en-US" dirty="0"/>
              <a:t>根据自己研究方向及基础，适当广泛涉猎</a:t>
            </a:r>
            <a:endParaRPr lang="en-US" altLang="zh-CN" dirty="0"/>
          </a:p>
          <a:p>
            <a:pPr lvl="1"/>
            <a:r>
              <a:rPr lang="zh-CN" altLang="en-US" dirty="0"/>
              <a:t>在学习的同时思考自己未来研究方向</a:t>
            </a:r>
            <a:endParaRPr lang="en-US" altLang="zh-CN" dirty="0"/>
          </a:p>
          <a:p>
            <a:pPr lvl="1"/>
            <a:r>
              <a:rPr lang="zh-CN" altLang="en-US" dirty="0"/>
              <a:t>利用一年级时间系统</a:t>
            </a:r>
            <a:r>
              <a:rPr lang="zh-CN" altLang="en-US"/>
              <a:t>学习专业知识，做好规划</a:t>
            </a:r>
            <a:endParaRPr lang="en-US" altLang="zh-CN" dirty="0"/>
          </a:p>
          <a:p>
            <a:pPr lvl="1"/>
            <a:r>
              <a:rPr lang="zh-CN" altLang="en-US" dirty="0"/>
              <a:t>多和老师、学长沟通交流</a:t>
            </a:r>
            <a:endParaRPr lang="en-US" altLang="zh-CN" dirty="0"/>
          </a:p>
          <a:p>
            <a:r>
              <a:rPr lang="zh-CN" altLang="en-US" dirty="0"/>
              <a:t>课余活动</a:t>
            </a:r>
            <a:endParaRPr lang="en-US" altLang="zh-CN" dirty="0"/>
          </a:p>
          <a:p>
            <a:pPr lvl="1"/>
            <a:r>
              <a:rPr lang="zh-CN" altLang="en-US" dirty="0"/>
              <a:t>多锻炼、保持健康、注意安全</a:t>
            </a:r>
            <a:endParaRPr lang="en-US" altLang="zh-CN" dirty="0"/>
          </a:p>
          <a:p>
            <a:pPr lvl="1"/>
            <a:r>
              <a:rPr lang="zh-CN" altLang="en-US" dirty="0"/>
              <a:t>放假或者周末可以到周边转转</a:t>
            </a:r>
            <a:endParaRPr lang="en-US" altLang="zh-CN" dirty="0"/>
          </a:p>
          <a:p>
            <a:pPr lvl="1"/>
            <a:r>
              <a:rPr lang="zh-CN" altLang="en-US" dirty="0"/>
              <a:t>珍惜校园时光，结交朋友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26641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6150F1CE-6610-A9A4-FEF7-D52EC9D329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9267" y="1131417"/>
            <a:ext cx="9982954" cy="3096552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sz="9600" dirty="0"/>
              <a:t>谢 谢！</a:t>
            </a:r>
          </a:p>
        </p:txBody>
      </p:sp>
    </p:spTree>
    <p:extLst>
      <p:ext uri="{BB962C8B-B14F-4D97-AF65-F5344CB8AC3E}">
        <p14:creationId xmlns:p14="http://schemas.microsoft.com/office/powerpoint/2010/main" val="2827932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68395"/>
      </a:dk2>
      <a:lt2>
        <a:srgbClr val="F0F0F0"/>
      </a:lt2>
      <a:accent1>
        <a:srgbClr val="C80E00"/>
      </a:accent1>
      <a:accent2>
        <a:srgbClr val="FE9600"/>
      </a:accent2>
      <a:accent3>
        <a:srgbClr val="0578C9"/>
      </a:accent3>
      <a:accent4>
        <a:srgbClr val="FF7100"/>
      </a:accent4>
      <a:accent5>
        <a:srgbClr val="FE9D00"/>
      </a:accent5>
      <a:accent6>
        <a:srgbClr val="D93700"/>
      </a:accent6>
      <a:hlink>
        <a:srgbClr val="4472C4"/>
      </a:hlink>
      <a:folHlink>
        <a:srgbClr val="BFBFBF"/>
      </a:folHlink>
    </a:clrScheme>
    <a:fontScheme name="雅黑A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538</Words>
  <Application>Microsoft Office PowerPoint</Application>
  <PresentationFormat>宽屏</PresentationFormat>
  <Paragraphs>57</Paragraphs>
  <Slides>9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3" baseType="lpstr">
      <vt:lpstr>等线</vt:lpstr>
      <vt:lpstr>Arial</vt:lpstr>
      <vt:lpstr>Cambria Math</vt:lpstr>
      <vt:lpstr>Office 主题​​</vt:lpstr>
      <vt:lpstr>迎新报告</vt:lpstr>
      <vt:lpstr>研究方向</vt:lpstr>
      <vt:lpstr>研究介绍</vt:lpstr>
      <vt:lpstr>量子线路故障模拟</vt:lpstr>
      <vt:lpstr>基于张量网络的算法</vt:lpstr>
      <vt:lpstr>基于张量网络的算法</vt:lpstr>
      <vt:lpstr>基于BDD（Binary Decision Diagram）的算法</vt:lpstr>
      <vt:lpstr>学习生活建议</vt:lpstr>
      <vt:lpstr>谢 谢！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WJT</dc:creator>
  <cp:lastModifiedBy>黄 鸣宇</cp:lastModifiedBy>
  <cp:revision>21</cp:revision>
  <dcterms:created xsi:type="dcterms:W3CDTF">2018-08-12T03:36:57Z</dcterms:created>
  <dcterms:modified xsi:type="dcterms:W3CDTF">2022-08-29T11:54:45Z</dcterms:modified>
</cp:coreProperties>
</file>