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6" r:id="rId2"/>
    <p:sldId id="343" r:id="rId3"/>
    <p:sldId id="344" r:id="rId4"/>
    <p:sldId id="346" r:id="rId5"/>
    <p:sldId id="347" r:id="rId6"/>
    <p:sldId id="349" r:id="rId7"/>
    <p:sldId id="348" r:id="rId8"/>
    <p:sldId id="342" r:id="rId9"/>
    <p:sldId id="264" r:id="rId10"/>
    <p:sldId id="341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8" autoAdjust="0"/>
    <p:restoredTop sz="80045" autoAdjust="0"/>
  </p:normalViewPr>
  <p:slideViewPr>
    <p:cSldViewPr snapToGrid="0">
      <p:cViewPr varScale="1">
        <p:scale>
          <a:sx n="46" d="100"/>
          <a:sy n="46" d="100"/>
        </p:scale>
        <p:origin x="43" y="6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5B88A-C2B1-44A0-93FD-04509C0741CF}" type="datetimeFigureOut">
              <a:rPr lang="zh-CN" altLang="en-US" smtClean="0"/>
              <a:t>2022/9/3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9AB685-C852-4BA6-B9B5-DEB26B04C3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5675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9AB685-C852-4BA6-B9B5-DEB26B04C37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5428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9AB685-C852-4BA6-B9B5-DEB26B04C37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1262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9AB685-C852-4BA6-B9B5-DEB26B04C37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032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9AB685-C852-4BA6-B9B5-DEB26B04C37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0412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9AB685-C852-4BA6-B9B5-DEB26B04C37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4256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9AB685-C852-4BA6-B9B5-DEB26B04C376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3809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9AB685-C852-4BA6-B9B5-DEB26B04C376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4945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9AB685-C852-4BA6-B9B5-DEB26B04C376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5092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8FE540-6FEF-4BC4-B1CF-703247D58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42DE4C2-208B-4C08-A99C-9F171F146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4C3511F-7AB4-4954-9E95-D3A1EE694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F00AD-B55E-4DBB-8E50-4F518E3A869C}" type="datetimeFigureOut">
              <a:rPr lang="zh-CN" altLang="en-US" smtClean="0"/>
              <a:t>2022/9/3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8E8B387-95E3-4ACF-9F90-AA176E80F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C9C00C4-3AF7-4A67-BBA3-20C26EEEA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DACA-5905-4CC2-BD6F-187B9BC244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3054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D27CBD-9506-4303-9D93-FD2398756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2B1334B-8BFF-43CF-8CC8-AC3680FBC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24BD3EB-39F3-44AF-A45E-974E12CFB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F00AD-B55E-4DBB-8E50-4F518E3A869C}" type="datetimeFigureOut">
              <a:rPr lang="zh-CN" altLang="en-US" smtClean="0"/>
              <a:t>2022/9/3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9F5FBF-34E3-46D8-ADDA-45B1402CB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22395D-F634-4668-B80F-85FF2CAEE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DACA-5905-4CC2-BD6F-187B9BC244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5496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A9D1211-273E-4884-9D60-A6E7A26937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6C5E76D-E629-47C2-ACC7-B23624F62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D8DCE21-5E79-49D5-847E-6D46899BC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F00AD-B55E-4DBB-8E50-4F518E3A869C}" type="datetimeFigureOut">
              <a:rPr lang="zh-CN" altLang="en-US" smtClean="0"/>
              <a:t>2022/9/3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2560760-EA82-443A-AD6E-F5323C5EA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CE1B9FA-2EB3-4D66-BDCA-B28ABDD05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DACA-5905-4CC2-BD6F-187B9BC244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0335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6D640E-4227-4435-A85A-198846323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571EE5-F555-48AB-A211-ED9621753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32A00A3-8D68-4EFA-B9E4-3C729ED2D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F00AD-B55E-4DBB-8E50-4F518E3A869C}" type="datetimeFigureOut">
              <a:rPr lang="zh-CN" altLang="en-US" smtClean="0"/>
              <a:t>2022/9/3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FB10467-932E-45CA-9FC8-DA1BD857A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87B21AD-25BA-48FF-B18E-E7A0B6E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DACA-5905-4CC2-BD6F-187B9BC244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257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B7A6D2-DE7F-4A88-AD60-2F352217B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E1D666A-45BC-4F1D-8894-2147406BE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95A9631-E13D-4468-8BC4-66BD5B6DC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F00AD-B55E-4DBB-8E50-4F518E3A869C}" type="datetimeFigureOut">
              <a:rPr lang="zh-CN" altLang="en-US" smtClean="0"/>
              <a:t>2022/9/3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B8EBC02-FA06-430E-B48D-8F5CCF61A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F5E4C3B-721C-4E03-8EBB-9F2A4B218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DACA-5905-4CC2-BD6F-187B9BC244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112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6C4F5C-592C-49A6-9CC0-6AC2F16C0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E655D0D-1D0F-40D8-AAA0-AEE70CFBE7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62EDF34-8DA7-4799-9C14-BAC2B9462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93AA35A-C1BE-478D-8B2F-91FA8178E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F00AD-B55E-4DBB-8E50-4F518E3A869C}" type="datetimeFigureOut">
              <a:rPr lang="zh-CN" altLang="en-US" smtClean="0"/>
              <a:t>2022/9/3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E8F9E48-CAFF-49C5-9540-6B203C78C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FD18F7E-1BB1-4CCE-BA92-6CF3A17DE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DACA-5905-4CC2-BD6F-187B9BC244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149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91E701-1C66-4BBB-AAE9-592667853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E344F6C-E041-4AEC-95E7-392747D12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F970629-6F74-449F-A463-171EE4EF5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436D22A-E3F9-4390-BC62-FD6B7B95F5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20C6B1B-989E-4B63-A5A0-43A8301F1E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9529C1C-104C-4DDE-AD52-CFE0058AE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F00AD-B55E-4DBB-8E50-4F518E3A869C}" type="datetimeFigureOut">
              <a:rPr lang="zh-CN" altLang="en-US" smtClean="0"/>
              <a:t>2022/9/3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A196DE0-91A4-49A8-ACA8-0BE9BE614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7CEF5C8-9C05-4736-800B-94AB68C55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DACA-5905-4CC2-BD6F-187B9BC244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1248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B993FB-013C-4409-99A2-530C8C68D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E463104-7DE9-4FDE-AC67-C9B9D1516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F00AD-B55E-4DBB-8E50-4F518E3A869C}" type="datetimeFigureOut">
              <a:rPr lang="zh-CN" altLang="en-US" smtClean="0"/>
              <a:t>2022/9/3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C7EEC5-96D7-4975-B9AC-AFB8F9901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4F43BD2-31D6-46DD-877A-7B98520D6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DACA-5905-4CC2-BD6F-187B9BC244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617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5BBE5928-BF01-468A-9725-0BB63BBED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F00AD-B55E-4DBB-8E50-4F518E3A869C}" type="datetimeFigureOut">
              <a:rPr lang="zh-CN" altLang="en-US" smtClean="0"/>
              <a:t>2022/9/3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D36A9F8-04DB-400E-B34C-9B8400CA2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1B2E2F2-1CA0-44C0-B452-D12C2A8E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DACA-5905-4CC2-BD6F-187B9BC244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7733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F32353-7F27-4730-93B2-55C060016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09A3E3-C19E-4251-913E-D17D15282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C3F3276-27B2-42A5-B42B-EBAFD479B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C186F2A-E570-4D63-AD27-A11EEAF36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F00AD-B55E-4DBB-8E50-4F518E3A869C}" type="datetimeFigureOut">
              <a:rPr lang="zh-CN" altLang="en-US" smtClean="0"/>
              <a:t>2022/9/3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DE60794-18E5-486E-8F66-EB95A9A13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4172A18-35CD-4D12-A07D-41610C96F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DACA-5905-4CC2-BD6F-187B9BC244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013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D74BB2-EFB6-49AE-9DE4-635323368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C75DC49-905A-4DC5-94D7-D91C4B04F9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9259F57-8C1F-4B7E-A29A-0EE28FECD0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5605169-B061-45DA-8CF5-093585E7F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F00AD-B55E-4DBB-8E50-4F518E3A869C}" type="datetimeFigureOut">
              <a:rPr lang="zh-CN" altLang="en-US" smtClean="0"/>
              <a:t>2022/9/3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949F949-B9BC-41FD-9363-14A59D2E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FBFCB48-A250-4B9A-8895-AA9D52117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DACA-5905-4CC2-BD6F-187B9BC244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4337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5A763D5-9576-4D14-A15B-82743EC1C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A6AB54C-AC51-4563-8F75-9351B791A1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A6C8A84-BC59-45C4-8735-DACE125CC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F00AD-B55E-4DBB-8E50-4F518E3A869C}" type="datetimeFigureOut">
              <a:rPr lang="zh-CN" altLang="en-US" smtClean="0"/>
              <a:t>2022/9/3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2DD4B00-A40C-469B-B545-6E99EA3C50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79B1E6C-0C14-4205-B3BB-5F2FC6148C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1DACA-5905-4CC2-BD6F-187B9BC244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240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7C48B7-115B-2A68-A95C-D991021A7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1863582"/>
            <a:ext cx="10515600" cy="2363350"/>
          </a:xfrm>
        </p:spPr>
        <p:txBody>
          <a:bodyPr>
            <a:normAutofit/>
          </a:bodyPr>
          <a:lstStyle/>
          <a:p>
            <a:pPr algn="ctr"/>
            <a:r>
              <a:rPr lang="zh-CN" altLang="en-US" sz="67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迎新报告会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89F466F-F415-1D79-5A53-DC02406186D4}"/>
              </a:ext>
            </a:extLst>
          </p:cNvPr>
          <p:cNvSpPr txBox="1"/>
          <p:nvPr/>
        </p:nvSpPr>
        <p:spPr>
          <a:xfrm>
            <a:off x="4740163" y="3944591"/>
            <a:ext cx="2711669" cy="1123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于世禛</a:t>
            </a:r>
            <a:b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2022.9.4</a:t>
            </a:r>
            <a:endParaRPr lang="zh-CN" altLang="en-US" sz="2800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E11EBBB-88E7-5D36-1323-4CD435986D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323921"/>
            <a:ext cx="5678910" cy="526909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D795017E-3840-882F-3482-126FA89CE4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924" y="152406"/>
            <a:ext cx="3637938" cy="869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60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7C48B7-115B-2A68-A95C-D991021A7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7325"/>
            <a:ext cx="10515600" cy="2363350"/>
          </a:xfrm>
        </p:spPr>
        <p:txBody>
          <a:bodyPr>
            <a:normAutofit/>
          </a:bodyPr>
          <a:lstStyle/>
          <a:p>
            <a:pPr algn="ctr"/>
            <a:r>
              <a:rPr lang="zh-CN" altLang="en-US" sz="67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谢谢大家！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37606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AEB38D3-80B5-4E0B-B219-AB2A5C26878C}"/>
              </a:ext>
            </a:extLst>
          </p:cNvPr>
          <p:cNvSpPr txBox="1"/>
          <p:nvPr/>
        </p:nvSpPr>
        <p:spPr>
          <a:xfrm>
            <a:off x="302849" y="499647"/>
            <a:ext cx="706483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目录</a:t>
            </a:r>
            <a:endParaRPr lang="en-US" altLang="zh-CN" sz="3200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BD10D083-996C-4E47-87C8-9341B416A9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3D9D628-A471-C466-132A-7D972D493529}"/>
              </a:ext>
            </a:extLst>
          </p:cNvPr>
          <p:cNvSpPr txBox="1"/>
          <p:nvPr/>
        </p:nvSpPr>
        <p:spPr>
          <a:xfrm>
            <a:off x="784860" y="1371600"/>
            <a:ext cx="10622280" cy="2230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自我介绍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研究内容介绍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感悟和经验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466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AEB38D3-80B5-4E0B-B219-AB2A5C26878C}"/>
              </a:ext>
            </a:extLst>
          </p:cNvPr>
          <p:cNvSpPr txBox="1"/>
          <p:nvPr/>
        </p:nvSpPr>
        <p:spPr>
          <a:xfrm>
            <a:off x="302849" y="499647"/>
            <a:ext cx="706483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自我介绍</a:t>
            </a:r>
            <a:endParaRPr lang="en-US" altLang="zh-CN" sz="3200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BD10D083-996C-4E47-87C8-9341B416A9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3D9D628-A471-C466-132A-7D972D493529}"/>
              </a:ext>
            </a:extLst>
          </p:cNvPr>
          <p:cNvSpPr txBox="1"/>
          <p:nvPr/>
        </p:nvSpPr>
        <p:spPr>
          <a:xfrm>
            <a:off x="784860" y="1371600"/>
            <a:ext cx="10622280" cy="4548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姓名：于世禛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级直博生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指导教师：张立军 研究员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研究方向：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模型检验 （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checking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硬件验证 （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hardware verification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Chisel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断言语言扩展及验证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977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AEB38D3-80B5-4E0B-B219-AB2A5C26878C}"/>
              </a:ext>
            </a:extLst>
          </p:cNvPr>
          <p:cNvSpPr txBox="1"/>
          <p:nvPr/>
        </p:nvSpPr>
        <p:spPr>
          <a:xfrm>
            <a:off x="302849" y="499647"/>
            <a:ext cx="706483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研究内容介绍</a:t>
            </a:r>
            <a:endParaRPr lang="en-US" altLang="zh-CN" sz="3200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BD10D083-996C-4E47-87C8-9341B416A9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3" name="图片 2" descr="图标&#10;&#10;描述已自动生成">
            <a:extLst>
              <a:ext uri="{FF2B5EF4-FFF2-40B4-BE49-F238E27FC236}">
                <a16:creationId xmlns:a16="http://schemas.microsoft.com/office/drawing/2014/main" id="{874FCE74-8E04-BD79-5909-D14BDC6D07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942" y="1242255"/>
            <a:ext cx="1815349" cy="370652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DD2D2E1-09B5-74F7-27F5-58685F52D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6191" y="1589852"/>
            <a:ext cx="658905" cy="543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6D7A3461-CAF2-FB51-0735-5036B34D92F4}"/>
              </a:ext>
            </a:extLst>
          </p:cNvPr>
          <p:cNvSpPr txBox="1"/>
          <p:nvPr/>
        </p:nvSpPr>
        <p:spPr>
          <a:xfrm>
            <a:off x="10219758" y="1636152"/>
            <a:ext cx="1008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b="1" dirty="0">
                <a:solidFill>
                  <a:srgbClr val="C00000"/>
                </a:solidFill>
                <a:latin typeface="+mj-lt"/>
              </a:rPr>
              <a:t>Scala</a:t>
            </a:r>
            <a:endParaRPr kumimoji="1" lang="zh-CN" altLang="en-US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F97F0A3-DEC2-C5C6-9BF7-6536500E904D}"/>
              </a:ext>
            </a:extLst>
          </p:cNvPr>
          <p:cNvSpPr txBox="1"/>
          <p:nvPr/>
        </p:nvSpPr>
        <p:spPr>
          <a:xfrm>
            <a:off x="963709" y="1242255"/>
            <a:ext cx="10938731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Chisel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断言语言扩展及验证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472C4">
                  <a:lumMod val="75000"/>
                </a:srgbClr>
              </a:buClr>
              <a:buSzTx/>
              <a:buFont typeface="Times New Roman" panose="02020603050405020304" pitchFamily="18" charset="0"/>
              <a:buChar char="‣"/>
              <a:tabLst/>
              <a:defRPr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Chisel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硬件构建语言：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  <a:buClr>
                <a:srgbClr val="4472C4">
                  <a:lumMod val="75000"/>
                </a:srgbClr>
              </a:buClr>
              <a:buFont typeface="Times New Roman" panose="02020603050405020304" pitchFamily="18" charset="0"/>
              <a:buChar char="‣"/>
              <a:defRPr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由加州伯克利团队于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年提出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  <a:buClr>
                <a:srgbClr val="4472C4">
                  <a:lumMod val="75000"/>
                </a:srgbClr>
              </a:buClr>
              <a:buFont typeface="Times New Roman" panose="02020603050405020304" pitchFamily="18" charset="0"/>
              <a:buChar char="‣"/>
              <a:defRPr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基于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Scala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的硬件构建语言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  <a:buClr>
                <a:srgbClr val="4472C4">
                  <a:lumMod val="75000"/>
                </a:srgbClr>
              </a:buClr>
              <a:buFont typeface="Times New Roman" panose="02020603050405020304" pitchFamily="18" charset="0"/>
              <a:buChar char="‣"/>
              <a:defRPr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支持面向对象编程和函数式编程，支持敏捷开发</a:t>
            </a:r>
          </a:p>
          <a:p>
            <a:pPr lvl="2">
              <a:lnSpc>
                <a:spcPct val="150000"/>
              </a:lnSpc>
              <a:buClr>
                <a:srgbClr val="4472C4">
                  <a:lumMod val="75000"/>
                </a:srgbClr>
              </a:buClr>
              <a:buFont typeface="Times New Roman" panose="02020603050405020304" pitchFamily="18" charset="0"/>
              <a:buChar char="‣"/>
              <a:defRPr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广泛用于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RISCV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处理器设计，如计算所的香山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CPU</a:t>
            </a: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127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AEB38D3-80B5-4E0B-B219-AB2A5C26878C}"/>
              </a:ext>
            </a:extLst>
          </p:cNvPr>
          <p:cNvSpPr txBox="1"/>
          <p:nvPr/>
        </p:nvSpPr>
        <p:spPr>
          <a:xfrm>
            <a:off x="302849" y="499647"/>
            <a:ext cx="706483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研究内容介绍</a:t>
            </a:r>
            <a:endParaRPr lang="en-US" altLang="zh-CN" sz="3200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BD10D083-996C-4E47-87C8-9341B416A9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3" name="图片 2" descr="图标&#10;&#10;描述已自动生成">
            <a:extLst>
              <a:ext uri="{FF2B5EF4-FFF2-40B4-BE49-F238E27FC236}">
                <a16:creationId xmlns:a16="http://schemas.microsoft.com/office/drawing/2014/main" id="{874FCE74-8E04-BD79-5909-D14BDC6D07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942" y="1242255"/>
            <a:ext cx="1815349" cy="370652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DD2D2E1-09B5-74F7-27F5-58685F52D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6191" y="1589852"/>
            <a:ext cx="658905" cy="543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6D7A3461-CAF2-FB51-0735-5036B34D92F4}"/>
              </a:ext>
            </a:extLst>
          </p:cNvPr>
          <p:cNvSpPr txBox="1"/>
          <p:nvPr/>
        </p:nvSpPr>
        <p:spPr>
          <a:xfrm>
            <a:off x="10219758" y="1636152"/>
            <a:ext cx="1008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b="1" dirty="0">
                <a:solidFill>
                  <a:srgbClr val="C00000"/>
                </a:solidFill>
                <a:latin typeface="+mj-lt"/>
              </a:rPr>
              <a:t>Scala</a:t>
            </a:r>
            <a:endParaRPr kumimoji="1" lang="zh-CN" altLang="en-US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F97F0A3-DEC2-C5C6-9BF7-6536500E904D}"/>
              </a:ext>
            </a:extLst>
          </p:cNvPr>
          <p:cNvSpPr txBox="1"/>
          <p:nvPr/>
        </p:nvSpPr>
        <p:spPr>
          <a:xfrm>
            <a:off x="963709" y="1242255"/>
            <a:ext cx="10938731" cy="5400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Chisel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断言语言扩展及验证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472C4">
                  <a:lumMod val="75000"/>
                </a:srgbClr>
              </a:buClr>
              <a:buSzTx/>
              <a:buFont typeface="Times New Roman" panose="02020603050405020304" pitchFamily="18" charset="0"/>
              <a:buChar char="‣"/>
              <a:tabLst/>
              <a:defRPr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Chisel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断言语言表达能力不足：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  <a:buClr>
                <a:srgbClr val="4472C4">
                  <a:lumMod val="75000"/>
                </a:srgbClr>
              </a:buClr>
              <a:buFont typeface="Times New Roman" panose="02020603050405020304" pitchFamily="18" charset="0"/>
              <a:buChar char="‣"/>
              <a:defRPr/>
            </a:pP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Chiseltest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支持了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算子，即可以描述信号与过去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给定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周期信号间的关系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  <a:buClr>
                <a:srgbClr val="4472C4">
                  <a:lumMod val="75000"/>
                </a:srgbClr>
              </a:buClr>
              <a:buFont typeface="Times New Roman" panose="02020603050405020304" pitchFamily="18" charset="0"/>
              <a:buChar char="‣"/>
              <a:defRPr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无法描述较复杂的时序性质，如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LTL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中有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算子的性质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  <a:buClr>
                <a:srgbClr val="4472C4">
                  <a:lumMod val="75000"/>
                </a:srgbClr>
              </a:buClr>
              <a:buFont typeface="Times New Roman" panose="02020603050405020304" pitchFamily="18" charset="0"/>
              <a:buChar char="‣"/>
              <a:defRPr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rgbClr val="4472C4">
                  <a:lumMod val="75000"/>
                </a:srgbClr>
              </a:buClr>
              <a:buFont typeface="Times New Roman" panose="02020603050405020304" pitchFamily="18" charset="0"/>
              <a:buChar char="‣"/>
              <a:defRPr/>
            </a:pP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SystemVeriolog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的断言语言更为成熟，因此考虑将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Verilog Assertion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）引入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Chisel	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934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AEB38D3-80B5-4E0B-B219-AB2A5C26878C}"/>
              </a:ext>
            </a:extLst>
          </p:cNvPr>
          <p:cNvSpPr txBox="1"/>
          <p:nvPr/>
        </p:nvSpPr>
        <p:spPr>
          <a:xfrm>
            <a:off x="302849" y="499647"/>
            <a:ext cx="706483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研究内容介绍</a:t>
            </a:r>
            <a:endParaRPr lang="en-US" altLang="zh-CN" sz="3200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BD10D083-996C-4E47-87C8-9341B416A9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3" name="图片 2" descr="图标&#10;&#10;描述已自动生成">
            <a:extLst>
              <a:ext uri="{FF2B5EF4-FFF2-40B4-BE49-F238E27FC236}">
                <a16:creationId xmlns:a16="http://schemas.microsoft.com/office/drawing/2014/main" id="{874FCE74-8E04-BD79-5909-D14BDC6D07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942" y="1242255"/>
            <a:ext cx="1815349" cy="370652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DD2D2E1-09B5-74F7-27F5-58685F52D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6191" y="1589852"/>
            <a:ext cx="658905" cy="543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6D7A3461-CAF2-FB51-0735-5036B34D92F4}"/>
              </a:ext>
            </a:extLst>
          </p:cNvPr>
          <p:cNvSpPr txBox="1"/>
          <p:nvPr/>
        </p:nvSpPr>
        <p:spPr>
          <a:xfrm>
            <a:off x="10219758" y="1636152"/>
            <a:ext cx="1008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b="1" dirty="0">
                <a:solidFill>
                  <a:srgbClr val="C00000"/>
                </a:solidFill>
                <a:latin typeface="+mj-lt"/>
              </a:rPr>
              <a:t>Scala</a:t>
            </a:r>
            <a:endParaRPr kumimoji="1" lang="zh-CN" altLang="en-US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F97F0A3-DEC2-C5C6-9BF7-6536500E904D}"/>
              </a:ext>
            </a:extLst>
          </p:cNvPr>
          <p:cNvSpPr txBox="1"/>
          <p:nvPr/>
        </p:nvSpPr>
        <p:spPr>
          <a:xfrm>
            <a:off x="963709" y="1242255"/>
            <a:ext cx="10938731" cy="1532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Chisel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断言语言扩展及验证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472C4">
                  <a:lumMod val="75000"/>
                </a:srgbClr>
              </a:buClr>
              <a:buSzTx/>
              <a:buFont typeface="Times New Roman" panose="02020603050405020304" pitchFamily="18" charset="0"/>
              <a:buChar char="‣"/>
              <a:tabLst/>
              <a:defRPr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工作框架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E2A1EEFF-A767-263E-5DF0-7CC335397826}"/>
              </a:ext>
            </a:extLst>
          </p:cNvPr>
          <p:cNvGrpSpPr/>
          <p:nvPr/>
        </p:nvGrpSpPr>
        <p:grpSpPr>
          <a:xfrm>
            <a:off x="930038" y="3074911"/>
            <a:ext cx="10705303" cy="3594449"/>
            <a:chOff x="1289448" y="1597393"/>
            <a:chExt cx="10705303" cy="4051050"/>
          </a:xfrm>
        </p:grpSpPr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DE3C9E50-9BD0-32C8-64C3-78A1AE78FB39}"/>
                </a:ext>
              </a:extLst>
            </p:cNvPr>
            <p:cNvSpPr txBox="1"/>
            <p:nvPr/>
          </p:nvSpPr>
          <p:spPr>
            <a:xfrm>
              <a:off x="1289448" y="1597393"/>
              <a:ext cx="1384332" cy="34163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Chisel</a:t>
              </a: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417A35EB-B523-F62C-84E0-9379B5AC0F14}"/>
                </a:ext>
              </a:extLst>
            </p:cNvPr>
            <p:cNvSpPr txBox="1"/>
            <p:nvPr/>
          </p:nvSpPr>
          <p:spPr>
            <a:xfrm>
              <a:off x="2799643" y="1602838"/>
              <a:ext cx="6650847" cy="34163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FIRRTL Compiler</a:t>
              </a: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F2DD7F6B-7D34-A07E-597D-91B4F4AD0D0A}"/>
                </a:ext>
              </a:extLst>
            </p:cNvPr>
            <p:cNvSpPr txBox="1"/>
            <p:nvPr/>
          </p:nvSpPr>
          <p:spPr>
            <a:xfrm>
              <a:off x="1424834" y="2260434"/>
              <a:ext cx="976543" cy="458629"/>
            </a:xfrm>
            <a:prstGeom prst="flowChartDocumen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Design</a:t>
              </a:r>
              <a:endPara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D8FAE0C4-AACE-A70C-D70D-EA7D7A8904D9}"/>
                </a:ext>
              </a:extLst>
            </p:cNvPr>
            <p:cNvSpPr txBox="1"/>
            <p:nvPr/>
          </p:nvSpPr>
          <p:spPr>
            <a:xfrm>
              <a:off x="1407258" y="4080545"/>
              <a:ext cx="1096393" cy="458629"/>
            </a:xfrm>
            <a:prstGeom prst="flowChartDocumen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</a:t>
              </a:r>
              <a:endPara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2E25A0FC-0A51-C0BF-FDC7-E0AA7DF09508}"/>
                </a:ext>
              </a:extLst>
            </p:cNvPr>
            <p:cNvSpPr txBox="1"/>
            <p:nvPr/>
          </p:nvSpPr>
          <p:spPr>
            <a:xfrm>
              <a:off x="5896378" y="3914930"/>
              <a:ext cx="1098143" cy="802600"/>
            </a:xfrm>
            <a:prstGeom prst="flowChartDocumen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Temporal</a:t>
              </a:r>
            </a:p>
            <a:p>
              <a:pPr algn="ctr"/>
              <a:r>
                <a: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Property</a:t>
              </a:r>
              <a:endPara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直接箭头连接符 14">
              <a:extLst>
                <a:ext uri="{FF2B5EF4-FFF2-40B4-BE49-F238E27FC236}">
                  <a16:creationId xmlns:a16="http://schemas.microsoft.com/office/drawing/2014/main" id="{6955C0A2-A5F6-CE1D-0104-DBC2BBF71EF1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2401377" y="2489749"/>
              <a:ext cx="56850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接箭头连接符 15">
              <a:extLst>
                <a:ext uri="{FF2B5EF4-FFF2-40B4-BE49-F238E27FC236}">
                  <a16:creationId xmlns:a16="http://schemas.microsoft.com/office/drawing/2014/main" id="{EC15D4E7-3CF4-DEAC-C7F6-1464700E71A1}"/>
                </a:ext>
              </a:extLst>
            </p:cNvPr>
            <p:cNvCxnSpPr>
              <a:cxnSpLocks/>
            </p:cNvCxnSpPr>
            <p:nvPr/>
          </p:nvCxnSpPr>
          <p:spPr>
            <a:xfrm>
              <a:off x="2503651" y="4248440"/>
              <a:ext cx="45379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2FA9AC58-5E60-EF84-026B-EC516D5A0E0D}"/>
                </a:ext>
              </a:extLst>
            </p:cNvPr>
            <p:cNvSpPr txBox="1"/>
            <p:nvPr/>
          </p:nvSpPr>
          <p:spPr>
            <a:xfrm>
              <a:off x="2956680" y="2146842"/>
              <a:ext cx="976543" cy="802600"/>
            </a:xfrm>
            <a:prstGeom prst="flowChartDocumen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High FIRRTL</a:t>
              </a:r>
              <a:endPara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D9A3C0B0-A0ED-1B09-D823-D77A57074082}"/>
                </a:ext>
              </a:extLst>
            </p:cNvPr>
            <p:cNvSpPr txBox="1"/>
            <p:nvPr/>
          </p:nvSpPr>
          <p:spPr>
            <a:xfrm>
              <a:off x="4390009" y="2122205"/>
              <a:ext cx="976543" cy="802600"/>
            </a:xfrm>
            <a:prstGeom prst="flowChartDocumen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Low FIRRTL</a:t>
              </a:r>
              <a:endPara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直接箭头连接符 18">
              <a:extLst>
                <a:ext uri="{FF2B5EF4-FFF2-40B4-BE49-F238E27FC236}">
                  <a16:creationId xmlns:a16="http://schemas.microsoft.com/office/drawing/2014/main" id="{22027F6B-3BF4-3661-C474-A3E5FD38B5B6}"/>
                </a:ext>
              </a:extLst>
            </p:cNvPr>
            <p:cNvCxnSpPr>
              <a:cxnSpLocks/>
            </p:cNvCxnSpPr>
            <p:nvPr/>
          </p:nvCxnSpPr>
          <p:spPr>
            <a:xfrm>
              <a:off x="3933223" y="2470103"/>
              <a:ext cx="456786" cy="0"/>
            </a:xfrm>
            <a:prstGeom prst="straightConnector1">
              <a:avLst/>
            </a:prstGeom>
            <a:ln w="12700">
              <a:prstDash val="dashDot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27F6C00B-3C82-57F4-642D-14A0E6DE77EE}"/>
                </a:ext>
              </a:extLst>
            </p:cNvPr>
            <p:cNvSpPr txBox="1"/>
            <p:nvPr/>
          </p:nvSpPr>
          <p:spPr>
            <a:xfrm>
              <a:off x="2944237" y="3922064"/>
              <a:ext cx="1232232" cy="802600"/>
            </a:xfrm>
            <a:prstGeom prst="flowChartDocumen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tx1"/>
                  </a:solidFill>
                </a:defRPr>
              </a:lvl2pPr>
              <a:lvl3pPr>
                <a:defRPr>
                  <a:solidFill>
                    <a:schemeClr val="tx1"/>
                  </a:solidFill>
                </a:defRPr>
              </a:lvl3pPr>
              <a:lvl4pPr>
                <a:defRPr>
                  <a:solidFill>
                    <a:schemeClr val="tx1"/>
                  </a:solidFill>
                </a:defRPr>
              </a:lvl4pPr>
              <a:lvl5pPr>
                <a:defRPr>
                  <a:solidFill>
                    <a:schemeClr val="tx1"/>
                  </a:solidFill>
                </a:defRPr>
              </a:lvl5pPr>
              <a:lvl6pPr>
                <a:defRPr>
                  <a:solidFill>
                    <a:schemeClr val="tx1"/>
                  </a:solidFill>
                </a:defRPr>
              </a:lvl6pPr>
              <a:lvl7pPr>
                <a:defRPr>
                  <a:solidFill>
                    <a:schemeClr val="tx1"/>
                  </a:solidFill>
                </a:defRPr>
              </a:lvl7pPr>
              <a:lvl8pPr>
                <a:defRPr>
                  <a:solidFill>
                    <a:schemeClr val="tx1"/>
                  </a:solidFill>
                </a:defRPr>
              </a:lvl8pPr>
              <a:lvl9pPr>
                <a:defRPr>
                  <a:solidFill>
                    <a:schemeClr val="tx1"/>
                  </a:solidFill>
                </a:defRPr>
              </a:lvl9pPr>
            </a:lstStyle>
            <a:p>
              <a:r>
                <a:rPr lang="en-US" altLang="zh-CN" dirty="0"/>
                <a:t>High-fir</a:t>
              </a:r>
            </a:p>
            <a:p>
              <a:r>
                <a:rPr lang="en-US" altLang="zh-CN" dirty="0"/>
                <a:t>Annotation</a:t>
              </a:r>
              <a:endParaRPr lang="zh-CN" altLang="en-US" dirty="0"/>
            </a:p>
          </p:txBody>
        </p:sp>
        <p:cxnSp>
          <p:nvCxnSpPr>
            <p:cNvPr id="21" name="直接箭头连接符 20">
              <a:extLst>
                <a:ext uri="{FF2B5EF4-FFF2-40B4-BE49-F238E27FC236}">
                  <a16:creationId xmlns:a16="http://schemas.microsoft.com/office/drawing/2014/main" id="{5328BA73-DF91-0D7A-5F25-620AE4FFB745}"/>
                </a:ext>
              </a:extLst>
            </p:cNvPr>
            <p:cNvCxnSpPr>
              <a:cxnSpLocks/>
            </p:cNvCxnSpPr>
            <p:nvPr/>
          </p:nvCxnSpPr>
          <p:spPr>
            <a:xfrm>
              <a:off x="4198850" y="4245814"/>
              <a:ext cx="239033" cy="0"/>
            </a:xfrm>
            <a:prstGeom prst="straightConnector1">
              <a:avLst/>
            </a:prstGeom>
            <a:ln w="12700">
              <a:prstDash val="dashDot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直接箭头连接符 21">
              <a:extLst>
                <a:ext uri="{FF2B5EF4-FFF2-40B4-BE49-F238E27FC236}">
                  <a16:creationId xmlns:a16="http://schemas.microsoft.com/office/drawing/2014/main" id="{625E976C-D40B-B2A2-E162-E252DF337978}"/>
                </a:ext>
              </a:extLst>
            </p:cNvPr>
            <p:cNvCxnSpPr>
              <a:cxnSpLocks/>
            </p:cNvCxnSpPr>
            <p:nvPr/>
          </p:nvCxnSpPr>
          <p:spPr>
            <a:xfrm>
              <a:off x="5357286" y="2459817"/>
              <a:ext cx="1354719" cy="94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17C9044C-8B65-7209-EF0A-18B86D6A3D96}"/>
                </a:ext>
              </a:extLst>
            </p:cNvPr>
            <p:cNvGrpSpPr/>
            <p:nvPr/>
          </p:nvGrpSpPr>
          <p:grpSpPr>
            <a:xfrm>
              <a:off x="6257284" y="1597393"/>
              <a:ext cx="5737467" cy="4051050"/>
              <a:chOff x="6257284" y="1597393"/>
              <a:chExt cx="5737467" cy="4051050"/>
            </a:xfrm>
          </p:grpSpPr>
          <p:sp>
            <p:nvSpPr>
              <p:cNvPr id="28" name="文本框 27">
                <a:extLst>
                  <a:ext uri="{FF2B5EF4-FFF2-40B4-BE49-F238E27FC236}">
                    <a16:creationId xmlns:a16="http://schemas.microsoft.com/office/drawing/2014/main" id="{3A647D11-B280-343B-6ED5-15DDB6799737}"/>
                  </a:ext>
                </a:extLst>
              </p:cNvPr>
              <p:cNvSpPr txBox="1"/>
              <p:nvPr/>
            </p:nvSpPr>
            <p:spPr>
              <a:xfrm>
                <a:off x="10947137" y="2487748"/>
                <a:ext cx="1047614" cy="72327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altLang="zh-CN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BtorMC</a:t>
                </a:r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文本框 28">
                <a:extLst>
                  <a:ext uri="{FF2B5EF4-FFF2-40B4-BE49-F238E27FC236}">
                    <a16:creationId xmlns:a16="http://schemas.microsoft.com/office/drawing/2014/main" id="{E827EE9D-A628-156B-D3E7-376E45D91AA5}"/>
                  </a:ext>
                </a:extLst>
              </p:cNvPr>
              <p:cNvSpPr txBox="1"/>
              <p:nvPr/>
            </p:nvSpPr>
            <p:spPr>
              <a:xfrm>
                <a:off x="6257284" y="5218503"/>
                <a:ext cx="1447060" cy="36933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Spot</a:t>
                </a:r>
              </a:p>
            </p:txBody>
          </p:sp>
          <p:sp>
            <p:nvSpPr>
              <p:cNvPr id="30" name="文本框 29">
                <a:extLst>
                  <a:ext uri="{FF2B5EF4-FFF2-40B4-BE49-F238E27FC236}">
                    <a16:creationId xmlns:a16="http://schemas.microsoft.com/office/drawing/2014/main" id="{ED6FBDC1-4E80-76BC-123E-0E454AA64014}"/>
                  </a:ext>
                </a:extLst>
              </p:cNvPr>
              <p:cNvSpPr txBox="1"/>
              <p:nvPr/>
            </p:nvSpPr>
            <p:spPr>
              <a:xfrm>
                <a:off x="7131044" y="4044817"/>
                <a:ext cx="702077" cy="458629"/>
              </a:xfrm>
              <a:prstGeom prst="flowChartDocumen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</a:t>
                </a:r>
                <a:endParaRPr lang="zh-CN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文本框 30">
                <a:extLst>
                  <a:ext uri="{FF2B5EF4-FFF2-40B4-BE49-F238E27FC236}">
                    <a16:creationId xmlns:a16="http://schemas.microsoft.com/office/drawing/2014/main" id="{1BE9AF33-AD0E-D50F-A98D-1FD839DA4A2D}"/>
                  </a:ext>
                </a:extLst>
              </p:cNvPr>
              <p:cNvSpPr txBox="1"/>
              <p:nvPr/>
            </p:nvSpPr>
            <p:spPr>
              <a:xfrm>
                <a:off x="6712005" y="2068016"/>
                <a:ext cx="1192381" cy="802600"/>
              </a:xfrm>
              <a:prstGeom prst="flowChartDocumen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>
                <a:defPPr>
                  <a:defRPr lang="zh-CN"/>
                </a:defPPr>
                <a:lvl1pPr algn="ctr"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>
                  <a:defRPr>
                    <a:solidFill>
                      <a:schemeClr val="dk1"/>
                    </a:solidFill>
                  </a:defRPr>
                </a:lvl2pPr>
                <a:lvl3pPr>
                  <a:defRPr>
                    <a:solidFill>
                      <a:schemeClr val="dk1"/>
                    </a:solidFill>
                  </a:defRPr>
                </a:lvl3pPr>
                <a:lvl4pPr>
                  <a:defRPr>
                    <a:solidFill>
                      <a:schemeClr val="dk1"/>
                    </a:solidFill>
                  </a:defRPr>
                </a:lvl4pPr>
                <a:lvl5pPr>
                  <a:defRPr>
                    <a:solidFill>
                      <a:schemeClr val="dk1"/>
                    </a:solidFill>
                  </a:defRPr>
                </a:lvl5pPr>
                <a:lvl6pPr>
                  <a:defRPr>
                    <a:solidFill>
                      <a:schemeClr val="dk1"/>
                    </a:solidFill>
                  </a:defRPr>
                </a:lvl6pPr>
                <a:lvl7pPr>
                  <a:defRPr>
                    <a:solidFill>
                      <a:schemeClr val="dk1"/>
                    </a:solidFill>
                  </a:defRPr>
                </a:lvl7pPr>
                <a:lvl8pPr>
                  <a:defRPr>
                    <a:solidFill>
                      <a:schemeClr val="dk1"/>
                    </a:solidFill>
                  </a:defRPr>
                </a:lvl8pPr>
                <a:lvl9pPr>
                  <a:defRPr>
                    <a:solidFill>
                      <a:schemeClr val="dk1"/>
                    </a:solidFill>
                  </a:defRPr>
                </a:lvl9pPr>
              </a:lstStyle>
              <a:p>
                <a:r>
                  <a:rPr lang="en-US" altLang="zh-CN" dirty="0"/>
                  <a:t>Transition System</a:t>
                </a:r>
                <a:endParaRPr lang="zh-CN" altLang="en-US" dirty="0"/>
              </a:p>
            </p:txBody>
          </p:sp>
          <p:sp>
            <p:nvSpPr>
              <p:cNvPr id="32" name="文本框 31">
                <a:extLst>
                  <a:ext uri="{FF2B5EF4-FFF2-40B4-BE49-F238E27FC236}">
                    <a16:creationId xmlns:a16="http://schemas.microsoft.com/office/drawing/2014/main" id="{43D6BBC4-9FC0-7786-7D2A-AD46264ABE87}"/>
                  </a:ext>
                </a:extLst>
              </p:cNvPr>
              <p:cNvSpPr txBox="1"/>
              <p:nvPr/>
            </p:nvSpPr>
            <p:spPr>
              <a:xfrm>
                <a:off x="6717535" y="3042085"/>
                <a:ext cx="1192381" cy="802600"/>
              </a:xfrm>
              <a:prstGeom prst="flowChartDocumen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Transition</a:t>
                </a:r>
              </a:p>
              <a:p>
                <a:pPr algn="ctr"/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System</a:t>
                </a:r>
                <a:endParaRPr lang="zh-CN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3" name="直接箭头连接符 32">
                <a:extLst>
                  <a:ext uri="{FF2B5EF4-FFF2-40B4-BE49-F238E27FC236}">
                    <a16:creationId xmlns:a16="http://schemas.microsoft.com/office/drawing/2014/main" id="{1F82B5ED-2B93-3634-710D-5FDBB001E83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82083" y="3744443"/>
                <a:ext cx="0" cy="30037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直接箭头连接符 33">
                <a:extLst>
                  <a:ext uri="{FF2B5EF4-FFF2-40B4-BE49-F238E27FC236}">
                    <a16:creationId xmlns:a16="http://schemas.microsoft.com/office/drawing/2014/main" id="{27A34298-1395-FD47-A161-7C2868AE78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37882" y="2876623"/>
                <a:ext cx="21497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连接符: 肘形 34">
                <a:extLst>
                  <a:ext uri="{FF2B5EF4-FFF2-40B4-BE49-F238E27FC236}">
                    <a16:creationId xmlns:a16="http://schemas.microsoft.com/office/drawing/2014/main" id="{9C22BE36-48E6-DA38-AEB4-F2DF30874072}"/>
                  </a:ext>
                </a:extLst>
              </p:cNvPr>
              <p:cNvCxnSpPr>
                <a:cxnSpLocks/>
                <a:stCxn id="28" idx="2"/>
                <a:endCxn id="43" idx="3"/>
              </p:cNvCxnSpPr>
              <p:nvPr/>
            </p:nvCxnSpPr>
            <p:spPr>
              <a:xfrm rot="5400000">
                <a:off x="10428920" y="3513811"/>
                <a:ext cx="1344812" cy="739237"/>
              </a:xfrm>
              <a:prstGeom prst="bentConnector2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直接箭头连接符 35">
                <a:extLst>
                  <a:ext uri="{FF2B5EF4-FFF2-40B4-BE49-F238E27FC236}">
                    <a16:creationId xmlns:a16="http://schemas.microsoft.com/office/drawing/2014/main" id="{B314E345-1181-2E7E-E735-EF0ABC2296BC}"/>
                  </a:ext>
                </a:extLst>
              </p:cNvPr>
              <p:cNvCxnSpPr>
                <a:cxnSpLocks/>
                <a:endCxn id="30" idx="2"/>
              </p:cNvCxnSpPr>
              <p:nvPr/>
            </p:nvCxnSpPr>
            <p:spPr>
              <a:xfrm flipV="1">
                <a:off x="7482083" y="4473126"/>
                <a:ext cx="0" cy="74537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直接箭头连接符 36">
                <a:extLst>
                  <a:ext uri="{FF2B5EF4-FFF2-40B4-BE49-F238E27FC236}">
                    <a16:creationId xmlns:a16="http://schemas.microsoft.com/office/drawing/2014/main" id="{6B3AAC1C-69F0-C2C9-11D0-B5780AE07B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1006" y="4638269"/>
                <a:ext cx="0" cy="58023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直接箭头连接符 37">
                <a:extLst>
                  <a:ext uri="{FF2B5EF4-FFF2-40B4-BE49-F238E27FC236}">
                    <a16:creationId xmlns:a16="http://schemas.microsoft.com/office/drawing/2014/main" id="{2B83F1C7-8F6E-838A-D31B-0E716E9180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11482" y="2411057"/>
                <a:ext cx="360658" cy="41463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直接箭头连接符 38">
                <a:extLst>
                  <a:ext uri="{FF2B5EF4-FFF2-40B4-BE49-F238E27FC236}">
                    <a16:creationId xmlns:a16="http://schemas.microsoft.com/office/drawing/2014/main" id="{EAD82FF8-57E7-DF4F-9A39-362F7AB0D3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04386" y="2929617"/>
                <a:ext cx="364888" cy="50239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直接箭头连接符 39">
                <a:extLst>
                  <a:ext uri="{FF2B5EF4-FFF2-40B4-BE49-F238E27FC236}">
                    <a16:creationId xmlns:a16="http://schemas.microsoft.com/office/drawing/2014/main" id="{4E390BEE-0A26-D86A-B4F7-4B515C12B9FB}"/>
                  </a:ext>
                </a:extLst>
              </p:cNvPr>
              <p:cNvCxnSpPr>
                <a:cxnSpLocks/>
                <a:stCxn id="43" idx="2"/>
              </p:cNvCxnSpPr>
              <p:nvPr/>
            </p:nvCxnSpPr>
            <p:spPr>
              <a:xfrm>
                <a:off x="10243436" y="4754829"/>
                <a:ext cx="12724" cy="82184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1" name="文本框 40">
                <a:extLst>
                  <a:ext uri="{FF2B5EF4-FFF2-40B4-BE49-F238E27FC236}">
                    <a16:creationId xmlns:a16="http://schemas.microsoft.com/office/drawing/2014/main" id="{5FE112AA-BB4E-685A-31B8-F3FD831F1219}"/>
                  </a:ext>
                </a:extLst>
              </p:cNvPr>
              <p:cNvSpPr txBox="1"/>
              <p:nvPr/>
            </p:nvSpPr>
            <p:spPr>
              <a:xfrm>
                <a:off x="10023884" y="5279111"/>
                <a:ext cx="144706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Output</a:t>
                </a:r>
              </a:p>
            </p:txBody>
          </p:sp>
          <p:cxnSp>
            <p:nvCxnSpPr>
              <p:cNvPr id="42" name="直接箭头连接符 41">
                <a:extLst>
                  <a:ext uri="{FF2B5EF4-FFF2-40B4-BE49-F238E27FC236}">
                    <a16:creationId xmlns:a16="http://schemas.microsoft.com/office/drawing/2014/main" id="{AABE5BBB-AA9B-7C43-098C-6563293019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75057" y="2869402"/>
                <a:ext cx="48010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3" name="文本框 42">
                <a:extLst>
                  <a:ext uri="{FF2B5EF4-FFF2-40B4-BE49-F238E27FC236}">
                    <a16:creationId xmlns:a16="http://schemas.microsoft.com/office/drawing/2014/main" id="{E9A3DF6B-9C04-51AB-5792-8F9A2323FC73}"/>
                  </a:ext>
                </a:extLst>
              </p:cNvPr>
              <p:cNvSpPr txBox="1"/>
              <p:nvPr/>
            </p:nvSpPr>
            <p:spPr>
              <a:xfrm>
                <a:off x="9755164" y="4326520"/>
                <a:ext cx="976543" cy="458629"/>
              </a:xfrm>
              <a:prstGeom prst="flowChartDocumen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Result</a:t>
                </a:r>
                <a:endParaRPr lang="zh-CN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文本框 43">
                <a:extLst>
                  <a:ext uri="{FF2B5EF4-FFF2-40B4-BE49-F238E27FC236}">
                    <a16:creationId xmlns:a16="http://schemas.microsoft.com/office/drawing/2014/main" id="{3A98272D-D443-94E5-CA69-1E009E94DEDF}"/>
                  </a:ext>
                </a:extLst>
              </p:cNvPr>
              <p:cNvSpPr txBox="1"/>
              <p:nvPr/>
            </p:nvSpPr>
            <p:spPr>
              <a:xfrm>
                <a:off x="8282808" y="2686033"/>
                <a:ext cx="976543" cy="458629"/>
              </a:xfrm>
              <a:prstGeom prst="flowChartDocumen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Product</a:t>
                </a:r>
                <a:endParaRPr lang="zh-CN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5" name="直接箭头连接符 44">
                <a:extLst>
                  <a:ext uri="{FF2B5EF4-FFF2-40B4-BE49-F238E27FC236}">
                    <a16:creationId xmlns:a16="http://schemas.microsoft.com/office/drawing/2014/main" id="{D5E638EE-BC04-4005-65BB-032EBCDCDB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12932" y="4510666"/>
                <a:ext cx="542232" cy="0"/>
              </a:xfrm>
              <a:prstGeom prst="straightConnector1">
                <a:avLst/>
              </a:prstGeom>
              <a:ln w="12700">
                <a:prstDash val="dashDot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文本框 45">
                <a:extLst>
                  <a:ext uri="{FF2B5EF4-FFF2-40B4-BE49-F238E27FC236}">
                    <a16:creationId xmlns:a16="http://schemas.microsoft.com/office/drawing/2014/main" id="{293EAEEC-0143-04F9-632D-86E0D8C0B3EC}"/>
                  </a:ext>
                </a:extLst>
              </p:cNvPr>
              <p:cNvSpPr txBox="1"/>
              <p:nvPr/>
            </p:nvSpPr>
            <p:spPr>
              <a:xfrm>
                <a:off x="9590815" y="1597393"/>
                <a:ext cx="1215998" cy="34163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ChiselTest</a:t>
                </a:r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zh-CN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文本框 46">
                <a:extLst>
                  <a:ext uri="{FF2B5EF4-FFF2-40B4-BE49-F238E27FC236}">
                    <a16:creationId xmlns:a16="http://schemas.microsoft.com/office/drawing/2014/main" id="{D96BB100-C914-BC43-52C4-71AD89A7CB3A}"/>
                  </a:ext>
                </a:extLst>
              </p:cNvPr>
              <p:cNvSpPr txBox="1"/>
              <p:nvPr/>
            </p:nvSpPr>
            <p:spPr>
              <a:xfrm>
                <a:off x="9755164" y="2668210"/>
                <a:ext cx="976543" cy="458629"/>
              </a:xfrm>
              <a:prstGeom prst="flowChartDocumen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btor2</a:t>
                </a:r>
                <a:endParaRPr lang="zh-CN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8" name="直接连接符 47">
                <a:extLst>
                  <a:ext uri="{FF2B5EF4-FFF2-40B4-BE49-F238E27FC236}">
                    <a16:creationId xmlns:a16="http://schemas.microsoft.com/office/drawing/2014/main" id="{96471C0E-50FD-5459-8290-8A686E1655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85284" y="2729059"/>
                <a:ext cx="1518085" cy="1782820"/>
              </a:xfrm>
              <a:prstGeom prst="line">
                <a:avLst/>
              </a:prstGeom>
              <a:ln w="12700">
                <a:prstDash val="dashDot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直接连接符 23">
              <a:extLst>
                <a:ext uri="{FF2B5EF4-FFF2-40B4-BE49-F238E27FC236}">
                  <a16:creationId xmlns:a16="http://schemas.microsoft.com/office/drawing/2014/main" id="{FA0BD9DD-D4B6-96FD-B698-DAE81D7DC454}"/>
                </a:ext>
              </a:extLst>
            </p:cNvPr>
            <p:cNvCxnSpPr>
              <a:cxnSpLocks/>
            </p:cNvCxnSpPr>
            <p:nvPr/>
          </p:nvCxnSpPr>
          <p:spPr>
            <a:xfrm>
              <a:off x="4870228" y="2862268"/>
              <a:ext cx="61487" cy="1052662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id="{C9BE8A15-BAB3-D72A-0732-41597D9CE46E}"/>
                </a:ext>
              </a:extLst>
            </p:cNvPr>
            <p:cNvCxnSpPr>
              <a:cxnSpLocks/>
              <a:stCxn id="17" idx="2"/>
              <a:endCxn id="20" idx="0"/>
            </p:cNvCxnSpPr>
            <p:nvPr/>
          </p:nvCxnSpPr>
          <p:spPr>
            <a:xfrm>
              <a:off x="3444952" y="2896381"/>
              <a:ext cx="115401" cy="1025683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箭头连接符 25">
              <a:extLst>
                <a:ext uri="{FF2B5EF4-FFF2-40B4-BE49-F238E27FC236}">
                  <a16:creationId xmlns:a16="http://schemas.microsoft.com/office/drawing/2014/main" id="{A8C58D25-A884-BA3C-BF64-3446BC240438}"/>
                </a:ext>
              </a:extLst>
            </p:cNvPr>
            <p:cNvCxnSpPr>
              <a:cxnSpLocks/>
            </p:cNvCxnSpPr>
            <p:nvPr/>
          </p:nvCxnSpPr>
          <p:spPr>
            <a:xfrm>
              <a:off x="5681497" y="4274131"/>
              <a:ext cx="21497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DF309341-65CB-C66B-7562-72A35C24E337}"/>
                </a:ext>
              </a:extLst>
            </p:cNvPr>
            <p:cNvSpPr txBox="1"/>
            <p:nvPr/>
          </p:nvSpPr>
          <p:spPr>
            <a:xfrm>
              <a:off x="4437883" y="3922064"/>
              <a:ext cx="1232232" cy="802600"/>
            </a:xfrm>
            <a:prstGeom prst="flowChartDocumen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tx1"/>
                  </a:solidFill>
                </a:defRPr>
              </a:lvl2pPr>
              <a:lvl3pPr>
                <a:defRPr>
                  <a:solidFill>
                    <a:schemeClr val="tx1"/>
                  </a:solidFill>
                </a:defRPr>
              </a:lvl3pPr>
              <a:lvl4pPr>
                <a:defRPr>
                  <a:solidFill>
                    <a:schemeClr val="tx1"/>
                  </a:solidFill>
                </a:defRPr>
              </a:lvl4pPr>
              <a:lvl5pPr>
                <a:defRPr>
                  <a:solidFill>
                    <a:schemeClr val="tx1"/>
                  </a:solidFill>
                </a:defRPr>
              </a:lvl5pPr>
              <a:lvl6pPr>
                <a:defRPr>
                  <a:solidFill>
                    <a:schemeClr val="tx1"/>
                  </a:solidFill>
                </a:defRPr>
              </a:lvl6pPr>
              <a:lvl7pPr>
                <a:defRPr>
                  <a:solidFill>
                    <a:schemeClr val="tx1"/>
                  </a:solidFill>
                </a:defRPr>
              </a:lvl7pPr>
              <a:lvl8pPr>
                <a:defRPr>
                  <a:solidFill>
                    <a:schemeClr val="tx1"/>
                  </a:solidFill>
                </a:defRPr>
              </a:lvl8pPr>
              <a:lvl9pPr>
                <a:defRPr>
                  <a:solidFill>
                    <a:schemeClr val="tx1"/>
                  </a:solidFill>
                </a:defRPr>
              </a:lvl9pPr>
            </a:lstStyle>
            <a:p>
              <a:r>
                <a:rPr lang="en-US" altLang="zh-CN" dirty="0"/>
                <a:t>Low-fir</a:t>
              </a:r>
            </a:p>
            <a:p>
              <a:r>
                <a:rPr lang="en-US" altLang="zh-CN" dirty="0"/>
                <a:t>Annotation</a:t>
              </a:r>
              <a:endParaRPr lang="zh-CN" altLang="en-US" dirty="0"/>
            </a:p>
          </p:txBody>
        </p:sp>
      </p:grpSp>
      <p:sp>
        <p:nvSpPr>
          <p:cNvPr id="49" name="矩形 48">
            <a:extLst>
              <a:ext uri="{FF2B5EF4-FFF2-40B4-BE49-F238E27FC236}">
                <a16:creationId xmlns:a16="http://schemas.microsoft.com/office/drawing/2014/main" id="{48043393-672E-1CC4-510E-2F75AFD4CA5D}"/>
              </a:ext>
            </a:extLst>
          </p:cNvPr>
          <p:cNvSpPr/>
          <p:nvPr/>
        </p:nvSpPr>
        <p:spPr>
          <a:xfrm>
            <a:off x="5376122" y="2411222"/>
            <a:ext cx="3562462" cy="4358637"/>
          </a:xfrm>
          <a:prstGeom prst="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E83E2733-DA5F-B831-0605-A70AC9C40E01}"/>
              </a:ext>
            </a:extLst>
          </p:cNvPr>
          <p:cNvSpPr txBox="1"/>
          <p:nvPr/>
        </p:nvSpPr>
        <p:spPr>
          <a:xfrm>
            <a:off x="5675235" y="2595671"/>
            <a:ext cx="308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基于自动机理论的验证框架</a:t>
            </a:r>
          </a:p>
        </p:txBody>
      </p:sp>
    </p:spTree>
    <p:extLst>
      <p:ext uri="{BB962C8B-B14F-4D97-AF65-F5344CB8AC3E}">
        <p14:creationId xmlns:p14="http://schemas.microsoft.com/office/powerpoint/2010/main" val="2004638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AEB38D3-80B5-4E0B-B219-AB2A5C26878C}"/>
              </a:ext>
            </a:extLst>
          </p:cNvPr>
          <p:cNvSpPr txBox="1"/>
          <p:nvPr/>
        </p:nvSpPr>
        <p:spPr>
          <a:xfrm>
            <a:off x="302849" y="499647"/>
            <a:ext cx="706483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研究内容介绍</a:t>
            </a:r>
            <a:endParaRPr lang="en-US" altLang="zh-CN" sz="3200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BD10D083-996C-4E47-87C8-9341B416A9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3" name="图片 2" descr="图标&#10;&#10;描述已自动生成">
            <a:extLst>
              <a:ext uri="{FF2B5EF4-FFF2-40B4-BE49-F238E27FC236}">
                <a16:creationId xmlns:a16="http://schemas.microsoft.com/office/drawing/2014/main" id="{874FCE74-8E04-BD79-5909-D14BDC6D07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942" y="1242255"/>
            <a:ext cx="1815349" cy="370652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DD2D2E1-09B5-74F7-27F5-58685F52D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6191" y="1589852"/>
            <a:ext cx="658905" cy="543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6D7A3461-CAF2-FB51-0735-5036B34D92F4}"/>
              </a:ext>
            </a:extLst>
          </p:cNvPr>
          <p:cNvSpPr txBox="1"/>
          <p:nvPr/>
        </p:nvSpPr>
        <p:spPr>
          <a:xfrm>
            <a:off x="10219758" y="1636152"/>
            <a:ext cx="1008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b="1" dirty="0">
                <a:solidFill>
                  <a:srgbClr val="C00000"/>
                </a:solidFill>
                <a:latin typeface="+mj-lt"/>
              </a:rPr>
              <a:t>Scala</a:t>
            </a:r>
            <a:endParaRPr kumimoji="1" lang="zh-CN" altLang="en-US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F97F0A3-DEC2-C5C6-9BF7-6536500E904D}"/>
              </a:ext>
            </a:extLst>
          </p:cNvPr>
          <p:cNvSpPr txBox="1"/>
          <p:nvPr/>
        </p:nvSpPr>
        <p:spPr>
          <a:xfrm>
            <a:off x="963709" y="1242255"/>
            <a:ext cx="10938731" cy="1101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Chisel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断言语言扩展及验证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472C4">
                  <a:lumMod val="75000"/>
                </a:srgbClr>
              </a:buClr>
              <a:buSzTx/>
              <a:buFont typeface="Times New Roman" panose="02020603050405020304" pitchFamily="18" charset="0"/>
              <a:buChar char="‣"/>
              <a:tabLst/>
              <a:defRPr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阶段性研究成果已被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SEFM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接收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F26CD758-C4CA-5E70-FBDC-9951A43938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5791" y="2409989"/>
            <a:ext cx="4975617" cy="4448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55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AEB38D3-80B5-4E0B-B219-AB2A5C26878C}"/>
              </a:ext>
            </a:extLst>
          </p:cNvPr>
          <p:cNvSpPr txBox="1"/>
          <p:nvPr/>
        </p:nvSpPr>
        <p:spPr>
          <a:xfrm>
            <a:off x="302849" y="499647"/>
            <a:ext cx="706483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感悟和经验</a:t>
            </a:r>
            <a:endParaRPr lang="en-US" altLang="zh-CN" sz="3200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BD10D083-996C-4E47-87C8-9341B416A9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3D9D628-A471-C466-132A-7D972D493529}"/>
              </a:ext>
            </a:extLst>
          </p:cNvPr>
          <p:cNvSpPr txBox="1"/>
          <p:nvPr/>
        </p:nvSpPr>
        <p:spPr>
          <a:xfrm>
            <a:off x="784860" y="1371600"/>
            <a:ext cx="10622280" cy="4640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科研：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和导师以及师兄师姐保持沟通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本方向的专业课要认真学习，培养广泛的科研视野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好的综述文章可以帮助快速了解一个方向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多思考感兴趣的科研方向，尽早确定课题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尽量保持一定程度的产出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英语仍然十分重要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68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AEB38D3-80B5-4E0B-B219-AB2A5C26878C}"/>
              </a:ext>
            </a:extLst>
          </p:cNvPr>
          <p:cNvSpPr txBox="1"/>
          <p:nvPr/>
        </p:nvSpPr>
        <p:spPr>
          <a:xfrm>
            <a:off x="302849" y="499647"/>
            <a:ext cx="706483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感悟和经验</a:t>
            </a:r>
            <a:endParaRPr lang="en-US" altLang="zh-CN" sz="3200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BD10D083-996C-4E47-87C8-9341B416A9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3D9D628-A471-C466-132A-7D972D493529}"/>
              </a:ext>
            </a:extLst>
          </p:cNvPr>
          <p:cNvSpPr txBox="1"/>
          <p:nvPr/>
        </p:nvSpPr>
        <p:spPr>
          <a:xfrm>
            <a:off x="784860" y="1371600"/>
            <a:ext cx="10622280" cy="3338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生活：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食堂三楼菜的味道还算不错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雁栖湖生活相对自由，多尝试一些新事物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保持身心健康：锻炼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定期出去玩是放松的好途径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chemeClr val="accent1">
                  <a:lumMod val="75000"/>
                </a:schemeClr>
              </a:buClr>
              <a:buFont typeface="Times New Roman" panose="02020603050405020304" pitchFamily="18" charset="0"/>
              <a:buChar char="‣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多交朋友，有人聊天吐槽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一起出去玩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448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14112</TotalTime>
  <Words>362</Words>
  <Application>Microsoft Office PowerPoint</Application>
  <PresentationFormat>宽屏</PresentationFormat>
  <Paragraphs>117</Paragraphs>
  <Slides>10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等线</vt:lpstr>
      <vt:lpstr>等线 Light</vt:lpstr>
      <vt:lpstr>宋体</vt:lpstr>
      <vt:lpstr>微软雅黑</vt:lpstr>
      <vt:lpstr>Arial</vt:lpstr>
      <vt:lpstr>Times New Roman</vt:lpstr>
      <vt:lpstr>Office 主题​​</vt:lpstr>
      <vt:lpstr>迎新报告会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谢谢大家！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于 世禛</dc:creator>
  <cp:lastModifiedBy>于 世禛</cp:lastModifiedBy>
  <cp:revision>65</cp:revision>
  <dcterms:created xsi:type="dcterms:W3CDTF">2022-01-10T03:43:50Z</dcterms:created>
  <dcterms:modified xsi:type="dcterms:W3CDTF">2022-09-03T12:06:43Z</dcterms:modified>
</cp:coreProperties>
</file>