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67" r:id="rId6"/>
    <p:sldId id="260" r:id="rId7"/>
    <p:sldId id="272" r:id="rId8"/>
    <p:sldId id="263" r:id="rId9"/>
    <p:sldId id="26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9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7E9B3-EF46-4782-8931-0D20D6E95770}" type="datetimeFigureOut">
              <a:rPr lang="zh-CN" altLang="en-US" smtClean="0"/>
              <a:t>2022/9/1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1116-72BF-4F15-839C-74681FBBE076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042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7E9B3-EF46-4782-8931-0D20D6E95770}" type="datetimeFigureOut">
              <a:rPr lang="zh-CN" altLang="en-US" smtClean="0"/>
              <a:t>2022/9/1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1116-72BF-4F15-839C-74681FBBE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7311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7E9B3-EF46-4782-8931-0D20D6E95770}" type="datetimeFigureOut">
              <a:rPr lang="zh-CN" altLang="en-US" smtClean="0"/>
              <a:t>2022/9/1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1116-72BF-4F15-839C-74681FBBE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283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7E9B3-EF46-4782-8931-0D20D6E95770}" type="datetimeFigureOut">
              <a:rPr lang="zh-CN" altLang="en-US" smtClean="0"/>
              <a:t>2022/9/1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1116-72BF-4F15-839C-74681FBBE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2064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7E9B3-EF46-4782-8931-0D20D6E95770}" type="datetimeFigureOut">
              <a:rPr lang="zh-CN" altLang="en-US" smtClean="0"/>
              <a:t>2022/9/1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1116-72BF-4F15-839C-74681FBBE076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531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7E9B3-EF46-4782-8931-0D20D6E95770}" type="datetimeFigureOut">
              <a:rPr lang="zh-CN" altLang="en-US" smtClean="0"/>
              <a:t>2022/9/1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1116-72BF-4F15-839C-74681FBBE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5074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7E9B3-EF46-4782-8931-0D20D6E95770}" type="datetimeFigureOut">
              <a:rPr lang="zh-CN" altLang="en-US" smtClean="0"/>
              <a:t>2022/9/1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1116-72BF-4F15-839C-74681FBBE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94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7E9B3-EF46-4782-8931-0D20D6E95770}" type="datetimeFigureOut">
              <a:rPr lang="zh-CN" altLang="en-US" smtClean="0"/>
              <a:t>2022/9/1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1116-72BF-4F15-839C-74681FBBE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1349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7E9B3-EF46-4782-8931-0D20D6E95770}" type="datetimeFigureOut">
              <a:rPr lang="zh-CN" altLang="en-US" smtClean="0"/>
              <a:t>2022/9/1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1116-72BF-4F15-839C-74681FBBE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360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D47E9B3-EF46-4782-8931-0D20D6E95770}" type="datetimeFigureOut">
              <a:rPr lang="zh-CN" altLang="en-US" smtClean="0"/>
              <a:t>2022/9/1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0A1116-72BF-4F15-839C-74681FBBE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8145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7E9B3-EF46-4782-8931-0D20D6E95770}" type="datetimeFigureOut">
              <a:rPr lang="zh-CN" altLang="en-US" smtClean="0"/>
              <a:t>2022/9/1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1116-72BF-4F15-839C-74681FBBE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139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D47E9B3-EF46-4782-8931-0D20D6E95770}" type="datetimeFigureOut">
              <a:rPr lang="zh-CN" altLang="en-US" smtClean="0"/>
              <a:t>2022/9/1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50A1116-72BF-4F15-839C-74681FBBE076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888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8FFBFD-817E-44E0-BE9B-B735C55AC3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迎新报告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4651429-9309-4DFE-8481-052D5F9BB2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汇报人：陈志翰</a:t>
            </a:r>
            <a:endParaRPr lang="en-US" altLang="zh-CN" dirty="0"/>
          </a:p>
          <a:p>
            <a:r>
              <a:rPr lang="zh-CN" altLang="en-US" dirty="0"/>
              <a:t>导师：蔡少伟 研究员</a:t>
            </a:r>
          </a:p>
        </p:txBody>
      </p:sp>
    </p:spTree>
    <p:extLst>
      <p:ext uri="{BB962C8B-B14F-4D97-AF65-F5344CB8AC3E}">
        <p14:creationId xmlns:p14="http://schemas.microsoft.com/office/powerpoint/2010/main" val="1734427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FACEE3D8-29B5-43C1-9B69-F33BA1FF530F}"/>
              </a:ext>
            </a:extLst>
          </p:cNvPr>
          <p:cNvSpPr txBox="1"/>
          <p:nvPr/>
        </p:nvSpPr>
        <p:spPr>
          <a:xfrm>
            <a:off x="4894711" y="2696992"/>
            <a:ext cx="350594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600" dirty="0"/>
              <a:t>谢 谢</a:t>
            </a:r>
          </a:p>
        </p:txBody>
      </p:sp>
    </p:spTree>
    <p:extLst>
      <p:ext uri="{BB962C8B-B14F-4D97-AF65-F5344CB8AC3E}">
        <p14:creationId xmlns:p14="http://schemas.microsoft.com/office/powerpoint/2010/main" val="3128535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BDCE62-9F6A-4663-8730-0B673E7D5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研究方向与成果概览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E043F51-2E05-4F2F-970B-C00B73E77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dirty="0"/>
              <a:t>关键节点问题</a:t>
            </a:r>
            <a:endParaRPr lang="en-US" altLang="zh-CN" sz="2400" dirty="0"/>
          </a:p>
          <a:p>
            <a:pPr lvl="1">
              <a:lnSpc>
                <a:spcPct val="100000"/>
              </a:lnSpc>
            </a:pPr>
            <a:r>
              <a:rPr lang="en-US" altLang="zh-CN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Heuristic Search with Cut-point Based Strategy for Critical Node Problem </a:t>
            </a:r>
            <a:r>
              <a:rPr lang="en-US" altLang="zh-CN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zh-CN" altLang="en-US" b="0" i="0" dirty="0">
                <a:solidFill>
                  <a:srgbClr val="21212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在投</a:t>
            </a:r>
            <a:r>
              <a:rPr lang="zh-CN" altLang="en-US" dirty="0">
                <a:solidFill>
                  <a:srgbClr val="21212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一作</a:t>
            </a:r>
            <a:r>
              <a:rPr lang="en-US" altLang="zh-CN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命题可满足性问题</a:t>
            </a:r>
            <a:endParaRPr lang="en-US" altLang="zh-CN" sz="24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altLang="zh-CN" sz="2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SAT Competition 2022</a:t>
            </a:r>
            <a:r>
              <a:rPr lang="zh-CN" altLang="en-US" sz="2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（第一参赛人）</a:t>
            </a:r>
            <a:r>
              <a:rPr lang="en-US" altLang="zh-CN" sz="2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lvl="2">
              <a:lnSpc>
                <a:spcPct val="100000"/>
              </a:lnSpc>
            </a:pPr>
            <a:r>
              <a:rPr lang="zh-CN" altLang="en-US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累积</a:t>
            </a:r>
            <a:r>
              <a:rPr lang="en-US" altLang="zh-CN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zh-CN" altLang="en-US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项冠军</a:t>
            </a:r>
            <a:r>
              <a:rPr lang="en-US" altLang="zh-CN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zh-CN" altLang="en-US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金牌</a:t>
            </a:r>
            <a:r>
              <a:rPr lang="en-US" altLang="zh-CN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) 2</a:t>
            </a:r>
            <a:r>
              <a:rPr lang="zh-CN" altLang="en-US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项亚军</a:t>
            </a:r>
            <a:r>
              <a:rPr lang="en-US" altLang="zh-CN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zh-CN" altLang="en-US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银牌</a:t>
            </a:r>
            <a:r>
              <a:rPr lang="en-US" altLang="zh-CN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lvl="1">
              <a:lnSpc>
                <a:spcPct val="100000"/>
              </a:lnSpc>
            </a:pPr>
            <a:r>
              <a:rPr lang="en-US" altLang="zh-CN" sz="2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SAT Competition 2021</a:t>
            </a:r>
            <a:r>
              <a:rPr lang="zh-CN" altLang="en-US" sz="2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（第三参赛人，学生第二参赛人）</a:t>
            </a:r>
            <a:r>
              <a:rPr lang="en-US" altLang="zh-CN" sz="2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lvl="2">
              <a:lnSpc>
                <a:spcPct val="100000"/>
              </a:lnSpc>
            </a:pPr>
            <a:r>
              <a:rPr lang="zh-CN" altLang="en-US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累积</a:t>
            </a:r>
            <a:r>
              <a:rPr lang="en-US" altLang="zh-CN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1</a:t>
            </a:r>
            <a:r>
              <a:rPr lang="zh-CN" altLang="en-US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项冠军</a:t>
            </a:r>
            <a:r>
              <a:rPr lang="en-US" altLang="zh-CN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zh-CN" altLang="en-US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金牌</a:t>
            </a:r>
            <a:r>
              <a:rPr lang="en-US" altLang="zh-CN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) 2</a:t>
            </a:r>
            <a:r>
              <a:rPr lang="zh-CN" altLang="en-US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项亚军</a:t>
            </a:r>
            <a:r>
              <a:rPr lang="en-US" altLang="zh-CN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zh-CN" altLang="en-US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银牌</a:t>
            </a:r>
            <a:r>
              <a:rPr lang="en-US" altLang="zh-CN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lvl="1">
              <a:lnSpc>
                <a:spcPct val="100000"/>
              </a:lnSpc>
            </a:pPr>
            <a:r>
              <a:rPr lang="en-US" altLang="zh-CN" b="0" i="0" dirty="0">
                <a:solidFill>
                  <a:srgbClr val="21212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Literal Assume and Random Shuffle: Light Methods for Parallel SAT Solving (</a:t>
            </a:r>
            <a:r>
              <a:rPr lang="zh-CN" altLang="en-US" b="0" i="0" dirty="0">
                <a:solidFill>
                  <a:srgbClr val="21212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在投</a:t>
            </a:r>
            <a:r>
              <a:rPr lang="zh-CN" altLang="en-US" dirty="0">
                <a:solidFill>
                  <a:srgbClr val="21212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二作</a:t>
            </a:r>
            <a:r>
              <a:rPr lang="en-US" altLang="zh-CN" b="0" i="0" dirty="0">
                <a:solidFill>
                  <a:srgbClr val="21212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)</a:t>
            </a:r>
          </a:p>
          <a:p>
            <a:pPr lvl="1">
              <a:lnSpc>
                <a:spcPct val="100000"/>
              </a:lnSpc>
            </a:pPr>
            <a:r>
              <a:rPr lang="en-US" altLang="zh-CN" b="0" i="0" dirty="0">
                <a:solidFill>
                  <a:srgbClr val="21212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Revisiting Restarts of CDCL: Should the Search Information be Preserved? (</a:t>
            </a:r>
            <a:r>
              <a:rPr lang="zh-CN" altLang="en-US" b="0" i="0" dirty="0">
                <a:solidFill>
                  <a:srgbClr val="21212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在投</a:t>
            </a:r>
            <a:r>
              <a:rPr lang="zh-CN" altLang="en-US" dirty="0">
                <a:solidFill>
                  <a:srgbClr val="21212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二作</a:t>
            </a:r>
            <a:r>
              <a:rPr lang="en-US" altLang="zh-CN" b="0" i="0" dirty="0">
                <a:solidFill>
                  <a:srgbClr val="21212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)</a:t>
            </a:r>
            <a:endParaRPr lang="en-US" altLang="zh-CN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lvl="1">
              <a:lnSpc>
                <a:spcPct val="100000"/>
              </a:lnSpc>
            </a:pPr>
            <a:endParaRPr lang="zh-CN" altLang="en-US" dirty="0"/>
          </a:p>
          <a:p>
            <a:pPr lvl="1">
              <a:lnSpc>
                <a:spcPct val="100000"/>
              </a:lnSpc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0104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BDCE62-9F6A-4663-8730-0B673E7D5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关键节点问题：</a:t>
            </a:r>
            <a:r>
              <a:rPr lang="en-US" altLang="zh-CN" dirty="0"/>
              <a:t>CNP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E043F51-2E05-4F2F-970B-C00B73E77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CNP</a:t>
            </a:r>
            <a:r>
              <a:rPr lang="zh-CN" altLang="en-US" dirty="0"/>
              <a:t>：给定一个数</a:t>
            </a:r>
            <a:r>
              <a:rPr lang="en-US" altLang="zh-CN" dirty="0"/>
              <a:t>K</a:t>
            </a:r>
            <a:r>
              <a:rPr lang="zh-CN" altLang="en-US" dirty="0"/>
              <a:t>，找到图中一个大小为</a:t>
            </a:r>
            <a:r>
              <a:rPr lang="en-US" altLang="zh-CN" dirty="0"/>
              <a:t>K</a:t>
            </a:r>
            <a:r>
              <a:rPr lang="zh-CN" altLang="en-US" dirty="0"/>
              <a:t>的点集</a:t>
            </a:r>
            <a:r>
              <a:rPr lang="en-US" altLang="zh-CN" dirty="0"/>
              <a:t>S</a:t>
            </a:r>
            <a:r>
              <a:rPr lang="zh-CN" altLang="en-US" dirty="0"/>
              <a:t>，使得去掉</a:t>
            </a:r>
            <a:r>
              <a:rPr lang="en-US" altLang="zh-CN" dirty="0"/>
              <a:t>S</a:t>
            </a:r>
            <a:r>
              <a:rPr lang="zh-CN" altLang="en-US" dirty="0"/>
              <a:t>中的点后，剩下的图中的连通点对数目尽可能地少。</a:t>
            </a:r>
            <a:endParaRPr lang="en-US" altLang="zh-CN" dirty="0"/>
          </a:p>
          <a:p>
            <a:pPr lvl="1"/>
            <a:r>
              <a:rPr lang="en-US" altLang="zh-CN" dirty="0" err="1"/>
              <a:t>E.g</a:t>
            </a:r>
            <a:r>
              <a:rPr lang="en-US" altLang="zh-CN" dirty="0"/>
              <a:t>: K=2</a:t>
            </a:r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2"/>
            <a:r>
              <a:rPr lang="en-US" altLang="zh-CN" dirty="0"/>
              <a:t>S={3,5}</a:t>
            </a:r>
          </a:p>
          <a:p>
            <a:pPr marL="914400" lvl="2" indent="0">
              <a:buNone/>
            </a:pPr>
            <a:endParaRPr lang="en-US" altLang="zh-CN" dirty="0"/>
          </a:p>
          <a:p>
            <a:pPr lvl="1"/>
            <a:r>
              <a:rPr lang="zh-CN" altLang="en-US" dirty="0"/>
              <a:t>在网络安全、社会网络分析、流行病预防等领域有着广泛应用。</a:t>
            </a:r>
            <a:endParaRPr lang="en-US" altLang="zh-CN" dirty="0"/>
          </a:p>
          <a:p>
            <a:pPr marL="914400" lvl="2" indent="0">
              <a:buNone/>
            </a:pPr>
            <a:endParaRPr lang="en-US" altLang="zh-CN" dirty="0"/>
          </a:p>
          <a:p>
            <a:pPr marL="914400" lvl="2" indent="0">
              <a:buNone/>
            </a:pPr>
            <a:endParaRPr lang="en-US" altLang="zh-CN" dirty="0"/>
          </a:p>
        </p:txBody>
      </p:sp>
      <p:pic>
        <p:nvPicPr>
          <p:cNvPr id="7" name="图片 6" descr="图示&#10;&#10;描述已自动生成">
            <a:extLst>
              <a:ext uri="{FF2B5EF4-FFF2-40B4-BE49-F238E27FC236}">
                <a16:creationId xmlns:a16="http://schemas.microsoft.com/office/drawing/2014/main" id="{C9E2D00D-F0F3-481A-91DD-5F42F9A21D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289" y="2641615"/>
            <a:ext cx="2135803" cy="1128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402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BDCE62-9F6A-4663-8730-0B673E7D5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遗传算法与局部搜索算法的结合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E043F51-2E05-4F2F-970B-C00B73E77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提出了一种以遗传算法为框架，内嵌基于割点的局部搜索算法。</a:t>
            </a:r>
            <a:endParaRPr lang="en-US" altLang="zh-CN" dirty="0"/>
          </a:p>
          <a:p>
            <a:r>
              <a:rPr lang="zh-CN" altLang="en-US" dirty="0"/>
              <a:t>创新点：</a:t>
            </a:r>
            <a:endParaRPr lang="en-US" altLang="zh-CN" dirty="0"/>
          </a:p>
          <a:p>
            <a:pPr lvl="1"/>
            <a:r>
              <a:rPr lang="zh-CN" altLang="en-US" dirty="0"/>
              <a:t>基于割点的局部搜索算法</a:t>
            </a:r>
            <a:endParaRPr lang="en-US" altLang="zh-CN" dirty="0"/>
          </a:p>
          <a:p>
            <a:pPr lvl="2"/>
            <a:r>
              <a:rPr lang="zh-CN" altLang="en-US" dirty="0"/>
              <a:t>每一轮选择一个大连通块块中的割点加入</a:t>
            </a:r>
            <a:r>
              <a:rPr lang="en-US" altLang="zh-CN" dirty="0"/>
              <a:t>S</a:t>
            </a:r>
            <a:r>
              <a:rPr lang="zh-CN" altLang="en-US" dirty="0"/>
              <a:t>，再从</a:t>
            </a:r>
            <a:r>
              <a:rPr lang="en-US" altLang="zh-CN" dirty="0"/>
              <a:t>S</a:t>
            </a:r>
            <a:r>
              <a:rPr lang="zh-CN" altLang="en-US" dirty="0"/>
              <a:t>中贪心的选择的一个点删除。</a:t>
            </a:r>
            <a:endParaRPr lang="en-US" altLang="zh-CN" dirty="0"/>
          </a:p>
          <a:p>
            <a:pPr lvl="2"/>
            <a:r>
              <a:rPr lang="zh-CN" altLang="en-US" dirty="0"/>
              <a:t>一种</a:t>
            </a:r>
            <a:r>
              <a:rPr lang="en-US" altLang="zh-CN" dirty="0" err="1"/>
              <a:t>tarjan</a:t>
            </a:r>
            <a:r>
              <a:rPr lang="zh-CN" altLang="en-US" dirty="0"/>
              <a:t>改进的算法，能在</a:t>
            </a:r>
            <a:r>
              <a:rPr lang="en-US" altLang="zh-CN" dirty="0"/>
              <a:t>O(V+E)</a:t>
            </a:r>
            <a:r>
              <a:rPr lang="zh-CN" altLang="en-US" dirty="0"/>
              <a:t>的时间内统计出图中的割点，且能计算出去除每个点后图剩余的连通点对数目。</a:t>
            </a:r>
            <a:endParaRPr lang="en-US" altLang="zh-CN" dirty="0"/>
          </a:p>
          <a:p>
            <a:pPr lvl="1"/>
            <a:r>
              <a:rPr lang="zh-CN" altLang="en-US" dirty="0"/>
              <a:t>基于平均种群相似度的变异操作以及解集池更新。</a:t>
            </a:r>
            <a:endParaRPr lang="en-US" altLang="zh-CN" dirty="0"/>
          </a:p>
          <a:p>
            <a:pPr lvl="2"/>
            <a:r>
              <a:rPr lang="zh-CN" altLang="en-US" dirty="0"/>
              <a:t>每个个体的变异概率基于平均种群相似度。</a:t>
            </a:r>
            <a:endParaRPr lang="en-US" altLang="zh-CN" dirty="0"/>
          </a:p>
          <a:p>
            <a:pPr lvl="2"/>
            <a:r>
              <a:rPr lang="zh-CN" altLang="en-US" dirty="0"/>
              <a:t>在解集池更新中，计算每一个解的分数：多样性和解的质量，这两者的比重是根据平均种群相似度动态调整的。</a:t>
            </a:r>
            <a:endParaRPr lang="en-US" altLang="zh-CN" dirty="0"/>
          </a:p>
          <a:p>
            <a:pPr marL="201168" lvl="1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44139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BDCE62-9F6A-4663-8730-0B673E7D5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命题可满足性问题：</a:t>
            </a:r>
            <a:r>
              <a:rPr lang="en-US" altLang="zh-CN" dirty="0"/>
              <a:t>SAT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CE043F51-2E05-4F2F-970B-C00B73E772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CN" dirty="0"/>
                  <a:t>SAT</a:t>
                </a:r>
                <a:r>
                  <a:rPr lang="zh-CN" altLang="en-US" dirty="0"/>
                  <a:t>：</a:t>
                </a:r>
                <a:r>
                  <a:rPr lang="zh-CN" altLang="en-US" b="0" i="0" dirty="0">
                    <a:solidFill>
                      <a:srgbClr val="333333"/>
                    </a:solidFill>
                    <a:effectLst/>
                    <a:latin typeface="Helvetica Neue"/>
                  </a:rPr>
                  <a:t>给定一个命题公式</a:t>
                </a:r>
                <a14:m>
                  <m:oMath xmlns:m="http://schemas.openxmlformats.org/officeDocument/2006/math">
                    <m:r>
                      <a:rPr lang="en-US" altLang="zh-CN" i="1" dirty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zh-CN" altLang="en-US" b="0" i="0" dirty="0">
                    <a:solidFill>
                      <a:srgbClr val="333333"/>
                    </a:solidFill>
                    <a:effectLst/>
                    <a:latin typeface="Helvetica Neue"/>
                  </a:rPr>
                  <a:t>，判断是否存在使</a:t>
                </a:r>
                <a14:m>
                  <m:oMath xmlns:m="http://schemas.openxmlformats.org/officeDocument/2006/math">
                    <m:r>
                      <a:rPr lang="en-US" altLang="zh-CN" i="1" dirty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zh-CN" altLang="en-US" dirty="0"/>
                  <a:t>为真的变量赋值。</a:t>
                </a:r>
                <a:endParaRPr lang="en-US" altLang="zh-CN" dirty="0"/>
              </a:p>
              <a:p>
                <a:pPr lvl="1"/>
                <a:r>
                  <a:rPr lang="en-US" altLang="zh-CN" dirty="0" err="1"/>
                  <a:t>E.g</a:t>
                </a:r>
                <a:r>
                  <a:rPr lang="en-US" altLang="zh-CN" dirty="0"/>
                  <a:t>: 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>
                        <a:latin typeface="Cambria Math" panose="02040503050406030204" pitchFamily="18" charset="0"/>
                      </a:rPr>
                      <m:t>∨¬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>
                        <a:latin typeface="Cambria Math" panose="02040503050406030204" pitchFamily="18" charset="0"/>
                      </a:rPr>
                      <m:t>)∧ (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>
                        <a:latin typeface="Cambria Math" panose="02040503050406030204" pitchFamily="18" charset="0"/>
                      </a:rPr>
                      <m:t>∨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zh-CN">
                        <a:latin typeface="Cambria Math" panose="02040503050406030204" pitchFamily="18" charset="0"/>
                      </a:rPr>
                      <m:t>)∧(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>
                        <a:latin typeface="Cambria Math" panose="02040503050406030204" pitchFamily="18" charset="0"/>
                      </a:rPr>
                      <m:t>∨¬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altLang="zh-CN">
                        <a:latin typeface="Cambria Math" panose="02040503050406030204" pitchFamily="18" charset="0"/>
                      </a:rPr>
                      <m:t>)∧(¬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>
                        <a:latin typeface="Cambria Math" panose="02040503050406030204" pitchFamily="18" charset="0"/>
                      </a:rPr>
                      <m:t>∨¬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zh-CN">
                        <a:latin typeface="Cambria Math" panose="02040503050406030204" pitchFamily="18" charset="0"/>
                      </a:rPr>
                      <m:t>∨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altLang="zh-CN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dirty="0"/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=1,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=1,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=1,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altLang="zh-CN" dirty="0"/>
              </a:p>
              <a:p>
                <a:pPr lvl="1"/>
                <a:r>
                  <a:rPr lang="zh-CN" altLang="en-US" dirty="0"/>
                  <a:t>第一个已知的</a:t>
                </a:r>
                <a:r>
                  <a:rPr lang="en-US" altLang="zh-CN" dirty="0"/>
                  <a:t>NP</a:t>
                </a:r>
                <a:r>
                  <a:rPr lang="zh-CN" altLang="en-US" dirty="0"/>
                  <a:t>完全问题 </a:t>
                </a:r>
                <a:r>
                  <a:rPr lang="en-US" altLang="zh-CN" dirty="0"/>
                  <a:t>[1971]</a:t>
                </a:r>
                <a:r>
                  <a:rPr lang="zh-CN" altLang="en-US" dirty="0"/>
                  <a:t>。</a:t>
                </a:r>
                <a:endParaRPr lang="en-US" altLang="zh-CN" dirty="0"/>
              </a:p>
              <a:p>
                <a:pPr lvl="1"/>
                <a:r>
                  <a:rPr lang="zh-CN" altLang="en-US" dirty="0"/>
                  <a:t>广泛应用于工业和科学领域：</a:t>
                </a:r>
                <a:r>
                  <a:rPr lang="zh-CN" altLang="en-US" b="0" i="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</a:rPr>
                  <a:t>电子设计自动化（</a:t>
                </a:r>
                <a:r>
                  <a:rPr lang="en-US" altLang="zh-CN" dirty="0"/>
                  <a:t>EDA</a:t>
                </a:r>
                <a:r>
                  <a:rPr lang="zh-CN" altLang="en-US" dirty="0"/>
                  <a:t>），模型检测（</a:t>
                </a:r>
                <a:r>
                  <a:rPr lang="en-US" altLang="zh-CN" dirty="0"/>
                  <a:t>Model Checking</a:t>
                </a:r>
                <a:r>
                  <a:rPr lang="zh-CN" altLang="en-US" dirty="0"/>
                  <a:t>）</a:t>
                </a:r>
                <a:r>
                  <a:rPr lang="en-US" altLang="zh-CN" dirty="0"/>
                  <a:t>……</a:t>
                </a:r>
              </a:p>
            </p:txBody>
          </p:sp>
        </mc:Choice>
        <mc:Fallback xmlns="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CE043F51-2E05-4F2F-970B-C00B73E772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5999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46FBBE-36E9-4422-A119-9C1EA5EBC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CDCL &amp; Local Search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3338F00F-3578-4C72-851D-2FCC6937255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CN" sz="2000" dirty="0" err="1"/>
                  <a:t>Lstech</a:t>
                </a:r>
                <a:r>
                  <a:rPr lang="en-US" altLang="zh-CN" sz="2000" dirty="0"/>
                  <a:t>: </a:t>
                </a:r>
              </a:p>
              <a:p>
                <a:pPr lvl="1"/>
                <a:r>
                  <a:rPr lang="en-US" altLang="zh-CN" dirty="0"/>
                  <a:t>2021 SAT Competition Main Track SAT </a:t>
                </a:r>
                <a:r>
                  <a:rPr lang="zh-CN" altLang="en-US" dirty="0"/>
                  <a:t>银牌</a:t>
                </a:r>
                <a:endParaRPr lang="en-US" altLang="zh-CN" dirty="0"/>
              </a:p>
              <a:p>
                <a:r>
                  <a:rPr lang="en-US" altLang="zh-CN" sz="2000" dirty="0" err="1"/>
                  <a:t>Kissat_inc</a:t>
                </a:r>
                <a:r>
                  <a:rPr lang="en-US" altLang="zh-CN" sz="2000" dirty="0"/>
                  <a:t>: </a:t>
                </a:r>
              </a:p>
              <a:p>
                <a:pPr lvl="1"/>
                <a:r>
                  <a:rPr lang="en-US" altLang="zh-CN" dirty="0"/>
                  <a:t>2022 SAT Competition Main Track </a:t>
                </a:r>
                <a:r>
                  <a:rPr lang="zh-CN" altLang="en-US" dirty="0"/>
                  <a:t>银牌</a:t>
                </a:r>
                <a:endParaRPr lang="en-US" altLang="zh-CN" dirty="0"/>
              </a:p>
              <a:p>
                <a:pPr lvl="1"/>
                <a:r>
                  <a:rPr lang="en-US" altLang="zh-CN" dirty="0"/>
                  <a:t>2022 SAT Competition Main Track SAT </a:t>
                </a:r>
                <a:r>
                  <a:rPr lang="zh-CN" altLang="en-US" dirty="0"/>
                  <a:t>银牌</a:t>
                </a:r>
                <a:endParaRPr lang="en-US" altLang="zh-CN" dirty="0"/>
              </a:p>
              <a:p>
                <a:endParaRPr lang="en-US" altLang="zh-CN" sz="2000" b="0" i="0" dirty="0">
                  <a:solidFill>
                    <a:srgbClr val="000000"/>
                  </a:solidFill>
                  <a:effectLst/>
                </a:endParaRPr>
              </a:p>
              <a:p>
                <a:r>
                  <a:rPr lang="zh-CN" altLang="en-US" sz="2000" b="0" i="0" dirty="0">
                    <a:solidFill>
                      <a:srgbClr val="000000"/>
                    </a:solidFill>
                    <a:effectLst/>
                  </a:rPr>
                  <a:t>将</a:t>
                </a:r>
                <a:r>
                  <a:rPr lang="en-US" altLang="zh-CN" sz="2000" b="0" i="0" dirty="0">
                    <a:solidFill>
                      <a:srgbClr val="000000"/>
                    </a:solidFill>
                    <a:effectLst/>
                  </a:rPr>
                  <a:t>CDCL</a:t>
                </a:r>
                <a:r>
                  <a:rPr lang="zh-CN" altLang="en-US" sz="2000" b="0" i="0" dirty="0">
                    <a:solidFill>
                      <a:srgbClr val="000000"/>
                    </a:solidFill>
                    <a:effectLst/>
                  </a:rPr>
                  <a:t>算法与</a:t>
                </a:r>
                <a:r>
                  <a:rPr lang="en-US" altLang="zh-CN" sz="2000" b="0" i="0" dirty="0">
                    <a:solidFill>
                      <a:srgbClr val="000000"/>
                    </a:solidFill>
                    <a:effectLst/>
                  </a:rPr>
                  <a:t>CCANR</a:t>
                </a:r>
                <a:r>
                  <a:rPr lang="zh-CN" altLang="en-US" sz="2000" b="0" i="0" dirty="0">
                    <a:solidFill>
                      <a:srgbClr val="000000"/>
                    </a:solidFill>
                    <a:effectLst/>
                  </a:rPr>
                  <a:t>相结合</a:t>
                </a:r>
                <a:r>
                  <a:rPr lang="zh-CN" altLang="en-US" sz="2000" dirty="0">
                    <a:solidFill>
                      <a:srgbClr val="000000"/>
                    </a:solidFill>
                  </a:rPr>
                  <a:t>并用</a:t>
                </a:r>
                <a:r>
                  <a:rPr lang="en-US" altLang="zh-CN" sz="2000" dirty="0">
                    <a:solidFill>
                      <a:srgbClr val="000000"/>
                    </a:solidFill>
                  </a:rPr>
                  <a:t>CCANR</a:t>
                </a:r>
                <a:r>
                  <a:rPr lang="zh-CN" altLang="en-US" sz="2000" dirty="0">
                    <a:solidFill>
                      <a:srgbClr val="000000"/>
                    </a:solidFill>
                  </a:rPr>
                  <a:t>的最好结果来影响变量的赋值。</a:t>
                </a:r>
                <a:endParaRPr lang="en-US" altLang="zh-CN" sz="2000" b="0" i="0" dirty="0">
                  <a:solidFill>
                    <a:srgbClr val="000000"/>
                  </a:solidFill>
                  <a:effectLst/>
                </a:endParaRPr>
              </a:p>
              <a:p>
                <a:pPr lvl="1"/>
                <a:r>
                  <a:rPr lang="zh-CN" altLang="en-US" sz="1600" dirty="0">
                    <a:solidFill>
                      <a:srgbClr val="000000"/>
                    </a:solidFill>
                  </a:rPr>
                  <a:t>每隔</a:t>
                </a:r>
                <a14:m>
                  <m:oMath xmlns:m="http://schemas.openxmlformats.org/officeDocument/2006/math">
                    <m:r>
                      <a:rPr lang="el-GR" altLang="zh-CN" sz="1600" i="1" dirty="0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zh-CN" altLang="en-US" sz="1600" i="1" dirty="0">
                        <a:latin typeface="Cambria Math" panose="02040503050406030204" pitchFamily="18" charset="0"/>
                      </a:rPr>
                      <m:t>次</m:t>
                    </m:r>
                  </m:oMath>
                </a14:m>
                <a:r>
                  <a:rPr lang="zh-CN" altLang="en-US" sz="1600" dirty="0"/>
                  <a:t>重启就调用一次</a:t>
                </a:r>
                <a:r>
                  <a:rPr lang="en-US" altLang="zh-CN" sz="1600" dirty="0"/>
                  <a:t>CCANR</a:t>
                </a:r>
                <a:r>
                  <a:rPr lang="zh-CN" altLang="en-US" sz="1600" dirty="0"/>
                  <a:t>，</a:t>
                </a:r>
                <a:r>
                  <a:rPr lang="el-GR" altLang="zh-CN" sz="1600" dirty="0"/>
                  <a:t> </a:t>
                </a:r>
                <a14:m>
                  <m:oMath xmlns:m="http://schemas.openxmlformats.org/officeDocument/2006/math">
                    <m:r>
                      <a:rPr lang="el-GR" altLang="zh-CN" sz="1600" i="1" dirty="0" smtClean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zh-CN" altLang="en-US" sz="1600" dirty="0"/>
                  <a:t>动态调整。</a:t>
                </a:r>
              </a:p>
            </p:txBody>
          </p:sp>
        </mc:Choice>
        <mc:Fallback xmlns="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3338F00F-3578-4C72-851D-2FCC693725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4937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2B7591-A7C1-BBF4-5804-D456203DC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0" i="0" dirty="0">
                <a:effectLst/>
              </a:rPr>
              <a:t>Revisiting Restarts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12405B3-2013-FC0B-B26D-40D761D91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zh-CN" sz="3200" dirty="0"/>
              <a:t>Cold-Restart</a:t>
            </a:r>
          </a:p>
          <a:p>
            <a:pPr lvl="2"/>
            <a:r>
              <a:rPr lang="en-US" altLang="zh-CN" sz="2400" dirty="0"/>
              <a:t>Order</a:t>
            </a:r>
          </a:p>
          <a:p>
            <a:pPr lvl="2"/>
            <a:r>
              <a:rPr lang="en-US" altLang="zh-CN" sz="2400" dirty="0"/>
              <a:t>Phases</a:t>
            </a:r>
          </a:p>
          <a:p>
            <a:pPr lvl="2"/>
            <a:r>
              <a:rPr lang="en-US" altLang="zh-CN" sz="2400" dirty="0"/>
              <a:t>Learnt clause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23244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46FBBE-36E9-4422-A119-9C1EA5EBC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并行</a:t>
            </a:r>
            <a:r>
              <a:rPr lang="en-US" altLang="zh-CN" dirty="0"/>
              <a:t>SAT</a:t>
            </a:r>
            <a:r>
              <a:rPr lang="zh-CN" altLang="en-US" dirty="0"/>
              <a:t>求解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338F00F-3578-4C72-851D-2FCC69372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 err="1"/>
              <a:t>Pakissat-rs</a:t>
            </a:r>
            <a:r>
              <a:rPr lang="en-US" altLang="zh-CN" sz="2000" dirty="0"/>
              <a:t>:</a:t>
            </a:r>
          </a:p>
          <a:p>
            <a:pPr lvl="1"/>
            <a:r>
              <a:rPr lang="en-US" altLang="zh-CN" dirty="0"/>
              <a:t>2022 SAT Competition Parallel Track </a:t>
            </a:r>
            <a:r>
              <a:rPr lang="zh-CN" altLang="en-US" dirty="0"/>
              <a:t>金牌</a:t>
            </a:r>
            <a:endParaRPr lang="en-US" altLang="zh-CN" dirty="0"/>
          </a:p>
          <a:p>
            <a:pPr lvl="1"/>
            <a:r>
              <a:rPr lang="en-US" altLang="zh-CN" dirty="0"/>
              <a:t>2022 SAT Competition Parallel Track SAT </a:t>
            </a:r>
            <a:r>
              <a:rPr lang="zh-CN" altLang="en-US" dirty="0"/>
              <a:t>金牌</a:t>
            </a:r>
            <a:r>
              <a:rPr lang="en-US" altLang="zh-CN" sz="2000" dirty="0"/>
              <a:t> </a:t>
            </a:r>
            <a:endParaRPr lang="en-US" altLang="zh-CN" dirty="0"/>
          </a:p>
          <a:p>
            <a:r>
              <a:rPr lang="en-US" altLang="zh-CN" sz="2000" dirty="0"/>
              <a:t>Random shuffle</a:t>
            </a:r>
            <a:r>
              <a:rPr lang="zh-CN" altLang="en-US" sz="2000" dirty="0"/>
              <a:t>：</a:t>
            </a:r>
            <a:r>
              <a:rPr lang="zh-CN" altLang="en-US" dirty="0"/>
              <a:t>根据相对信息对</a:t>
            </a:r>
            <a:r>
              <a:rPr lang="en-US" altLang="zh-CN" dirty="0"/>
              <a:t>Order</a:t>
            </a:r>
            <a:r>
              <a:rPr lang="zh-CN" altLang="en-US" dirty="0"/>
              <a:t>进行</a:t>
            </a:r>
            <a:r>
              <a:rPr lang="en-US" altLang="zh-CN" dirty="0"/>
              <a:t>shuffle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en-US" altLang="zh-CN" dirty="0"/>
              <a:t>Clause sharing &amp; Diversity.</a:t>
            </a: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sz="2000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C374B5F8-8B35-967A-93B0-D185798644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287" y="1970776"/>
            <a:ext cx="5081191" cy="3101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750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CE790EC-9F9F-4FA6-B913-F66D5F81E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自我感悟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FA392D1-53BD-435E-8499-7375FC94C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/>
          </a:p>
          <a:p>
            <a:r>
              <a:rPr lang="zh-CN" altLang="en-US" dirty="0"/>
              <a:t>方向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交流</a:t>
            </a:r>
            <a:r>
              <a:rPr lang="en-US" altLang="zh-CN" dirty="0"/>
              <a:t>&amp;</a:t>
            </a:r>
            <a:r>
              <a:rPr lang="zh-CN" altLang="en-US" dirty="0"/>
              <a:t>想法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/>
              <a:t>整理</a:t>
            </a:r>
            <a:r>
              <a:rPr lang="en-US" altLang="zh-CN"/>
              <a:t>&amp;</a:t>
            </a:r>
            <a:r>
              <a:rPr lang="zh-CN" altLang="en-US" dirty="0"/>
              <a:t>记录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60788312"/>
      </p:ext>
    </p:extLst>
  </p:cSld>
  <p:clrMapOvr>
    <a:masterClrMapping/>
  </p:clrMapOvr>
</p:sld>
</file>

<file path=ppt/theme/theme1.xml><?xml version="1.0" encoding="utf-8"?>
<a:theme xmlns:a="http://schemas.openxmlformats.org/drawingml/2006/main" name="回顾">
  <a:themeElements>
    <a:clrScheme name="回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454</TotalTime>
  <Words>574</Words>
  <Application>Microsoft Office PowerPoint</Application>
  <PresentationFormat>宽屏</PresentationFormat>
  <Paragraphs>65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Helvetica Neue</vt:lpstr>
      <vt:lpstr>Microsoft YaHei UI</vt:lpstr>
      <vt:lpstr>arial</vt:lpstr>
      <vt:lpstr>arial</vt:lpstr>
      <vt:lpstr>Calibri</vt:lpstr>
      <vt:lpstr>Calibri Light</vt:lpstr>
      <vt:lpstr>Cambria Math</vt:lpstr>
      <vt:lpstr>回顾</vt:lpstr>
      <vt:lpstr>迎新报告</vt:lpstr>
      <vt:lpstr>研究方向与成果概览</vt:lpstr>
      <vt:lpstr>关键节点问题：CNP</vt:lpstr>
      <vt:lpstr>遗传算法与局部搜索算法的结合</vt:lpstr>
      <vt:lpstr>命题可满足性问题：SAT</vt:lpstr>
      <vt:lpstr>CDCL &amp; Local Search</vt:lpstr>
      <vt:lpstr>Revisiting Restarts</vt:lpstr>
      <vt:lpstr>并行SAT求解</vt:lpstr>
      <vt:lpstr>自我感悟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转博申请答辩</dc:title>
  <dc:creator>陈 志翰</dc:creator>
  <cp:lastModifiedBy>陈 志翰</cp:lastModifiedBy>
  <cp:revision>134</cp:revision>
  <dcterms:created xsi:type="dcterms:W3CDTF">2022-04-10T11:37:37Z</dcterms:created>
  <dcterms:modified xsi:type="dcterms:W3CDTF">2022-09-01T03:09:35Z</dcterms:modified>
</cp:coreProperties>
</file>