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9" r:id="rId4"/>
    <p:sldId id="260" r:id="rId5"/>
    <p:sldId id="261" r:id="rId6"/>
    <p:sldId id="262" r:id="rId7"/>
    <p:sldId id="263" r:id="rId8"/>
    <p:sldId id="264" r:id="rId9"/>
    <p:sldId id="266" r:id="rId10"/>
    <p:sldId id="267" r:id="rId11"/>
    <p:sldId id="258" r:id="rId12"/>
    <p:sldId id="268" r:id="rId13"/>
    <p:sldId id="269"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2" autoAdjust="0"/>
    <p:restoredTop sz="74289" autoAdjust="0"/>
  </p:normalViewPr>
  <p:slideViewPr>
    <p:cSldViewPr snapToGrid="0">
      <p:cViewPr varScale="1">
        <p:scale>
          <a:sx n="55" d="100"/>
          <a:sy n="55"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FDC21-E696-49D5-9B5B-6A069AF958E9}" type="datetimeFigureOut">
              <a:rPr lang="en-US" smtClean="0"/>
              <a:t>11/13/2014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2A1F6F-8E8A-495F-92FC-43F2B17A98F9}" type="slidenum">
              <a:rPr lang="en-US" smtClean="0"/>
              <a:t>‹#›</a:t>
            </a:fld>
            <a:endParaRPr lang="en-US"/>
          </a:p>
        </p:txBody>
      </p:sp>
    </p:spTree>
    <p:extLst>
      <p:ext uri="{BB962C8B-B14F-4D97-AF65-F5344CB8AC3E}">
        <p14:creationId xmlns:p14="http://schemas.microsoft.com/office/powerpoint/2010/main" val="3757294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1</a:t>
            </a:fld>
            <a:endParaRPr lang="en-US"/>
          </a:p>
        </p:txBody>
      </p:sp>
    </p:spTree>
    <p:extLst>
      <p:ext uri="{BB962C8B-B14F-4D97-AF65-F5344CB8AC3E}">
        <p14:creationId xmlns:p14="http://schemas.microsoft.com/office/powerpoint/2010/main" val="3030756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10</a:t>
            </a:fld>
            <a:endParaRPr lang="en-US"/>
          </a:p>
        </p:txBody>
      </p:sp>
    </p:spTree>
    <p:extLst>
      <p:ext uri="{BB962C8B-B14F-4D97-AF65-F5344CB8AC3E}">
        <p14:creationId xmlns:p14="http://schemas.microsoft.com/office/powerpoint/2010/main" val="2947374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11</a:t>
            </a:fld>
            <a:endParaRPr lang="en-US"/>
          </a:p>
        </p:txBody>
      </p:sp>
    </p:spTree>
    <p:extLst>
      <p:ext uri="{BB962C8B-B14F-4D97-AF65-F5344CB8AC3E}">
        <p14:creationId xmlns:p14="http://schemas.microsoft.com/office/powerpoint/2010/main" val="562191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cap="non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cap="none" dirty="0" smtClean="0"/>
          </a:p>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12</a:t>
            </a:fld>
            <a:endParaRPr lang="en-US"/>
          </a:p>
        </p:txBody>
      </p:sp>
    </p:spTree>
    <p:extLst>
      <p:ext uri="{BB962C8B-B14F-4D97-AF65-F5344CB8AC3E}">
        <p14:creationId xmlns:p14="http://schemas.microsoft.com/office/powerpoint/2010/main" val="1259162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13</a:t>
            </a:fld>
            <a:endParaRPr lang="en-US"/>
          </a:p>
        </p:txBody>
      </p:sp>
    </p:spTree>
    <p:extLst>
      <p:ext uri="{BB962C8B-B14F-4D97-AF65-F5344CB8AC3E}">
        <p14:creationId xmlns:p14="http://schemas.microsoft.com/office/powerpoint/2010/main" val="803513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14</a:t>
            </a:fld>
            <a:endParaRPr lang="en-US"/>
          </a:p>
        </p:txBody>
      </p:sp>
    </p:spTree>
    <p:extLst>
      <p:ext uri="{BB962C8B-B14F-4D97-AF65-F5344CB8AC3E}">
        <p14:creationId xmlns:p14="http://schemas.microsoft.com/office/powerpoint/2010/main" val="1887928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2</a:t>
            </a:fld>
            <a:endParaRPr lang="en-US"/>
          </a:p>
        </p:txBody>
      </p:sp>
    </p:spTree>
    <p:extLst>
      <p:ext uri="{BB962C8B-B14F-4D97-AF65-F5344CB8AC3E}">
        <p14:creationId xmlns:p14="http://schemas.microsoft.com/office/powerpoint/2010/main" val="1076156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3</a:t>
            </a:fld>
            <a:endParaRPr lang="en-US"/>
          </a:p>
        </p:txBody>
      </p:sp>
    </p:spTree>
    <p:extLst>
      <p:ext uri="{BB962C8B-B14F-4D97-AF65-F5344CB8AC3E}">
        <p14:creationId xmlns:p14="http://schemas.microsoft.com/office/powerpoint/2010/main" val="2284120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4</a:t>
            </a:fld>
            <a:endParaRPr lang="en-US"/>
          </a:p>
        </p:txBody>
      </p:sp>
    </p:spTree>
    <p:extLst>
      <p:ext uri="{BB962C8B-B14F-4D97-AF65-F5344CB8AC3E}">
        <p14:creationId xmlns:p14="http://schemas.microsoft.com/office/powerpoint/2010/main" val="2321706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5</a:t>
            </a:fld>
            <a:endParaRPr lang="en-US"/>
          </a:p>
        </p:txBody>
      </p:sp>
    </p:spTree>
    <p:extLst>
      <p:ext uri="{BB962C8B-B14F-4D97-AF65-F5344CB8AC3E}">
        <p14:creationId xmlns:p14="http://schemas.microsoft.com/office/powerpoint/2010/main" val="2040132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6</a:t>
            </a:fld>
            <a:endParaRPr lang="en-US"/>
          </a:p>
        </p:txBody>
      </p:sp>
    </p:spTree>
    <p:extLst>
      <p:ext uri="{BB962C8B-B14F-4D97-AF65-F5344CB8AC3E}">
        <p14:creationId xmlns:p14="http://schemas.microsoft.com/office/powerpoint/2010/main" val="3237211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7</a:t>
            </a:fld>
            <a:endParaRPr lang="en-US"/>
          </a:p>
        </p:txBody>
      </p:sp>
    </p:spTree>
    <p:extLst>
      <p:ext uri="{BB962C8B-B14F-4D97-AF65-F5344CB8AC3E}">
        <p14:creationId xmlns:p14="http://schemas.microsoft.com/office/powerpoint/2010/main" val="1246412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8</a:t>
            </a:fld>
            <a:endParaRPr lang="en-US"/>
          </a:p>
        </p:txBody>
      </p:sp>
    </p:spTree>
    <p:extLst>
      <p:ext uri="{BB962C8B-B14F-4D97-AF65-F5344CB8AC3E}">
        <p14:creationId xmlns:p14="http://schemas.microsoft.com/office/powerpoint/2010/main" val="371740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A1F6F-8E8A-495F-92FC-43F2B17A98F9}" type="slidenum">
              <a:rPr lang="en-US" smtClean="0"/>
              <a:t>9</a:t>
            </a:fld>
            <a:endParaRPr lang="en-US"/>
          </a:p>
        </p:txBody>
      </p:sp>
    </p:spTree>
    <p:extLst>
      <p:ext uri="{BB962C8B-B14F-4D97-AF65-F5344CB8AC3E}">
        <p14:creationId xmlns:p14="http://schemas.microsoft.com/office/powerpoint/2010/main" val="1610472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149578" y="6489700"/>
            <a:ext cx="2057400" cy="365125"/>
          </a:xfrm>
        </p:spPr>
        <p:txBody>
          <a:bodyPr/>
          <a:lstStyle/>
          <a:p>
            <a:fld id="{48A87A34-81AB-432B-8DAE-1953F412C126}" type="datetimeFigureOut">
              <a:rPr lang="en-US" dirty="0"/>
              <a:t>11/13/2014</a:t>
            </a:fld>
            <a:endParaRPr lang="en-US" dirty="0"/>
          </a:p>
        </p:txBody>
      </p:sp>
      <p:sp>
        <p:nvSpPr>
          <p:cNvPr id="5" name="Footer Placeholder 4"/>
          <p:cNvSpPr>
            <a:spLocks noGrp="1"/>
          </p:cNvSpPr>
          <p:nvPr>
            <p:ph type="ftr" sz="quarter" idx="11"/>
          </p:nvPr>
        </p:nvSpPr>
        <p:spPr>
          <a:xfrm>
            <a:off x="0" y="6492875"/>
            <a:ext cx="5004665" cy="365125"/>
          </a:xfrm>
        </p:spPr>
        <p:txBody>
          <a:bodyPr/>
          <a:lstStyle/>
          <a:p>
            <a:r>
              <a:rPr lang="zh-CN" altLang="en-US" dirty="0" smtClean="0"/>
              <a:t>中国科学院科学与技术前沿论坛 </a:t>
            </a:r>
            <a:r>
              <a:rPr lang="en-US" altLang="zh-CN" dirty="0" smtClean="0"/>
              <a:t>– </a:t>
            </a:r>
            <a:r>
              <a:rPr lang="zh-CN" altLang="en-US" dirty="0" smtClean="0"/>
              <a:t>软件与网络安全</a:t>
            </a:r>
            <a:endParaRPr lang="en-US" dirty="0" smtClean="0"/>
          </a:p>
        </p:txBody>
      </p:sp>
      <p:sp>
        <p:nvSpPr>
          <p:cNvPr id="6" name="Slide Number Placeholder 5"/>
          <p:cNvSpPr>
            <a:spLocks noGrp="1"/>
          </p:cNvSpPr>
          <p:nvPr>
            <p:ph type="sldNum" sz="quarter" idx="12"/>
          </p:nvPr>
        </p:nvSpPr>
        <p:spPr>
          <a:xfrm>
            <a:off x="8570839" y="6489701"/>
            <a:ext cx="573161" cy="365125"/>
          </a:xfrm>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720953" y="6480176"/>
            <a:ext cx="2057400" cy="365125"/>
          </a:xfrm>
        </p:spPr>
        <p:txBody>
          <a:bodyPr/>
          <a:lstStyle/>
          <a:p>
            <a:fld id="{48A87A34-81AB-432B-8DAE-1953F412C126}" type="datetimeFigureOut">
              <a:rPr lang="en-US" dirty="0"/>
              <a:t>11/13/2014</a:t>
            </a:fld>
            <a:endParaRPr lang="en-US" dirty="0"/>
          </a:p>
        </p:txBody>
      </p:sp>
      <p:sp>
        <p:nvSpPr>
          <p:cNvPr id="5" name="Footer Placeholder 4"/>
          <p:cNvSpPr>
            <a:spLocks noGrp="1"/>
          </p:cNvSpPr>
          <p:nvPr>
            <p:ph type="ftr" sz="quarter" idx="11"/>
          </p:nvPr>
        </p:nvSpPr>
        <p:spPr>
          <a:xfrm>
            <a:off x="0" y="6492875"/>
            <a:ext cx="5004665" cy="365125"/>
          </a:xfrm>
        </p:spPr>
        <p:txBody>
          <a:bodyPr/>
          <a:lstStyle/>
          <a:p>
            <a:r>
              <a:rPr lang="zh-CN" altLang="en-US" dirty="0" smtClean="0"/>
              <a:t>中国科学院科学与技术前沿论坛 </a:t>
            </a:r>
            <a:r>
              <a:rPr lang="en-US" altLang="zh-CN" dirty="0" smtClean="0"/>
              <a:t>– </a:t>
            </a:r>
            <a:r>
              <a:rPr lang="zh-CN" altLang="en-US" dirty="0" smtClean="0"/>
              <a:t>软件与网络安全</a:t>
            </a:r>
            <a:endParaRPr lang="en-US" dirty="0" smtClean="0"/>
          </a:p>
        </p:txBody>
      </p:sp>
      <p:sp>
        <p:nvSpPr>
          <p:cNvPr id="6" name="Slide Number Placeholder 5"/>
          <p:cNvSpPr>
            <a:spLocks noGrp="1"/>
          </p:cNvSpPr>
          <p:nvPr>
            <p:ph type="sldNum" sz="quarter" idx="12"/>
          </p:nvPr>
        </p:nvSpPr>
        <p:spPr>
          <a:xfrm>
            <a:off x="8126610" y="6480175"/>
            <a:ext cx="573161" cy="365125"/>
          </a:xfrm>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11/13/2014</a:t>
            </a:fld>
            <a:endParaRPr lang="en-US" dirty="0"/>
          </a:p>
        </p:txBody>
      </p:sp>
      <p:sp>
        <p:nvSpPr>
          <p:cNvPr id="5" name="Footer Placeholder 4"/>
          <p:cNvSpPr>
            <a:spLocks noGrp="1"/>
          </p:cNvSpPr>
          <p:nvPr>
            <p:ph type="ftr" sz="quarter" idx="11"/>
          </p:nvPr>
        </p:nvSpPr>
        <p:spPr/>
        <p:txBody>
          <a:bodyPr/>
          <a:lstStyle/>
          <a:p>
            <a:r>
              <a:rPr lang="zh-CN" altLang="en-US" dirty="0" smtClean="0"/>
              <a:t>中国科学院科学与技术前沿论坛 </a:t>
            </a:r>
            <a:r>
              <a:rPr lang="en-US" altLang="zh-CN" dirty="0" smtClean="0"/>
              <a:t>– </a:t>
            </a:r>
            <a:r>
              <a:rPr lang="zh-CN" altLang="en-US" dirty="0" smtClean="0"/>
              <a:t>软件与网络安全论坛</a:t>
            </a:r>
            <a:endParaRPr lang="en-US" dirty="0" smtClean="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11/13/2014</a:t>
            </a:fld>
            <a:endParaRPr lang="en-US" dirty="0"/>
          </a:p>
        </p:txBody>
      </p:sp>
      <p:sp>
        <p:nvSpPr>
          <p:cNvPr id="6" name="Footer Placeholder 5"/>
          <p:cNvSpPr>
            <a:spLocks noGrp="1"/>
          </p:cNvSpPr>
          <p:nvPr>
            <p:ph type="ftr" sz="quarter" idx="11"/>
          </p:nvPr>
        </p:nvSpPr>
        <p:spPr/>
        <p:txBody>
          <a:bodyPr/>
          <a:lstStyle/>
          <a:p>
            <a:r>
              <a:rPr lang="zh-CN" altLang="en-US" dirty="0" smtClean="0"/>
              <a:t>中国科学院科学与技术前沿论坛 </a:t>
            </a:r>
            <a:r>
              <a:rPr lang="en-US" altLang="zh-CN" dirty="0" smtClean="0"/>
              <a:t>– </a:t>
            </a:r>
            <a:r>
              <a:rPr lang="zh-CN" altLang="en-US" dirty="0" smtClean="0"/>
              <a:t>软件与网络安全论坛</a:t>
            </a:r>
            <a:endParaRPr lang="en-US" dirty="0" smtClean="0"/>
          </a:p>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11/13/2014</a:t>
            </a:fld>
            <a:endParaRPr lang="en-US" dirty="0"/>
          </a:p>
        </p:txBody>
      </p:sp>
      <p:sp>
        <p:nvSpPr>
          <p:cNvPr id="8" name="Footer Placeholder 7"/>
          <p:cNvSpPr>
            <a:spLocks noGrp="1"/>
          </p:cNvSpPr>
          <p:nvPr>
            <p:ph type="ftr" sz="quarter" idx="11"/>
          </p:nvPr>
        </p:nvSpPr>
        <p:spPr/>
        <p:txBody>
          <a:bodyPr/>
          <a:lstStyle/>
          <a:p>
            <a:r>
              <a:rPr lang="zh-CN" altLang="en-US" dirty="0" smtClean="0"/>
              <a:t>中国科学院科学与技术前沿论坛 </a:t>
            </a:r>
            <a:r>
              <a:rPr lang="en-US" altLang="zh-CN" dirty="0" smtClean="0"/>
              <a:t>– </a:t>
            </a:r>
            <a:r>
              <a:rPr lang="zh-CN" altLang="en-US" dirty="0" smtClean="0"/>
              <a:t>软件与网络安全论坛</a:t>
            </a:r>
            <a:endParaRPr lang="en-US" dirty="0" smtClean="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11/13/2014</a:t>
            </a:fld>
            <a:endParaRPr lang="en-US" dirty="0"/>
          </a:p>
        </p:txBody>
      </p:sp>
      <p:sp>
        <p:nvSpPr>
          <p:cNvPr id="4" name="Footer Placeholder 3"/>
          <p:cNvSpPr>
            <a:spLocks noGrp="1"/>
          </p:cNvSpPr>
          <p:nvPr>
            <p:ph type="ftr" sz="quarter" idx="11"/>
          </p:nvPr>
        </p:nvSpPr>
        <p:spPr/>
        <p:txBody>
          <a:bodyPr/>
          <a:lstStyle/>
          <a:p>
            <a:r>
              <a:rPr lang="zh-CN" altLang="en-US" dirty="0" smtClean="0"/>
              <a:t>中国科学院科学与技术前沿论坛 </a:t>
            </a:r>
            <a:r>
              <a:rPr lang="en-US" altLang="zh-CN" dirty="0" smtClean="0"/>
              <a:t>– </a:t>
            </a:r>
            <a:r>
              <a:rPr lang="zh-CN" altLang="en-US" dirty="0" smtClean="0"/>
              <a:t>软件与网络安全论坛</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11/13/2014</a:t>
            </a:fld>
            <a:endParaRPr lang="en-US" dirty="0"/>
          </a:p>
        </p:txBody>
      </p:sp>
      <p:sp>
        <p:nvSpPr>
          <p:cNvPr id="3" name="Footer Placeholder 2"/>
          <p:cNvSpPr>
            <a:spLocks noGrp="1"/>
          </p:cNvSpPr>
          <p:nvPr>
            <p:ph type="ftr" sz="quarter" idx="11"/>
          </p:nvPr>
        </p:nvSpPr>
        <p:spPr/>
        <p:txBody>
          <a:bodyPr/>
          <a:lstStyle/>
          <a:p>
            <a:r>
              <a:rPr lang="zh-CN" altLang="en-US" dirty="0" smtClean="0"/>
              <a:t>中国科学院科学与技术前沿论坛 </a:t>
            </a:r>
            <a:r>
              <a:rPr lang="en-US" altLang="zh-CN" dirty="0" smtClean="0"/>
              <a:t>– </a:t>
            </a:r>
            <a:r>
              <a:rPr lang="zh-CN" altLang="en-US" dirty="0" smtClean="0"/>
              <a:t>软件与网络安全论坛</a:t>
            </a:r>
            <a:endParaRPr lang="en-US" dirty="0" smtClean="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11/13/2014</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zh-CN" altLang="en-US" dirty="0" smtClean="0"/>
              <a:t>中国科学院科学与技术前沿论坛 </a:t>
            </a:r>
            <a:r>
              <a:rPr lang="en-US" altLang="zh-CN" dirty="0" smtClean="0"/>
              <a:t>– </a:t>
            </a:r>
            <a:r>
              <a:rPr lang="zh-CN" altLang="en-US" dirty="0" smtClean="0"/>
              <a:t>软件与网络安全论坛</a:t>
            </a:r>
            <a:endParaRPr lang="en-US" dirty="0" smtClean="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Mobile</a:t>
            </a:r>
            <a:r>
              <a:rPr lang="zh-CN" altLang="en-US" dirty="0" smtClean="0"/>
              <a:t>和</a:t>
            </a:r>
            <a:r>
              <a:rPr lang="en-US" altLang="zh-CN" dirty="0" smtClean="0"/>
              <a:t>Cloud</a:t>
            </a:r>
            <a:r>
              <a:rPr lang="zh-CN" altLang="en-US" dirty="0" smtClean="0"/>
              <a:t>时代的软件安全研究新课题 </a:t>
            </a:r>
            <a:endParaRPr lang="en-US" dirty="0"/>
          </a:p>
        </p:txBody>
      </p:sp>
      <p:sp>
        <p:nvSpPr>
          <p:cNvPr id="3" name="Subtitle 2"/>
          <p:cNvSpPr>
            <a:spLocks noGrp="1"/>
          </p:cNvSpPr>
          <p:nvPr>
            <p:ph type="subTitle" idx="1"/>
          </p:nvPr>
        </p:nvSpPr>
        <p:spPr/>
        <p:txBody>
          <a:bodyPr>
            <a:normAutofit fontScale="92500" lnSpcReduction="10000"/>
          </a:bodyPr>
          <a:lstStyle/>
          <a:p>
            <a:r>
              <a:rPr lang="zh-CN" altLang="en-US" dirty="0"/>
              <a:t>微软研究院</a:t>
            </a:r>
            <a:endParaRPr lang="en-US" altLang="zh-CN" dirty="0"/>
          </a:p>
          <a:p>
            <a:r>
              <a:rPr lang="zh-CN" altLang="en-US" dirty="0" smtClean="0"/>
              <a:t>陈硕</a:t>
            </a:r>
            <a:endParaRPr lang="en-US" altLang="zh-CN" dirty="0" smtClean="0"/>
          </a:p>
          <a:p>
            <a:r>
              <a:rPr lang="en-US" dirty="0" smtClean="0"/>
              <a:t>2014.11.13</a:t>
            </a:r>
            <a:endParaRPr lang="en-US" dirty="0"/>
          </a:p>
        </p:txBody>
      </p:sp>
      <p:sp>
        <p:nvSpPr>
          <p:cNvPr id="5" name="Footer Placeholder 4"/>
          <p:cNvSpPr>
            <a:spLocks noGrp="1"/>
          </p:cNvSpPr>
          <p:nvPr>
            <p:ph type="ftr" sz="quarter" idx="11"/>
          </p:nvPr>
        </p:nvSpPr>
        <p:spPr/>
        <p:txBody>
          <a:bodyPr/>
          <a:lstStyle/>
          <a:p>
            <a:r>
              <a:rPr lang="zh-CN" altLang="en-US" dirty="0" smtClean="0"/>
              <a:t>中国科学院科学与技术前沿论坛 </a:t>
            </a:r>
            <a:r>
              <a:rPr lang="en-US" altLang="zh-CN" dirty="0" smtClean="0"/>
              <a:t>– </a:t>
            </a:r>
            <a:r>
              <a:rPr lang="zh-CN" altLang="en-US" dirty="0" smtClean="0"/>
              <a:t>软件与网络安全</a:t>
            </a:r>
            <a:endParaRPr lang="en-US" dirty="0" smtClean="0"/>
          </a:p>
        </p:txBody>
      </p:sp>
    </p:spTree>
    <p:extLst>
      <p:ext uri="{BB962C8B-B14F-4D97-AF65-F5344CB8AC3E}">
        <p14:creationId xmlns:p14="http://schemas.microsoft.com/office/powerpoint/2010/main" val="2598760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77200" cy="669131"/>
          </a:xfrm>
        </p:spPr>
        <p:txBody>
          <a:bodyPr>
            <a:normAutofit/>
          </a:bodyPr>
          <a:lstStyle/>
          <a:p>
            <a:r>
              <a:rPr lang="zh-CN" altLang="en-US" sz="4000" dirty="0" smtClean="0"/>
              <a:t>这类问题是我这几年关注的重点</a:t>
            </a:r>
            <a:endParaRPr lang="en-US" dirty="0"/>
          </a:p>
        </p:txBody>
      </p:sp>
      <p:sp>
        <p:nvSpPr>
          <p:cNvPr id="3" name="Content Placeholder 2"/>
          <p:cNvSpPr>
            <a:spLocks noGrp="1"/>
          </p:cNvSpPr>
          <p:nvPr>
            <p:ph idx="4294967295"/>
          </p:nvPr>
        </p:nvSpPr>
        <p:spPr>
          <a:xfrm>
            <a:off x="526490" y="1229053"/>
            <a:ext cx="7886700" cy="5263822"/>
          </a:xfrm>
          <a:prstGeom prst="rect">
            <a:avLst/>
          </a:prstGeom>
        </p:spPr>
        <p:txBody>
          <a:bodyPr>
            <a:normAutofit fontScale="85000" lnSpcReduction="10000"/>
          </a:bodyPr>
          <a:lstStyle/>
          <a:p>
            <a:r>
              <a:rPr lang="zh-CN" altLang="en-US" cap="none" dirty="0" smtClean="0"/>
              <a:t>我们对电商支付系统的研究</a:t>
            </a:r>
            <a:r>
              <a:rPr lang="en-US" cap="none" dirty="0" smtClean="0"/>
              <a:t> </a:t>
            </a:r>
            <a:r>
              <a:rPr lang="en-US" cap="none" dirty="0"/>
              <a:t>[</a:t>
            </a:r>
            <a:r>
              <a:rPr lang="en-US" cap="none" dirty="0" smtClean="0"/>
              <a:t>S&amp;P 2011]</a:t>
            </a:r>
          </a:p>
          <a:p>
            <a:pPr lvl="1"/>
            <a:r>
              <a:rPr lang="zh-CN" altLang="en-US" cap="none" dirty="0" smtClean="0"/>
              <a:t>电商集成第三方支付方案普遍存在逻</a:t>
            </a:r>
            <a:r>
              <a:rPr lang="zh-CN" altLang="en-US" cap="none" dirty="0"/>
              <a:t>辑漏</a:t>
            </a:r>
            <a:r>
              <a:rPr lang="zh-CN" altLang="en-US" cap="none" dirty="0" smtClean="0"/>
              <a:t>洞   （支付方案包括：多种</a:t>
            </a:r>
            <a:r>
              <a:rPr lang="en-US" altLang="zh-CN" cap="none" dirty="0" smtClean="0"/>
              <a:t>PayPal, Amazon Payments, Google Checkout </a:t>
            </a:r>
            <a:r>
              <a:rPr lang="zh-CN" altLang="en-US" cap="none" dirty="0" smtClean="0"/>
              <a:t>方案）</a:t>
            </a:r>
            <a:endParaRPr lang="en-US" cap="none" dirty="0" smtClean="0"/>
          </a:p>
          <a:p>
            <a:pPr lvl="1"/>
            <a:r>
              <a:rPr lang="zh-CN" altLang="en-US" cap="none" dirty="0"/>
              <a:t>这些逻辑漏</a:t>
            </a:r>
            <a:r>
              <a:rPr lang="zh-CN" altLang="en-US" cap="none" dirty="0" smtClean="0"/>
              <a:t>洞导致用户可以免费购物</a:t>
            </a:r>
            <a:endParaRPr lang="en-US" cap="none" dirty="0"/>
          </a:p>
          <a:p>
            <a:pPr lvl="1"/>
            <a:r>
              <a:rPr lang="zh-CN" altLang="en-US" cap="none" dirty="0" smtClean="0"/>
              <a:t>我们实施了“免</a:t>
            </a:r>
            <a:r>
              <a:rPr lang="zh-CN" altLang="en-US" cap="none" dirty="0"/>
              <a:t>费购</a:t>
            </a:r>
            <a:r>
              <a:rPr lang="zh-CN" altLang="en-US" cap="none" dirty="0" smtClean="0"/>
              <a:t>物”攻击，成功收到了不同电商的商品。</a:t>
            </a:r>
            <a:r>
              <a:rPr lang="en-US" cap="none" dirty="0" smtClean="0"/>
              <a:t> </a:t>
            </a:r>
          </a:p>
          <a:p>
            <a:pPr lvl="1"/>
            <a:endParaRPr lang="en-US" cap="none" dirty="0" smtClean="0"/>
          </a:p>
          <a:p>
            <a:r>
              <a:rPr lang="zh-CN" altLang="en-US" cap="none" dirty="0"/>
              <a:t>我们</a:t>
            </a:r>
            <a:r>
              <a:rPr lang="zh-CN" altLang="en-US" cap="none" dirty="0" smtClean="0"/>
              <a:t>对第三方认证，即</a:t>
            </a:r>
            <a:r>
              <a:rPr lang="en-US" altLang="zh-CN" cap="none" dirty="0" smtClean="0"/>
              <a:t>single-sign-on</a:t>
            </a:r>
            <a:r>
              <a:rPr lang="zh-CN" altLang="en-US" cap="none" dirty="0" smtClean="0"/>
              <a:t>，的研究 </a:t>
            </a:r>
            <a:r>
              <a:rPr lang="en-US" altLang="zh-CN" cap="none" dirty="0" smtClean="0"/>
              <a:t>[</a:t>
            </a:r>
            <a:r>
              <a:rPr lang="en-US" cap="none" dirty="0" smtClean="0"/>
              <a:t>S&amp;P 2012]</a:t>
            </a:r>
          </a:p>
          <a:p>
            <a:pPr lvl="1"/>
            <a:r>
              <a:rPr lang="zh-CN" altLang="en-US" cap="none" dirty="0" smtClean="0"/>
              <a:t>我们开发了一种网络消息分析方法来</a:t>
            </a:r>
            <a:r>
              <a:rPr lang="zh-CN" altLang="en-US" cap="none" dirty="0"/>
              <a:t>分析第三方认</a:t>
            </a:r>
            <a:r>
              <a:rPr lang="zh-CN" altLang="en-US" cap="none" dirty="0" smtClean="0"/>
              <a:t>证系统</a:t>
            </a:r>
            <a:endParaRPr lang="en-US" altLang="zh-CN" cap="none" dirty="0" smtClean="0"/>
          </a:p>
          <a:p>
            <a:pPr lvl="1"/>
            <a:r>
              <a:rPr lang="zh-CN" altLang="en-US" cap="none" dirty="0"/>
              <a:t>我</a:t>
            </a:r>
            <a:r>
              <a:rPr lang="zh-CN" altLang="en-US" cap="none" dirty="0" smtClean="0"/>
              <a:t>们分析了包括基于</a:t>
            </a:r>
            <a:r>
              <a:rPr lang="en-US" cap="none" dirty="0" err="1" smtClean="0"/>
              <a:t>OpenID</a:t>
            </a:r>
            <a:r>
              <a:rPr lang="en-US" cap="none" dirty="0" smtClean="0"/>
              <a:t>, </a:t>
            </a:r>
            <a:r>
              <a:rPr lang="en-US" cap="none" dirty="0"/>
              <a:t>F</a:t>
            </a:r>
            <a:r>
              <a:rPr lang="en-US" cap="none" dirty="0" smtClean="0"/>
              <a:t>acebook Connect, Live ID, </a:t>
            </a:r>
            <a:r>
              <a:rPr lang="en-US" cap="none" dirty="0" err="1" smtClean="0"/>
              <a:t>JanRain</a:t>
            </a:r>
            <a:r>
              <a:rPr lang="zh-CN" altLang="en-US" cap="none" dirty="0" smtClean="0"/>
              <a:t>的</a:t>
            </a:r>
            <a:r>
              <a:rPr lang="zh-CN" altLang="en-US" cap="none" dirty="0"/>
              <a:t>实际系</a:t>
            </a:r>
            <a:r>
              <a:rPr lang="zh-CN" altLang="en-US" cap="none" dirty="0" smtClean="0"/>
              <a:t>统</a:t>
            </a:r>
            <a:r>
              <a:rPr lang="en-US" cap="none" dirty="0" smtClean="0"/>
              <a:t>.</a:t>
            </a:r>
          </a:p>
          <a:p>
            <a:pPr lvl="1"/>
            <a:r>
              <a:rPr lang="zh-CN" altLang="en-US" cap="none" dirty="0" smtClean="0"/>
              <a:t>逻辑漏洞同样普遍存在。它们导致黑客可以在不知用户密码的情况下登陆其账户。</a:t>
            </a:r>
            <a:endParaRPr lang="en-US" cap="none" dirty="0" smtClean="0"/>
          </a:p>
          <a:p>
            <a:pPr lvl="1"/>
            <a:endParaRPr lang="en-US" cap="none" dirty="0" smtClean="0"/>
          </a:p>
          <a:p>
            <a:r>
              <a:rPr lang="zh-CN" altLang="en-US" cap="none" dirty="0" smtClean="0"/>
              <a:t>我们对</a:t>
            </a:r>
            <a:r>
              <a:rPr lang="en-US" altLang="zh-CN" cap="none" dirty="0" smtClean="0"/>
              <a:t>Mobile/Cloud security SDK</a:t>
            </a:r>
            <a:r>
              <a:rPr lang="zh-CN" altLang="en-US" cap="none" dirty="0" smtClean="0"/>
              <a:t>的研究</a:t>
            </a:r>
            <a:r>
              <a:rPr lang="en-US" cap="none" dirty="0" smtClean="0"/>
              <a:t> [USENIX Security 2013]</a:t>
            </a:r>
          </a:p>
          <a:p>
            <a:pPr lvl="1"/>
            <a:r>
              <a:rPr lang="zh-CN" altLang="en-US" cap="none" dirty="0" smtClean="0"/>
              <a:t>我</a:t>
            </a:r>
            <a:r>
              <a:rPr lang="zh-CN" altLang="en-US" cap="none" dirty="0"/>
              <a:t>们提出了一种形式化的方</a:t>
            </a:r>
            <a:r>
              <a:rPr lang="zh-CN" altLang="en-US" cap="none" dirty="0" smtClean="0"/>
              <a:t>法，发现了这些</a:t>
            </a:r>
            <a:r>
              <a:rPr lang="en-US" altLang="zh-CN" cap="none" dirty="0" smtClean="0"/>
              <a:t>SDK</a:t>
            </a:r>
            <a:r>
              <a:rPr lang="zh-CN" altLang="en-US" cap="none" dirty="0" smtClean="0"/>
              <a:t>中有很多</a:t>
            </a:r>
            <a:r>
              <a:rPr lang="en-US" altLang="zh-CN" cap="none" dirty="0" smtClean="0"/>
              <a:t>implicit security assumption(</a:t>
            </a:r>
            <a:r>
              <a:rPr lang="zh-CN" altLang="en-US" cap="none" dirty="0" smtClean="0"/>
              <a:t>隐性的安全假设</a:t>
            </a:r>
            <a:r>
              <a:rPr lang="en-US" altLang="zh-CN" cap="none" dirty="0" smtClean="0"/>
              <a:t>)</a:t>
            </a:r>
            <a:r>
              <a:rPr lang="en-US" cap="none" dirty="0" smtClean="0"/>
              <a:t>.</a:t>
            </a:r>
          </a:p>
          <a:p>
            <a:pPr lvl="1"/>
            <a:r>
              <a:rPr lang="zh-CN" altLang="en-US" cap="none" dirty="0"/>
              <a:t>这些</a:t>
            </a:r>
            <a:r>
              <a:rPr lang="en-US" cap="none" dirty="0" smtClean="0"/>
              <a:t> </a:t>
            </a:r>
            <a:r>
              <a:rPr lang="en-US" altLang="zh-CN" cap="none" dirty="0"/>
              <a:t>implicit security </a:t>
            </a:r>
            <a:r>
              <a:rPr lang="en-US" altLang="zh-CN" cap="none" dirty="0" smtClean="0"/>
              <a:t>assumption</a:t>
            </a:r>
            <a:r>
              <a:rPr lang="zh-CN" altLang="en-US" cap="none" dirty="0" smtClean="0"/>
              <a:t>既没有在</a:t>
            </a:r>
            <a:r>
              <a:rPr lang="en-US" altLang="zh-CN" cap="none" dirty="0" smtClean="0"/>
              <a:t>SDK</a:t>
            </a:r>
            <a:r>
              <a:rPr lang="zh-CN" altLang="en-US" cap="none" dirty="0" smtClean="0"/>
              <a:t>代码中</a:t>
            </a:r>
            <a:r>
              <a:rPr lang="zh-CN" altLang="en-US" cap="none" smtClean="0"/>
              <a:t>保证</a:t>
            </a:r>
            <a:r>
              <a:rPr lang="zh-CN" altLang="en-US" cap="none" smtClean="0"/>
              <a:t>，又没有</a:t>
            </a:r>
            <a:r>
              <a:rPr lang="zh-CN" altLang="en-US" cap="none" dirty="0" smtClean="0"/>
              <a:t>在使用文档中写清楚。程序员即使严格按遵循</a:t>
            </a:r>
            <a:r>
              <a:rPr lang="en-US" altLang="zh-CN" cap="none" dirty="0" smtClean="0"/>
              <a:t>SDK</a:t>
            </a:r>
            <a:r>
              <a:rPr lang="zh-CN" altLang="en-US" cap="none" dirty="0" smtClean="0"/>
              <a:t>文档，也会写出不安全的程序。</a:t>
            </a:r>
            <a:endParaRPr lang="en-US" altLang="zh-CN" cap="none" dirty="0" smtClean="0"/>
          </a:p>
          <a:p>
            <a:pPr lvl="1"/>
            <a:endParaRPr lang="en-US" altLang="zh-CN" cap="none" dirty="0" smtClean="0"/>
          </a:p>
        </p:txBody>
      </p:sp>
      <p:sp>
        <p:nvSpPr>
          <p:cNvPr id="4" name="Footer Placeholder 3"/>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741631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661641"/>
          </a:xfrm>
        </p:spPr>
        <p:txBody>
          <a:bodyPr/>
          <a:lstStyle/>
          <a:p>
            <a:r>
              <a:rPr lang="zh-CN" altLang="en-US" dirty="0" smtClean="0"/>
              <a:t>为什么程序验证还没有被广泛应用？</a:t>
            </a:r>
            <a:endParaRPr lang="en-US" dirty="0"/>
          </a:p>
        </p:txBody>
      </p:sp>
      <p:sp>
        <p:nvSpPr>
          <p:cNvPr id="3" name="Content Placeholder 2"/>
          <p:cNvSpPr>
            <a:spLocks noGrp="1"/>
          </p:cNvSpPr>
          <p:nvPr>
            <p:ph sz="quarter" idx="13"/>
          </p:nvPr>
        </p:nvSpPr>
        <p:spPr>
          <a:xfrm>
            <a:off x="685330" y="1520191"/>
            <a:ext cx="7772870" cy="4773732"/>
          </a:xfrm>
        </p:spPr>
        <p:txBody>
          <a:bodyPr>
            <a:normAutofit lnSpcReduction="10000"/>
          </a:bodyPr>
          <a:lstStyle/>
          <a:p>
            <a:r>
              <a:rPr lang="zh-CN" altLang="en-US" cap="none" dirty="0"/>
              <a:t>形</a:t>
            </a:r>
            <a:r>
              <a:rPr lang="zh-CN" altLang="en-US" cap="none" dirty="0" smtClean="0"/>
              <a:t>式模型和实际系统的区别</a:t>
            </a:r>
            <a:endParaRPr lang="en-US" altLang="zh-CN" cap="none" dirty="0" smtClean="0"/>
          </a:p>
          <a:p>
            <a:pPr lvl="1"/>
            <a:r>
              <a:rPr lang="zh-CN" altLang="en-US" cap="none" dirty="0"/>
              <a:t>抽</a:t>
            </a:r>
            <a:r>
              <a:rPr lang="zh-CN" altLang="en-US" cap="none" dirty="0" smtClean="0"/>
              <a:t>象与具体</a:t>
            </a:r>
            <a:endParaRPr lang="en-US" altLang="zh-CN" cap="none" dirty="0" smtClean="0"/>
          </a:p>
          <a:p>
            <a:pPr lvl="1"/>
            <a:r>
              <a:rPr lang="zh-CN" altLang="en-US" cap="none" dirty="0"/>
              <a:t>完</a:t>
            </a:r>
            <a:r>
              <a:rPr lang="zh-CN" altLang="en-US" cap="none" dirty="0" smtClean="0"/>
              <a:t>整与不完整</a:t>
            </a:r>
            <a:endParaRPr lang="en-US" altLang="zh-CN" cap="none" dirty="0" smtClean="0"/>
          </a:p>
          <a:p>
            <a:r>
              <a:rPr lang="en-US" altLang="zh-CN" cap="none" dirty="0" smtClean="0"/>
              <a:t>Threat Model</a:t>
            </a:r>
            <a:r>
              <a:rPr lang="zh-CN" altLang="en-US" cap="none" dirty="0" smtClean="0"/>
              <a:t>和真正黑客的区别</a:t>
            </a:r>
            <a:endParaRPr lang="en-US" altLang="zh-CN" cap="none" dirty="0" smtClean="0"/>
          </a:p>
          <a:p>
            <a:pPr lvl="1"/>
            <a:r>
              <a:rPr lang="zh-CN" altLang="en-US" cap="none" dirty="0" smtClean="0"/>
              <a:t>一个</a:t>
            </a:r>
            <a:r>
              <a:rPr lang="en-US" altLang="zh-CN" cap="none" dirty="0" smtClean="0"/>
              <a:t>Threat Model</a:t>
            </a:r>
            <a:r>
              <a:rPr lang="zh-CN" altLang="en-US" cap="none" dirty="0" smtClean="0"/>
              <a:t>是否包括了黑客的所有可能行为？</a:t>
            </a:r>
            <a:endParaRPr lang="en-US" altLang="zh-CN" cap="none" dirty="0" smtClean="0"/>
          </a:p>
          <a:p>
            <a:pPr lvl="1"/>
            <a:r>
              <a:rPr lang="zh-CN" altLang="en-US" cap="none" dirty="0"/>
              <a:t>但</a:t>
            </a:r>
            <a:r>
              <a:rPr lang="zh-CN" altLang="en-US" cap="none" dirty="0" smtClean="0"/>
              <a:t>是，如何才能知道“我们还不知道什么”？</a:t>
            </a:r>
            <a:endParaRPr lang="en-US" altLang="zh-CN" cap="none" dirty="0" smtClean="0"/>
          </a:p>
          <a:p>
            <a:r>
              <a:rPr lang="zh-CN" altLang="en-US" cap="none" dirty="0" smtClean="0"/>
              <a:t>学术研究人员和真正程序员的区别</a:t>
            </a:r>
            <a:endParaRPr lang="en-US" altLang="zh-CN" cap="none" dirty="0" smtClean="0"/>
          </a:p>
          <a:p>
            <a:pPr lvl="1"/>
            <a:r>
              <a:rPr lang="zh-CN" altLang="en-US" cap="none" dirty="0" smtClean="0"/>
              <a:t>动力</a:t>
            </a:r>
            <a:endParaRPr lang="en-US" altLang="zh-CN" cap="none" dirty="0" smtClean="0"/>
          </a:p>
          <a:p>
            <a:pPr lvl="1"/>
            <a:r>
              <a:rPr lang="zh-CN" altLang="en-US" cap="none" dirty="0"/>
              <a:t>时</a:t>
            </a:r>
            <a:r>
              <a:rPr lang="zh-CN" altLang="en-US" cap="none" dirty="0" smtClean="0"/>
              <a:t>间 </a:t>
            </a:r>
            <a:endParaRPr lang="en-US" altLang="zh-CN" cap="none" dirty="0" smtClean="0"/>
          </a:p>
          <a:p>
            <a:pPr lvl="1"/>
            <a:r>
              <a:rPr lang="zh-CN" altLang="en-US" cap="none" dirty="0" smtClean="0"/>
              <a:t>知识结构</a:t>
            </a:r>
            <a:endParaRPr lang="en-US" altLang="zh-CN" cap="none" dirty="0" smtClean="0"/>
          </a:p>
          <a:p>
            <a:r>
              <a:rPr lang="zh-CN" altLang="en-US" cap="none" dirty="0"/>
              <a:t>今天</a:t>
            </a:r>
            <a:r>
              <a:rPr lang="zh-CN" altLang="en-US" cap="none" dirty="0" smtClean="0"/>
              <a:t>，对</a:t>
            </a:r>
            <a:r>
              <a:rPr lang="zh-CN" altLang="en-US" dirty="0" smtClean="0"/>
              <a:t>程</a:t>
            </a:r>
            <a:r>
              <a:rPr lang="zh-CN" altLang="en-US" dirty="0"/>
              <a:t>序证</a:t>
            </a:r>
            <a:r>
              <a:rPr lang="zh-CN" altLang="en-US" dirty="0" smtClean="0"/>
              <a:t>明的研究应该不仅关注于建立理论和工具，更重要的是要了解</a:t>
            </a:r>
            <a:r>
              <a:rPr lang="zh-CN" altLang="en-US" cap="none" dirty="0"/>
              <a:t>实际系</a:t>
            </a:r>
            <a:r>
              <a:rPr lang="zh-CN" altLang="en-US" cap="none" dirty="0" smtClean="0"/>
              <a:t>统、</a:t>
            </a:r>
            <a:r>
              <a:rPr lang="zh-CN" altLang="en-US" cap="none" dirty="0"/>
              <a:t>真正黑</a:t>
            </a:r>
            <a:r>
              <a:rPr lang="zh-CN" altLang="en-US" cap="none" dirty="0" smtClean="0"/>
              <a:t>客和</a:t>
            </a:r>
            <a:r>
              <a:rPr lang="zh-CN" altLang="en-US" cap="none" dirty="0"/>
              <a:t>真正程序</a:t>
            </a:r>
            <a:r>
              <a:rPr lang="zh-CN" altLang="en-US" cap="none" dirty="0" smtClean="0"/>
              <a:t>员。</a:t>
            </a:r>
            <a:endParaRPr lang="en-US" altLang="zh-CN" cap="none" dirty="0" smtClean="0"/>
          </a:p>
          <a:p>
            <a:endParaRPr lang="en-US" altLang="zh-CN" dirty="0" smtClean="0"/>
          </a:p>
          <a:p>
            <a:endParaRPr lang="en-US" dirty="0"/>
          </a:p>
        </p:txBody>
      </p:sp>
      <p:sp>
        <p:nvSpPr>
          <p:cNvPr id="4" name="Footer Placeholder 3"/>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311891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745825"/>
          </a:xfrm>
        </p:spPr>
        <p:txBody>
          <a:bodyPr>
            <a:normAutofit/>
          </a:bodyPr>
          <a:lstStyle/>
          <a:p>
            <a:pPr lvl="1" algn="ctr" rtl="0">
              <a:lnSpc>
                <a:spcPct val="90000"/>
              </a:lnSpc>
              <a:spcBef>
                <a:spcPct val="0"/>
              </a:spcBef>
            </a:pPr>
            <a:r>
              <a:rPr lang="zh-CN" altLang="en-US" sz="2800" dirty="0" smtClean="0"/>
              <a:t>挑战</a:t>
            </a:r>
            <a:r>
              <a:rPr lang="en-US" altLang="zh-CN" sz="2800" dirty="0" smtClean="0"/>
              <a:t>#3</a:t>
            </a:r>
            <a:r>
              <a:rPr lang="zh-CN" altLang="en-US" sz="2800" dirty="0" smtClean="0"/>
              <a:t>：</a:t>
            </a:r>
            <a:r>
              <a:rPr lang="zh-CN" altLang="en-US" sz="2800" cap="none" dirty="0" smtClean="0"/>
              <a:t>采用异构技术及平台</a:t>
            </a:r>
            <a:endParaRPr lang="en-US" sz="2800" dirty="0"/>
          </a:p>
        </p:txBody>
      </p:sp>
      <p:sp>
        <p:nvSpPr>
          <p:cNvPr id="3" name="Content Placeholder 2"/>
          <p:cNvSpPr>
            <a:spLocks noGrp="1"/>
          </p:cNvSpPr>
          <p:nvPr>
            <p:ph sz="quarter" idx="13"/>
          </p:nvPr>
        </p:nvSpPr>
        <p:spPr>
          <a:xfrm>
            <a:off x="685329" y="1494970"/>
            <a:ext cx="8124841" cy="5054419"/>
          </a:xfrm>
        </p:spPr>
        <p:txBody>
          <a:bodyPr>
            <a:normAutofit/>
          </a:bodyPr>
          <a:lstStyle/>
          <a:p>
            <a:r>
              <a:rPr lang="zh-CN" altLang="en-US" cap="none" dirty="0"/>
              <a:t>传</a:t>
            </a:r>
            <a:r>
              <a:rPr lang="zh-CN" altLang="en-US" cap="none" dirty="0" smtClean="0"/>
              <a:t>统单机系统往往使用一种语言</a:t>
            </a:r>
            <a:endParaRPr lang="en-US" altLang="zh-CN" cap="none" dirty="0" smtClean="0"/>
          </a:p>
          <a:p>
            <a:r>
              <a:rPr lang="en-US" cap="none" dirty="0" smtClean="0"/>
              <a:t>Mobile</a:t>
            </a:r>
            <a:r>
              <a:rPr lang="en-US" altLang="zh-CN" cap="none" dirty="0" smtClean="0"/>
              <a:t>/Cloud</a:t>
            </a:r>
            <a:r>
              <a:rPr lang="zh-CN" altLang="en-US" cap="none" dirty="0" smtClean="0"/>
              <a:t>系统通常是许多技术的集成</a:t>
            </a:r>
            <a:endParaRPr lang="en-US" altLang="zh-CN" cap="none" dirty="0" smtClean="0"/>
          </a:p>
          <a:p>
            <a:pPr lvl="1"/>
            <a:r>
              <a:rPr lang="zh-CN" altLang="en-US" cap="none" dirty="0" smtClean="0"/>
              <a:t>语言多样：</a:t>
            </a:r>
            <a:r>
              <a:rPr lang="en-US" altLang="zh-CN" cap="none" dirty="0" err="1" smtClean="0"/>
              <a:t>Javascript</a:t>
            </a:r>
            <a:r>
              <a:rPr lang="zh-CN" altLang="en-US" cap="none" dirty="0" smtClean="0"/>
              <a:t>，</a:t>
            </a:r>
            <a:r>
              <a:rPr lang="en-US" altLang="zh-CN" cap="none" dirty="0" smtClean="0"/>
              <a:t>HTML</a:t>
            </a:r>
            <a:r>
              <a:rPr lang="zh-CN" altLang="en-US" cap="none" dirty="0" smtClean="0"/>
              <a:t>，</a:t>
            </a:r>
            <a:r>
              <a:rPr lang="en-US" altLang="zh-CN" cap="none" dirty="0" smtClean="0"/>
              <a:t>Java</a:t>
            </a:r>
            <a:r>
              <a:rPr lang="zh-CN" altLang="en-US" cap="none" dirty="0" smtClean="0"/>
              <a:t>，</a:t>
            </a:r>
            <a:r>
              <a:rPr lang="en-US" altLang="zh-CN" cap="none" dirty="0" smtClean="0"/>
              <a:t>PHP</a:t>
            </a:r>
            <a:r>
              <a:rPr lang="zh-CN" altLang="en-US" cap="none" dirty="0" smtClean="0"/>
              <a:t>， </a:t>
            </a:r>
            <a:r>
              <a:rPr lang="en-US" altLang="zh-CN" cap="none" dirty="0" smtClean="0"/>
              <a:t>ASP.NET</a:t>
            </a:r>
            <a:r>
              <a:rPr lang="zh-CN" altLang="en-US" cap="none" dirty="0"/>
              <a:t> </a:t>
            </a:r>
            <a:r>
              <a:rPr lang="zh-CN" altLang="en-US" cap="none" dirty="0" smtClean="0"/>
              <a:t>，</a:t>
            </a:r>
            <a:r>
              <a:rPr lang="en-US" altLang="zh-CN" cap="none" dirty="0" smtClean="0"/>
              <a:t>C#</a:t>
            </a:r>
            <a:r>
              <a:rPr lang="zh-CN" altLang="en-US" cap="none" dirty="0" smtClean="0"/>
              <a:t>，甚至</a:t>
            </a:r>
            <a:r>
              <a:rPr lang="en-US" altLang="zh-CN" cap="none" dirty="0" smtClean="0"/>
              <a:t>Adobe Flash</a:t>
            </a:r>
          </a:p>
          <a:p>
            <a:pPr lvl="1"/>
            <a:r>
              <a:rPr lang="zh-CN" altLang="en-US" cap="none" dirty="0"/>
              <a:t>平</a:t>
            </a:r>
            <a:r>
              <a:rPr lang="zh-CN" altLang="en-US" cap="none" dirty="0" smtClean="0"/>
              <a:t>台也不同</a:t>
            </a:r>
            <a:endParaRPr lang="en-US" altLang="zh-CN" cap="none" dirty="0" smtClean="0"/>
          </a:p>
          <a:p>
            <a:pPr lvl="2"/>
            <a:r>
              <a:rPr lang="zh-CN" altLang="en-US" cap="none" dirty="0" smtClean="0"/>
              <a:t>比如，</a:t>
            </a:r>
            <a:r>
              <a:rPr lang="en-US" altLang="zh-CN" cap="none" dirty="0" smtClean="0"/>
              <a:t>Android</a:t>
            </a:r>
            <a:r>
              <a:rPr lang="zh-CN" altLang="en-US" cap="none" dirty="0" smtClean="0"/>
              <a:t>的</a:t>
            </a:r>
            <a:r>
              <a:rPr lang="en-US" altLang="zh-CN" cap="none" dirty="0" err="1" smtClean="0"/>
              <a:t>WebView</a:t>
            </a:r>
            <a:r>
              <a:rPr lang="zh-CN" altLang="en-US" cap="none" dirty="0" smtClean="0"/>
              <a:t>和传统的浏览器类似，却有一些关键细微的差别导致程序员犯安全错误   </a:t>
            </a:r>
            <a:r>
              <a:rPr lang="en-US" altLang="zh-CN" cap="none" dirty="0" smtClean="0"/>
              <a:t>(e.g., </a:t>
            </a:r>
            <a:r>
              <a:rPr lang="zh-CN" altLang="en-US" cap="none" dirty="0" smtClean="0"/>
              <a:t>杜文亮教授关于</a:t>
            </a:r>
            <a:r>
              <a:rPr lang="en-US" altLang="zh-CN" cap="none" dirty="0" err="1" smtClean="0"/>
              <a:t>WebView</a:t>
            </a:r>
            <a:r>
              <a:rPr lang="zh-CN" altLang="en-US" cap="none" dirty="0" smtClean="0"/>
              <a:t>的研究）；</a:t>
            </a:r>
            <a:endParaRPr lang="en-US" altLang="zh-CN" cap="none" dirty="0" smtClean="0"/>
          </a:p>
          <a:p>
            <a:pPr lvl="2"/>
            <a:r>
              <a:rPr lang="zh-CN" altLang="en-US" cap="none" dirty="0" smtClean="0"/>
              <a:t>又如，</a:t>
            </a:r>
            <a:r>
              <a:rPr lang="en-US" altLang="zh-CN" cap="none" dirty="0" smtClean="0"/>
              <a:t>PHP</a:t>
            </a:r>
            <a:r>
              <a:rPr lang="zh-CN" altLang="en-US" cap="none" dirty="0" smtClean="0"/>
              <a:t>　</a:t>
            </a:r>
            <a:r>
              <a:rPr lang="en-US" altLang="zh-CN" cap="none" dirty="0" smtClean="0"/>
              <a:t>server</a:t>
            </a:r>
            <a:r>
              <a:rPr lang="zh-CN" altLang="en-US" cap="none" dirty="0" smtClean="0"/>
              <a:t>对</a:t>
            </a:r>
            <a:r>
              <a:rPr lang="en-US" altLang="zh-CN" cap="none" dirty="0" smtClean="0"/>
              <a:t>HTTP</a:t>
            </a:r>
            <a:r>
              <a:rPr lang="zh-CN" altLang="en-US" cap="none" dirty="0" smtClean="0"/>
              <a:t>　</a:t>
            </a:r>
            <a:r>
              <a:rPr lang="en-US" altLang="zh-CN" cap="none" dirty="0" smtClean="0"/>
              <a:t>session</a:t>
            </a:r>
            <a:r>
              <a:rPr lang="zh-CN" altLang="en-US" cap="none" dirty="0" smtClean="0"/>
              <a:t>有一些独特的处理方式，也容易导致</a:t>
            </a:r>
            <a:r>
              <a:rPr lang="zh-CN" altLang="en-US" cap="none" dirty="0"/>
              <a:t>程序员犯安全错</a:t>
            </a:r>
            <a:r>
              <a:rPr lang="zh-CN" altLang="en-US" cap="none" dirty="0" smtClean="0"/>
              <a:t>误。</a:t>
            </a:r>
            <a:endParaRPr lang="en-US" altLang="zh-CN" cap="none" dirty="0" smtClean="0"/>
          </a:p>
          <a:p>
            <a:r>
              <a:rPr lang="zh-CN" altLang="en-US" cap="none" dirty="0"/>
              <a:t>值</a:t>
            </a:r>
            <a:r>
              <a:rPr lang="zh-CN" altLang="en-US" cap="none" dirty="0" smtClean="0"/>
              <a:t>得考虑的问题：能否定义一种统一的形式语言，对所有这些不同的语言和平台的语义进行描述？</a:t>
            </a:r>
            <a:endParaRPr lang="en-US" altLang="zh-CN" cap="none" dirty="0" smtClean="0"/>
          </a:p>
          <a:p>
            <a:pPr lvl="1"/>
            <a:r>
              <a:rPr lang="zh-CN" altLang="en-US" cap="none" dirty="0" smtClean="0"/>
              <a:t>推荐大家了解一下微软研究院开发的</a:t>
            </a:r>
            <a:r>
              <a:rPr lang="en-US" altLang="zh-CN" cap="none" dirty="0" smtClean="0"/>
              <a:t>Boogie</a:t>
            </a:r>
            <a:r>
              <a:rPr lang="zh-CN" altLang="en-US" cap="none" dirty="0" smtClean="0"/>
              <a:t>语言。</a:t>
            </a:r>
            <a:endParaRPr lang="en-US" cap="none" dirty="0"/>
          </a:p>
        </p:txBody>
      </p:sp>
      <p:sp>
        <p:nvSpPr>
          <p:cNvPr id="4" name="Footer Placeholder 3"/>
          <p:cNvSpPr>
            <a:spLocks noGrp="1"/>
          </p:cNvSpPr>
          <p:nvPr>
            <p:ph type="ftr" sz="quarter" idx="11"/>
          </p:nvPr>
        </p:nvSpPr>
        <p:spPr/>
        <p:txBody>
          <a:bodyPr/>
          <a:lstStyle/>
          <a:p>
            <a:r>
              <a:rPr lang="zh-CN" altLang="en-US" dirty="0" smtClean="0"/>
              <a:t>中国科学院科学与技术前沿论坛 </a:t>
            </a:r>
            <a:r>
              <a:rPr lang="en-US" altLang="zh-CN" dirty="0"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551914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745825"/>
          </a:xfrm>
        </p:spPr>
        <p:txBody>
          <a:bodyPr>
            <a:normAutofit/>
          </a:bodyPr>
          <a:lstStyle/>
          <a:p>
            <a:pPr lvl="1" algn="ctr" rtl="0">
              <a:lnSpc>
                <a:spcPct val="90000"/>
              </a:lnSpc>
              <a:spcBef>
                <a:spcPct val="0"/>
              </a:spcBef>
            </a:pPr>
            <a:r>
              <a:rPr lang="zh-CN" altLang="en-US" sz="2800" dirty="0" smtClean="0"/>
              <a:t>挑战</a:t>
            </a:r>
            <a:r>
              <a:rPr lang="en-US" altLang="zh-CN" sz="2800" dirty="0" smtClean="0"/>
              <a:t>#</a:t>
            </a:r>
            <a:r>
              <a:rPr lang="zh-CN" altLang="en-US" sz="2800" dirty="0" smtClean="0"/>
              <a:t>４：</a:t>
            </a:r>
            <a:r>
              <a:rPr lang="zh-CN" altLang="en-US" sz="2800" cap="none" dirty="0" smtClean="0"/>
              <a:t>高可靠性</a:t>
            </a:r>
            <a:endParaRPr lang="en-US" sz="2800" dirty="0"/>
          </a:p>
        </p:txBody>
      </p:sp>
      <p:sp>
        <p:nvSpPr>
          <p:cNvPr id="3" name="Content Placeholder 2"/>
          <p:cNvSpPr>
            <a:spLocks noGrp="1"/>
          </p:cNvSpPr>
          <p:nvPr>
            <p:ph sz="quarter" idx="13"/>
          </p:nvPr>
        </p:nvSpPr>
        <p:spPr>
          <a:xfrm>
            <a:off x="685329" y="1494970"/>
            <a:ext cx="8124841" cy="5054419"/>
          </a:xfrm>
        </p:spPr>
        <p:txBody>
          <a:bodyPr>
            <a:normAutofit/>
          </a:bodyPr>
          <a:lstStyle/>
          <a:p>
            <a:r>
              <a:rPr lang="zh-CN" altLang="en-US" cap="none" dirty="0"/>
              <a:t>传</a:t>
            </a:r>
            <a:r>
              <a:rPr lang="zh-CN" altLang="en-US" cap="none" dirty="0" smtClean="0"/>
              <a:t>统程序在不安全情况下可以</a:t>
            </a:r>
            <a:r>
              <a:rPr lang="en-US" altLang="zh-CN" cap="none" dirty="0" smtClean="0"/>
              <a:t>fail-stop, </a:t>
            </a:r>
            <a:r>
              <a:rPr lang="zh-CN" altLang="en-US" cap="none" dirty="0" smtClean="0"/>
              <a:t>比如</a:t>
            </a:r>
            <a:r>
              <a:rPr lang="en-US" altLang="zh-CN" cap="none" dirty="0" smtClean="0"/>
              <a:t>process crash</a:t>
            </a:r>
            <a:r>
              <a:rPr lang="zh-CN" altLang="en-US" cap="none" dirty="0" smtClean="0"/>
              <a:t>后程序自动终止</a:t>
            </a:r>
            <a:endParaRPr lang="en-US" altLang="zh-CN" cap="none" dirty="0" smtClean="0"/>
          </a:p>
          <a:p>
            <a:r>
              <a:rPr lang="en-US" altLang="zh-CN" cap="none" dirty="0" smtClean="0"/>
              <a:t>Cloud</a:t>
            </a:r>
            <a:r>
              <a:rPr lang="zh-CN" altLang="en-US" cap="none" dirty="0" smtClean="0"/>
              <a:t>系统通常不允许由用户导</a:t>
            </a:r>
            <a:r>
              <a:rPr lang="zh-CN" altLang="en-US" cap="none" dirty="0"/>
              <a:t>致的程</a:t>
            </a:r>
            <a:r>
              <a:rPr lang="zh-CN" altLang="en-US" cap="none" dirty="0" smtClean="0"/>
              <a:t>序终止</a:t>
            </a:r>
            <a:endParaRPr lang="en-US" altLang="zh-CN" cap="none" dirty="0" smtClean="0"/>
          </a:p>
          <a:p>
            <a:pPr lvl="1"/>
            <a:r>
              <a:rPr lang="zh-CN" altLang="en-US" cap="none" dirty="0" smtClean="0"/>
              <a:t>“拒</a:t>
            </a:r>
            <a:r>
              <a:rPr lang="zh-CN" altLang="en-US" cap="none" dirty="0"/>
              <a:t>绝访</a:t>
            </a:r>
            <a:r>
              <a:rPr lang="zh-CN" altLang="en-US" cap="none" dirty="0" smtClean="0"/>
              <a:t>问”攻击 </a:t>
            </a:r>
            <a:r>
              <a:rPr lang="en-US" altLang="zh-CN" cap="none" dirty="0" smtClean="0"/>
              <a:t>– </a:t>
            </a:r>
            <a:r>
              <a:rPr lang="zh-CN" altLang="en-US" cap="none" dirty="0" smtClean="0"/>
              <a:t>设想任何用户可以发一个消息给</a:t>
            </a:r>
            <a:r>
              <a:rPr lang="en-US" altLang="zh-CN" cap="none" dirty="0" smtClean="0"/>
              <a:t>Google, </a:t>
            </a:r>
            <a:r>
              <a:rPr lang="zh-CN" altLang="en-US" cap="none" dirty="0" smtClean="0"/>
              <a:t>导致</a:t>
            </a:r>
            <a:r>
              <a:rPr lang="en-US" altLang="zh-CN" cap="none" dirty="0" smtClean="0"/>
              <a:t>Google</a:t>
            </a:r>
            <a:r>
              <a:rPr lang="zh-CN" altLang="en-US" cap="none" dirty="0" smtClean="0"/>
              <a:t>搜索引擎</a:t>
            </a:r>
            <a:r>
              <a:rPr lang="zh-CN" altLang="en-US" cap="none" dirty="0"/>
              <a:t>程序终</a:t>
            </a:r>
            <a:r>
              <a:rPr lang="zh-CN" altLang="en-US" cap="none" dirty="0" smtClean="0"/>
              <a:t>止</a:t>
            </a:r>
            <a:endParaRPr lang="en-US" altLang="zh-CN" cap="none" dirty="0" smtClean="0"/>
          </a:p>
          <a:p>
            <a:pPr lvl="1"/>
            <a:r>
              <a:rPr lang="zh-CN" altLang="en-US" cap="none" dirty="0" smtClean="0"/>
              <a:t>对程序安全性的要求更高：程序员要预见和处理所有可能的</a:t>
            </a:r>
            <a:r>
              <a:rPr lang="en-US" altLang="zh-CN" cap="none" dirty="0" smtClean="0"/>
              <a:t>exception</a:t>
            </a:r>
            <a:r>
              <a:rPr lang="zh-CN" altLang="en-US" cap="none" dirty="0" smtClean="0"/>
              <a:t>，包括来自他自己程序的和来自底层系统的。</a:t>
            </a:r>
            <a:endParaRPr lang="en-US" altLang="zh-CN" cap="none" dirty="0" smtClean="0"/>
          </a:p>
          <a:p>
            <a:r>
              <a:rPr lang="zh-CN" altLang="en-US" cap="none" dirty="0"/>
              <a:t>安</a:t>
            </a:r>
            <a:r>
              <a:rPr lang="zh-CN" altLang="en-US" cap="none" dirty="0" smtClean="0"/>
              <a:t>全研究人员可以关注一下高可靠系统领域和软件测试领域已有的技术，并考虑如何借用在</a:t>
            </a:r>
            <a:r>
              <a:rPr lang="en-US" altLang="zh-CN" cap="none" dirty="0" smtClean="0"/>
              <a:t>Cloud</a:t>
            </a:r>
            <a:r>
              <a:rPr lang="zh-CN" altLang="en-US" cap="none" dirty="0" smtClean="0"/>
              <a:t>安全问题上。</a:t>
            </a:r>
            <a:endParaRPr lang="en-US" altLang="zh-CN" cap="none" dirty="0" smtClean="0"/>
          </a:p>
        </p:txBody>
      </p:sp>
      <p:sp>
        <p:nvSpPr>
          <p:cNvPr id="4" name="Footer Placeholder 3"/>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4066331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745825"/>
          </a:xfrm>
        </p:spPr>
        <p:txBody>
          <a:bodyPr>
            <a:normAutofit/>
          </a:bodyPr>
          <a:lstStyle/>
          <a:p>
            <a:pPr lvl="1" algn="ctr" rtl="0">
              <a:lnSpc>
                <a:spcPct val="90000"/>
              </a:lnSpc>
              <a:spcBef>
                <a:spcPct val="0"/>
              </a:spcBef>
            </a:pPr>
            <a:r>
              <a:rPr lang="zh-CN" altLang="en-US" sz="2800" dirty="0" smtClean="0"/>
              <a:t>总结</a:t>
            </a:r>
            <a:endParaRPr lang="en-US" sz="2800" dirty="0"/>
          </a:p>
        </p:txBody>
      </p:sp>
      <p:sp>
        <p:nvSpPr>
          <p:cNvPr id="3" name="Content Placeholder 2"/>
          <p:cNvSpPr>
            <a:spLocks noGrp="1"/>
          </p:cNvSpPr>
          <p:nvPr>
            <p:ph sz="quarter" idx="13"/>
          </p:nvPr>
        </p:nvSpPr>
        <p:spPr>
          <a:xfrm>
            <a:off x="685329" y="1494970"/>
            <a:ext cx="8124841" cy="5054419"/>
          </a:xfrm>
        </p:spPr>
        <p:txBody>
          <a:bodyPr>
            <a:normAutofit/>
          </a:bodyPr>
          <a:lstStyle/>
          <a:p>
            <a:r>
              <a:rPr lang="en-US" altLang="zh-CN" cap="none" dirty="0" smtClean="0"/>
              <a:t>Mobile/Cloud</a:t>
            </a:r>
            <a:r>
              <a:rPr lang="zh-CN" altLang="en-US" cap="none" dirty="0" smtClean="0"/>
              <a:t>软件带来了许多新的安全问题。</a:t>
            </a:r>
            <a:endParaRPr lang="en-US" altLang="zh-CN" cap="none" dirty="0" smtClean="0"/>
          </a:p>
          <a:p>
            <a:pPr lvl="1"/>
            <a:r>
              <a:rPr lang="zh-CN" altLang="en-US" cap="none" dirty="0"/>
              <a:t>对</a:t>
            </a:r>
            <a:r>
              <a:rPr lang="zh-CN" altLang="en-US" cap="none" dirty="0" smtClean="0"/>
              <a:t>比传统的安全问题，</a:t>
            </a:r>
            <a:r>
              <a:rPr lang="en-US" altLang="zh-CN" cap="none" dirty="0"/>
              <a:t> </a:t>
            </a:r>
            <a:r>
              <a:rPr lang="zh-CN" altLang="en-US" cap="none" dirty="0" smtClean="0"/>
              <a:t>大家对</a:t>
            </a:r>
            <a:r>
              <a:rPr lang="en-US" altLang="zh-CN" cap="none" dirty="0" smtClean="0"/>
              <a:t>Mobile/Cloud</a:t>
            </a:r>
            <a:r>
              <a:rPr lang="zh-CN" altLang="en-US" cap="none" dirty="0" smtClean="0"/>
              <a:t>安全还没有成熟的了解</a:t>
            </a:r>
            <a:endParaRPr lang="en-US" altLang="zh-CN" cap="none" dirty="0" smtClean="0"/>
          </a:p>
          <a:p>
            <a:pPr lvl="1"/>
            <a:r>
              <a:rPr lang="zh-CN" altLang="en-US" cap="none" dirty="0"/>
              <a:t>传统的安全问</a:t>
            </a:r>
            <a:r>
              <a:rPr lang="zh-CN" altLang="en-US" cap="none" dirty="0" smtClean="0"/>
              <a:t>题更多局限在技术层面的探究、改进；</a:t>
            </a:r>
            <a:r>
              <a:rPr lang="en-US" altLang="zh-CN" cap="none" dirty="0"/>
              <a:t> Mobile/Cloud</a:t>
            </a:r>
            <a:r>
              <a:rPr lang="zh-CN" altLang="en-US" cap="none" dirty="0"/>
              <a:t>安</a:t>
            </a:r>
            <a:r>
              <a:rPr lang="zh-CN" altLang="en-US" cap="none" dirty="0" smtClean="0"/>
              <a:t>全则有机会作更本质的、对问题本身的思考。</a:t>
            </a:r>
            <a:endParaRPr lang="en-US" altLang="zh-CN" cap="none" dirty="0" smtClean="0"/>
          </a:p>
          <a:p>
            <a:pPr lvl="1"/>
            <a:endParaRPr lang="en-US" altLang="zh-CN" cap="none" dirty="0" smtClean="0"/>
          </a:p>
          <a:p>
            <a:r>
              <a:rPr lang="zh-CN" altLang="en-US" cap="none" dirty="0"/>
              <a:t>应</a:t>
            </a:r>
            <a:r>
              <a:rPr lang="zh-CN" altLang="en-US" cap="none" dirty="0" smtClean="0"/>
              <a:t>该鼓励偏理论的学生多了解实际系统；</a:t>
            </a:r>
            <a:r>
              <a:rPr lang="zh-CN" altLang="en-US" cap="none" dirty="0"/>
              <a:t>鼓</a:t>
            </a:r>
            <a:r>
              <a:rPr lang="zh-CN" altLang="en-US" cap="none" dirty="0" smtClean="0"/>
              <a:t>励有黑客精神的</a:t>
            </a:r>
            <a:r>
              <a:rPr lang="zh-CN" altLang="en-US" cap="none" dirty="0"/>
              <a:t>学生</a:t>
            </a:r>
            <a:r>
              <a:rPr lang="zh-CN" altLang="en-US" cap="none" dirty="0" smtClean="0"/>
              <a:t>多关注应用密码学和程序证明的已有成果。</a:t>
            </a:r>
            <a:endParaRPr lang="en-US" altLang="zh-CN" cap="none" dirty="0" smtClean="0"/>
          </a:p>
          <a:p>
            <a:pPr lvl="1"/>
            <a:r>
              <a:rPr lang="zh-CN" altLang="en-US" cap="none" dirty="0"/>
              <a:t>均</a:t>
            </a:r>
            <a:r>
              <a:rPr lang="zh-CN" altLang="en-US" cap="none" dirty="0" smtClean="0"/>
              <a:t>衡的知识结构很有益处，比如：黑客型的形式方法专家</a:t>
            </a:r>
            <a:endParaRPr lang="en-US" altLang="zh-CN" cap="none" dirty="0" smtClean="0"/>
          </a:p>
          <a:p>
            <a:pPr lvl="1"/>
            <a:endParaRPr lang="en-US" altLang="zh-CN" cap="none" dirty="0" smtClean="0"/>
          </a:p>
          <a:p>
            <a:endParaRPr lang="en-US" altLang="zh-CN" cap="none" dirty="0" smtClean="0"/>
          </a:p>
        </p:txBody>
      </p:sp>
      <p:sp>
        <p:nvSpPr>
          <p:cNvPr id="4" name="Footer Placeholder 3"/>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269418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a:t>
            </a:r>
            <a:r>
              <a:rPr lang="en-US" altLang="zh-CN" dirty="0" smtClean="0"/>
              <a:t>/Cloud</a:t>
            </a:r>
            <a:r>
              <a:rPr lang="zh-CN" altLang="en-US" dirty="0" smtClean="0"/>
              <a:t>软件</a:t>
            </a:r>
            <a:r>
              <a:rPr lang="en-US" altLang="zh-CN" dirty="0" smtClean="0"/>
              <a:t>vs.</a:t>
            </a:r>
            <a:r>
              <a:rPr lang="zh-CN" altLang="en-US" dirty="0" smtClean="0"/>
              <a:t>传统软件</a:t>
            </a:r>
            <a:endParaRPr lang="en-US" dirty="0"/>
          </a:p>
        </p:txBody>
      </p:sp>
      <p:sp>
        <p:nvSpPr>
          <p:cNvPr id="3" name="Content Placeholder 2"/>
          <p:cNvSpPr>
            <a:spLocks noGrp="1"/>
          </p:cNvSpPr>
          <p:nvPr>
            <p:ph sz="quarter" idx="13"/>
          </p:nvPr>
        </p:nvSpPr>
        <p:spPr>
          <a:xfrm>
            <a:off x="685330" y="1911927"/>
            <a:ext cx="7772870" cy="4476998"/>
          </a:xfrm>
        </p:spPr>
        <p:txBody>
          <a:bodyPr>
            <a:normAutofit/>
          </a:bodyPr>
          <a:lstStyle/>
          <a:p>
            <a:r>
              <a:rPr lang="zh-CN" altLang="en-US" sz="2800" cap="none" dirty="0" smtClean="0"/>
              <a:t>传统软件安全问题</a:t>
            </a:r>
            <a:endParaRPr lang="en-US" altLang="zh-CN" sz="2800" cap="none" dirty="0" smtClean="0"/>
          </a:p>
          <a:p>
            <a:pPr lvl="1"/>
            <a:r>
              <a:rPr lang="en-US" altLang="zh-CN" sz="2400" cap="none" dirty="0" smtClean="0"/>
              <a:t>Buffer overrun, heap corruption, access control, XSS, SQL injection, malware, </a:t>
            </a:r>
            <a:r>
              <a:rPr lang="zh-CN" altLang="en-US" sz="2400" cap="none" dirty="0" smtClean="0"/>
              <a:t>等等</a:t>
            </a:r>
            <a:r>
              <a:rPr lang="en-US" altLang="zh-CN" sz="2400" cap="none" dirty="0" smtClean="0"/>
              <a:t>.</a:t>
            </a:r>
          </a:p>
          <a:p>
            <a:r>
              <a:rPr lang="en-US" altLang="zh-CN" sz="2800" cap="none" dirty="0" smtClean="0"/>
              <a:t>Mobile/Cloud</a:t>
            </a:r>
            <a:r>
              <a:rPr lang="zh-CN" altLang="en-US" sz="2800" cap="none" dirty="0" smtClean="0"/>
              <a:t>新的挑战</a:t>
            </a:r>
            <a:endParaRPr lang="en-US" altLang="zh-CN" sz="2800" cap="none" dirty="0" smtClean="0"/>
          </a:p>
          <a:p>
            <a:pPr lvl="1"/>
            <a:r>
              <a:rPr lang="zh-CN" altLang="en-US" sz="2400" cap="none" dirty="0" smtClean="0"/>
              <a:t>更多样的</a:t>
            </a:r>
            <a:r>
              <a:rPr lang="en-US" sz="2400" cap="none" dirty="0" smtClean="0"/>
              <a:t>Trust Model</a:t>
            </a:r>
          </a:p>
          <a:p>
            <a:pPr lvl="1"/>
            <a:r>
              <a:rPr lang="zh-CN" altLang="en-US" sz="2400" cap="none" dirty="0" smtClean="0"/>
              <a:t>多方</a:t>
            </a:r>
            <a:r>
              <a:rPr lang="zh-CN" altLang="en-US" sz="2400" cap="none" dirty="0"/>
              <a:t>（跨公司）</a:t>
            </a:r>
            <a:r>
              <a:rPr lang="zh-CN" altLang="en-US" sz="2400" cap="none" dirty="0" smtClean="0"/>
              <a:t>分布</a:t>
            </a:r>
            <a:r>
              <a:rPr lang="en-US" altLang="zh-CN" sz="2400" cap="none" dirty="0" smtClean="0"/>
              <a:t>/</a:t>
            </a:r>
            <a:r>
              <a:rPr lang="zh-CN" altLang="en-US" sz="2400" cap="none" dirty="0" smtClean="0"/>
              <a:t>协同</a:t>
            </a:r>
            <a:endParaRPr lang="en-US" sz="2400" cap="none" dirty="0" smtClean="0"/>
          </a:p>
          <a:p>
            <a:pPr lvl="1"/>
            <a:r>
              <a:rPr lang="zh-CN" altLang="en-US" sz="2400" cap="none" dirty="0" smtClean="0"/>
              <a:t>采用异构技术及平台</a:t>
            </a:r>
            <a:endParaRPr lang="en-US" altLang="zh-CN" sz="2400" cap="none" dirty="0" smtClean="0"/>
          </a:p>
          <a:p>
            <a:pPr lvl="1"/>
            <a:r>
              <a:rPr lang="zh-CN" altLang="en-US" sz="2400" cap="none" dirty="0" smtClean="0"/>
              <a:t>对高可靠性的需求</a:t>
            </a:r>
            <a:endParaRPr lang="en-US" sz="2400" cap="none" dirty="0" smtClean="0"/>
          </a:p>
        </p:txBody>
      </p:sp>
      <p:sp>
        <p:nvSpPr>
          <p:cNvPr id="4" name="Footer Placeholder 3"/>
          <p:cNvSpPr>
            <a:spLocks noGrp="1"/>
          </p:cNvSpPr>
          <p:nvPr>
            <p:ph type="ftr" sz="quarter" idx="11"/>
          </p:nvPr>
        </p:nvSpPr>
        <p:spPr/>
        <p:txBody>
          <a:bodyPr/>
          <a:lstStyle/>
          <a:p>
            <a:r>
              <a:rPr lang="zh-CN" altLang="en-US" dirty="0" smtClean="0"/>
              <a:t>中国科学院科学与技术前沿论坛 </a:t>
            </a:r>
            <a:r>
              <a:rPr lang="en-US" altLang="zh-CN" dirty="0" smtClean="0"/>
              <a:t>– </a:t>
            </a:r>
            <a:r>
              <a:rPr lang="zh-CN" altLang="en-US" dirty="0"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656469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745825"/>
          </a:xfrm>
        </p:spPr>
        <p:txBody>
          <a:bodyPr>
            <a:normAutofit/>
          </a:bodyPr>
          <a:lstStyle/>
          <a:p>
            <a:pPr lvl="1" algn="ctr" rtl="0">
              <a:lnSpc>
                <a:spcPct val="90000"/>
              </a:lnSpc>
              <a:spcBef>
                <a:spcPct val="0"/>
              </a:spcBef>
            </a:pPr>
            <a:r>
              <a:rPr lang="zh-CN" altLang="en-US" sz="2800" dirty="0" smtClean="0"/>
              <a:t>挑战</a:t>
            </a:r>
            <a:r>
              <a:rPr lang="en-US" altLang="zh-CN" sz="2800" dirty="0" smtClean="0"/>
              <a:t>#1</a:t>
            </a:r>
            <a:r>
              <a:rPr lang="zh-CN" altLang="en-US" sz="2800" dirty="0" smtClean="0"/>
              <a:t>：更多样的</a:t>
            </a:r>
            <a:r>
              <a:rPr lang="en-US" sz="2800" dirty="0" smtClean="0"/>
              <a:t>Trust Model</a:t>
            </a:r>
            <a:endParaRPr lang="en-US" sz="2800" dirty="0"/>
          </a:p>
        </p:txBody>
      </p:sp>
      <p:sp>
        <p:nvSpPr>
          <p:cNvPr id="3" name="Content Placeholder 2"/>
          <p:cNvSpPr>
            <a:spLocks noGrp="1"/>
          </p:cNvSpPr>
          <p:nvPr>
            <p:ph sz="quarter" idx="13"/>
          </p:nvPr>
        </p:nvSpPr>
        <p:spPr>
          <a:xfrm>
            <a:off x="655808" y="1376545"/>
            <a:ext cx="8124841" cy="3251200"/>
          </a:xfrm>
        </p:spPr>
        <p:txBody>
          <a:bodyPr/>
          <a:lstStyle/>
          <a:p>
            <a:r>
              <a:rPr lang="zh-CN" altLang="en-US" cap="none" dirty="0"/>
              <a:t>传</a:t>
            </a:r>
            <a:r>
              <a:rPr lang="zh-CN" altLang="en-US" cap="none" dirty="0" smtClean="0"/>
              <a:t>统安全问题通常的</a:t>
            </a:r>
            <a:r>
              <a:rPr lang="en-US" altLang="zh-CN" cap="none" dirty="0" smtClean="0"/>
              <a:t>Trust Model</a:t>
            </a:r>
          </a:p>
          <a:p>
            <a:pPr lvl="1"/>
            <a:r>
              <a:rPr lang="zh-CN" altLang="en-US" cap="none" dirty="0"/>
              <a:t>用</a:t>
            </a:r>
            <a:r>
              <a:rPr lang="zh-CN" altLang="en-US" cap="none" dirty="0" smtClean="0"/>
              <a:t>户拥有机器</a:t>
            </a:r>
            <a:endParaRPr lang="en-US" altLang="zh-CN" cap="none" dirty="0" smtClean="0"/>
          </a:p>
          <a:p>
            <a:pPr lvl="1"/>
            <a:r>
              <a:rPr lang="zh-CN" altLang="en-US" cap="none" dirty="0"/>
              <a:t>信</a:t>
            </a:r>
            <a:r>
              <a:rPr lang="zh-CN" altLang="en-US" cap="none" dirty="0" smtClean="0"/>
              <a:t>任操作系统</a:t>
            </a:r>
            <a:endParaRPr lang="en-US" altLang="zh-CN" cap="none" dirty="0" smtClean="0"/>
          </a:p>
          <a:p>
            <a:pPr lvl="1"/>
            <a:r>
              <a:rPr lang="zh-CN" altLang="en-US" cap="none" dirty="0" smtClean="0"/>
              <a:t>要么信任要么不信任应用程序（</a:t>
            </a:r>
            <a:r>
              <a:rPr lang="en-US" altLang="zh-CN" cap="none" dirty="0" smtClean="0"/>
              <a:t>a binary decision</a:t>
            </a:r>
            <a:r>
              <a:rPr lang="zh-CN" altLang="en-US" cap="none" dirty="0" smtClean="0"/>
              <a:t>）</a:t>
            </a:r>
            <a:endParaRPr lang="en-US" altLang="zh-CN" cap="none" dirty="0" smtClean="0"/>
          </a:p>
          <a:p>
            <a:r>
              <a:rPr lang="en-US" cap="none" dirty="0" smtClean="0"/>
              <a:t>Mobile</a:t>
            </a:r>
            <a:r>
              <a:rPr lang="en-US" altLang="zh-CN" cap="none" dirty="0" smtClean="0"/>
              <a:t>/Cloud</a:t>
            </a:r>
            <a:r>
              <a:rPr lang="zh-CN" altLang="en-US" cap="none" dirty="0" smtClean="0"/>
              <a:t>通常的</a:t>
            </a:r>
            <a:r>
              <a:rPr lang="en-US" altLang="zh-CN" cap="none" dirty="0"/>
              <a:t>Trust </a:t>
            </a:r>
            <a:r>
              <a:rPr lang="en-US" altLang="zh-CN" cap="none" dirty="0" smtClean="0"/>
              <a:t>Model</a:t>
            </a:r>
          </a:p>
          <a:p>
            <a:pPr lvl="1"/>
            <a:r>
              <a:rPr lang="en-US" altLang="zh-CN" cap="none" dirty="0" smtClean="0"/>
              <a:t>Mobile</a:t>
            </a:r>
            <a:r>
              <a:rPr lang="zh-CN" altLang="en-US" cap="none" dirty="0" smtClean="0"/>
              <a:t>端用户、</a:t>
            </a:r>
            <a:r>
              <a:rPr lang="en-US" altLang="zh-CN" cap="none" dirty="0" smtClean="0"/>
              <a:t>Mobile</a:t>
            </a:r>
            <a:r>
              <a:rPr lang="zh-CN" altLang="en-US" cap="none" dirty="0" smtClean="0"/>
              <a:t>应用、</a:t>
            </a:r>
            <a:r>
              <a:rPr lang="en-US" altLang="zh-CN" cap="none" dirty="0" smtClean="0"/>
              <a:t>Cloud</a:t>
            </a:r>
            <a:r>
              <a:rPr lang="zh-CN" altLang="en-US" cap="none" dirty="0" smtClean="0"/>
              <a:t>平台、</a:t>
            </a:r>
            <a:r>
              <a:rPr lang="en-US" altLang="zh-CN" cap="none" dirty="0" smtClean="0"/>
              <a:t>Cloud</a:t>
            </a:r>
            <a:r>
              <a:rPr lang="zh-CN" altLang="en-US" cap="none" dirty="0" smtClean="0"/>
              <a:t>应用</a:t>
            </a:r>
            <a:r>
              <a:rPr lang="en-US" altLang="zh-CN" cap="none" dirty="0" smtClean="0"/>
              <a:t>(tenant)</a:t>
            </a:r>
            <a:r>
              <a:rPr lang="zh-CN" altLang="en-US" cap="none" dirty="0" smtClean="0"/>
              <a:t>、</a:t>
            </a:r>
            <a:r>
              <a:rPr lang="en-US" altLang="zh-CN" cap="none" dirty="0" smtClean="0"/>
              <a:t>Cloud operator</a:t>
            </a:r>
            <a:r>
              <a:rPr lang="zh-CN" altLang="en-US" cap="none" dirty="0" smtClean="0"/>
              <a:t>之间不完全信任</a:t>
            </a:r>
            <a:endParaRPr lang="en-US" altLang="zh-CN" cap="none" dirty="0" smtClean="0"/>
          </a:p>
          <a:p>
            <a:pPr lvl="1"/>
            <a:endParaRPr lang="en-US" cap="none"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587866" y="4178428"/>
            <a:ext cx="1533561" cy="1371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9050" y="4378035"/>
            <a:ext cx="877958" cy="937595"/>
          </a:xfrm>
          <a:prstGeom prst="rect">
            <a:avLst/>
          </a:prstGeom>
          <a:noFill/>
          <a:extLst>
            <a:ext uri="{909E8E84-426E-40DD-AFC4-6F175D3DCCD1}">
              <a14:hiddenFill xmlns:a14="http://schemas.microsoft.com/office/drawing/2010/main">
                <a:solidFill>
                  <a:srgbClr val="FFFFFF"/>
                </a:solidFill>
              </a14:hiddenFill>
            </a:ext>
          </a:extLst>
        </p:spPr>
      </p:pic>
      <p:sp>
        <p:nvSpPr>
          <p:cNvPr id="6" name="Cloud 5"/>
          <p:cNvSpPr/>
          <p:nvPr/>
        </p:nvSpPr>
        <p:spPr>
          <a:xfrm>
            <a:off x="4685285" y="4032688"/>
            <a:ext cx="3947885" cy="211309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4"/>
          <p:cNvSpPr txBox="1">
            <a:spLocks noChangeArrowheads="1"/>
          </p:cNvSpPr>
          <p:nvPr/>
        </p:nvSpPr>
        <p:spPr bwMode="auto">
          <a:xfrm>
            <a:off x="971679" y="5625631"/>
            <a:ext cx="3763888" cy="52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用户</a:t>
            </a:r>
            <a:r>
              <a:rPr kumimoji="0" lang="zh-CN" altLang="en-US" sz="1600" b="0" i="0" u="none" strike="noStrike" cap="none" normalizeH="0" baseline="0" dirty="0" smtClean="0">
                <a:ln>
                  <a:noFill/>
                </a:ln>
                <a:solidFill>
                  <a:srgbClr val="FF0000"/>
                </a:solidFill>
                <a:effectLst/>
                <a:latin typeface="Calibri" pitchFamily="34" charset="0"/>
                <a:ea typeface="SimSun" pitchFamily="2" charset="-122"/>
                <a:cs typeface="Arial" pitchFamily="34" charset="0"/>
              </a:rPr>
              <a:t>张三</a:t>
            </a:r>
            <a:r>
              <a:rPr kumimoji="0" lang="zh-CN" altLang="en-US" sz="1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使用</a:t>
            </a:r>
            <a:r>
              <a:rPr kumimoji="0" lang="en-US" altLang="zh-CN" sz="1600" b="0" i="0" u="none" strike="noStrike" cap="none" normalizeH="0" baseline="0" dirty="0" smtClean="0">
                <a:ln>
                  <a:noFill/>
                </a:ln>
                <a:solidFill>
                  <a:srgbClr val="FF0000"/>
                </a:solidFill>
                <a:effectLst/>
                <a:latin typeface="Calibri" pitchFamily="34" charset="0"/>
                <a:ea typeface="SimSun" pitchFamily="2" charset="-122"/>
                <a:cs typeface="Arial" pitchFamily="34" charset="0"/>
              </a:rPr>
              <a:t>A</a:t>
            </a:r>
            <a:r>
              <a:rPr kumimoji="0" lang="zh-CN" altLang="en-US" sz="1600" b="0" i="0" u="none" strike="noStrike" cap="none" normalizeH="0" baseline="0" dirty="0" smtClean="0">
                <a:ln>
                  <a:noFill/>
                </a:ln>
                <a:solidFill>
                  <a:srgbClr val="FF0000"/>
                </a:solidFill>
                <a:effectLst/>
                <a:latin typeface="Calibri" pitchFamily="34" charset="0"/>
                <a:ea typeface="SimSun" pitchFamily="2" charset="-122"/>
                <a:cs typeface="Arial" pitchFamily="34" charset="0"/>
              </a:rPr>
              <a:t>公司</a:t>
            </a:r>
            <a:r>
              <a:rPr kumimoji="0" lang="zh-CN" altLang="en-US" sz="1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的</a:t>
            </a:r>
            <a:r>
              <a:rPr kumimoji="0" lang="en-US" altLang="zh-CN" sz="1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Mobile</a:t>
            </a:r>
            <a:r>
              <a:rPr kumimoji="0" lang="zh-CN" altLang="en-US" sz="1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应用，访问</a:t>
            </a:r>
            <a:r>
              <a:rPr kumimoji="0" lang="en-US" altLang="zh-CN" sz="1600" b="0" i="0" u="none" strike="noStrike" cap="none" normalizeH="0" baseline="0" dirty="0" smtClean="0">
                <a:ln>
                  <a:noFill/>
                </a:ln>
                <a:solidFill>
                  <a:srgbClr val="FF0000"/>
                </a:solidFill>
                <a:effectLst/>
                <a:latin typeface="Calibri" pitchFamily="34" charset="0"/>
                <a:ea typeface="SimSun" pitchFamily="2" charset="-122"/>
                <a:cs typeface="Arial" pitchFamily="34" charset="0"/>
              </a:rPr>
              <a:t>B.com</a:t>
            </a:r>
            <a:r>
              <a:rPr kumimoji="0" lang="zh-CN" altLang="en-US" sz="1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公司提供的在线服务。此服务运行在</a:t>
            </a:r>
            <a:r>
              <a:rPr kumimoji="0" lang="en-US" altLang="zh-CN" sz="1600" b="0" i="0" u="none" strike="noStrike" cap="none" normalizeH="0" baseline="0" dirty="0" smtClean="0">
                <a:ln>
                  <a:noFill/>
                </a:ln>
                <a:solidFill>
                  <a:srgbClr val="FF0000"/>
                </a:solidFill>
                <a:effectLst/>
                <a:latin typeface="Calibri" pitchFamily="34" charset="0"/>
                <a:ea typeface="SimSun" pitchFamily="2" charset="-122"/>
                <a:cs typeface="Arial" pitchFamily="34" charset="0"/>
              </a:rPr>
              <a:t>C</a:t>
            </a:r>
            <a:r>
              <a:rPr kumimoji="0" lang="zh-CN" altLang="en-US" sz="1600" b="0" i="0" u="none" strike="noStrike" cap="none" normalizeH="0" baseline="0" dirty="0" smtClean="0">
                <a:ln>
                  <a:noFill/>
                </a:ln>
                <a:solidFill>
                  <a:srgbClr val="FF0000"/>
                </a:solidFill>
                <a:effectLst/>
                <a:latin typeface="Calibri" pitchFamily="34" charset="0"/>
                <a:ea typeface="SimSun" pitchFamily="2" charset="-122"/>
                <a:cs typeface="Arial" pitchFamily="34" charset="0"/>
              </a:rPr>
              <a:t>公司</a:t>
            </a:r>
            <a:r>
              <a:rPr kumimoji="0" lang="zh-CN" altLang="en-US" sz="1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的云平台上。</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5490" y="4354729"/>
            <a:ext cx="877958" cy="93759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9650" y="5050314"/>
            <a:ext cx="877958" cy="93759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73501" y="4305461"/>
            <a:ext cx="877958" cy="93759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40854" y="5081231"/>
            <a:ext cx="877958" cy="9375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a:xfrm>
            <a:off x="2770836" y="4958232"/>
            <a:ext cx="3155615" cy="59179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 Box 4"/>
          <p:cNvSpPr txBox="1">
            <a:spLocks noChangeArrowheads="1"/>
          </p:cNvSpPr>
          <p:nvPr/>
        </p:nvSpPr>
        <p:spPr bwMode="auto">
          <a:xfrm>
            <a:off x="5695503" y="5036124"/>
            <a:ext cx="1073713" cy="342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B.com</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4"/>
          <p:cNvSpPr txBox="1">
            <a:spLocks noChangeArrowheads="1"/>
          </p:cNvSpPr>
          <p:nvPr/>
        </p:nvSpPr>
        <p:spPr bwMode="auto">
          <a:xfrm>
            <a:off x="5883153" y="6104647"/>
            <a:ext cx="1772126" cy="52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C</a:t>
            </a:r>
            <a:r>
              <a:rPr kumimoji="0" lang="zh-CN" altLang="en-US" sz="20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公司的云平台</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4"/>
          <p:cNvSpPr txBox="1">
            <a:spLocks noChangeArrowheads="1"/>
          </p:cNvSpPr>
          <p:nvPr/>
        </p:nvSpPr>
        <p:spPr bwMode="auto">
          <a:xfrm>
            <a:off x="1667781" y="4921910"/>
            <a:ext cx="1252296" cy="52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A</a:t>
            </a:r>
            <a:r>
              <a:rPr kumimoji="0" lang="zh-CN" altLang="en-US" sz="20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公司的应用程序</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2667" y="4123677"/>
            <a:ext cx="1166805" cy="1166805"/>
          </a:xfrm>
          <a:prstGeom prst="rect">
            <a:avLst/>
          </a:prstGeom>
        </p:spPr>
      </p:pic>
      <p:sp>
        <p:nvSpPr>
          <p:cNvPr id="18" name="Text Box 4"/>
          <p:cNvSpPr txBox="1">
            <a:spLocks noChangeArrowheads="1"/>
          </p:cNvSpPr>
          <p:nvPr/>
        </p:nvSpPr>
        <p:spPr bwMode="auto">
          <a:xfrm>
            <a:off x="7364938" y="4242140"/>
            <a:ext cx="1073713" cy="342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D.com</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13" name="Footer Placeholder 12"/>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19" name="Slide Number Placeholder 18"/>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283527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cap="none" dirty="0"/>
              <a:t>如</a:t>
            </a:r>
            <a:r>
              <a:rPr lang="zh-CN" altLang="en-US" cap="none" dirty="0" smtClean="0"/>
              <a:t>果用户不信任</a:t>
            </a:r>
            <a:r>
              <a:rPr lang="en-US" altLang="zh-CN" cap="none" dirty="0" smtClean="0"/>
              <a:t>Mobile</a:t>
            </a:r>
            <a:r>
              <a:rPr lang="zh-CN" altLang="en-US" cap="none" dirty="0" smtClean="0"/>
              <a:t>应用</a:t>
            </a:r>
            <a:endParaRPr lang="en-US" cap="none" dirty="0"/>
          </a:p>
        </p:txBody>
      </p:sp>
      <p:sp>
        <p:nvSpPr>
          <p:cNvPr id="3" name="Content Placeholder 2"/>
          <p:cNvSpPr>
            <a:spLocks noGrp="1"/>
          </p:cNvSpPr>
          <p:nvPr>
            <p:ph sz="quarter" idx="13"/>
          </p:nvPr>
        </p:nvSpPr>
        <p:spPr>
          <a:xfrm>
            <a:off x="685330" y="1911927"/>
            <a:ext cx="7772870" cy="4476998"/>
          </a:xfrm>
        </p:spPr>
        <p:txBody>
          <a:bodyPr>
            <a:normAutofit/>
          </a:bodyPr>
          <a:lstStyle/>
          <a:p>
            <a:r>
              <a:rPr lang="en-US" altLang="zh-CN" sz="2800" cap="none" dirty="0" smtClean="0"/>
              <a:t>Security requirement</a:t>
            </a:r>
          </a:p>
          <a:p>
            <a:pPr lvl="1"/>
            <a:r>
              <a:rPr lang="en-US" altLang="zh-CN" sz="2600" cap="none" dirty="0" smtClean="0"/>
              <a:t>Mobile</a:t>
            </a:r>
            <a:r>
              <a:rPr lang="zh-CN" altLang="en-US" sz="2600" cap="none" dirty="0" smtClean="0"/>
              <a:t>应用必须在</a:t>
            </a:r>
            <a:r>
              <a:rPr lang="en-US" altLang="zh-CN" sz="2600" cap="none" dirty="0" smtClean="0"/>
              <a:t>sandbox</a:t>
            </a:r>
            <a:r>
              <a:rPr lang="zh-CN" altLang="en-US" sz="2600" cap="none" dirty="0" smtClean="0"/>
              <a:t>内运行</a:t>
            </a:r>
            <a:endParaRPr lang="en-US" altLang="zh-CN" sz="2600" cap="none" dirty="0" smtClean="0"/>
          </a:p>
          <a:p>
            <a:pPr lvl="1"/>
            <a:r>
              <a:rPr lang="en-US" altLang="zh-CN" sz="2600" cap="none" dirty="0"/>
              <a:t>Mobile</a:t>
            </a:r>
            <a:r>
              <a:rPr lang="zh-CN" altLang="en-US" sz="2600" cap="none" dirty="0"/>
              <a:t>应</a:t>
            </a:r>
            <a:r>
              <a:rPr lang="zh-CN" altLang="en-US" sz="2600" cap="none" dirty="0" smtClean="0"/>
              <a:t>用访问资源必须有用户明确授权</a:t>
            </a:r>
            <a:endParaRPr lang="en-US" altLang="zh-CN" sz="2600" cap="none" dirty="0" smtClean="0"/>
          </a:p>
          <a:p>
            <a:r>
              <a:rPr lang="zh-CN" altLang="en-US" sz="2800" cap="none" dirty="0" smtClean="0"/>
              <a:t>一些相关的研究工作</a:t>
            </a:r>
            <a:endParaRPr lang="en-US" altLang="zh-CN" sz="2800" cap="none" dirty="0" smtClean="0"/>
          </a:p>
          <a:p>
            <a:pPr lvl="1"/>
            <a:r>
              <a:rPr lang="en-US" sz="2600" cap="none" dirty="0"/>
              <a:t>Permission </a:t>
            </a:r>
            <a:r>
              <a:rPr lang="en-US" altLang="zh-CN" sz="2600" cap="none" dirty="0" smtClean="0"/>
              <a:t>r</a:t>
            </a:r>
            <a:r>
              <a:rPr lang="en-US" sz="2600" cap="none" dirty="0" smtClean="0"/>
              <a:t>e-delegation [</a:t>
            </a:r>
            <a:r>
              <a:rPr lang="en-US" altLang="zh-CN" sz="2600" cap="none" dirty="0" smtClean="0"/>
              <a:t>USENIX Security’11]</a:t>
            </a:r>
          </a:p>
          <a:p>
            <a:pPr lvl="1"/>
            <a:r>
              <a:rPr lang="en-US" altLang="zh-CN" sz="2600" cap="none" dirty="0" smtClean="0"/>
              <a:t>Origin-crossing issues on mobile apps [CCS’13]</a:t>
            </a:r>
          </a:p>
          <a:p>
            <a:pPr lvl="1"/>
            <a:endParaRPr lang="en-US" sz="2600" cap="none" dirty="0" smtClean="0"/>
          </a:p>
        </p:txBody>
      </p:sp>
      <p:sp>
        <p:nvSpPr>
          <p:cNvPr id="4" name="Footer Placeholder 3"/>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135367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1786"/>
            <a:ext cx="8988356" cy="1596177"/>
          </a:xfrm>
        </p:spPr>
        <p:txBody>
          <a:bodyPr/>
          <a:lstStyle/>
          <a:p>
            <a:r>
              <a:rPr lang="zh-CN" altLang="en-US" cap="none" dirty="0"/>
              <a:t>如</a:t>
            </a:r>
            <a:r>
              <a:rPr lang="zh-CN" altLang="en-US" cap="none" dirty="0" smtClean="0"/>
              <a:t>果</a:t>
            </a:r>
            <a:r>
              <a:rPr lang="en-US" altLang="zh-CN" cap="none" dirty="0"/>
              <a:t>Cloud</a:t>
            </a:r>
            <a:r>
              <a:rPr lang="zh-CN" altLang="en-US" cap="none" dirty="0"/>
              <a:t>应</a:t>
            </a:r>
            <a:r>
              <a:rPr lang="zh-CN" altLang="en-US" cap="none" dirty="0" smtClean="0"/>
              <a:t>用</a:t>
            </a:r>
            <a:r>
              <a:rPr lang="zh-CN" altLang="en-US" cap="none" dirty="0"/>
              <a:t>不信</a:t>
            </a:r>
            <a:r>
              <a:rPr lang="zh-CN" altLang="en-US" cap="none" dirty="0" smtClean="0"/>
              <a:t>任</a:t>
            </a:r>
            <a:r>
              <a:rPr lang="en-US" altLang="zh-CN" cap="none" dirty="0" smtClean="0"/>
              <a:t>Mobile</a:t>
            </a:r>
            <a:r>
              <a:rPr lang="zh-CN" altLang="en-US" cap="none" dirty="0"/>
              <a:t>应</a:t>
            </a:r>
            <a:r>
              <a:rPr lang="zh-CN" altLang="en-US" cap="none" dirty="0" smtClean="0"/>
              <a:t>用和</a:t>
            </a:r>
            <a:r>
              <a:rPr lang="zh-CN" altLang="en-US" cap="none" dirty="0"/>
              <a:t>用户</a:t>
            </a:r>
            <a:endParaRPr lang="en-US" cap="none" dirty="0"/>
          </a:p>
        </p:txBody>
      </p:sp>
      <p:sp>
        <p:nvSpPr>
          <p:cNvPr id="3" name="Content Placeholder 2"/>
          <p:cNvSpPr>
            <a:spLocks noGrp="1"/>
          </p:cNvSpPr>
          <p:nvPr>
            <p:ph sz="quarter" idx="13"/>
          </p:nvPr>
        </p:nvSpPr>
        <p:spPr>
          <a:xfrm>
            <a:off x="685330" y="1911927"/>
            <a:ext cx="7772870" cy="4476998"/>
          </a:xfrm>
        </p:spPr>
        <p:txBody>
          <a:bodyPr>
            <a:normAutofit fontScale="92500"/>
          </a:bodyPr>
          <a:lstStyle/>
          <a:p>
            <a:r>
              <a:rPr lang="en-US" altLang="zh-CN" sz="3000" cap="none" dirty="0" smtClean="0"/>
              <a:t>Security requirement</a:t>
            </a:r>
          </a:p>
          <a:p>
            <a:pPr lvl="1"/>
            <a:r>
              <a:rPr lang="zh-CN" altLang="en-US" sz="2600" cap="none" dirty="0" smtClean="0"/>
              <a:t>必须保证它们进行正确的</a:t>
            </a:r>
            <a:r>
              <a:rPr lang="en-US" altLang="zh-CN" sz="2600" cap="none" dirty="0" smtClean="0"/>
              <a:t>authentication</a:t>
            </a:r>
            <a:r>
              <a:rPr lang="zh-CN" altLang="en-US" sz="2600" cap="none" dirty="0" smtClean="0"/>
              <a:t>和</a:t>
            </a:r>
            <a:r>
              <a:rPr lang="en-US" altLang="zh-CN" sz="2600" cap="none" dirty="0" smtClean="0"/>
              <a:t>authorization</a:t>
            </a:r>
          </a:p>
          <a:p>
            <a:r>
              <a:rPr lang="zh-CN" altLang="en-US" sz="3000" cap="none" dirty="0" smtClean="0"/>
              <a:t>一些相关的研究工作</a:t>
            </a:r>
            <a:endParaRPr lang="en-US" altLang="zh-CN" sz="3000" cap="none" dirty="0" smtClean="0"/>
          </a:p>
          <a:p>
            <a:pPr lvl="1"/>
            <a:r>
              <a:rPr lang="zh-CN" altLang="en-US" sz="2600" cap="none" dirty="0"/>
              <a:t>协</a:t>
            </a:r>
            <a:r>
              <a:rPr lang="zh-CN" altLang="en-US" sz="2600" cap="none" dirty="0" smtClean="0"/>
              <a:t>议：</a:t>
            </a:r>
            <a:r>
              <a:rPr lang="en-US" altLang="zh-CN" sz="2600" cap="none" dirty="0" err="1" smtClean="0"/>
              <a:t>OpenID</a:t>
            </a:r>
            <a:r>
              <a:rPr lang="en-US" altLang="zh-CN" sz="2600" cap="none" dirty="0" smtClean="0"/>
              <a:t>, OAuth, Facebook Connect, </a:t>
            </a:r>
            <a:r>
              <a:rPr lang="en-US" altLang="zh-CN" sz="2600" cap="none" dirty="0" err="1" smtClean="0"/>
              <a:t>LiveID</a:t>
            </a:r>
            <a:r>
              <a:rPr lang="en-US" altLang="zh-CN" sz="2600" cap="none" dirty="0" smtClean="0"/>
              <a:t>, </a:t>
            </a:r>
            <a:r>
              <a:rPr lang="en-US" altLang="zh-CN" sz="2600" cap="none" dirty="0" err="1" smtClean="0"/>
              <a:t>BrowserID</a:t>
            </a:r>
            <a:r>
              <a:rPr lang="en-US" altLang="zh-CN" sz="2600" cap="none" dirty="0" smtClean="0"/>
              <a:t>, </a:t>
            </a:r>
            <a:r>
              <a:rPr lang="zh-CN" altLang="en-US" sz="2600" cap="none" dirty="0" smtClean="0"/>
              <a:t>等</a:t>
            </a:r>
            <a:endParaRPr lang="en-US" altLang="zh-CN" sz="2600" cap="none" dirty="0" smtClean="0"/>
          </a:p>
          <a:p>
            <a:pPr lvl="1"/>
            <a:r>
              <a:rPr lang="zh-CN" altLang="en-US" sz="2600" cap="none" dirty="0"/>
              <a:t>协</a:t>
            </a:r>
            <a:r>
              <a:rPr lang="zh-CN" altLang="en-US" sz="2600" cap="none" dirty="0" smtClean="0"/>
              <a:t>议安全的形式化证明 </a:t>
            </a:r>
            <a:r>
              <a:rPr lang="en-US" altLang="zh-CN" sz="2600" cap="none" dirty="0" smtClean="0"/>
              <a:t>[</a:t>
            </a:r>
            <a:r>
              <a:rPr lang="zh-CN" altLang="en-US" sz="2600" cap="none" dirty="0" smtClean="0"/>
              <a:t>很多文章</a:t>
            </a:r>
            <a:r>
              <a:rPr lang="en-US" altLang="zh-CN" sz="2600" cap="none" dirty="0"/>
              <a:t>]</a:t>
            </a:r>
            <a:endParaRPr lang="en-US" altLang="zh-CN" sz="2600" cap="none" dirty="0" smtClean="0"/>
          </a:p>
          <a:p>
            <a:pPr lvl="1"/>
            <a:r>
              <a:rPr lang="zh-CN" altLang="en-US" sz="2600" cap="none" dirty="0"/>
              <a:t>关</a:t>
            </a:r>
            <a:r>
              <a:rPr lang="zh-CN" altLang="en-US" sz="2600" cap="none" dirty="0" smtClean="0"/>
              <a:t>于协议在真正系统实现中的漏洞</a:t>
            </a:r>
            <a:r>
              <a:rPr lang="en-US" altLang="zh-CN" sz="2600" cap="none" dirty="0" smtClean="0"/>
              <a:t>[S&amp;P’12, CCS’14]</a:t>
            </a:r>
          </a:p>
          <a:p>
            <a:pPr lvl="1"/>
            <a:endParaRPr lang="en-US" altLang="zh-CN" sz="2600" cap="none" dirty="0" smtClean="0"/>
          </a:p>
          <a:p>
            <a:pPr lvl="1"/>
            <a:endParaRPr lang="en-US" sz="2600" cap="none" dirty="0" smtClean="0"/>
          </a:p>
        </p:txBody>
      </p:sp>
      <p:sp>
        <p:nvSpPr>
          <p:cNvPr id="4" name="Footer Placeholder 3"/>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58897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1786"/>
            <a:ext cx="8988356" cy="1596177"/>
          </a:xfrm>
        </p:spPr>
        <p:txBody>
          <a:bodyPr/>
          <a:lstStyle/>
          <a:p>
            <a:r>
              <a:rPr lang="zh-CN" altLang="en-US" cap="none" dirty="0"/>
              <a:t>如</a:t>
            </a:r>
            <a:r>
              <a:rPr lang="zh-CN" altLang="en-US" cap="none" dirty="0" smtClean="0"/>
              <a:t>果用户不</a:t>
            </a:r>
            <a:r>
              <a:rPr lang="zh-CN" altLang="en-US" cap="none" dirty="0"/>
              <a:t>信任</a:t>
            </a:r>
            <a:r>
              <a:rPr lang="en-US" altLang="zh-CN" cap="none" dirty="0" smtClean="0"/>
              <a:t>Cloud</a:t>
            </a:r>
            <a:r>
              <a:rPr lang="zh-CN" altLang="en-US" cap="none" dirty="0" smtClean="0"/>
              <a:t>平台</a:t>
            </a:r>
            <a:endParaRPr lang="en-US" cap="none" dirty="0"/>
          </a:p>
        </p:txBody>
      </p:sp>
      <p:sp>
        <p:nvSpPr>
          <p:cNvPr id="3" name="Content Placeholder 2"/>
          <p:cNvSpPr>
            <a:spLocks noGrp="1"/>
          </p:cNvSpPr>
          <p:nvPr>
            <p:ph sz="quarter" idx="13"/>
          </p:nvPr>
        </p:nvSpPr>
        <p:spPr>
          <a:xfrm>
            <a:off x="685330" y="1911927"/>
            <a:ext cx="7772870" cy="4476998"/>
          </a:xfrm>
        </p:spPr>
        <p:txBody>
          <a:bodyPr>
            <a:normAutofit fontScale="92500" lnSpcReduction="10000"/>
          </a:bodyPr>
          <a:lstStyle/>
          <a:p>
            <a:r>
              <a:rPr lang="en-US" altLang="zh-CN" sz="3600" cap="none" dirty="0" smtClean="0"/>
              <a:t>Security requirement</a:t>
            </a:r>
          </a:p>
          <a:p>
            <a:pPr lvl="1"/>
            <a:r>
              <a:rPr lang="zh-CN" altLang="en-US" sz="2600" cap="none" dirty="0" smtClean="0"/>
              <a:t>必须保证</a:t>
            </a:r>
            <a:r>
              <a:rPr lang="en-US" altLang="zh-CN" sz="2600" cap="none" dirty="0" smtClean="0"/>
              <a:t>Cloud</a:t>
            </a:r>
            <a:r>
              <a:rPr lang="zh-CN" altLang="en-US" sz="2600" cap="none" dirty="0" smtClean="0"/>
              <a:t>平台诚实地进行了用户提交的计算任务</a:t>
            </a:r>
            <a:endParaRPr lang="en-US" altLang="zh-CN" sz="2600" cap="none" dirty="0" smtClean="0"/>
          </a:p>
          <a:p>
            <a:r>
              <a:rPr lang="zh-CN" altLang="en-US" sz="3200" cap="none" dirty="0"/>
              <a:t>一些相关的研究工作</a:t>
            </a:r>
            <a:endParaRPr lang="en-US" altLang="zh-CN" sz="3200" cap="none" dirty="0"/>
          </a:p>
          <a:p>
            <a:pPr lvl="1"/>
            <a:r>
              <a:rPr lang="en-US" altLang="zh-CN" sz="2600" cap="none" dirty="0" smtClean="0"/>
              <a:t>Verifiable computation [NDSS’12, USENIX Security’12, S&amp;P’13]</a:t>
            </a:r>
          </a:p>
          <a:p>
            <a:pPr lvl="1"/>
            <a:r>
              <a:rPr lang="zh-CN" altLang="en-US" sz="2600" cap="none" dirty="0">
                <a:latin typeface="+mj-ea"/>
                <a:ea typeface="+mj-ea"/>
              </a:rPr>
              <a:t>属</a:t>
            </a:r>
            <a:r>
              <a:rPr lang="zh-CN" altLang="en-US" sz="2600" cap="none" dirty="0" smtClean="0">
                <a:latin typeface="+mj-ea"/>
                <a:ea typeface="+mj-ea"/>
              </a:rPr>
              <a:t>于</a:t>
            </a:r>
            <a:r>
              <a:rPr lang="zh-CN" altLang="en-US" sz="2600" cap="none" dirty="0">
                <a:latin typeface="+mj-ea"/>
                <a:ea typeface="+mj-ea"/>
              </a:rPr>
              <a:t>应用密码学</a:t>
            </a:r>
            <a:r>
              <a:rPr lang="zh-CN" altLang="en-US" sz="2600" cap="none" dirty="0" smtClean="0">
                <a:latin typeface="+mj-ea"/>
                <a:ea typeface="+mj-ea"/>
              </a:rPr>
              <a:t>领域</a:t>
            </a:r>
            <a:endParaRPr lang="en-US" altLang="zh-CN" sz="2600" cap="none" dirty="0" smtClean="0">
              <a:latin typeface="+mj-ea"/>
              <a:ea typeface="+mj-ea"/>
            </a:endParaRPr>
          </a:p>
          <a:p>
            <a:pPr lvl="1"/>
            <a:r>
              <a:rPr lang="en-US" altLang="zh-CN" sz="2600" cap="none" dirty="0" smtClean="0"/>
              <a:t>Cloud service</a:t>
            </a:r>
            <a:r>
              <a:rPr lang="zh-CN" altLang="en-US" sz="2600" cap="none" dirty="0" smtClean="0"/>
              <a:t>在返回计算结果时附上一个</a:t>
            </a:r>
            <a:r>
              <a:rPr lang="en-US" altLang="zh-CN" sz="2600" cap="none" dirty="0" smtClean="0"/>
              <a:t>Proof</a:t>
            </a:r>
            <a:r>
              <a:rPr lang="zh-CN" altLang="en-US" sz="2600" cap="none" dirty="0" smtClean="0"/>
              <a:t>来证明自己确实运行的用户提交的算法。</a:t>
            </a:r>
            <a:endParaRPr lang="en-US" altLang="zh-CN" sz="2600" cap="none" dirty="0" smtClean="0"/>
          </a:p>
          <a:p>
            <a:pPr lvl="1"/>
            <a:endParaRPr lang="en-US" altLang="zh-CN" sz="2600" cap="none" dirty="0" smtClean="0"/>
          </a:p>
          <a:p>
            <a:pPr lvl="1"/>
            <a:endParaRPr lang="en-US" sz="2600" cap="none" dirty="0" smtClean="0"/>
          </a:p>
        </p:txBody>
      </p:sp>
      <p:sp>
        <p:nvSpPr>
          <p:cNvPr id="4" name="Footer Placeholder 3"/>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128643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1786"/>
            <a:ext cx="8988356" cy="1596177"/>
          </a:xfrm>
        </p:spPr>
        <p:txBody>
          <a:bodyPr/>
          <a:lstStyle/>
          <a:p>
            <a:r>
              <a:rPr lang="zh-CN" altLang="en-US" cap="none" dirty="0"/>
              <a:t>如</a:t>
            </a:r>
            <a:r>
              <a:rPr lang="zh-CN" altLang="en-US" cap="none" dirty="0" smtClean="0"/>
              <a:t>果</a:t>
            </a:r>
            <a:r>
              <a:rPr lang="en-US" altLang="zh-CN" cap="none" dirty="0" smtClean="0"/>
              <a:t>Cloud</a:t>
            </a:r>
            <a:r>
              <a:rPr lang="zh-CN" altLang="en-US" cap="none" dirty="0" smtClean="0"/>
              <a:t>应用不</a:t>
            </a:r>
            <a:r>
              <a:rPr lang="zh-CN" altLang="en-US" cap="none" dirty="0"/>
              <a:t>信任</a:t>
            </a:r>
            <a:r>
              <a:rPr lang="en-US" altLang="zh-CN" cap="none" dirty="0" smtClean="0"/>
              <a:t>Cloud</a:t>
            </a:r>
            <a:r>
              <a:rPr lang="zh-CN" altLang="en-US" cap="none" dirty="0" smtClean="0"/>
              <a:t>平台</a:t>
            </a:r>
            <a:endParaRPr lang="en-US" cap="none" dirty="0"/>
          </a:p>
        </p:txBody>
      </p:sp>
      <p:sp>
        <p:nvSpPr>
          <p:cNvPr id="3" name="Content Placeholder 2"/>
          <p:cNvSpPr>
            <a:spLocks noGrp="1"/>
          </p:cNvSpPr>
          <p:nvPr>
            <p:ph sz="quarter" idx="13"/>
          </p:nvPr>
        </p:nvSpPr>
        <p:spPr>
          <a:xfrm>
            <a:off x="685330" y="1911927"/>
            <a:ext cx="7772870" cy="4476998"/>
          </a:xfrm>
        </p:spPr>
        <p:txBody>
          <a:bodyPr>
            <a:normAutofit lnSpcReduction="10000"/>
          </a:bodyPr>
          <a:lstStyle/>
          <a:p>
            <a:r>
              <a:rPr lang="en-US" altLang="zh-CN" sz="3600" cap="none" dirty="0" smtClean="0"/>
              <a:t>Security requirement</a:t>
            </a:r>
          </a:p>
          <a:p>
            <a:pPr lvl="1"/>
            <a:r>
              <a:rPr lang="zh-CN" altLang="en-US" sz="2600" cap="none" dirty="0" smtClean="0"/>
              <a:t>保证</a:t>
            </a:r>
            <a:r>
              <a:rPr lang="en-US" altLang="zh-CN" sz="2600" cap="none" dirty="0" smtClean="0"/>
              <a:t>Cloud</a:t>
            </a:r>
            <a:r>
              <a:rPr lang="zh-CN" altLang="en-US" sz="2600" cap="none" dirty="0" smtClean="0"/>
              <a:t>平台虽然能</a:t>
            </a:r>
            <a:r>
              <a:rPr lang="zh-CN" altLang="en-US" sz="2600" cap="none" dirty="0"/>
              <a:t>替</a:t>
            </a:r>
            <a:r>
              <a:rPr lang="en-US" altLang="zh-CN" sz="2600" cap="none" dirty="0" smtClean="0"/>
              <a:t>Cloud</a:t>
            </a:r>
            <a:r>
              <a:rPr lang="zh-CN" altLang="en-US" sz="2600" cap="none" dirty="0" smtClean="0"/>
              <a:t>应用进行敏感的计算，但无法知道敏感数据是什么</a:t>
            </a:r>
            <a:endParaRPr lang="en-US" altLang="zh-CN" sz="2600" cap="none" dirty="0" smtClean="0"/>
          </a:p>
          <a:p>
            <a:r>
              <a:rPr lang="zh-CN" altLang="en-US" sz="3200" cap="none" dirty="0"/>
              <a:t>一些相关的研究工作</a:t>
            </a:r>
            <a:endParaRPr lang="en-US" altLang="zh-CN" sz="3200" cap="none" dirty="0"/>
          </a:p>
          <a:p>
            <a:pPr lvl="1"/>
            <a:r>
              <a:rPr lang="en-US" altLang="zh-CN" sz="2600" cap="none" dirty="0" smtClean="0"/>
              <a:t>Fully </a:t>
            </a:r>
            <a:r>
              <a:rPr lang="en-US" altLang="zh-CN" sz="2600" cap="none" dirty="0" err="1" smtClean="0"/>
              <a:t>homomorphic</a:t>
            </a:r>
            <a:r>
              <a:rPr lang="en-US" altLang="zh-CN" sz="2600" cap="none" dirty="0" smtClean="0"/>
              <a:t> </a:t>
            </a:r>
            <a:r>
              <a:rPr lang="en-US" altLang="zh-CN" sz="2600" cap="none" dirty="0"/>
              <a:t>encryption [Craig </a:t>
            </a:r>
            <a:r>
              <a:rPr lang="en-US" altLang="zh-CN" sz="2600" cap="none" dirty="0" smtClean="0"/>
              <a:t>Gentry’s dissertation]</a:t>
            </a:r>
          </a:p>
          <a:p>
            <a:pPr lvl="1"/>
            <a:r>
              <a:rPr lang="en-US" altLang="zh-CN" sz="2600" cap="none" dirty="0" err="1" smtClean="0"/>
              <a:t>CryptDB</a:t>
            </a:r>
            <a:r>
              <a:rPr lang="en-US" altLang="zh-CN" sz="2600" cap="none" dirty="0" smtClean="0"/>
              <a:t> [OSDI’12]</a:t>
            </a:r>
          </a:p>
          <a:p>
            <a:pPr lvl="1"/>
            <a:r>
              <a:rPr lang="en-US" altLang="zh-CN" sz="2600" cap="none" dirty="0" err="1"/>
              <a:t>Cipherbase</a:t>
            </a:r>
            <a:r>
              <a:rPr lang="en-US" altLang="zh-CN" sz="2600" cap="none" dirty="0"/>
              <a:t> </a:t>
            </a:r>
            <a:r>
              <a:rPr lang="en-US" altLang="zh-CN" sz="2600" cap="none" dirty="0" smtClean="0"/>
              <a:t>[MSR</a:t>
            </a:r>
            <a:r>
              <a:rPr lang="zh-CN" altLang="en-US" sz="2600" cap="none" dirty="0" smtClean="0"/>
              <a:t>正在进行的工作</a:t>
            </a:r>
            <a:r>
              <a:rPr lang="en-US" altLang="zh-CN" sz="2600" cap="none" dirty="0"/>
              <a:t>]</a:t>
            </a:r>
            <a:endParaRPr lang="en-US" altLang="zh-CN" sz="2600" cap="none" dirty="0" smtClean="0"/>
          </a:p>
          <a:p>
            <a:pPr lvl="1"/>
            <a:endParaRPr lang="en-US" altLang="zh-CN" sz="2600" cap="none" dirty="0" smtClean="0"/>
          </a:p>
          <a:p>
            <a:pPr lvl="1"/>
            <a:endParaRPr lang="en-US" sz="2600" cap="none" dirty="0" smtClean="0"/>
          </a:p>
        </p:txBody>
      </p:sp>
      <p:sp>
        <p:nvSpPr>
          <p:cNvPr id="4" name="Footer Placeholder 3"/>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64006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1786"/>
            <a:ext cx="8988356" cy="1596177"/>
          </a:xfrm>
        </p:spPr>
        <p:txBody>
          <a:bodyPr/>
          <a:lstStyle/>
          <a:p>
            <a:r>
              <a:rPr lang="zh-CN" altLang="en-US" cap="none" dirty="0"/>
              <a:t>如</a:t>
            </a:r>
            <a:r>
              <a:rPr lang="zh-CN" altLang="en-US" cap="none" dirty="0" smtClean="0"/>
              <a:t>果一个</a:t>
            </a:r>
            <a:r>
              <a:rPr lang="en-US" altLang="zh-CN" cap="none" dirty="0" smtClean="0"/>
              <a:t>tenant</a:t>
            </a:r>
            <a:r>
              <a:rPr lang="zh-CN" altLang="en-US" cap="none" dirty="0" smtClean="0"/>
              <a:t>不信任另一个</a:t>
            </a:r>
            <a:r>
              <a:rPr lang="en-US" altLang="zh-CN" cap="none" dirty="0"/>
              <a:t>tenant</a:t>
            </a:r>
            <a:endParaRPr lang="en-US" cap="none" dirty="0"/>
          </a:p>
        </p:txBody>
      </p:sp>
      <p:sp>
        <p:nvSpPr>
          <p:cNvPr id="3" name="Content Placeholder 2"/>
          <p:cNvSpPr>
            <a:spLocks noGrp="1"/>
          </p:cNvSpPr>
          <p:nvPr>
            <p:ph sz="quarter" idx="13"/>
          </p:nvPr>
        </p:nvSpPr>
        <p:spPr>
          <a:xfrm>
            <a:off x="685330" y="1911927"/>
            <a:ext cx="7772870" cy="4476998"/>
          </a:xfrm>
        </p:spPr>
        <p:txBody>
          <a:bodyPr>
            <a:normAutofit/>
          </a:bodyPr>
          <a:lstStyle/>
          <a:p>
            <a:r>
              <a:rPr lang="en-US" altLang="zh-CN" sz="3600" cap="none" dirty="0" smtClean="0"/>
              <a:t>Security requirement</a:t>
            </a:r>
          </a:p>
          <a:p>
            <a:pPr lvl="1"/>
            <a:r>
              <a:rPr lang="zh-CN" altLang="en-US" sz="2600" cap="none" dirty="0" smtClean="0"/>
              <a:t>保证不同</a:t>
            </a:r>
            <a:r>
              <a:rPr lang="en-US" altLang="zh-CN" sz="2600" cap="none" dirty="0" smtClean="0"/>
              <a:t>tenant</a:t>
            </a:r>
            <a:r>
              <a:rPr lang="zh-CN" altLang="en-US" sz="2600" cap="none" dirty="0" smtClean="0"/>
              <a:t>之间无法互相窥探信息。</a:t>
            </a:r>
            <a:endParaRPr lang="en-US" altLang="zh-CN" sz="2600" cap="none" dirty="0" smtClean="0"/>
          </a:p>
          <a:p>
            <a:r>
              <a:rPr lang="zh-CN" altLang="en-US" sz="3400" cap="none" dirty="0" smtClean="0"/>
              <a:t>一</a:t>
            </a:r>
            <a:r>
              <a:rPr lang="zh-CN" altLang="en-US" sz="3400" cap="none" dirty="0"/>
              <a:t>些相关的研究工作</a:t>
            </a:r>
            <a:endParaRPr lang="en-US" altLang="zh-CN" sz="3400" cap="none" dirty="0"/>
          </a:p>
          <a:p>
            <a:pPr lvl="1"/>
            <a:r>
              <a:rPr lang="en-US" altLang="zh-CN" sz="2600" cap="none" dirty="0" smtClean="0"/>
              <a:t>Co-residence and side channels on cloud platform [CCS’09]</a:t>
            </a:r>
          </a:p>
          <a:p>
            <a:pPr lvl="1"/>
            <a:r>
              <a:rPr lang="en-US" altLang="zh-CN" sz="2600" cap="none" dirty="0" smtClean="0"/>
              <a:t>Encryption key leakage [CCS’12]</a:t>
            </a:r>
          </a:p>
          <a:p>
            <a:pPr lvl="1"/>
            <a:endParaRPr lang="en-US" sz="2600" cap="none" dirty="0" smtClean="0"/>
          </a:p>
        </p:txBody>
      </p:sp>
      <p:sp>
        <p:nvSpPr>
          <p:cNvPr id="4" name="Footer Placeholder 3"/>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421892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745825"/>
          </a:xfrm>
        </p:spPr>
        <p:txBody>
          <a:bodyPr>
            <a:normAutofit/>
          </a:bodyPr>
          <a:lstStyle/>
          <a:p>
            <a:pPr lvl="1" algn="ctr" rtl="0">
              <a:lnSpc>
                <a:spcPct val="90000"/>
              </a:lnSpc>
              <a:spcBef>
                <a:spcPct val="0"/>
              </a:spcBef>
            </a:pPr>
            <a:r>
              <a:rPr lang="zh-CN" altLang="en-US" sz="2800" dirty="0" smtClean="0"/>
              <a:t>挑战</a:t>
            </a:r>
            <a:r>
              <a:rPr lang="en-US" altLang="zh-CN" sz="2800" dirty="0" smtClean="0"/>
              <a:t>#2</a:t>
            </a:r>
            <a:r>
              <a:rPr lang="zh-CN" altLang="en-US" sz="2800" dirty="0" smtClean="0"/>
              <a:t>：多方（跨公司）分布</a:t>
            </a:r>
            <a:r>
              <a:rPr lang="en-US" altLang="zh-CN" sz="2800" dirty="0" smtClean="0"/>
              <a:t>/</a:t>
            </a:r>
            <a:r>
              <a:rPr lang="zh-CN" altLang="en-US" sz="2800" dirty="0" smtClean="0"/>
              <a:t>协同</a:t>
            </a:r>
            <a:endParaRPr lang="en-US" sz="2800" dirty="0"/>
          </a:p>
        </p:txBody>
      </p:sp>
      <p:sp>
        <p:nvSpPr>
          <p:cNvPr id="3" name="Content Placeholder 2"/>
          <p:cNvSpPr>
            <a:spLocks noGrp="1"/>
          </p:cNvSpPr>
          <p:nvPr>
            <p:ph sz="quarter" idx="13"/>
          </p:nvPr>
        </p:nvSpPr>
        <p:spPr>
          <a:xfrm>
            <a:off x="685329" y="1494971"/>
            <a:ext cx="8124841" cy="3251200"/>
          </a:xfrm>
        </p:spPr>
        <p:txBody>
          <a:bodyPr/>
          <a:lstStyle/>
          <a:p>
            <a:r>
              <a:rPr lang="zh-CN" altLang="en-US" cap="none" dirty="0" smtClean="0"/>
              <a:t>很多应用场景，如支付、认证、授权，都需要多方协同</a:t>
            </a:r>
            <a:endParaRPr lang="en-US" altLang="zh-CN" cap="none" dirty="0" smtClean="0"/>
          </a:p>
          <a:p>
            <a:r>
              <a:rPr lang="zh-CN" altLang="en-US" cap="none" dirty="0" smtClean="0"/>
              <a:t>每个公司开发自己的服务，以</a:t>
            </a:r>
            <a:r>
              <a:rPr lang="en-US" altLang="zh-CN" cap="none" dirty="0" smtClean="0"/>
              <a:t>Web API</a:t>
            </a:r>
            <a:r>
              <a:rPr lang="zh-CN" altLang="en-US" cap="none" dirty="0" smtClean="0"/>
              <a:t>形式供其它方调用</a:t>
            </a:r>
            <a:endParaRPr lang="en-US" altLang="zh-CN" cap="none" dirty="0" smtClean="0"/>
          </a:p>
          <a:p>
            <a:r>
              <a:rPr lang="zh-CN" altLang="en-US" cap="none" dirty="0"/>
              <a:t>安</a:t>
            </a:r>
            <a:r>
              <a:rPr lang="zh-CN" altLang="en-US" cap="none" dirty="0" smtClean="0"/>
              <a:t>全性取决于各方是否充分互相理解</a:t>
            </a:r>
            <a:endParaRPr lang="en-US" cap="none" dirty="0"/>
          </a:p>
        </p:txBody>
      </p:sp>
      <p:pic>
        <p:nvPicPr>
          <p:cNvPr id="19" name="Picture 4" descr="C:\Users\shuochen\AppData\Local\Microsoft\Windows\Temporary Internet Files\Low\Content.IE5\XMXDCKD6\j0441328[1].png"/>
          <p:cNvPicPr>
            <a:picLocks noChangeAspect="1" noChangeArrowheads="1"/>
          </p:cNvPicPr>
          <p:nvPr/>
        </p:nvPicPr>
        <p:blipFill>
          <a:blip r:embed="rId3" cstate="print"/>
          <a:srcRect/>
          <a:stretch>
            <a:fillRect/>
          </a:stretch>
        </p:blipFill>
        <p:spPr bwMode="auto">
          <a:xfrm>
            <a:off x="876164" y="4638106"/>
            <a:ext cx="617284" cy="617285"/>
          </a:xfrm>
          <a:prstGeom prst="rect">
            <a:avLst/>
          </a:prstGeom>
          <a:noFill/>
          <a:ln w="9525">
            <a:noFill/>
            <a:miter lim="800000"/>
            <a:headEnd/>
            <a:tailEnd/>
          </a:ln>
        </p:spPr>
      </p:pic>
      <p:pic>
        <p:nvPicPr>
          <p:cNvPr id="20" name="Picture 3"/>
          <p:cNvPicPr>
            <a:picLocks noChangeAspect="1" noChangeArrowheads="1"/>
          </p:cNvPicPr>
          <p:nvPr/>
        </p:nvPicPr>
        <p:blipFill>
          <a:blip r:embed="rId4" cstate="print"/>
          <a:srcRect/>
          <a:stretch>
            <a:fillRect/>
          </a:stretch>
        </p:blipFill>
        <p:spPr bwMode="auto">
          <a:xfrm>
            <a:off x="2876104" y="3808871"/>
            <a:ext cx="813560" cy="737412"/>
          </a:xfrm>
          <a:prstGeom prst="rect">
            <a:avLst/>
          </a:prstGeom>
          <a:noFill/>
          <a:ln w="9525">
            <a:noFill/>
            <a:miter lim="800000"/>
            <a:headEnd/>
            <a:tailEnd/>
          </a:ln>
        </p:spPr>
      </p:pic>
      <p:pic>
        <p:nvPicPr>
          <p:cNvPr id="21" name="Picture 3"/>
          <p:cNvPicPr>
            <a:picLocks noChangeAspect="1" noChangeArrowheads="1"/>
          </p:cNvPicPr>
          <p:nvPr/>
        </p:nvPicPr>
        <p:blipFill>
          <a:blip r:embed="rId4" cstate="print"/>
          <a:srcRect/>
          <a:stretch>
            <a:fillRect/>
          </a:stretch>
        </p:blipFill>
        <p:spPr bwMode="auto">
          <a:xfrm>
            <a:off x="3075928" y="5110564"/>
            <a:ext cx="724172" cy="656390"/>
          </a:xfrm>
          <a:prstGeom prst="rect">
            <a:avLst/>
          </a:prstGeom>
          <a:noFill/>
          <a:ln w="9525">
            <a:noFill/>
            <a:miter lim="800000"/>
            <a:headEnd/>
            <a:tailEnd/>
          </a:ln>
        </p:spPr>
      </p:pic>
      <p:cxnSp>
        <p:nvCxnSpPr>
          <p:cNvPr id="22" name="Straight Arrow Connector 21"/>
          <p:cNvCxnSpPr>
            <a:stCxn id="20" idx="1"/>
          </p:cNvCxnSpPr>
          <p:nvPr/>
        </p:nvCxnSpPr>
        <p:spPr>
          <a:xfrm flipH="1">
            <a:off x="1466542" y="4177577"/>
            <a:ext cx="1409562" cy="729802"/>
          </a:xfrm>
          <a:prstGeom prst="straightConnector1">
            <a:avLst/>
          </a:prstGeom>
          <a:ln w="50800">
            <a:solidFill>
              <a:schemeClr val="accent2">
                <a:lumMod val="75000"/>
              </a:schemeClr>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20" idx="2"/>
          </p:cNvCxnSpPr>
          <p:nvPr/>
        </p:nvCxnSpPr>
        <p:spPr>
          <a:xfrm>
            <a:off x="3282884" y="4546283"/>
            <a:ext cx="90819" cy="571945"/>
          </a:xfrm>
          <a:prstGeom prst="straightConnector1">
            <a:avLst/>
          </a:prstGeom>
          <a:ln w="50800">
            <a:solidFill>
              <a:schemeClr val="accent2">
                <a:lumMod val="75000"/>
              </a:schemeClr>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21" idx="1"/>
          </p:cNvCxnSpPr>
          <p:nvPr/>
        </p:nvCxnSpPr>
        <p:spPr>
          <a:xfrm flipH="1" flipV="1">
            <a:off x="1505823" y="5115362"/>
            <a:ext cx="1570105" cy="323397"/>
          </a:xfrm>
          <a:prstGeom prst="straightConnector1">
            <a:avLst/>
          </a:prstGeom>
          <a:ln w="50800">
            <a:solidFill>
              <a:schemeClr val="accent2">
                <a:lumMod val="75000"/>
              </a:schemeClr>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25" name="Content Placeholder 2"/>
          <p:cNvSpPr>
            <a:spLocks noGrp="1"/>
          </p:cNvSpPr>
          <p:nvPr/>
        </p:nvSpPr>
        <p:spPr bwMode="auto">
          <a:xfrm>
            <a:off x="685329" y="5147491"/>
            <a:ext cx="1187165" cy="320112"/>
          </a:xfrm>
          <a:prstGeom prst="rect">
            <a:avLst/>
          </a:prstGeom>
          <a:noFill/>
          <a:ln w="9525">
            <a:noFill/>
            <a:miter lim="800000"/>
            <a:headEnd/>
            <a:tailEnd/>
          </a:ln>
        </p:spPr>
        <p:txBody>
          <a:bodyPr tIns="0" bIns="0"/>
          <a:lstStyle/>
          <a:p>
            <a:pPr>
              <a:spcBef>
                <a:spcPct val="20000"/>
              </a:spcBef>
              <a:tabLst>
                <a:tab pos="692150" algn="l"/>
              </a:tabLst>
            </a:pPr>
            <a:r>
              <a:rPr lang="en-US" sz="2000" dirty="0" smtClean="0">
                <a:latin typeface="Calibri" pitchFamily="34" charset="0"/>
              </a:rPr>
              <a:t>shopper</a:t>
            </a:r>
          </a:p>
        </p:txBody>
      </p:sp>
      <p:sp>
        <p:nvSpPr>
          <p:cNvPr id="26" name="Content Placeholder 2"/>
          <p:cNvSpPr>
            <a:spLocks noGrp="1"/>
          </p:cNvSpPr>
          <p:nvPr/>
        </p:nvSpPr>
        <p:spPr bwMode="auto">
          <a:xfrm>
            <a:off x="2572852" y="3324163"/>
            <a:ext cx="1601701" cy="317354"/>
          </a:xfrm>
          <a:prstGeom prst="rect">
            <a:avLst/>
          </a:prstGeom>
          <a:noFill/>
          <a:ln w="9525">
            <a:noFill/>
            <a:miter lim="800000"/>
            <a:headEnd/>
            <a:tailEnd/>
          </a:ln>
        </p:spPr>
        <p:txBody>
          <a:bodyPr tIns="0" bIns="0"/>
          <a:lstStyle/>
          <a:p>
            <a:pPr>
              <a:spcBef>
                <a:spcPct val="20000"/>
              </a:spcBef>
              <a:tabLst>
                <a:tab pos="692150" algn="l"/>
              </a:tabLst>
            </a:pPr>
            <a:r>
              <a:rPr lang="en-US" sz="2000" dirty="0" smtClean="0">
                <a:latin typeface="Calibri" pitchFamily="34" charset="0"/>
              </a:rPr>
              <a:t> PayPal.com</a:t>
            </a:r>
          </a:p>
        </p:txBody>
      </p:sp>
      <p:sp>
        <p:nvSpPr>
          <p:cNvPr id="27" name="Content Placeholder 2"/>
          <p:cNvSpPr>
            <a:spLocks noGrp="1"/>
          </p:cNvSpPr>
          <p:nvPr/>
        </p:nvSpPr>
        <p:spPr bwMode="auto">
          <a:xfrm>
            <a:off x="2792339" y="5717436"/>
            <a:ext cx="1216712" cy="317354"/>
          </a:xfrm>
          <a:prstGeom prst="rect">
            <a:avLst/>
          </a:prstGeom>
          <a:noFill/>
          <a:ln w="9525">
            <a:noFill/>
            <a:miter lim="800000"/>
            <a:headEnd/>
            <a:tailEnd/>
          </a:ln>
        </p:spPr>
        <p:txBody>
          <a:bodyPr tIns="0" bIns="0"/>
          <a:lstStyle/>
          <a:p>
            <a:pPr>
              <a:spcBef>
                <a:spcPct val="20000"/>
              </a:spcBef>
              <a:tabLst>
                <a:tab pos="692150" algn="l"/>
              </a:tabLst>
            </a:pPr>
            <a:r>
              <a:rPr lang="en-US" sz="2000" dirty="0" smtClean="0">
                <a:latin typeface="Calibri" pitchFamily="34" charset="0"/>
              </a:rPr>
              <a:t>Buy.com</a:t>
            </a:r>
          </a:p>
        </p:txBody>
      </p:sp>
      <p:pic>
        <p:nvPicPr>
          <p:cNvPr id="29" name="Picture 4" descr="C:\Users\shuochen\AppData\Local\Microsoft\Windows\Temporary Internet Files\Low\Content.IE5\XMXDCKD6\j0441328[1].png"/>
          <p:cNvPicPr>
            <a:picLocks noChangeAspect="1" noChangeArrowheads="1"/>
          </p:cNvPicPr>
          <p:nvPr/>
        </p:nvPicPr>
        <p:blipFill>
          <a:blip r:embed="rId3" cstate="print"/>
          <a:srcRect/>
          <a:stretch>
            <a:fillRect/>
          </a:stretch>
        </p:blipFill>
        <p:spPr bwMode="auto">
          <a:xfrm>
            <a:off x="4949250" y="4638106"/>
            <a:ext cx="617284" cy="617285"/>
          </a:xfrm>
          <a:prstGeom prst="rect">
            <a:avLst/>
          </a:prstGeom>
          <a:noFill/>
          <a:ln w="9525">
            <a:noFill/>
            <a:miter lim="800000"/>
            <a:headEnd/>
            <a:tailEnd/>
          </a:ln>
        </p:spPr>
      </p:pic>
      <p:pic>
        <p:nvPicPr>
          <p:cNvPr id="30" name="Picture 3"/>
          <p:cNvPicPr>
            <a:picLocks noChangeAspect="1" noChangeArrowheads="1"/>
          </p:cNvPicPr>
          <p:nvPr/>
        </p:nvPicPr>
        <p:blipFill>
          <a:blip r:embed="rId4" cstate="print"/>
          <a:srcRect/>
          <a:stretch>
            <a:fillRect/>
          </a:stretch>
        </p:blipFill>
        <p:spPr bwMode="auto">
          <a:xfrm>
            <a:off x="6949190" y="3808871"/>
            <a:ext cx="813560" cy="737412"/>
          </a:xfrm>
          <a:prstGeom prst="rect">
            <a:avLst/>
          </a:prstGeom>
          <a:noFill/>
          <a:ln w="9525">
            <a:noFill/>
            <a:miter lim="800000"/>
            <a:headEnd/>
            <a:tailEnd/>
          </a:ln>
        </p:spPr>
      </p:pic>
      <p:pic>
        <p:nvPicPr>
          <p:cNvPr id="31" name="Picture 3"/>
          <p:cNvPicPr>
            <a:picLocks noChangeAspect="1" noChangeArrowheads="1"/>
          </p:cNvPicPr>
          <p:nvPr/>
        </p:nvPicPr>
        <p:blipFill>
          <a:blip r:embed="rId4" cstate="print"/>
          <a:srcRect/>
          <a:stretch>
            <a:fillRect/>
          </a:stretch>
        </p:blipFill>
        <p:spPr bwMode="auto">
          <a:xfrm>
            <a:off x="7149014" y="5110564"/>
            <a:ext cx="724172" cy="656390"/>
          </a:xfrm>
          <a:prstGeom prst="rect">
            <a:avLst/>
          </a:prstGeom>
          <a:noFill/>
          <a:ln w="9525">
            <a:noFill/>
            <a:miter lim="800000"/>
            <a:headEnd/>
            <a:tailEnd/>
          </a:ln>
        </p:spPr>
      </p:pic>
      <p:cxnSp>
        <p:nvCxnSpPr>
          <p:cNvPr id="32" name="Straight Arrow Connector 31"/>
          <p:cNvCxnSpPr>
            <a:stCxn id="30" idx="1"/>
          </p:cNvCxnSpPr>
          <p:nvPr/>
        </p:nvCxnSpPr>
        <p:spPr>
          <a:xfrm flipH="1">
            <a:off x="5539628" y="4177577"/>
            <a:ext cx="1409562" cy="729802"/>
          </a:xfrm>
          <a:prstGeom prst="straightConnector1">
            <a:avLst/>
          </a:prstGeom>
          <a:ln w="50800">
            <a:solidFill>
              <a:schemeClr val="accent2">
                <a:lumMod val="75000"/>
              </a:schemeClr>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30" idx="2"/>
          </p:cNvCxnSpPr>
          <p:nvPr/>
        </p:nvCxnSpPr>
        <p:spPr>
          <a:xfrm>
            <a:off x="7355970" y="4546283"/>
            <a:ext cx="90819" cy="571945"/>
          </a:xfrm>
          <a:prstGeom prst="straightConnector1">
            <a:avLst/>
          </a:prstGeom>
          <a:ln w="50800">
            <a:solidFill>
              <a:schemeClr val="accent2">
                <a:lumMod val="75000"/>
              </a:schemeClr>
            </a:solidFill>
            <a:headEnd type="triangle" w="lg" len="lg"/>
            <a:tailEnd type="triangle" w="lg" len="med"/>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31" idx="1"/>
          </p:cNvCxnSpPr>
          <p:nvPr/>
        </p:nvCxnSpPr>
        <p:spPr>
          <a:xfrm flipH="1" flipV="1">
            <a:off x="5578909" y="5115362"/>
            <a:ext cx="1570105" cy="323397"/>
          </a:xfrm>
          <a:prstGeom prst="straightConnector1">
            <a:avLst/>
          </a:prstGeom>
          <a:ln w="50800">
            <a:solidFill>
              <a:schemeClr val="accent2">
                <a:lumMod val="75000"/>
              </a:schemeClr>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nvSpPr>
        <p:spPr bwMode="auto">
          <a:xfrm>
            <a:off x="4944971" y="5147491"/>
            <a:ext cx="1000609" cy="320112"/>
          </a:xfrm>
          <a:prstGeom prst="rect">
            <a:avLst/>
          </a:prstGeom>
          <a:noFill/>
          <a:ln w="9525">
            <a:noFill/>
            <a:miter lim="800000"/>
            <a:headEnd/>
            <a:tailEnd/>
          </a:ln>
        </p:spPr>
        <p:txBody>
          <a:bodyPr tIns="0" bIns="0"/>
          <a:lstStyle/>
          <a:p>
            <a:pPr>
              <a:spcBef>
                <a:spcPct val="20000"/>
              </a:spcBef>
              <a:tabLst>
                <a:tab pos="692150" algn="l"/>
              </a:tabLst>
            </a:pPr>
            <a:r>
              <a:rPr lang="en-US" sz="2000" dirty="0" smtClean="0">
                <a:latin typeface="Calibri" pitchFamily="34" charset="0"/>
              </a:rPr>
              <a:t>user</a:t>
            </a:r>
          </a:p>
        </p:txBody>
      </p:sp>
      <p:sp>
        <p:nvSpPr>
          <p:cNvPr id="36" name="Content Placeholder 2"/>
          <p:cNvSpPr>
            <a:spLocks noGrp="1"/>
          </p:cNvSpPr>
          <p:nvPr/>
        </p:nvSpPr>
        <p:spPr bwMode="auto">
          <a:xfrm>
            <a:off x="6520882" y="3368399"/>
            <a:ext cx="1760993" cy="306791"/>
          </a:xfrm>
          <a:prstGeom prst="rect">
            <a:avLst/>
          </a:prstGeom>
          <a:noFill/>
          <a:ln w="9525">
            <a:noFill/>
            <a:miter lim="800000"/>
            <a:headEnd/>
            <a:tailEnd/>
          </a:ln>
        </p:spPr>
        <p:txBody>
          <a:bodyPr tIns="0" bIns="0"/>
          <a:lstStyle/>
          <a:p>
            <a:pPr>
              <a:spcBef>
                <a:spcPct val="20000"/>
              </a:spcBef>
              <a:tabLst>
                <a:tab pos="692150" algn="l"/>
              </a:tabLst>
            </a:pPr>
            <a:r>
              <a:rPr lang="en-US" sz="2000" dirty="0" smtClean="0">
                <a:latin typeface="Calibri" pitchFamily="34" charset="0"/>
              </a:rPr>
              <a:t>Live ID service</a:t>
            </a:r>
          </a:p>
        </p:txBody>
      </p:sp>
      <p:sp>
        <p:nvSpPr>
          <p:cNvPr id="37" name="Content Placeholder 2"/>
          <p:cNvSpPr>
            <a:spLocks noGrp="1"/>
          </p:cNvSpPr>
          <p:nvPr/>
        </p:nvSpPr>
        <p:spPr bwMode="auto">
          <a:xfrm>
            <a:off x="7011856" y="5714521"/>
            <a:ext cx="1888506" cy="388977"/>
          </a:xfrm>
          <a:prstGeom prst="rect">
            <a:avLst/>
          </a:prstGeom>
          <a:noFill/>
          <a:ln w="9525">
            <a:noFill/>
            <a:miter lim="800000"/>
            <a:headEnd/>
            <a:tailEnd/>
          </a:ln>
        </p:spPr>
        <p:txBody>
          <a:bodyPr tIns="0" bIns="0"/>
          <a:lstStyle/>
          <a:p>
            <a:pPr>
              <a:spcBef>
                <a:spcPct val="20000"/>
              </a:spcBef>
              <a:tabLst>
                <a:tab pos="692150" algn="l"/>
              </a:tabLst>
            </a:pPr>
            <a:r>
              <a:rPr lang="en-US" sz="2000" dirty="0" smtClean="0">
                <a:latin typeface="Calibri" pitchFamily="34" charset="0"/>
              </a:rPr>
              <a:t>foo.com</a:t>
            </a:r>
          </a:p>
        </p:txBody>
      </p:sp>
      <p:sp>
        <p:nvSpPr>
          <p:cNvPr id="4" name="Rectangle 3"/>
          <p:cNvSpPr/>
          <p:nvPr/>
        </p:nvSpPr>
        <p:spPr>
          <a:xfrm>
            <a:off x="1466542" y="5961902"/>
            <a:ext cx="1338828" cy="369332"/>
          </a:xfrm>
          <a:prstGeom prst="rect">
            <a:avLst/>
          </a:prstGeom>
        </p:spPr>
        <p:txBody>
          <a:bodyPr wrap="none">
            <a:spAutoFit/>
          </a:bodyPr>
          <a:lstStyle/>
          <a:p>
            <a:r>
              <a:rPr lang="zh-CN" altLang="en-US" dirty="0" smtClean="0"/>
              <a:t>购物与支</a:t>
            </a:r>
            <a:r>
              <a:rPr lang="zh-CN" altLang="en-US" dirty="0"/>
              <a:t>付</a:t>
            </a:r>
            <a:endParaRPr lang="en-US" dirty="0"/>
          </a:p>
        </p:txBody>
      </p:sp>
      <p:sp>
        <p:nvSpPr>
          <p:cNvPr id="28" name="Rectangle 27"/>
          <p:cNvSpPr/>
          <p:nvPr/>
        </p:nvSpPr>
        <p:spPr>
          <a:xfrm>
            <a:off x="5673028" y="5961902"/>
            <a:ext cx="1338828" cy="369332"/>
          </a:xfrm>
          <a:prstGeom prst="rect">
            <a:avLst/>
          </a:prstGeom>
        </p:spPr>
        <p:txBody>
          <a:bodyPr wrap="none">
            <a:spAutoFit/>
          </a:bodyPr>
          <a:lstStyle/>
          <a:p>
            <a:r>
              <a:rPr lang="zh-CN" altLang="en-US" dirty="0" smtClean="0"/>
              <a:t>第三方认证</a:t>
            </a:r>
            <a:endParaRPr lang="en-US" dirty="0"/>
          </a:p>
        </p:txBody>
      </p:sp>
      <p:sp>
        <p:nvSpPr>
          <p:cNvPr id="5" name="Footer Placeholder 4"/>
          <p:cNvSpPr>
            <a:spLocks noGrp="1"/>
          </p:cNvSpPr>
          <p:nvPr>
            <p:ph type="ftr" sz="quarter" idx="11"/>
          </p:nvPr>
        </p:nvSpPr>
        <p:spPr/>
        <p:txBody>
          <a:bodyPr/>
          <a:lstStyle/>
          <a:p>
            <a:r>
              <a:rPr lang="zh-CN" altLang="en-US" smtClean="0"/>
              <a:t>中国科学院科学与技术前沿论坛 </a:t>
            </a:r>
            <a:r>
              <a:rPr lang="en-US" altLang="zh-CN" smtClean="0"/>
              <a:t>– </a:t>
            </a:r>
            <a:r>
              <a:rPr lang="zh-CN" altLang="en-US" smtClean="0"/>
              <a:t>软件与网络安全</a:t>
            </a:r>
            <a:endParaRPr lang="en-US" dirty="0" smtClean="0"/>
          </a:p>
        </p:txBody>
      </p:sp>
      <p:sp>
        <p:nvSpPr>
          <p:cNvPr id="6" name="Slide Number Placeholder 5"/>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408268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35" grpId="0"/>
      <p:bldP spid="36" grpId="0"/>
      <p:bldP spid="37" grpId="0"/>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3348</TotalTime>
  <Words>1276</Words>
  <Application>Microsoft Office PowerPoint</Application>
  <PresentationFormat>全屏显示(4:3)</PresentationFormat>
  <Paragraphs>160</Paragraphs>
  <Slides>14</Slides>
  <Notes>14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SimSun</vt:lpstr>
      <vt:lpstr>SimSun</vt:lpstr>
      <vt:lpstr>Arial</vt:lpstr>
      <vt:lpstr>Calibri</vt:lpstr>
      <vt:lpstr>Tw Cen MT</vt:lpstr>
      <vt:lpstr>Droplet</vt:lpstr>
      <vt:lpstr>Mobile和Cloud时代的软件安全研究新课题 </vt:lpstr>
      <vt:lpstr>Mobile/Cloud软件vs.传统软件</vt:lpstr>
      <vt:lpstr>挑战#1：更多样的Trust Model</vt:lpstr>
      <vt:lpstr>如果用户不信任Mobile应用</vt:lpstr>
      <vt:lpstr>如果Cloud应用不信任Mobile应用和用户</vt:lpstr>
      <vt:lpstr>如果用户不信任Cloud平台</vt:lpstr>
      <vt:lpstr>如果Cloud应用不信任Cloud平台</vt:lpstr>
      <vt:lpstr>如果一个tenant不信任另一个tenant</vt:lpstr>
      <vt:lpstr>挑战#2：多方（跨公司）分布/协同</vt:lpstr>
      <vt:lpstr>这类问题是我这几年关注的重点</vt:lpstr>
      <vt:lpstr>为什么程序验证还没有被广泛应用？</vt:lpstr>
      <vt:lpstr>挑战#3：采用异构技术及平台</vt:lpstr>
      <vt:lpstr>挑战#４：高可靠性</vt:lpstr>
      <vt:lpstr>总结</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Shuo Chen (MSR)</dc:creator>
  <cp:lastModifiedBy>Microsoft 帐户</cp:lastModifiedBy>
  <cp:revision>93</cp:revision>
  <dcterms:created xsi:type="dcterms:W3CDTF">2014-09-19T17:42:32Z</dcterms:created>
  <dcterms:modified xsi:type="dcterms:W3CDTF">2014-11-13T02:19:36Z</dcterms:modified>
</cp:coreProperties>
</file>