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3A30-9E0D-4C99-AA07-3C11C13DF5CF}" type="datetimeFigureOut">
              <a:rPr lang="zh-CN" altLang="en-US" smtClean="0"/>
              <a:t>2013/5/23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2A65-9879-47B8-BF2F-5B8C76B2B2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035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3A30-9E0D-4C99-AA07-3C11C13DF5CF}" type="datetimeFigureOut">
              <a:rPr lang="zh-CN" altLang="en-US" smtClean="0"/>
              <a:t>2013/5/23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2A65-9879-47B8-BF2F-5B8C76B2B2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1264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3A30-9E0D-4C99-AA07-3C11C13DF5CF}" type="datetimeFigureOut">
              <a:rPr lang="zh-CN" altLang="en-US" smtClean="0"/>
              <a:t>2013/5/23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2A65-9879-47B8-BF2F-5B8C76B2B2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3459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3A30-9E0D-4C99-AA07-3C11C13DF5CF}" type="datetimeFigureOut">
              <a:rPr lang="zh-CN" altLang="en-US" smtClean="0"/>
              <a:t>2013/5/23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2A65-9879-47B8-BF2F-5B8C76B2B2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4254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3A30-9E0D-4C99-AA07-3C11C13DF5CF}" type="datetimeFigureOut">
              <a:rPr lang="zh-CN" altLang="en-US" smtClean="0"/>
              <a:t>2013/5/23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2A65-9879-47B8-BF2F-5B8C76B2B2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3226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3A30-9E0D-4C99-AA07-3C11C13DF5CF}" type="datetimeFigureOut">
              <a:rPr lang="zh-CN" altLang="en-US" smtClean="0"/>
              <a:t>2013/5/23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2A65-9879-47B8-BF2F-5B8C76B2B2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4955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3A30-9E0D-4C99-AA07-3C11C13DF5CF}" type="datetimeFigureOut">
              <a:rPr lang="zh-CN" altLang="en-US" smtClean="0"/>
              <a:t>2013/5/23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2A65-9879-47B8-BF2F-5B8C76B2B2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299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3A30-9E0D-4C99-AA07-3C11C13DF5CF}" type="datetimeFigureOut">
              <a:rPr lang="zh-CN" altLang="en-US" smtClean="0"/>
              <a:t>2013/5/23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2A65-9879-47B8-BF2F-5B8C76B2B2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6311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3A30-9E0D-4C99-AA07-3C11C13DF5CF}" type="datetimeFigureOut">
              <a:rPr lang="zh-CN" altLang="en-US" smtClean="0"/>
              <a:t>2013/5/23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2A65-9879-47B8-BF2F-5B8C76B2B2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4244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3A30-9E0D-4C99-AA07-3C11C13DF5CF}" type="datetimeFigureOut">
              <a:rPr lang="zh-CN" altLang="en-US" smtClean="0"/>
              <a:t>2013/5/23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2A65-9879-47B8-BF2F-5B8C76B2B2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2581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3A30-9E0D-4C99-AA07-3C11C13DF5CF}" type="datetimeFigureOut">
              <a:rPr lang="zh-CN" altLang="en-US" smtClean="0"/>
              <a:t>2013/5/23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2A65-9879-47B8-BF2F-5B8C76B2B2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8000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93A30-9E0D-4C99-AA07-3C11C13DF5CF}" type="datetimeFigureOut">
              <a:rPr lang="zh-CN" altLang="en-US" smtClean="0"/>
              <a:t>2013/5/23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02A65-9879-47B8-BF2F-5B8C76B2B2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511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err="1"/>
              <a:t>Antichains</a:t>
            </a:r>
            <a:r>
              <a:rPr lang="en-US" altLang="zh-CN" dirty="0"/>
              <a:t>: A New Algorithm for </a:t>
            </a:r>
            <a:r>
              <a:rPr lang="en-US" altLang="zh-CN" dirty="0" smtClean="0"/>
              <a:t>Checking Universality </a:t>
            </a:r>
            <a:r>
              <a:rPr lang="en-US" altLang="zh-CN" dirty="0"/>
              <a:t>of Finite Automata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M. De </a:t>
            </a:r>
            <a:r>
              <a:rPr lang="en-US" altLang="zh-CN" dirty="0" err="1" smtClean="0"/>
              <a:t>Wulf</a:t>
            </a:r>
            <a:r>
              <a:rPr lang="en-US" altLang="zh-CN" dirty="0" smtClean="0"/>
              <a:t> </a:t>
            </a:r>
          </a:p>
          <a:p>
            <a:r>
              <a:rPr lang="en-US" altLang="zh-CN" dirty="0" smtClean="0"/>
              <a:t>L. Doyen</a:t>
            </a:r>
          </a:p>
          <a:p>
            <a:r>
              <a:rPr lang="en-US" altLang="zh-CN" dirty="0" smtClean="0"/>
              <a:t>T. A. </a:t>
            </a:r>
            <a:r>
              <a:rPr lang="en-US" altLang="zh-CN" dirty="0" err="1" smtClean="0"/>
              <a:t>Henzinger</a:t>
            </a:r>
            <a:endParaRPr lang="en-US" altLang="zh-CN" dirty="0" smtClean="0"/>
          </a:p>
          <a:p>
            <a:r>
              <a:rPr lang="en-US" altLang="zh-CN" dirty="0" smtClean="0"/>
              <a:t>J. –</a:t>
            </a:r>
            <a:r>
              <a:rPr lang="en-US" altLang="zh-CN" dirty="0" err="1" smtClean="0"/>
              <a:t>F.Raskin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7830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Two Lattices of </a:t>
            </a:r>
            <a:r>
              <a:rPr lang="en-US" altLang="zh-CN" dirty="0" err="1"/>
              <a:t>Antichain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Lemma1</a:t>
            </a:r>
            <a:r>
              <a:rPr lang="en-US" altLang="zh-CN" dirty="0" smtClean="0"/>
              <a:t> &lt;L,</a:t>
            </a:r>
            <a:r>
              <a:rPr lang="en-US" altLang="zh-CN" dirty="0">
                <a:ea typeface="MS Gothic"/>
                <a:sym typeface="Symbol"/>
              </a:rPr>
              <a:t> ⊑ </a:t>
            </a:r>
            <a:r>
              <a:rPr lang="en-US" altLang="zh-CN" dirty="0" smtClean="0">
                <a:ea typeface="MS Gothic"/>
                <a:sym typeface="Symbol"/>
              </a:rPr>
              <a:t>,</a:t>
            </a:r>
            <a:r>
              <a:rPr lang="en-US" altLang="zh-CN" dirty="0">
                <a:ea typeface="MS PGothic"/>
              </a:rPr>
              <a:t> ⊔ </a:t>
            </a:r>
            <a:r>
              <a:rPr lang="en-US" altLang="zh-CN" dirty="0" smtClean="0">
                <a:ea typeface="MS PGothic"/>
              </a:rPr>
              <a:t>,</a:t>
            </a:r>
            <a:r>
              <a:rPr lang="en-US" altLang="zh-CN" dirty="0">
                <a:ea typeface="MS PGothic"/>
              </a:rPr>
              <a:t> ⊓ </a:t>
            </a:r>
            <a:r>
              <a:rPr lang="en-US" altLang="zh-CN" dirty="0" smtClean="0">
                <a:ea typeface="MS PGothic"/>
              </a:rPr>
              <a:t>,</a:t>
            </a:r>
            <a:r>
              <a:rPr lang="en-US" altLang="zh-CN" dirty="0" smtClean="0">
                <a:ea typeface="MS PGothic"/>
                <a:sym typeface="Symbol"/>
              </a:rPr>
              <a:t>,{</a:t>
            </a:r>
            <a:r>
              <a:rPr lang="en-US" altLang="zh-CN" dirty="0" err="1" smtClean="0">
                <a:ea typeface="MS PGothic"/>
                <a:sym typeface="Symbol"/>
              </a:rPr>
              <a:t>Loc</a:t>
            </a:r>
            <a:r>
              <a:rPr lang="en-US" altLang="zh-CN" dirty="0" smtClean="0">
                <a:ea typeface="MS PGothic"/>
                <a:sym typeface="Symbol"/>
              </a:rPr>
              <a:t>}</a:t>
            </a:r>
            <a:r>
              <a:rPr lang="en-US" altLang="zh-CN" dirty="0" smtClean="0"/>
              <a:t>&gt; and </a:t>
            </a:r>
            <a:r>
              <a:rPr lang="en-US" altLang="zh-CN" dirty="0"/>
              <a:t>&lt;L,</a:t>
            </a:r>
            <a:r>
              <a:rPr lang="en-US" altLang="zh-CN" dirty="0">
                <a:ea typeface="MS Gothic"/>
                <a:sym typeface="Symbol"/>
              </a:rPr>
              <a:t> </a:t>
            </a:r>
            <a:r>
              <a:rPr lang="en-US" altLang="zh-CN" dirty="0" smtClean="0">
                <a:ea typeface="MS Gothic"/>
                <a:sym typeface="Symbol"/>
              </a:rPr>
              <a:t>~⊑ </a:t>
            </a:r>
            <a:r>
              <a:rPr lang="en-US" altLang="zh-CN" dirty="0">
                <a:ea typeface="MS Gothic"/>
                <a:sym typeface="Symbol"/>
              </a:rPr>
              <a:t>,</a:t>
            </a:r>
            <a:r>
              <a:rPr lang="en-US" altLang="zh-CN" dirty="0">
                <a:ea typeface="MS PGothic"/>
              </a:rPr>
              <a:t> </a:t>
            </a:r>
            <a:r>
              <a:rPr lang="en-US" altLang="zh-CN" dirty="0" smtClean="0">
                <a:ea typeface="MS PGothic"/>
              </a:rPr>
              <a:t>~⊔ </a:t>
            </a:r>
            <a:r>
              <a:rPr lang="en-US" altLang="zh-CN" dirty="0">
                <a:ea typeface="MS PGothic"/>
              </a:rPr>
              <a:t>, </a:t>
            </a:r>
            <a:r>
              <a:rPr lang="en-US" altLang="zh-CN" dirty="0" smtClean="0">
                <a:ea typeface="MS PGothic"/>
              </a:rPr>
              <a:t>~⊓ ,{</a:t>
            </a:r>
            <a:r>
              <a:rPr lang="en-US" altLang="zh-CN" dirty="0" smtClean="0">
                <a:ea typeface="MS PGothic"/>
                <a:sym typeface="Symbol"/>
              </a:rPr>
              <a:t>},</a:t>
            </a:r>
            <a:r>
              <a:rPr lang="en-US" altLang="zh-CN" dirty="0">
                <a:ea typeface="MS PGothic"/>
                <a:sym typeface="Symbol"/>
              </a:rPr>
              <a:t>  </a:t>
            </a:r>
            <a:r>
              <a:rPr lang="en-US" altLang="zh-CN" dirty="0" smtClean="0"/>
              <a:t>&gt; are complete lattices.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7240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Game </a:t>
            </a:r>
            <a:r>
              <a:rPr lang="en-US" altLang="zh-CN" dirty="0"/>
              <a:t>I</a:t>
            </a:r>
            <a:r>
              <a:rPr lang="en-US" altLang="zh-CN" dirty="0" smtClean="0"/>
              <a:t>nterpretation of Universality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Game played by a protagonist and antagonist:</a:t>
            </a:r>
          </a:p>
          <a:p>
            <a:r>
              <a:rPr lang="en-US" altLang="zh-CN" dirty="0" smtClean="0"/>
              <a:t>Protagonist wants to establish that a  given NFA</a:t>
            </a:r>
            <a:r>
              <a:rPr lang="zh-CN" altLang="en-US" dirty="0" smtClean="0"/>
              <a:t> </a:t>
            </a:r>
            <a:r>
              <a:rPr lang="en-US" altLang="zh-CN" dirty="0" smtClean="0"/>
              <a:t>A does not accept the language </a:t>
            </a:r>
            <a:r>
              <a:rPr lang="en-US" altLang="zh-CN" dirty="0">
                <a:sym typeface="Symbol"/>
              </a:rPr>
              <a:t></a:t>
            </a:r>
            <a:r>
              <a:rPr lang="en-US" altLang="zh-CN" dirty="0" smtClean="0">
                <a:sym typeface="Symbol"/>
              </a:rPr>
              <a:t>*.</a:t>
            </a:r>
          </a:p>
          <a:p>
            <a:r>
              <a:rPr lang="en-US" altLang="zh-CN" dirty="0"/>
              <a:t>The protagonist has to provide a </a:t>
            </a:r>
            <a:r>
              <a:rPr lang="en-US" altLang="zh-CN" dirty="0" smtClean="0"/>
              <a:t>finite word </a:t>
            </a:r>
            <a:r>
              <a:rPr lang="en-US" altLang="zh-CN" dirty="0"/>
              <a:t>w such that, no matter which run of A over w the antagonist chooses, </a:t>
            </a:r>
            <a:r>
              <a:rPr lang="en-US" altLang="zh-CN" dirty="0" smtClean="0"/>
              <a:t>the run </a:t>
            </a:r>
            <a:r>
              <a:rPr lang="en-US" altLang="zh-CN" dirty="0"/>
              <a:t>does not end in an accepting state.</a:t>
            </a:r>
            <a:endParaRPr lang="en-US" altLang="zh-CN" dirty="0" smtClean="0">
              <a:sym typeface="Symbol"/>
            </a:endParaRPr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404351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Game Interpretation of Universality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 smtClean="0"/>
              <a:t>A multi-round game interpretation:</a:t>
            </a:r>
          </a:p>
          <a:p>
            <a:r>
              <a:rPr lang="en-US" altLang="zh-CN" dirty="0" smtClean="0"/>
              <a:t>In each round, </a:t>
            </a:r>
            <a:r>
              <a:rPr lang="en-US" altLang="zh-CN" dirty="0"/>
              <a:t>the protagonist provides a single letter </a:t>
            </a:r>
            <a:r>
              <a:rPr lang="en-US" altLang="zh-CN" dirty="0" smtClean="0">
                <a:sym typeface="Symbol"/>
              </a:rPr>
              <a:t></a:t>
            </a:r>
            <a:r>
              <a:rPr lang="en-US" altLang="zh-CN" dirty="0" smtClean="0"/>
              <a:t>, </a:t>
            </a:r>
            <a:r>
              <a:rPr lang="en-US" altLang="zh-CN" dirty="0"/>
              <a:t>and the antagonist decides how </a:t>
            </a:r>
            <a:r>
              <a:rPr lang="en-US" altLang="zh-CN" dirty="0" smtClean="0"/>
              <a:t>to update </a:t>
            </a:r>
            <a:r>
              <a:rPr lang="en-US" altLang="zh-CN" dirty="0"/>
              <a:t>the state of A on input  according to the nondeterministic </a:t>
            </a:r>
            <a:r>
              <a:rPr lang="en-US" altLang="zh-CN" dirty="0" smtClean="0"/>
              <a:t>transition relation.</a:t>
            </a:r>
          </a:p>
          <a:p>
            <a:r>
              <a:rPr lang="en-US" altLang="zh-CN" dirty="0" smtClean="0"/>
              <a:t>A </a:t>
            </a:r>
            <a:r>
              <a:rPr lang="en-US" altLang="zh-CN" dirty="0"/>
              <a:t>game of imperfect </a:t>
            </a:r>
            <a:r>
              <a:rPr lang="en-US" altLang="zh-CN" dirty="0" smtClean="0"/>
              <a:t>information: </a:t>
            </a:r>
            <a:r>
              <a:rPr lang="en-US" altLang="zh-CN" dirty="0"/>
              <a:t>the protagonist </a:t>
            </a:r>
            <a:r>
              <a:rPr lang="en-US" altLang="zh-CN" dirty="0">
                <a:solidFill>
                  <a:srgbClr val="FF0000"/>
                </a:solidFill>
              </a:rPr>
              <a:t>must not</a:t>
            </a:r>
            <a:r>
              <a:rPr lang="en-US" altLang="zh-CN" dirty="0"/>
              <a:t> be </a:t>
            </a:r>
            <a:r>
              <a:rPr lang="en-US" altLang="zh-CN" dirty="0" smtClean="0"/>
              <a:t>able to </a:t>
            </a:r>
            <a:r>
              <a:rPr lang="en-US" altLang="zh-CN" dirty="0"/>
              <a:t>observe the state of the automaton, which is chosen by the antagonist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2041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Game Interpretation of Universality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</a:t>
            </a:r>
            <a:r>
              <a:rPr lang="en-US" altLang="zh-CN" dirty="0"/>
              <a:t>universality problem </a:t>
            </a:r>
            <a:r>
              <a:rPr lang="en-US" altLang="zh-CN" dirty="0" smtClean="0"/>
              <a:t>can be solved by </a:t>
            </a:r>
            <a:r>
              <a:rPr lang="en-US" altLang="zh-CN" dirty="0"/>
              <a:t>looking for the existence of winning strategies in </a:t>
            </a:r>
            <a:r>
              <a:rPr lang="en-US" altLang="zh-CN" dirty="0" smtClean="0"/>
              <a:t>such games.</a:t>
            </a:r>
          </a:p>
          <a:p>
            <a:r>
              <a:rPr lang="en-US" altLang="zh-CN" dirty="0" smtClean="0"/>
              <a:t>The games can be solved by computing a least fixed point on the lattices.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6436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 Fixed Point to Solve Universality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CPre</a:t>
            </a:r>
            <a:r>
              <a:rPr lang="en-US" altLang="zh-CN" baseline="30000" dirty="0" err="1" smtClean="0"/>
              <a:t>A</a:t>
            </a:r>
            <a:r>
              <a:rPr lang="en-US" altLang="zh-CN" dirty="0" smtClean="0"/>
              <a:t>(q)=</a:t>
            </a:r>
            <a:r>
              <a:rPr lang="en-US" altLang="zh-CN" dirty="0" smtClean="0">
                <a:sym typeface="Symbol"/>
              </a:rPr>
              <a:t> </a:t>
            </a:r>
            <a:r>
              <a:rPr lang="en-US" altLang="zh-CN" dirty="0">
                <a:sym typeface="Symbol"/>
              </a:rPr>
              <a:t>{s</a:t>
            </a:r>
            <a:r>
              <a:rPr lang="en-US" altLang="zh-CN" dirty="0" smtClean="0">
                <a:sym typeface="Symbol"/>
              </a:rPr>
              <a:t>|</a:t>
            </a:r>
            <a:r>
              <a:rPr lang="en-US" altLang="zh-CN" dirty="0" err="1" smtClean="0">
                <a:sym typeface="Symbol"/>
              </a:rPr>
              <a:t>s’q</a:t>
            </a:r>
            <a:r>
              <a:rPr lang="en-US" altLang="zh-CN" dirty="0" smtClean="0">
                <a:sym typeface="Symbol"/>
              </a:rPr>
              <a:t> : s=</a:t>
            </a:r>
            <a:r>
              <a:rPr lang="en-US" altLang="zh-CN" dirty="0" err="1" smtClean="0">
                <a:sym typeface="Symbol"/>
              </a:rPr>
              <a:t>cpre</a:t>
            </a:r>
            <a:r>
              <a:rPr lang="en-US" altLang="zh-CN" baseline="-25000" dirty="0" err="1" smtClean="0">
                <a:sym typeface="Symbol"/>
              </a:rPr>
              <a:t></a:t>
            </a:r>
            <a:r>
              <a:rPr lang="en-US" altLang="zh-CN" baseline="30000" dirty="0" err="1" smtClean="0">
                <a:sym typeface="Symbol"/>
              </a:rPr>
              <a:t>A</a:t>
            </a:r>
            <a:r>
              <a:rPr lang="en-US" altLang="zh-CN" dirty="0" smtClean="0">
                <a:sym typeface="Symbol"/>
              </a:rPr>
              <a:t>(s’)} </a:t>
            </a:r>
          </a:p>
          <a:p>
            <a:r>
              <a:rPr lang="en-US" altLang="zh-CN" dirty="0" err="1" smtClean="0">
                <a:sym typeface="Symbol"/>
              </a:rPr>
              <a:t>cpre</a:t>
            </a:r>
            <a:r>
              <a:rPr lang="en-US" altLang="zh-CN" baseline="-25000" dirty="0" err="1">
                <a:sym typeface="Symbol"/>
              </a:rPr>
              <a:t></a:t>
            </a:r>
            <a:r>
              <a:rPr lang="en-US" altLang="zh-CN" baseline="30000" dirty="0" err="1" smtClean="0">
                <a:sym typeface="Symbol"/>
              </a:rPr>
              <a:t>A</a:t>
            </a:r>
            <a:r>
              <a:rPr lang="en-US" altLang="zh-CN" dirty="0" smtClean="0">
                <a:sym typeface="Symbol"/>
              </a:rPr>
              <a:t>(s)={</a:t>
            </a:r>
            <a:r>
              <a:rPr lang="en-US" altLang="zh-CN" dirty="0" err="1" smtClean="0">
                <a:sym typeface="Symbol"/>
              </a:rPr>
              <a:t>lLoc</a:t>
            </a:r>
            <a:r>
              <a:rPr lang="en-US" altLang="zh-CN" dirty="0" smtClean="0">
                <a:sym typeface="Symbol"/>
              </a:rPr>
              <a:t>| l’</a:t>
            </a:r>
            <a:r>
              <a:rPr lang="en-US" altLang="zh-CN" dirty="0">
                <a:sym typeface="Symbol"/>
              </a:rPr>
              <a:t> </a:t>
            </a:r>
            <a:r>
              <a:rPr lang="en-US" altLang="zh-CN" dirty="0" err="1" smtClean="0">
                <a:sym typeface="Symbol"/>
              </a:rPr>
              <a:t>Loc</a:t>
            </a:r>
            <a:r>
              <a:rPr lang="en-US" altLang="zh-CN" dirty="0" smtClean="0">
                <a:sym typeface="Symbol"/>
              </a:rPr>
              <a:t>: (l,</a:t>
            </a:r>
            <a:r>
              <a:rPr lang="en-US" altLang="zh-CN" baseline="-25000" dirty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,l’)</a:t>
            </a:r>
            <a:r>
              <a:rPr lang="en-US" altLang="zh-CN" dirty="0" err="1" smtClean="0">
                <a:sym typeface="Symbol"/>
              </a:rPr>
              <a:t>l’s</a:t>
            </a:r>
            <a:r>
              <a:rPr lang="en-US" altLang="zh-CN" dirty="0" smtClean="0">
                <a:sym typeface="Symbol"/>
              </a:rPr>
              <a:t>}</a:t>
            </a:r>
          </a:p>
          <a:p>
            <a:endParaRPr lang="en-US" altLang="zh-CN" dirty="0">
              <a:sym typeface="Symbol"/>
            </a:endParaRPr>
          </a:p>
          <a:p>
            <a:r>
              <a:rPr lang="en-US" altLang="zh-CN" b="1" dirty="0" smtClean="0">
                <a:sym typeface="Symbol"/>
              </a:rPr>
              <a:t>Theorem2</a:t>
            </a:r>
            <a:r>
              <a:rPr lang="en-US" altLang="zh-CN" dirty="0" smtClean="0">
                <a:sym typeface="Symbol"/>
              </a:rPr>
              <a:t> Let </a:t>
            </a:r>
            <a:r>
              <a:rPr lang="en-US" altLang="zh-CN" dirty="0"/>
              <a:t>A = &lt;</a:t>
            </a:r>
            <a:r>
              <a:rPr lang="en-US" altLang="zh-CN" dirty="0" err="1"/>
              <a:t>Loc</a:t>
            </a:r>
            <a:r>
              <a:rPr lang="en-US" altLang="zh-CN" dirty="0"/>
              <a:t>, </a:t>
            </a:r>
            <a:r>
              <a:rPr lang="en-US" altLang="zh-CN" dirty="0" err="1"/>
              <a:t>Init</a:t>
            </a:r>
            <a:r>
              <a:rPr lang="en-US" altLang="zh-CN" dirty="0"/>
              <a:t>, Fin, </a:t>
            </a:r>
            <a:r>
              <a:rPr lang="en-US" altLang="zh-CN" dirty="0">
                <a:sym typeface="Symbol"/>
              </a:rPr>
              <a:t>, </a:t>
            </a:r>
            <a:r>
              <a:rPr lang="en-US" altLang="zh-CN" dirty="0"/>
              <a:t> </a:t>
            </a:r>
            <a:r>
              <a:rPr lang="en-US" altLang="zh-CN" dirty="0" smtClean="0"/>
              <a:t>&gt;</a:t>
            </a:r>
            <a:r>
              <a:rPr lang="zh-CN" altLang="en-US" dirty="0" smtClean="0"/>
              <a:t> </a:t>
            </a:r>
            <a:r>
              <a:rPr lang="en-US" altLang="zh-CN" dirty="0" smtClean="0"/>
              <a:t>be an NFA, and let F=</a:t>
            </a:r>
            <a:r>
              <a:rPr lang="en-US" altLang="zh-CN" dirty="0" smtClean="0">
                <a:latin typeface="MS PGothic"/>
                <a:ea typeface="MS PGothic"/>
              </a:rPr>
              <a:t>∏</a:t>
            </a:r>
            <a:r>
              <a:rPr lang="en-US" altLang="zh-CN" dirty="0" smtClean="0">
                <a:ea typeface="MS PGothic"/>
              </a:rPr>
              <a:t>{q| q=</a:t>
            </a:r>
            <a:r>
              <a:rPr lang="en-US" altLang="zh-CN" dirty="0" err="1"/>
              <a:t>CPre</a:t>
            </a:r>
            <a:r>
              <a:rPr lang="en-US" altLang="zh-CN" baseline="30000" dirty="0" err="1"/>
              <a:t>A</a:t>
            </a:r>
            <a:r>
              <a:rPr lang="en-US" altLang="zh-CN" dirty="0"/>
              <a:t>(q</a:t>
            </a:r>
            <a:r>
              <a:rPr lang="en-US" altLang="zh-CN" dirty="0" smtClean="0"/>
              <a:t>)</a:t>
            </a:r>
            <a:r>
              <a:rPr lang="en-US" altLang="zh-CN" dirty="0">
                <a:ea typeface="MS PGothic"/>
              </a:rPr>
              <a:t> </a:t>
            </a:r>
            <a:r>
              <a:rPr lang="en-US" altLang="zh-CN" dirty="0" smtClean="0">
                <a:ea typeface="MS PGothic"/>
              </a:rPr>
              <a:t>⊔{Fin}}. Then Lang(A)</a:t>
            </a:r>
            <a:r>
              <a:rPr lang="en-US" altLang="zh-CN" dirty="0" smtClean="0">
                <a:ea typeface="MS PGothic"/>
                <a:sym typeface="Symbol"/>
              </a:rPr>
              <a:t>*, </a:t>
            </a:r>
            <a:r>
              <a:rPr lang="en-US" altLang="zh-CN" dirty="0" err="1" smtClean="0">
                <a:ea typeface="MS PGothic"/>
                <a:sym typeface="Symbol"/>
              </a:rPr>
              <a:t>iff</a:t>
            </a:r>
            <a:r>
              <a:rPr lang="en-US" altLang="zh-CN" dirty="0" smtClean="0">
                <a:ea typeface="MS PGothic"/>
                <a:sym typeface="Symbol"/>
              </a:rPr>
              <a:t> {</a:t>
            </a:r>
            <a:r>
              <a:rPr lang="en-US" altLang="zh-CN" dirty="0" err="1" smtClean="0">
                <a:ea typeface="MS PGothic"/>
                <a:sym typeface="Symbol"/>
              </a:rPr>
              <a:t>Init</a:t>
            </a:r>
            <a:r>
              <a:rPr lang="en-US" altLang="zh-CN" dirty="0" smtClean="0">
                <a:ea typeface="MS PGothic"/>
                <a:sym typeface="Symbol"/>
              </a:rPr>
              <a:t>}</a:t>
            </a:r>
            <a:r>
              <a:rPr lang="en-US" altLang="zh-CN" dirty="0">
                <a:ea typeface="MS Gothic"/>
                <a:sym typeface="Symbol"/>
              </a:rPr>
              <a:t> </a:t>
            </a:r>
            <a:r>
              <a:rPr lang="en-US" altLang="zh-CN" dirty="0" smtClean="0">
                <a:ea typeface="MS Gothic"/>
                <a:sym typeface="Symbol"/>
              </a:rPr>
              <a:t>⊑F.</a:t>
            </a:r>
            <a:endParaRPr lang="zh-CN" altLang="en-US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6588224" y="3933056"/>
            <a:ext cx="46805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54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 Fixed Point to Solve Universality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An example: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245" y="2132856"/>
            <a:ext cx="75723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组合 6"/>
          <p:cNvGrpSpPr/>
          <p:nvPr/>
        </p:nvGrpSpPr>
        <p:grpSpPr>
          <a:xfrm>
            <a:off x="971600" y="4261762"/>
            <a:ext cx="3888432" cy="369332"/>
            <a:chOff x="971600" y="4261762"/>
            <a:chExt cx="3888432" cy="369332"/>
          </a:xfrm>
        </p:grpSpPr>
        <p:sp>
          <p:nvSpPr>
            <p:cNvPr id="4" name="TextBox 3"/>
            <p:cNvSpPr txBox="1"/>
            <p:nvPr/>
          </p:nvSpPr>
          <p:spPr>
            <a:xfrm>
              <a:off x="971600" y="4261762"/>
              <a:ext cx="38884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q</a:t>
              </a:r>
              <a:r>
                <a:rPr lang="en-US" altLang="zh-CN" baseline="-25000" dirty="0" smtClean="0"/>
                <a:t>0</a:t>
              </a:r>
              <a:r>
                <a:rPr lang="en-US" altLang="zh-CN" dirty="0" smtClean="0"/>
                <a:t>={Fin}={{</a:t>
              </a:r>
              <a:r>
                <a:rPr lang="en-US" altLang="zh-CN" dirty="0" err="1" smtClean="0"/>
                <a:t>l</a:t>
              </a:r>
              <a:r>
                <a:rPr lang="en-US" altLang="zh-CN" baseline="-25000" dirty="0" err="1" smtClean="0"/>
                <a:t>k</a:t>
              </a:r>
              <a:r>
                <a:rPr lang="en-US" altLang="zh-CN" dirty="0" smtClean="0"/>
                <a:t>}}</a:t>
              </a:r>
              <a:endParaRPr lang="zh-CN" altLang="en-US" dirty="0"/>
            </a:p>
          </p:txBody>
        </p:sp>
        <p:cxnSp>
          <p:nvCxnSpPr>
            <p:cNvPr id="6" name="直接连接符 5"/>
            <p:cNvCxnSpPr/>
            <p:nvPr/>
          </p:nvCxnSpPr>
          <p:spPr>
            <a:xfrm>
              <a:off x="1475656" y="4365104"/>
              <a:ext cx="288032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组合 13"/>
          <p:cNvGrpSpPr/>
          <p:nvPr/>
        </p:nvGrpSpPr>
        <p:grpSpPr>
          <a:xfrm>
            <a:off x="994872" y="4797152"/>
            <a:ext cx="5040560" cy="369332"/>
            <a:chOff x="1043608" y="4797152"/>
            <a:chExt cx="5040560" cy="369332"/>
          </a:xfrm>
        </p:grpSpPr>
        <p:sp>
          <p:nvSpPr>
            <p:cNvPr id="8" name="TextBox 7"/>
            <p:cNvSpPr txBox="1"/>
            <p:nvPr/>
          </p:nvSpPr>
          <p:spPr>
            <a:xfrm>
              <a:off x="1043608" y="4797152"/>
              <a:ext cx="50405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q</a:t>
              </a:r>
              <a:r>
                <a:rPr lang="en-US" altLang="zh-CN" baseline="-25000" dirty="0" smtClean="0"/>
                <a:t>1</a:t>
              </a:r>
              <a:r>
                <a:rPr lang="en-US" altLang="zh-CN" dirty="0" smtClean="0"/>
                <a:t>=</a:t>
              </a:r>
              <a:r>
                <a:rPr lang="en-US" altLang="zh-CN" dirty="0" err="1" smtClean="0"/>
                <a:t>Cpre</a:t>
              </a:r>
              <a:r>
                <a:rPr lang="en-US" altLang="zh-CN" baseline="30000" dirty="0" err="1" smtClean="0"/>
                <a:t>A</a:t>
              </a:r>
              <a:r>
                <a:rPr lang="en-US" altLang="zh-CN" dirty="0" smtClean="0"/>
                <a:t>(q</a:t>
              </a:r>
              <a:r>
                <a:rPr lang="en-US" altLang="zh-CN" baseline="-25000" dirty="0" smtClean="0"/>
                <a:t>0</a:t>
              </a:r>
              <a:r>
                <a:rPr lang="en-US" altLang="zh-CN" dirty="0" smtClean="0"/>
                <a:t>)</a:t>
              </a:r>
              <a:r>
                <a:rPr lang="en-US" altLang="zh-CN" dirty="0">
                  <a:ea typeface="MS PGothic"/>
                </a:rPr>
                <a:t> ⊔{Fin</a:t>
              </a:r>
              <a:r>
                <a:rPr lang="en-US" altLang="zh-CN" dirty="0" smtClean="0">
                  <a:ea typeface="MS PGothic"/>
                </a:rPr>
                <a:t>}={{l</a:t>
              </a:r>
              <a:r>
                <a:rPr lang="en-US" altLang="zh-CN" baseline="-25000" dirty="0" smtClean="0">
                  <a:ea typeface="MS PGothic"/>
                </a:rPr>
                <a:t>k-1</a:t>
              </a:r>
              <a:r>
                <a:rPr lang="en-US" altLang="zh-CN" dirty="0" smtClean="0">
                  <a:ea typeface="MS PGothic"/>
                </a:rPr>
                <a:t> ,</a:t>
              </a:r>
              <a:r>
                <a:rPr lang="en-US" altLang="zh-CN" dirty="0" err="1" smtClean="0">
                  <a:ea typeface="MS PGothic"/>
                </a:rPr>
                <a:t>l</a:t>
              </a:r>
              <a:r>
                <a:rPr lang="en-US" altLang="zh-CN" baseline="-25000" dirty="0" err="1" smtClean="0">
                  <a:ea typeface="MS PGothic"/>
                </a:rPr>
                <a:t>k</a:t>
              </a:r>
              <a:r>
                <a:rPr lang="en-US" altLang="zh-CN" dirty="0" smtClean="0">
                  <a:ea typeface="MS PGothic"/>
                </a:rPr>
                <a:t> }}</a:t>
              </a:r>
              <a:r>
                <a:rPr lang="en-US" altLang="zh-CN" dirty="0">
                  <a:ea typeface="MS PGothic"/>
                </a:rPr>
                <a:t> </a:t>
              </a:r>
              <a:r>
                <a:rPr lang="en-US" altLang="zh-CN" dirty="0" smtClean="0">
                  <a:ea typeface="MS PGothic"/>
                </a:rPr>
                <a:t>⊔{{</a:t>
              </a:r>
              <a:r>
                <a:rPr lang="en-US" altLang="zh-CN" dirty="0" err="1" smtClean="0">
                  <a:ea typeface="MS PGothic"/>
                </a:rPr>
                <a:t>l</a:t>
              </a:r>
              <a:r>
                <a:rPr lang="en-US" altLang="zh-CN" baseline="-25000" dirty="0" err="1" smtClean="0">
                  <a:ea typeface="MS PGothic"/>
                </a:rPr>
                <a:t>k</a:t>
              </a:r>
              <a:r>
                <a:rPr lang="en-US" altLang="zh-CN" dirty="0" smtClean="0">
                  <a:ea typeface="MS PGothic"/>
                </a:rPr>
                <a:t>}}={{</a:t>
              </a:r>
              <a:r>
                <a:rPr lang="en-US" altLang="zh-CN" dirty="0">
                  <a:ea typeface="MS PGothic"/>
                </a:rPr>
                <a:t>l</a:t>
              </a:r>
              <a:r>
                <a:rPr lang="en-US" altLang="zh-CN" baseline="-25000" dirty="0">
                  <a:ea typeface="MS PGothic"/>
                </a:rPr>
                <a:t>k-1</a:t>
              </a:r>
              <a:r>
                <a:rPr lang="en-US" altLang="zh-CN" dirty="0">
                  <a:ea typeface="MS PGothic"/>
                </a:rPr>
                <a:t> ,</a:t>
              </a:r>
              <a:r>
                <a:rPr lang="en-US" altLang="zh-CN" dirty="0" err="1">
                  <a:ea typeface="MS PGothic"/>
                </a:rPr>
                <a:t>l</a:t>
              </a:r>
              <a:r>
                <a:rPr lang="en-US" altLang="zh-CN" baseline="-25000" dirty="0" err="1">
                  <a:ea typeface="MS PGothic"/>
                </a:rPr>
                <a:t>k</a:t>
              </a:r>
              <a:r>
                <a:rPr lang="en-US" altLang="zh-CN" dirty="0">
                  <a:ea typeface="MS PGothic"/>
                </a:rPr>
                <a:t> }} </a:t>
              </a:r>
              <a:endParaRPr lang="zh-CN" altLang="en-US" dirty="0"/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2664572" y="4861520"/>
              <a:ext cx="216024" cy="321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1043608" y="522920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…</a:t>
            </a:r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043608" y="559853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q</a:t>
            </a:r>
            <a:r>
              <a:rPr lang="en-US" altLang="zh-CN" baseline="-25000" dirty="0" smtClean="0"/>
              <a:t>k-1</a:t>
            </a:r>
            <a:r>
              <a:rPr lang="en-US" altLang="zh-CN" dirty="0" smtClean="0"/>
              <a:t>={{l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,…,</a:t>
            </a:r>
            <a:r>
              <a:rPr lang="en-US" altLang="zh-CN" dirty="0" err="1" smtClean="0"/>
              <a:t>l</a:t>
            </a:r>
            <a:r>
              <a:rPr lang="en-US" altLang="zh-CN" baseline="-25000" dirty="0" err="1" smtClean="0"/>
              <a:t>k</a:t>
            </a:r>
            <a:r>
              <a:rPr lang="en-US" altLang="zh-CN" dirty="0" smtClean="0"/>
              <a:t>}}</a:t>
            </a:r>
            <a:endParaRPr lang="zh-CN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115616" y="6132247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q</a:t>
            </a:r>
            <a:r>
              <a:rPr lang="en-US" altLang="zh-CN" baseline="-25000" dirty="0" err="1" smtClean="0"/>
              <a:t>k</a:t>
            </a:r>
            <a:r>
              <a:rPr lang="en-US" altLang="zh-CN" dirty="0" smtClean="0"/>
              <a:t>={{l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,…,</a:t>
            </a:r>
            <a:r>
              <a:rPr lang="en-US" altLang="zh-CN" dirty="0" err="1" smtClean="0"/>
              <a:t>l</a:t>
            </a:r>
            <a:r>
              <a:rPr lang="en-US" altLang="zh-CN" baseline="-25000" dirty="0" err="1" smtClean="0"/>
              <a:t>k</a:t>
            </a:r>
            <a:r>
              <a:rPr lang="en-US" altLang="zh-CN" dirty="0" smtClean="0"/>
              <a:t>}}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3877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 Fixed Point to Solve Universality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763905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组合 4"/>
          <p:cNvGrpSpPr/>
          <p:nvPr/>
        </p:nvGrpSpPr>
        <p:grpSpPr>
          <a:xfrm>
            <a:off x="899592" y="3645024"/>
            <a:ext cx="3888432" cy="369332"/>
            <a:chOff x="971600" y="4261762"/>
            <a:chExt cx="3888432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971600" y="4261762"/>
              <a:ext cx="38884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q</a:t>
              </a:r>
              <a:r>
                <a:rPr lang="en-US" altLang="zh-CN" baseline="-25000" dirty="0" smtClean="0"/>
                <a:t>0</a:t>
              </a:r>
              <a:r>
                <a:rPr lang="en-US" altLang="zh-CN" dirty="0" smtClean="0"/>
                <a:t>={Fin}={{</a:t>
              </a:r>
              <a:r>
                <a:rPr lang="en-US" altLang="zh-CN" dirty="0" err="1" smtClean="0"/>
                <a:t>l</a:t>
              </a:r>
              <a:r>
                <a:rPr lang="en-US" altLang="zh-CN" baseline="-25000" dirty="0" err="1" smtClean="0"/>
                <a:t>k</a:t>
              </a:r>
              <a:r>
                <a:rPr lang="en-US" altLang="zh-CN" dirty="0" smtClean="0"/>
                <a:t>}}</a:t>
              </a:r>
              <a:endParaRPr lang="zh-CN" altLang="en-US" dirty="0"/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1475656" y="4365104"/>
              <a:ext cx="288032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组合 7"/>
          <p:cNvGrpSpPr/>
          <p:nvPr/>
        </p:nvGrpSpPr>
        <p:grpSpPr>
          <a:xfrm>
            <a:off x="944703" y="4149080"/>
            <a:ext cx="5040560" cy="369332"/>
            <a:chOff x="1043608" y="4797152"/>
            <a:chExt cx="5040560" cy="369332"/>
          </a:xfrm>
        </p:grpSpPr>
        <p:sp>
          <p:nvSpPr>
            <p:cNvPr id="9" name="TextBox 8"/>
            <p:cNvSpPr txBox="1"/>
            <p:nvPr/>
          </p:nvSpPr>
          <p:spPr>
            <a:xfrm>
              <a:off x="1043608" y="4797152"/>
              <a:ext cx="50405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q</a:t>
              </a:r>
              <a:r>
                <a:rPr lang="en-US" altLang="zh-CN" baseline="-25000" dirty="0" smtClean="0"/>
                <a:t>1</a:t>
              </a:r>
              <a:r>
                <a:rPr lang="en-US" altLang="zh-CN" dirty="0" smtClean="0"/>
                <a:t>=</a:t>
              </a:r>
              <a:r>
                <a:rPr lang="en-US" altLang="zh-CN" dirty="0" err="1" smtClean="0"/>
                <a:t>Cpre</a:t>
              </a:r>
              <a:r>
                <a:rPr lang="en-US" altLang="zh-CN" baseline="30000" dirty="0" err="1" smtClean="0"/>
                <a:t>A</a:t>
              </a:r>
              <a:r>
                <a:rPr lang="en-US" altLang="zh-CN" dirty="0" smtClean="0"/>
                <a:t>(q</a:t>
              </a:r>
              <a:r>
                <a:rPr lang="en-US" altLang="zh-CN" baseline="-25000" dirty="0" smtClean="0"/>
                <a:t>0</a:t>
              </a:r>
              <a:r>
                <a:rPr lang="en-US" altLang="zh-CN" dirty="0" smtClean="0"/>
                <a:t>)</a:t>
              </a:r>
              <a:r>
                <a:rPr lang="en-US" altLang="zh-CN" dirty="0">
                  <a:ea typeface="MS PGothic"/>
                </a:rPr>
                <a:t> ⊔{Fin</a:t>
              </a:r>
              <a:r>
                <a:rPr lang="en-US" altLang="zh-CN" dirty="0" smtClean="0">
                  <a:ea typeface="MS PGothic"/>
                </a:rPr>
                <a:t>}={{l</a:t>
              </a:r>
              <a:r>
                <a:rPr lang="en-US" altLang="zh-CN" baseline="-25000" dirty="0" smtClean="0">
                  <a:ea typeface="MS PGothic"/>
                </a:rPr>
                <a:t>k-1</a:t>
              </a:r>
              <a:r>
                <a:rPr lang="en-US" altLang="zh-CN" dirty="0" smtClean="0">
                  <a:ea typeface="MS PGothic"/>
                </a:rPr>
                <a:t> ,</a:t>
              </a:r>
              <a:r>
                <a:rPr lang="en-US" altLang="zh-CN" dirty="0" err="1" smtClean="0">
                  <a:ea typeface="MS PGothic"/>
                </a:rPr>
                <a:t>l</a:t>
              </a:r>
              <a:r>
                <a:rPr lang="en-US" altLang="zh-CN" baseline="-25000" dirty="0" err="1" smtClean="0">
                  <a:ea typeface="MS PGothic"/>
                </a:rPr>
                <a:t>k</a:t>
              </a:r>
              <a:r>
                <a:rPr lang="en-US" altLang="zh-CN" dirty="0" smtClean="0">
                  <a:ea typeface="MS PGothic"/>
                </a:rPr>
                <a:t> }}</a:t>
              </a:r>
              <a:r>
                <a:rPr lang="en-US" altLang="zh-CN" dirty="0">
                  <a:ea typeface="MS PGothic"/>
                </a:rPr>
                <a:t> </a:t>
              </a:r>
              <a:r>
                <a:rPr lang="en-US" altLang="zh-CN" dirty="0" smtClean="0">
                  <a:ea typeface="MS PGothic"/>
                </a:rPr>
                <a:t>⊔{{</a:t>
              </a:r>
              <a:r>
                <a:rPr lang="en-US" altLang="zh-CN" dirty="0" err="1" smtClean="0">
                  <a:ea typeface="MS PGothic"/>
                </a:rPr>
                <a:t>l</a:t>
              </a:r>
              <a:r>
                <a:rPr lang="en-US" altLang="zh-CN" baseline="-25000" dirty="0" err="1" smtClean="0">
                  <a:ea typeface="MS PGothic"/>
                </a:rPr>
                <a:t>k</a:t>
              </a:r>
              <a:r>
                <a:rPr lang="en-US" altLang="zh-CN" dirty="0" smtClean="0">
                  <a:ea typeface="MS PGothic"/>
                </a:rPr>
                <a:t>}}={{</a:t>
              </a:r>
              <a:r>
                <a:rPr lang="en-US" altLang="zh-CN" dirty="0">
                  <a:ea typeface="MS PGothic"/>
                </a:rPr>
                <a:t>l</a:t>
              </a:r>
              <a:r>
                <a:rPr lang="en-US" altLang="zh-CN" baseline="-25000" dirty="0">
                  <a:ea typeface="MS PGothic"/>
                </a:rPr>
                <a:t>k-1</a:t>
              </a:r>
              <a:r>
                <a:rPr lang="en-US" altLang="zh-CN" dirty="0">
                  <a:ea typeface="MS PGothic"/>
                </a:rPr>
                <a:t> ,</a:t>
              </a:r>
              <a:r>
                <a:rPr lang="en-US" altLang="zh-CN" dirty="0" err="1">
                  <a:ea typeface="MS PGothic"/>
                </a:rPr>
                <a:t>l</a:t>
              </a:r>
              <a:r>
                <a:rPr lang="en-US" altLang="zh-CN" baseline="-25000" dirty="0" err="1">
                  <a:ea typeface="MS PGothic"/>
                </a:rPr>
                <a:t>k</a:t>
              </a:r>
              <a:r>
                <a:rPr lang="en-US" altLang="zh-CN" dirty="0">
                  <a:ea typeface="MS PGothic"/>
                </a:rPr>
                <a:t> }} </a:t>
              </a:r>
              <a:endParaRPr lang="zh-CN" altLang="en-US" dirty="0"/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2664572" y="4861520"/>
              <a:ext cx="216024" cy="321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989679" y="4548595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…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25040" y="4917927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q</a:t>
            </a:r>
            <a:r>
              <a:rPr lang="en-US" altLang="zh-CN" baseline="-25000" dirty="0" smtClean="0"/>
              <a:t>k-1</a:t>
            </a:r>
            <a:r>
              <a:rPr lang="en-US" altLang="zh-CN" dirty="0" smtClean="0"/>
              <a:t>={{l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,…,</a:t>
            </a:r>
            <a:r>
              <a:rPr lang="en-US" altLang="zh-CN" dirty="0" err="1" smtClean="0"/>
              <a:t>l</a:t>
            </a:r>
            <a:r>
              <a:rPr lang="en-US" altLang="zh-CN" baseline="-25000" dirty="0" err="1" smtClean="0"/>
              <a:t>k</a:t>
            </a:r>
            <a:r>
              <a:rPr lang="en-US" altLang="zh-CN" dirty="0" smtClean="0"/>
              <a:t>}}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081958" y="537321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q</a:t>
            </a:r>
            <a:r>
              <a:rPr lang="en-US" altLang="zh-CN" baseline="-25000" dirty="0" err="1" smtClean="0"/>
              <a:t>k</a:t>
            </a:r>
            <a:r>
              <a:rPr lang="en-US" altLang="zh-CN" dirty="0" smtClean="0"/>
              <a:t>={{l</a:t>
            </a:r>
            <a:r>
              <a:rPr lang="en-US" altLang="zh-CN" baseline="-25000" dirty="0" smtClean="0"/>
              <a:t>0</a:t>
            </a:r>
            <a:r>
              <a:rPr lang="en-US" altLang="zh-CN" dirty="0" smtClean="0"/>
              <a:t>,l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,…,</a:t>
            </a:r>
            <a:r>
              <a:rPr lang="en-US" altLang="zh-CN" dirty="0" err="1" smtClean="0"/>
              <a:t>l</a:t>
            </a:r>
            <a:r>
              <a:rPr lang="en-US" altLang="zh-CN" baseline="-25000" dirty="0" err="1" smtClean="0"/>
              <a:t>k</a:t>
            </a:r>
            <a:r>
              <a:rPr lang="en-US" altLang="zh-CN" dirty="0" smtClean="0"/>
              <a:t>}}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081958" y="5885485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q</a:t>
            </a:r>
            <a:r>
              <a:rPr lang="en-US" altLang="zh-CN" baseline="-25000" dirty="0" smtClean="0"/>
              <a:t>k+1</a:t>
            </a:r>
            <a:r>
              <a:rPr lang="en-US" altLang="zh-CN" dirty="0" smtClean="0"/>
              <a:t>={{l</a:t>
            </a:r>
            <a:r>
              <a:rPr lang="en-US" altLang="zh-CN" baseline="-25000" dirty="0" smtClean="0"/>
              <a:t>0</a:t>
            </a:r>
            <a:r>
              <a:rPr lang="en-US" altLang="zh-CN" dirty="0" smtClean="0"/>
              <a:t>,l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,…,</a:t>
            </a:r>
            <a:r>
              <a:rPr lang="en-US" altLang="zh-CN" dirty="0" err="1" smtClean="0"/>
              <a:t>l</a:t>
            </a:r>
            <a:r>
              <a:rPr lang="en-US" altLang="zh-CN" baseline="-25000" dirty="0" err="1" smtClean="0"/>
              <a:t>k</a:t>
            </a:r>
            <a:r>
              <a:rPr lang="en-US" altLang="zh-CN" dirty="0" smtClean="0"/>
              <a:t>}}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6612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 Fixed Point to Solve Universality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b="1" dirty="0" smtClean="0">
                <a:sym typeface="Symbol"/>
              </a:rPr>
              <a:t>Theorem2</a:t>
            </a:r>
            <a:r>
              <a:rPr lang="en-US" altLang="zh-CN" dirty="0" smtClean="0">
                <a:sym typeface="Symbol"/>
              </a:rPr>
              <a:t> </a:t>
            </a:r>
            <a:r>
              <a:rPr lang="en-US" altLang="zh-CN" dirty="0">
                <a:sym typeface="Symbol"/>
              </a:rPr>
              <a:t>Let </a:t>
            </a:r>
            <a:r>
              <a:rPr lang="en-US" altLang="zh-CN" dirty="0"/>
              <a:t>A = &lt;</a:t>
            </a:r>
            <a:r>
              <a:rPr lang="en-US" altLang="zh-CN" dirty="0" err="1"/>
              <a:t>Loc</a:t>
            </a:r>
            <a:r>
              <a:rPr lang="en-US" altLang="zh-CN" dirty="0"/>
              <a:t>, </a:t>
            </a:r>
            <a:r>
              <a:rPr lang="en-US" altLang="zh-CN" dirty="0" err="1"/>
              <a:t>Init</a:t>
            </a:r>
            <a:r>
              <a:rPr lang="en-US" altLang="zh-CN" dirty="0"/>
              <a:t>, Fin, </a:t>
            </a:r>
            <a:r>
              <a:rPr lang="en-US" altLang="zh-CN" dirty="0">
                <a:sym typeface="Symbol"/>
              </a:rPr>
              <a:t>, </a:t>
            </a:r>
            <a:r>
              <a:rPr lang="en-US" altLang="zh-CN" dirty="0"/>
              <a:t> &gt;</a:t>
            </a:r>
            <a:r>
              <a:rPr lang="zh-CN" altLang="en-US" dirty="0"/>
              <a:t> </a:t>
            </a:r>
            <a:r>
              <a:rPr lang="en-US" altLang="zh-CN" dirty="0"/>
              <a:t>be an NFA, and let F=</a:t>
            </a:r>
            <a:r>
              <a:rPr lang="en-US" altLang="zh-CN" dirty="0">
                <a:latin typeface="MS PGothic"/>
                <a:ea typeface="MS PGothic"/>
              </a:rPr>
              <a:t>∏</a:t>
            </a:r>
            <a:r>
              <a:rPr lang="en-US" altLang="zh-CN" dirty="0">
                <a:ea typeface="MS PGothic"/>
              </a:rPr>
              <a:t>{q| q=</a:t>
            </a:r>
            <a:r>
              <a:rPr lang="en-US" altLang="zh-CN" dirty="0" err="1"/>
              <a:t>CPre</a:t>
            </a:r>
            <a:r>
              <a:rPr lang="en-US" altLang="zh-CN" baseline="30000" dirty="0" err="1"/>
              <a:t>A</a:t>
            </a:r>
            <a:r>
              <a:rPr lang="en-US" altLang="zh-CN" dirty="0"/>
              <a:t>(q)</a:t>
            </a:r>
            <a:r>
              <a:rPr lang="en-US" altLang="zh-CN" dirty="0">
                <a:ea typeface="MS PGothic"/>
              </a:rPr>
              <a:t> ⊔{Fin</a:t>
            </a:r>
            <a:r>
              <a:rPr lang="en-US" altLang="zh-CN" dirty="0" smtClean="0">
                <a:ea typeface="MS PGothic"/>
              </a:rPr>
              <a:t>}}. </a:t>
            </a:r>
            <a:r>
              <a:rPr lang="en-US" altLang="zh-CN" dirty="0">
                <a:ea typeface="MS PGothic"/>
              </a:rPr>
              <a:t>Then Lang(A)</a:t>
            </a:r>
            <a:r>
              <a:rPr lang="en-US" altLang="zh-CN" dirty="0">
                <a:ea typeface="MS PGothic"/>
                <a:sym typeface="Symbol"/>
              </a:rPr>
              <a:t>*, </a:t>
            </a:r>
            <a:r>
              <a:rPr lang="en-US" altLang="zh-CN" dirty="0" err="1">
                <a:ea typeface="MS PGothic"/>
                <a:sym typeface="Symbol"/>
              </a:rPr>
              <a:t>iff</a:t>
            </a:r>
            <a:r>
              <a:rPr lang="en-US" altLang="zh-CN" dirty="0">
                <a:ea typeface="MS PGothic"/>
                <a:sym typeface="Symbol"/>
              </a:rPr>
              <a:t> {</a:t>
            </a:r>
            <a:r>
              <a:rPr lang="en-US" altLang="zh-CN" dirty="0" err="1">
                <a:ea typeface="MS PGothic"/>
                <a:sym typeface="Symbol"/>
              </a:rPr>
              <a:t>Init</a:t>
            </a:r>
            <a:r>
              <a:rPr lang="en-US" altLang="zh-CN" dirty="0">
                <a:ea typeface="MS PGothic"/>
                <a:sym typeface="Symbol"/>
              </a:rPr>
              <a:t>}</a:t>
            </a:r>
            <a:r>
              <a:rPr lang="en-US" altLang="zh-CN" dirty="0">
                <a:ea typeface="MS Gothic"/>
                <a:sym typeface="Symbol"/>
              </a:rPr>
              <a:t> ⊑F.</a:t>
            </a:r>
            <a:endParaRPr lang="zh-CN" altLang="en-US" dirty="0"/>
          </a:p>
          <a:p>
            <a:r>
              <a:rPr lang="en-US" altLang="zh-CN" b="1" dirty="0" smtClean="0"/>
              <a:t>Proof.</a:t>
            </a:r>
            <a:endParaRPr lang="en-US" altLang="zh-CN" dirty="0"/>
          </a:p>
          <a:p>
            <a:r>
              <a:rPr lang="en-US" altLang="zh-CN" dirty="0" smtClean="0"/>
              <a:t>Only if: </a:t>
            </a:r>
            <a:r>
              <a:rPr lang="en-US" altLang="zh-CN" dirty="0"/>
              <a:t>assume that Lang(A) is not </a:t>
            </a:r>
            <a:r>
              <a:rPr lang="en-US" altLang="zh-CN" dirty="0" smtClean="0"/>
              <a:t>universal.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Let </a:t>
            </a:r>
            <a:r>
              <a:rPr lang="en-US" altLang="zh-CN" dirty="0"/>
              <a:t>w </a:t>
            </a:r>
            <a:r>
              <a:rPr lang="en-US" altLang="zh-CN" dirty="0" smtClean="0">
                <a:sym typeface="Symbol"/>
              </a:rPr>
              <a:t>*</a:t>
            </a:r>
            <a:r>
              <a:rPr lang="en-US" altLang="zh-CN" dirty="0" smtClean="0"/>
              <a:t>  </a:t>
            </a:r>
            <a:r>
              <a:rPr lang="en-US" altLang="zh-CN" dirty="0"/>
              <a:t>\ Lang(A) </a:t>
            </a:r>
            <a:r>
              <a:rPr lang="en-US" altLang="zh-CN" dirty="0" smtClean="0"/>
              <a:t>be a </a:t>
            </a:r>
            <a:r>
              <a:rPr lang="en-US" altLang="zh-CN" dirty="0"/>
              <a:t>word of size |w</a:t>
            </a:r>
            <a:r>
              <a:rPr lang="en-US" altLang="zh-CN" dirty="0" smtClean="0"/>
              <a:t>|=n.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Consider </a:t>
            </a:r>
            <a:r>
              <a:rPr lang="en-US" altLang="zh-CN" dirty="0"/>
              <a:t>the sequence s</a:t>
            </a:r>
            <a:r>
              <a:rPr lang="en-US" altLang="zh-CN" baseline="-25000" dirty="0"/>
              <a:t>0</a:t>
            </a:r>
            <a:r>
              <a:rPr lang="en-US" altLang="zh-CN" dirty="0"/>
              <a:t>, s</a:t>
            </a:r>
            <a:r>
              <a:rPr lang="en-US" altLang="zh-CN" baseline="-25000" dirty="0"/>
              <a:t>1</a:t>
            </a:r>
            <a:r>
              <a:rPr lang="en-US" altLang="zh-CN" dirty="0"/>
              <a:t>, . . . , </a:t>
            </a:r>
            <a:r>
              <a:rPr lang="en-US" altLang="zh-CN" dirty="0" err="1"/>
              <a:t>s</a:t>
            </a:r>
            <a:r>
              <a:rPr lang="en-US" altLang="zh-CN" baseline="-25000" dirty="0" err="1"/>
              <a:t>n</a:t>
            </a:r>
            <a:r>
              <a:rPr lang="en-US" altLang="zh-CN" dirty="0"/>
              <a:t> of </a:t>
            </a:r>
            <a:r>
              <a:rPr lang="en-US" altLang="zh-CN" dirty="0" smtClean="0"/>
              <a:t>state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sets such that </a:t>
            </a:r>
          </a:p>
          <a:p>
            <a:pPr marL="0" indent="0">
              <a:buNone/>
            </a:pPr>
            <a:r>
              <a:rPr lang="en-US" altLang="zh-CN" b="1" dirty="0"/>
              <a:t>	</a:t>
            </a:r>
            <a:r>
              <a:rPr lang="en-US" altLang="zh-CN" dirty="0" smtClean="0"/>
              <a:t>(1) s</a:t>
            </a:r>
            <a:r>
              <a:rPr lang="en-US" altLang="zh-CN" baseline="-25000" dirty="0" smtClean="0"/>
              <a:t>0</a:t>
            </a:r>
            <a:r>
              <a:rPr lang="en-US" altLang="zh-CN" dirty="0" smtClean="0"/>
              <a:t>=</a:t>
            </a:r>
            <a:r>
              <a:rPr lang="en-US" altLang="zh-CN" dirty="0" err="1" smtClean="0"/>
              <a:t>Init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b="1" dirty="0"/>
              <a:t>	</a:t>
            </a:r>
            <a:r>
              <a:rPr lang="en-US" altLang="zh-CN" dirty="0" smtClean="0"/>
              <a:t>(2) </a:t>
            </a:r>
            <a:r>
              <a:rPr lang="en-US" altLang="zh-CN" dirty="0" err="1" smtClean="0"/>
              <a:t>s</a:t>
            </a:r>
            <a:r>
              <a:rPr lang="en-US" altLang="zh-CN" baseline="-25000" dirty="0" err="1" smtClean="0"/>
              <a:t>i</a:t>
            </a:r>
            <a:r>
              <a:rPr lang="en-US" altLang="zh-CN" dirty="0" smtClean="0"/>
              <a:t>=</a:t>
            </a:r>
            <a:r>
              <a:rPr lang="en-US" altLang="zh-CN" dirty="0" err="1" smtClean="0"/>
              <a:t>post</a:t>
            </a:r>
            <a:r>
              <a:rPr lang="en-US" altLang="zh-CN" baseline="-25000" dirty="0" err="1" smtClean="0"/>
              <a:t>w</a:t>
            </a:r>
            <a:r>
              <a:rPr lang="en-US" altLang="zh-CN" baseline="-25000" dirty="0" smtClean="0"/>
              <a:t>(</a:t>
            </a:r>
            <a:r>
              <a:rPr lang="en-US" altLang="zh-CN" baseline="-25000" dirty="0" err="1" smtClean="0"/>
              <a:t>i</a:t>
            </a:r>
            <a:r>
              <a:rPr lang="en-US" altLang="zh-CN" baseline="-25000" dirty="0" smtClean="0"/>
              <a:t>)</a:t>
            </a:r>
            <a:r>
              <a:rPr lang="en-US" altLang="zh-CN" baseline="30000" dirty="0" smtClean="0"/>
              <a:t>A</a:t>
            </a:r>
            <a:r>
              <a:rPr lang="en-US" altLang="zh-CN" dirty="0" smtClean="0"/>
              <a:t>(s</a:t>
            </a:r>
            <a:r>
              <a:rPr lang="en-US" altLang="zh-CN" baseline="-25000" dirty="0" smtClean="0"/>
              <a:t>i-1</a:t>
            </a:r>
            <a:r>
              <a:rPr lang="en-US" altLang="zh-CN" dirty="0" smtClean="0"/>
              <a:t>) for all 1</a:t>
            </a:r>
            <a:r>
              <a:rPr lang="en-US" altLang="zh-CN" dirty="0" smtClean="0">
                <a:sym typeface="Symbol"/>
              </a:rPr>
              <a:t></a:t>
            </a:r>
            <a:r>
              <a:rPr lang="en-US" altLang="zh-CN" dirty="0" smtClean="0"/>
              <a:t>i</a:t>
            </a:r>
            <a:r>
              <a:rPr lang="en-US" altLang="zh-CN" dirty="0" smtClean="0">
                <a:sym typeface="Symbol"/>
              </a:rPr>
              <a:t></a:t>
            </a:r>
            <a:r>
              <a:rPr lang="en-US" altLang="zh-CN" dirty="0" smtClean="0"/>
              <a:t>n</a:t>
            </a:r>
          </a:p>
          <a:p>
            <a:pPr marL="0" indent="0">
              <a:buNone/>
            </a:pPr>
            <a:r>
              <a:rPr lang="en-US" altLang="zh-CN" b="1" dirty="0"/>
              <a:t>	</a:t>
            </a:r>
            <a:r>
              <a:rPr lang="en-US" altLang="zh-CN" dirty="0" smtClean="0"/>
              <a:t>(3) </a:t>
            </a:r>
            <a:r>
              <a:rPr lang="en-US" altLang="zh-CN" dirty="0" err="1" smtClean="0"/>
              <a:t>s</a:t>
            </a:r>
            <a:r>
              <a:rPr lang="en-US" altLang="zh-CN" baseline="-25000" dirty="0" err="1" smtClean="0"/>
              <a:t>n</a:t>
            </a:r>
            <a:r>
              <a:rPr lang="en-US" altLang="zh-CN" dirty="0" err="1" smtClean="0">
                <a:sym typeface="Symbol"/>
              </a:rPr>
              <a:t></a:t>
            </a:r>
            <a:r>
              <a:rPr lang="en-US" altLang="zh-CN" dirty="0" err="1" smtClean="0"/>
              <a:t>Fin</a:t>
            </a:r>
            <a:endParaRPr lang="zh-CN" altLang="en-US" b="1" dirty="0"/>
          </a:p>
        </p:txBody>
      </p:sp>
      <p:cxnSp>
        <p:nvCxnSpPr>
          <p:cNvPr id="4" name="直接连接符 3"/>
          <p:cNvCxnSpPr/>
          <p:nvPr/>
        </p:nvCxnSpPr>
        <p:spPr>
          <a:xfrm>
            <a:off x="2455438" y="5566835"/>
            <a:ext cx="36004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4349469" y="1971899"/>
            <a:ext cx="36004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99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 Fixed Point to Solve Universality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Prove </a:t>
            </a:r>
            <a:r>
              <a:rPr lang="en-US" altLang="zh-CN" dirty="0"/>
              <a:t>by induction on k </a:t>
            </a:r>
            <a:r>
              <a:rPr lang="en-US" altLang="zh-CN" dirty="0" smtClean="0"/>
              <a:t>that {</a:t>
            </a:r>
            <a:r>
              <a:rPr lang="en-US" altLang="zh-CN" dirty="0" err="1" smtClean="0"/>
              <a:t>s</a:t>
            </a:r>
            <a:r>
              <a:rPr lang="en-US" altLang="zh-CN" baseline="-25000" dirty="0" err="1" smtClean="0"/>
              <a:t>n</a:t>
            </a:r>
            <a:r>
              <a:rPr lang="en-US" altLang="zh-CN" baseline="-25000" dirty="0"/>
              <a:t>−k</a:t>
            </a:r>
            <a:r>
              <a:rPr lang="en-US" altLang="zh-CN" dirty="0"/>
              <a:t>} </a:t>
            </a:r>
            <a:r>
              <a:rPr lang="en-US" altLang="zh-CN" dirty="0">
                <a:ea typeface="MS Gothic"/>
                <a:sym typeface="Symbol"/>
              </a:rPr>
              <a:t>⊑</a:t>
            </a:r>
            <a:r>
              <a:rPr lang="en-US" altLang="zh-CN" dirty="0" smtClean="0"/>
              <a:t> </a:t>
            </a:r>
            <a:r>
              <a:rPr lang="en-US" altLang="zh-CN" dirty="0"/>
              <a:t>F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k=0.  </a:t>
            </a:r>
            <a:r>
              <a:rPr lang="en-US" altLang="zh-CN" dirty="0" err="1" smtClean="0"/>
              <a:t>s</a:t>
            </a:r>
            <a:r>
              <a:rPr lang="en-US" altLang="zh-CN" baseline="-25000" dirty="0" err="1" smtClean="0"/>
              <a:t>n</a:t>
            </a:r>
            <a:r>
              <a:rPr lang="en-US" altLang="zh-CN" dirty="0" smtClean="0">
                <a:sym typeface="Symbol"/>
              </a:rPr>
              <a:t></a:t>
            </a:r>
            <a:r>
              <a:rPr lang="en-US" altLang="zh-CN" dirty="0" smtClean="0"/>
              <a:t>{Fin}  {</a:t>
            </a:r>
            <a:r>
              <a:rPr lang="en-US" altLang="zh-CN" dirty="0" err="1" smtClean="0"/>
              <a:t>s</a:t>
            </a:r>
            <a:r>
              <a:rPr lang="en-US" altLang="zh-CN" baseline="-25000" dirty="0" err="1" smtClean="0"/>
              <a:t>n</a:t>
            </a:r>
            <a:r>
              <a:rPr lang="en-US" altLang="zh-CN" dirty="0" smtClean="0"/>
              <a:t>}</a:t>
            </a:r>
            <a:r>
              <a:rPr lang="en-US" altLang="zh-CN" dirty="0">
                <a:ea typeface="MS Gothic"/>
                <a:sym typeface="Symbol"/>
              </a:rPr>
              <a:t> ⊑</a:t>
            </a:r>
            <a:r>
              <a:rPr lang="en-US" altLang="zh-CN" dirty="0"/>
              <a:t> </a:t>
            </a:r>
            <a:r>
              <a:rPr lang="en-US" altLang="zh-CN" dirty="0" smtClean="0"/>
              <a:t>F.</a:t>
            </a:r>
          </a:p>
          <a:p>
            <a:r>
              <a:rPr lang="en-US" altLang="zh-CN" dirty="0" smtClean="0"/>
              <a:t>Assume </a:t>
            </a:r>
            <a:r>
              <a:rPr lang="en-US" altLang="zh-CN" dirty="0"/>
              <a:t>{</a:t>
            </a:r>
            <a:r>
              <a:rPr lang="en-US" altLang="zh-CN" dirty="0" err="1"/>
              <a:t>s</a:t>
            </a:r>
            <a:r>
              <a:rPr lang="en-US" altLang="zh-CN" baseline="-25000" dirty="0" err="1"/>
              <a:t>n</a:t>
            </a:r>
            <a:r>
              <a:rPr lang="en-US" altLang="zh-CN" baseline="-25000" dirty="0"/>
              <a:t>−k</a:t>
            </a:r>
            <a:r>
              <a:rPr lang="en-US" altLang="zh-CN" dirty="0"/>
              <a:t>} </a:t>
            </a:r>
            <a:r>
              <a:rPr lang="en-US" altLang="zh-CN" dirty="0">
                <a:ea typeface="MS Gothic"/>
                <a:sym typeface="Symbol"/>
              </a:rPr>
              <a:t>⊑</a:t>
            </a:r>
            <a:r>
              <a:rPr lang="en-US" altLang="zh-CN" dirty="0"/>
              <a:t> </a:t>
            </a:r>
            <a:r>
              <a:rPr lang="en-US" altLang="zh-CN" dirty="0" smtClean="0"/>
              <a:t>F for all </a:t>
            </a:r>
            <a:r>
              <a:rPr lang="en-US" altLang="zh-CN" dirty="0"/>
              <a:t>1</a:t>
            </a:r>
            <a:r>
              <a:rPr lang="en-US" altLang="zh-CN" dirty="0" smtClean="0">
                <a:sym typeface="Symbol"/>
              </a:rPr>
              <a:t></a:t>
            </a:r>
            <a:r>
              <a:rPr lang="en-US" altLang="zh-CN" dirty="0" smtClean="0"/>
              <a:t>k</a:t>
            </a:r>
            <a:r>
              <a:rPr lang="en-US" altLang="zh-CN" dirty="0" smtClean="0">
                <a:sym typeface="Symbol"/>
              </a:rPr>
              <a:t></a:t>
            </a:r>
            <a:r>
              <a:rPr lang="en-US" altLang="zh-CN" dirty="0" smtClean="0"/>
              <a:t>i-1</a:t>
            </a:r>
          </a:p>
          <a:p>
            <a:r>
              <a:rPr lang="en-US" altLang="zh-CN" dirty="0" smtClean="0"/>
              <a:t>For </a:t>
            </a:r>
            <a:r>
              <a:rPr lang="en-US" altLang="zh-CN" dirty="0" smtClean="0">
                <a:sym typeface="Symbol"/>
              </a:rPr>
              <a:t>=w(n-i+1),  we have </a:t>
            </a:r>
            <a:r>
              <a:rPr lang="en-US" altLang="zh-CN" dirty="0" err="1" smtClean="0">
                <a:sym typeface="Symbol"/>
              </a:rPr>
              <a:t>post</a:t>
            </a:r>
            <a:r>
              <a:rPr lang="en-US" altLang="zh-CN" baseline="-25000" dirty="0" err="1" smtClean="0">
                <a:sym typeface="Symbol"/>
              </a:rPr>
              <a:t></a:t>
            </a:r>
            <a:r>
              <a:rPr lang="en-US" altLang="zh-CN" baseline="30000" dirty="0" err="1" smtClean="0">
                <a:sym typeface="Symbol"/>
              </a:rPr>
              <a:t>A</a:t>
            </a:r>
            <a:r>
              <a:rPr lang="en-US" altLang="zh-CN" dirty="0" smtClean="0">
                <a:sym typeface="Symbol"/>
              </a:rPr>
              <a:t>(</a:t>
            </a:r>
            <a:r>
              <a:rPr lang="en-US" altLang="zh-CN" dirty="0" err="1" smtClean="0">
                <a:sym typeface="Symbol"/>
              </a:rPr>
              <a:t>s</a:t>
            </a:r>
            <a:r>
              <a:rPr lang="en-US" altLang="zh-CN" baseline="-25000" dirty="0" err="1" smtClean="0">
                <a:sym typeface="Symbol"/>
              </a:rPr>
              <a:t>n-i</a:t>
            </a:r>
            <a:r>
              <a:rPr lang="en-US" altLang="zh-CN" dirty="0" smtClean="0">
                <a:sym typeface="Symbol"/>
              </a:rPr>
              <a:t>)=s</a:t>
            </a:r>
            <a:r>
              <a:rPr lang="en-US" altLang="zh-CN" baseline="-25000" dirty="0" smtClean="0">
                <a:sym typeface="Symbol"/>
              </a:rPr>
              <a:t>n-i+1</a:t>
            </a:r>
            <a:r>
              <a:rPr lang="en-US" altLang="zh-CN" dirty="0" smtClean="0">
                <a:sym typeface="Symbol"/>
              </a:rPr>
              <a:t>.</a:t>
            </a:r>
          </a:p>
          <a:p>
            <a:r>
              <a:rPr lang="en-US" altLang="zh-CN" dirty="0" smtClean="0">
                <a:sym typeface="Symbol"/>
              </a:rPr>
              <a:t>Therefore {</a:t>
            </a:r>
            <a:r>
              <a:rPr lang="en-US" altLang="zh-CN" dirty="0" err="1">
                <a:sym typeface="Symbol"/>
              </a:rPr>
              <a:t>s</a:t>
            </a:r>
            <a:r>
              <a:rPr lang="en-US" altLang="zh-CN" baseline="-25000" dirty="0" err="1">
                <a:sym typeface="Symbol"/>
              </a:rPr>
              <a:t>n-i</a:t>
            </a:r>
            <a:r>
              <a:rPr lang="en-US" altLang="zh-CN" dirty="0" smtClean="0">
                <a:sym typeface="Symbol"/>
              </a:rPr>
              <a:t>}</a:t>
            </a:r>
            <a:r>
              <a:rPr lang="en-US" altLang="zh-CN" dirty="0">
                <a:ea typeface="MS Gothic"/>
                <a:sym typeface="Symbol"/>
              </a:rPr>
              <a:t> </a:t>
            </a:r>
            <a:r>
              <a:rPr lang="en-US" altLang="zh-CN" dirty="0" smtClean="0">
                <a:ea typeface="MS Gothic"/>
                <a:sym typeface="Symbol"/>
              </a:rPr>
              <a:t>⊑</a:t>
            </a:r>
            <a:r>
              <a:rPr lang="en-US" altLang="zh-CN" dirty="0" err="1" smtClean="0">
                <a:ea typeface="MS Gothic"/>
                <a:sym typeface="Symbol"/>
              </a:rPr>
              <a:t>CPre</a:t>
            </a:r>
            <a:r>
              <a:rPr lang="en-US" altLang="zh-CN" baseline="30000" dirty="0" err="1" smtClean="0">
                <a:ea typeface="MS Gothic"/>
                <a:sym typeface="Symbol"/>
              </a:rPr>
              <a:t>A</a:t>
            </a:r>
            <a:r>
              <a:rPr lang="en-US" altLang="zh-CN" dirty="0" smtClean="0">
                <a:ea typeface="MS Gothic"/>
                <a:sym typeface="Symbol"/>
              </a:rPr>
              <a:t>({</a:t>
            </a:r>
            <a:r>
              <a:rPr lang="en-US" altLang="zh-CN" dirty="0">
                <a:sym typeface="Symbol"/>
              </a:rPr>
              <a:t>s</a:t>
            </a:r>
            <a:r>
              <a:rPr lang="en-US" altLang="zh-CN" baseline="-25000" dirty="0">
                <a:sym typeface="Symbol"/>
              </a:rPr>
              <a:t>n-i+1</a:t>
            </a:r>
            <a:r>
              <a:rPr lang="en-US" altLang="zh-CN" dirty="0" smtClean="0">
                <a:ea typeface="MS Gothic"/>
                <a:sym typeface="Symbol"/>
              </a:rPr>
              <a:t>}),</a:t>
            </a:r>
            <a:endParaRPr lang="en-US" altLang="zh-CN" dirty="0" smtClean="0"/>
          </a:p>
          <a:p>
            <a:r>
              <a:rPr lang="en-US" altLang="zh-CN" dirty="0" smtClean="0">
                <a:sym typeface="Symbol"/>
              </a:rPr>
              <a:t>{</a:t>
            </a:r>
            <a:r>
              <a:rPr lang="en-US" altLang="zh-CN" dirty="0" err="1">
                <a:sym typeface="Symbol"/>
              </a:rPr>
              <a:t>s</a:t>
            </a:r>
            <a:r>
              <a:rPr lang="en-US" altLang="zh-CN" baseline="-25000" dirty="0" err="1">
                <a:sym typeface="Symbol"/>
              </a:rPr>
              <a:t>n-i</a:t>
            </a:r>
            <a:r>
              <a:rPr lang="en-US" altLang="zh-CN" dirty="0">
                <a:sym typeface="Symbol"/>
              </a:rPr>
              <a:t>}</a:t>
            </a:r>
            <a:r>
              <a:rPr lang="en-US" altLang="zh-CN" dirty="0">
                <a:ea typeface="MS Gothic"/>
                <a:sym typeface="Symbol"/>
              </a:rPr>
              <a:t> </a:t>
            </a:r>
            <a:r>
              <a:rPr lang="en-US" altLang="zh-CN" dirty="0" smtClean="0">
                <a:ea typeface="MS Gothic"/>
                <a:sym typeface="Symbol"/>
              </a:rPr>
              <a:t>⊑</a:t>
            </a:r>
            <a:r>
              <a:rPr lang="en-US" altLang="zh-CN" dirty="0" err="1" smtClean="0">
                <a:ea typeface="MS Gothic"/>
                <a:sym typeface="Symbol"/>
              </a:rPr>
              <a:t>CPre</a:t>
            </a:r>
            <a:r>
              <a:rPr lang="en-US" altLang="zh-CN" baseline="30000" dirty="0" err="1" smtClean="0">
                <a:ea typeface="MS Gothic"/>
                <a:sym typeface="Symbol"/>
              </a:rPr>
              <a:t>A</a:t>
            </a:r>
            <a:r>
              <a:rPr lang="en-US" altLang="zh-CN" dirty="0" smtClean="0">
                <a:ea typeface="MS Gothic"/>
                <a:sym typeface="Symbol"/>
              </a:rPr>
              <a:t>(F</a:t>
            </a:r>
            <a:r>
              <a:rPr lang="en-US" altLang="zh-CN" dirty="0" smtClean="0">
                <a:ea typeface="MS Gothic"/>
                <a:sym typeface="Symbol"/>
              </a:rPr>
              <a:t>),(</a:t>
            </a:r>
            <a:r>
              <a:rPr lang="en-US" altLang="zh-CN" dirty="0"/>
              <a:t>by the monotonicity of </a:t>
            </a:r>
            <a:r>
              <a:rPr lang="en-US" altLang="zh-CN" dirty="0" err="1"/>
              <a:t>CPre</a:t>
            </a:r>
            <a:r>
              <a:rPr lang="en-US" altLang="zh-CN" baseline="30000" dirty="0" err="1"/>
              <a:t>A</a:t>
            </a:r>
            <a:r>
              <a:rPr lang="en-US" altLang="zh-CN" dirty="0"/>
              <a:t> and the induction hypothesis</a:t>
            </a:r>
            <a:r>
              <a:rPr lang="en-US" altLang="zh-CN" dirty="0" smtClean="0">
                <a:ea typeface="MS Gothic"/>
                <a:sym typeface="Symbol"/>
              </a:rPr>
              <a:t>) </a:t>
            </a:r>
          </a:p>
          <a:p>
            <a:r>
              <a:rPr lang="en-US" altLang="zh-CN" dirty="0" smtClean="0">
                <a:sym typeface="Symbol"/>
              </a:rPr>
              <a:t>{</a:t>
            </a:r>
            <a:r>
              <a:rPr lang="en-US" altLang="zh-CN" dirty="0" err="1" smtClean="0">
                <a:sym typeface="Symbol"/>
              </a:rPr>
              <a:t>s</a:t>
            </a:r>
            <a:r>
              <a:rPr lang="en-US" altLang="zh-CN" baseline="-25000" dirty="0" err="1" smtClean="0">
                <a:sym typeface="Symbol"/>
              </a:rPr>
              <a:t>n-i</a:t>
            </a:r>
            <a:r>
              <a:rPr lang="en-US" altLang="zh-CN" dirty="0">
                <a:sym typeface="Symbol"/>
              </a:rPr>
              <a:t>}</a:t>
            </a:r>
            <a:r>
              <a:rPr lang="en-US" altLang="zh-CN" dirty="0">
                <a:ea typeface="MS Gothic"/>
                <a:sym typeface="Symbol"/>
              </a:rPr>
              <a:t> ⊑</a:t>
            </a:r>
            <a:r>
              <a:rPr lang="en-US" altLang="zh-CN" dirty="0" err="1">
                <a:ea typeface="MS Gothic"/>
                <a:sym typeface="Symbol"/>
              </a:rPr>
              <a:t>CPre</a:t>
            </a:r>
            <a:r>
              <a:rPr lang="en-US" altLang="zh-CN" baseline="30000" dirty="0" err="1">
                <a:ea typeface="MS Gothic"/>
                <a:sym typeface="Symbol"/>
              </a:rPr>
              <a:t>A</a:t>
            </a:r>
            <a:r>
              <a:rPr lang="en-US" altLang="zh-CN" dirty="0">
                <a:ea typeface="MS Gothic"/>
                <a:sym typeface="Symbol"/>
              </a:rPr>
              <a:t>(F</a:t>
            </a:r>
            <a:r>
              <a:rPr lang="en-US" altLang="zh-CN" dirty="0" smtClean="0">
                <a:ea typeface="MS Gothic"/>
                <a:sym typeface="Symbol"/>
              </a:rPr>
              <a:t>)</a:t>
            </a:r>
            <a:r>
              <a:rPr lang="en-US" altLang="zh-CN" dirty="0" smtClean="0">
                <a:ea typeface="MS PGothic"/>
                <a:sym typeface="Symbol"/>
              </a:rPr>
              <a:t>⊔</a:t>
            </a:r>
            <a:r>
              <a:rPr lang="en-US" altLang="zh-CN" dirty="0" smtClean="0">
                <a:latin typeface="MS PGothic"/>
                <a:ea typeface="MS PGothic"/>
                <a:sym typeface="Symbol"/>
              </a:rPr>
              <a:t>{Fin}</a:t>
            </a:r>
            <a:r>
              <a:rPr lang="en-US" altLang="zh-CN" dirty="0" smtClean="0">
                <a:ea typeface="MS Gothic"/>
                <a:sym typeface="Symbol"/>
              </a:rPr>
              <a:t>, </a:t>
            </a:r>
            <a:endParaRPr lang="en-US" altLang="zh-CN" dirty="0" smtClean="0">
              <a:ea typeface="MS Gothic"/>
              <a:sym typeface="Symbol"/>
            </a:endParaRPr>
          </a:p>
          <a:p>
            <a:r>
              <a:rPr lang="en-US" altLang="zh-CN" dirty="0" smtClean="0">
                <a:sym typeface="Symbol"/>
              </a:rPr>
              <a:t>{</a:t>
            </a:r>
            <a:r>
              <a:rPr lang="en-US" altLang="zh-CN" dirty="0" err="1">
                <a:sym typeface="Symbol"/>
              </a:rPr>
              <a:t>s</a:t>
            </a:r>
            <a:r>
              <a:rPr lang="en-US" altLang="zh-CN" baseline="-25000" dirty="0" err="1">
                <a:sym typeface="Symbol"/>
              </a:rPr>
              <a:t>n-i</a:t>
            </a:r>
            <a:r>
              <a:rPr lang="en-US" altLang="zh-CN" dirty="0">
                <a:sym typeface="Symbol"/>
              </a:rPr>
              <a:t>}</a:t>
            </a:r>
            <a:r>
              <a:rPr lang="en-US" altLang="zh-CN" dirty="0">
                <a:ea typeface="MS Gothic"/>
                <a:sym typeface="Symbol"/>
              </a:rPr>
              <a:t> </a:t>
            </a:r>
            <a:r>
              <a:rPr lang="en-US" altLang="zh-CN" dirty="0" smtClean="0">
                <a:ea typeface="MS Gothic"/>
                <a:sym typeface="Symbol"/>
              </a:rPr>
              <a:t>⊑F, </a:t>
            </a:r>
            <a:r>
              <a:rPr lang="en-US" altLang="zh-CN" dirty="0" smtClean="0">
                <a:ea typeface="MS Gothic"/>
                <a:sym typeface="Symbol"/>
              </a:rPr>
              <a:t>(F </a:t>
            </a:r>
            <a:r>
              <a:rPr lang="en-US" altLang="zh-CN" dirty="0" smtClean="0">
                <a:ea typeface="MS Gothic"/>
                <a:sym typeface="Symbol"/>
              </a:rPr>
              <a:t>is a fixed </a:t>
            </a:r>
            <a:r>
              <a:rPr lang="en-US" altLang="zh-CN" dirty="0" smtClean="0">
                <a:ea typeface="MS Gothic"/>
                <a:sym typeface="Symbol"/>
              </a:rPr>
              <a:t>point) </a:t>
            </a:r>
            <a:endParaRPr lang="en-US" altLang="zh-CN" dirty="0" smtClean="0">
              <a:ea typeface="MS Gothic"/>
              <a:sym typeface="Symbol"/>
            </a:endParaRPr>
          </a:p>
          <a:p>
            <a:r>
              <a:rPr lang="en-US" altLang="zh-CN" dirty="0" smtClean="0">
                <a:ea typeface="MS Gothic"/>
                <a:sym typeface="Symbol"/>
              </a:rPr>
              <a:t>In particular, we have {s</a:t>
            </a:r>
            <a:r>
              <a:rPr lang="en-US" altLang="zh-CN" baseline="-25000" dirty="0" smtClean="0">
                <a:ea typeface="MS Gothic"/>
                <a:sym typeface="Symbol"/>
              </a:rPr>
              <a:t>0</a:t>
            </a:r>
            <a:r>
              <a:rPr lang="en-US" altLang="zh-CN" dirty="0" smtClean="0">
                <a:ea typeface="MS Gothic"/>
                <a:sym typeface="Symbol"/>
              </a:rPr>
              <a:t>}</a:t>
            </a:r>
            <a:r>
              <a:rPr lang="en-US" altLang="zh-CN" dirty="0">
                <a:ea typeface="MS Gothic"/>
                <a:sym typeface="Symbol"/>
              </a:rPr>
              <a:t> </a:t>
            </a:r>
            <a:r>
              <a:rPr lang="en-US" altLang="zh-CN" dirty="0" smtClean="0">
                <a:ea typeface="MS Gothic"/>
                <a:sym typeface="Symbol"/>
              </a:rPr>
              <a:t>⊑F, that is {</a:t>
            </a:r>
            <a:r>
              <a:rPr lang="en-US" altLang="zh-CN" dirty="0" err="1" smtClean="0">
                <a:ea typeface="MS Gothic"/>
                <a:sym typeface="Symbol"/>
              </a:rPr>
              <a:t>Init</a:t>
            </a:r>
            <a:r>
              <a:rPr lang="en-US" altLang="zh-CN" dirty="0" smtClean="0">
                <a:ea typeface="MS Gothic"/>
                <a:sym typeface="Symbol"/>
              </a:rPr>
              <a:t>}</a:t>
            </a:r>
            <a:r>
              <a:rPr lang="en-US" altLang="zh-CN" dirty="0">
                <a:ea typeface="MS Gothic"/>
                <a:sym typeface="Symbol"/>
              </a:rPr>
              <a:t> ⊑F</a:t>
            </a:r>
            <a:endParaRPr lang="zh-CN" altLang="en-US" dirty="0"/>
          </a:p>
        </p:txBody>
      </p:sp>
      <p:cxnSp>
        <p:nvCxnSpPr>
          <p:cNvPr id="4" name="直接连接符 3"/>
          <p:cNvCxnSpPr/>
          <p:nvPr/>
        </p:nvCxnSpPr>
        <p:spPr>
          <a:xfrm>
            <a:off x="2411760" y="2060848"/>
            <a:ext cx="50405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3563888" y="4725144"/>
            <a:ext cx="50405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420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 Fixed Point to Solve Universality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If: </a:t>
            </a:r>
            <a:r>
              <a:rPr lang="en-US" altLang="zh-CN" dirty="0"/>
              <a:t>assume that {</a:t>
            </a:r>
            <a:r>
              <a:rPr lang="en-US" altLang="zh-CN" dirty="0" err="1"/>
              <a:t>Init</a:t>
            </a:r>
            <a:r>
              <a:rPr lang="en-US" altLang="zh-CN" dirty="0"/>
              <a:t>} </a:t>
            </a:r>
            <a:r>
              <a:rPr lang="en-US" altLang="zh-CN" dirty="0">
                <a:ea typeface="MS Gothic"/>
                <a:sym typeface="Symbol"/>
              </a:rPr>
              <a:t>⊑</a:t>
            </a:r>
            <a:r>
              <a:rPr lang="en-US" altLang="zh-CN" dirty="0" smtClean="0"/>
              <a:t> </a:t>
            </a:r>
            <a:r>
              <a:rPr lang="en-US" altLang="zh-CN" dirty="0"/>
              <a:t>F. We construct a word w </a:t>
            </a:r>
            <a:r>
              <a:rPr lang="en-US" altLang="zh-CN" dirty="0" smtClean="0">
                <a:sym typeface="Symbol"/>
              </a:rPr>
              <a:t></a:t>
            </a:r>
            <a:r>
              <a:rPr lang="en-US" altLang="zh-CN" dirty="0" smtClean="0"/>
              <a:t> </a:t>
            </a:r>
            <a:r>
              <a:rPr lang="en-US" altLang="zh-CN" dirty="0"/>
              <a:t>Lang(A</a:t>
            </a:r>
            <a:r>
              <a:rPr lang="en-US" altLang="zh-CN" dirty="0" smtClean="0"/>
              <a:t>).</a:t>
            </a:r>
          </a:p>
          <a:p>
            <a:r>
              <a:rPr lang="en-US" altLang="zh-CN" dirty="0" smtClean="0"/>
              <a:t>Consider the </a:t>
            </a:r>
            <a:r>
              <a:rPr lang="en-US" altLang="zh-CN" dirty="0"/>
              <a:t>infinite sequence q</a:t>
            </a:r>
            <a:r>
              <a:rPr lang="en-US" altLang="zh-CN" baseline="-25000" dirty="0"/>
              <a:t>0</a:t>
            </a:r>
            <a:r>
              <a:rPr lang="en-US" altLang="zh-CN" dirty="0"/>
              <a:t>, q</a:t>
            </a:r>
            <a:r>
              <a:rPr lang="en-US" altLang="zh-CN" baseline="-25000" dirty="0"/>
              <a:t>1</a:t>
            </a:r>
            <a:r>
              <a:rPr lang="en-US" altLang="zh-CN" dirty="0"/>
              <a:t>, q</a:t>
            </a:r>
            <a:r>
              <a:rPr lang="en-US" altLang="zh-CN" baseline="-25000" dirty="0"/>
              <a:t>2</a:t>
            </a:r>
            <a:r>
              <a:rPr lang="en-US" altLang="zh-CN" dirty="0"/>
              <a:t>, . . . of </a:t>
            </a:r>
            <a:r>
              <a:rPr lang="en-US" altLang="zh-CN" dirty="0" err="1"/>
              <a:t>antichains</a:t>
            </a:r>
            <a:r>
              <a:rPr lang="en-US" altLang="zh-CN" dirty="0"/>
              <a:t> defined </a:t>
            </a:r>
            <a:r>
              <a:rPr lang="en-US" altLang="zh-CN" dirty="0" smtClean="0"/>
              <a:t>by</a:t>
            </a:r>
          </a:p>
          <a:p>
            <a:pPr lvl="1"/>
            <a:r>
              <a:rPr lang="en-US" altLang="zh-CN" dirty="0" smtClean="0"/>
              <a:t>(1)q</a:t>
            </a:r>
            <a:r>
              <a:rPr lang="en-US" altLang="zh-CN" baseline="-25000" dirty="0" smtClean="0"/>
              <a:t>0</a:t>
            </a:r>
            <a:r>
              <a:rPr lang="en-US" altLang="zh-CN" dirty="0" smtClean="0"/>
              <a:t>=</a:t>
            </a:r>
            <a:r>
              <a:rPr lang="en-US" altLang="zh-CN" dirty="0" smtClean="0">
                <a:sym typeface="Symbol"/>
              </a:rPr>
              <a:t></a:t>
            </a:r>
          </a:p>
          <a:p>
            <a:pPr lvl="1"/>
            <a:r>
              <a:rPr lang="en-US" altLang="zh-CN" dirty="0" smtClean="0">
                <a:sym typeface="Symbol"/>
              </a:rPr>
              <a:t>(2)q</a:t>
            </a:r>
            <a:r>
              <a:rPr lang="en-US" altLang="zh-CN" baseline="-25000" dirty="0" smtClean="0">
                <a:sym typeface="Symbol"/>
              </a:rPr>
              <a:t>i</a:t>
            </a:r>
            <a:r>
              <a:rPr lang="en-US" altLang="zh-CN" dirty="0" smtClean="0">
                <a:sym typeface="Symbol"/>
              </a:rPr>
              <a:t>=</a:t>
            </a:r>
            <a:r>
              <a:rPr lang="en-US" altLang="zh-CN" dirty="0" err="1" smtClean="0">
                <a:sym typeface="Symbol"/>
              </a:rPr>
              <a:t>CPre</a:t>
            </a:r>
            <a:r>
              <a:rPr lang="en-US" altLang="zh-CN" baseline="30000" dirty="0" err="1" smtClean="0">
                <a:sym typeface="Symbol"/>
              </a:rPr>
              <a:t>A</a:t>
            </a:r>
            <a:r>
              <a:rPr lang="en-US" altLang="zh-CN" dirty="0" smtClean="0">
                <a:sym typeface="Symbol"/>
              </a:rPr>
              <a:t>(q</a:t>
            </a:r>
            <a:r>
              <a:rPr lang="en-US" altLang="zh-CN" baseline="-25000" dirty="0" smtClean="0">
                <a:sym typeface="Symbol"/>
              </a:rPr>
              <a:t>i-1</a:t>
            </a:r>
            <a:r>
              <a:rPr lang="en-US" altLang="zh-CN" dirty="0" smtClean="0">
                <a:sym typeface="Symbol"/>
              </a:rPr>
              <a:t>)</a:t>
            </a:r>
            <a:r>
              <a:rPr lang="en-US" altLang="zh-CN" dirty="0">
                <a:ea typeface="MS PGothic"/>
                <a:sym typeface="Symbol"/>
              </a:rPr>
              <a:t> ⊔</a:t>
            </a:r>
            <a:r>
              <a:rPr lang="en-US" altLang="zh-CN" dirty="0">
                <a:latin typeface="MS PGothic"/>
                <a:ea typeface="MS PGothic"/>
                <a:sym typeface="Symbol"/>
              </a:rPr>
              <a:t>{Fin</a:t>
            </a:r>
            <a:r>
              <a:rPr lang="en-US" altLang="zh-CN" dirty="0" smtClean="0">
                <a:latin typeface="MS PGothic"/>
                <a:ea typeface="MS PGothic"/>
                <a:sym typeface="Symbol"/>
              </a:rPr>
              <a:t>} for all </a:t>
            </a:r>
            <a:r>
              <a:rPr lang="en-US" altLang="zh-CN" dirty="0" err="1" smtClean="0">
                <a:latin typeface="MS PGothic"/>
                <a:ea typeface="MS PGothic"/>
                <a:sym typeface="Symbol"/>
              </a:rPr>
              <a:t>i</a:t>
            </a:r>
            <a:r>
              <a:rPr lang="en-US" altLang="zh-CN" dirty="0" smtClean="0">
                <a:latin typeface="MS PGothic"/>
                <a:ea typeface="MS PGothic"/>
                <a:sym typeface="Symbol"/>
              </a:rPr>
              <a:t>&gt;0</a:t>
            </a:r>
          </a:p>
          <a:p>
            <a:r>
              <a:rPr lang="en-US" altLang="zh-CN" dirty="0"/>
              <a:t>By </a:t>
            </a:r>
            <a:r>
              <a:rPr lang="en-US" altLang="zh-CN" dirty="0" err="1"/>
              <a:t>Tarski’s</a:t>
            </a:r>
            <a:r>
              <a:rPr lang="en-US" altLang="zh-CN" dirty="0"/>
              <a:t> fixed point theorem, we know </a:t>
            </a:r>
            <a:r>
              <a:rPr lang="en-US" altLang="zh-CN" dirty="0" smtClean="0"/>
              <a:t>that F </a:t>
            </a:r>
            <a:r>
              <a:rPr lang="en-US" altLang="zh-CN" dirty="0"/>
              <a:t>= </a:t>
            </a:r>
            <a:r>
              <a:rPr lang="en-US" altLang="zh-CN" dirty="0" err="1" smtClean="0"/>
              <a:t>q</a:t>
            </a:r>
            <a:r>
              <a:rPr lang="en-US" altLang="zh-CN" baseline="-25000" dirty="0" err="1" smtClean="0"/>
              <a:t>n</a:t>
            </a:r>
            <a:r>
              <a:rPr lang="en-US" altLang="zh-CN" dirty="0" smtClean="0"/>
              <a:t> for </a:t>
            </a:r>
            <a:r>
              <a:rPr lang="en-US" altLang="zh-CN" dirty="0"/>
              <a:t>some </a:t>
            </a:r>
            <a:r>
              <a:rPr lang="en-US" altLang="zh-CN" dirty="0" err="1" smtClean="0"/>
              <a:t>n</a:t>
            </a:r>
            <a:r>
              <a:rPr lang="en-US" altLang="zh-CN" dirty="0" err="1" smtClean="0">
                <a:sym typeface="Symbol"/>
              </a:rPr>
              <a:t>N</a:t>
            </a:r>
            <a:r>
              <a:rPr lang="en-US" altLang="zh-CN" dirty="0" smtClean="0">
                <a:sym typeface="Symbol"/>
              </a:rPr>
              <a:t>.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3923928" y="4293096"/>
            <a:ext cx="50405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541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Universality problem:</a:t>
            </a:r>
          </a:p>
          <a:p>
            <a:pPr lvl="1"/>
            <a:r>
              <a:rPr lang="en-US" altLang="zh-CN" dirty="0"/>
              <a:t>given </a:t>
            </a:r>
            <a:r>
              <a:rPr lang="en-US" altLang="zh-CN" dirty="0" smtClean="0"/>
              <a:t>an NFA </a:t>
            </a:r>
            <a:r>
              <a:rPr lang="en-US" altLang="zh-CN" dirty="0"/>
              <a:t>A </a:t>
            </a:r>
            <a:r>
              <a:rPr lang="en-US" altLang="zh-CN" dirty="0" smtClean="0"/>
              <a:t>over the </a:t>
            </a:r>
            <a:r>
              <a:rPr lang="en-US" altLang="zh-CN" dirty="0"/>
              <a:t>alphabet </a:t>
            </a:r>
            <a:r>
              <a:rPr lang="en-US" altLang="zh-CN" dirty="0" smtClean="0"/>
              <a:t> </a:t>
            </a:r>
            <a:r>
              <a:rPr lang="en-US" altLang="zh-CN" dirty="0" smtClean="0">
                <a:sym typeface="Symbol"/>
              </a:rPr>
              <a:t></a:t>
            </a:r>
            <a:r>
              <a:rPr lang="en-US" altLang="zh-CN" dirty="0" smtClean="0"/>
              <a:t>, </a:t>
            </a:r>
            <a:r>
              <a:rPr lang="en-US" altLang="zh-CN" dirty="0"/>
              <a:t>if the language of A contains all finite words over , that </a:t>
            </a:r>
            <a:r>
              <a:rPr lang="en-US" altLang="zh-CN" dirty="0" smtClean="0"/>
              <a:t>is, if </a:t>
            </a:r>
            <a:r>
              <a:rPr lang="en-US" altLang="zh-CN" dirty="0"/>
              <a:t>Lang(A) = </a:t>
            </a:r>
            <a:r>
              <a:rPr lang="en-US" altLang="zh-CN" dirty="0" smtClean="0">
                <a:sym typeface="Symbol"/>
              </a:rPr>
              <a:t>*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972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 Fixed Point to Solve Universality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/>
              <a:t>We construct an integer k &lt; n, a sequence s</a:t>
            </a:r>
            <a:r>
              <a:rPr lang="en-US" altLang="zh-CN" baseline="-25000" dirty="0"/>
              <a:t>0</a:t>
            </a:r>
            <a:r>
              <a:rPr lang="en-US" altLang="zh-CN" dirty="0"/>
              <a:t>, s</a:t>
            </a:r>
            <a:r>
              <a:rPr lang="en-US" altLang="zh-CN" baseline="-25000" dirty="0"/>
              <a:t>1</a:t>
            </a:r>
            <a:r>
              <a:rPr lang="en-US" altLang="zh-CN" dirty="0"/>
              <a:t>, . . . , </a:t>
            </a:r>
            <a:r>
              <a:rPr lang="en-US" altLang="zh-CN" dirty="0" err="1" smtClean="0"/>
              <a:t>s</a:t>
            </a:r>
            <a:r>
              <a:rPr lang="en-US" altLang="zh-CN" baseline="-25000" dirty="0" err="1" smtClean="0"/>
              <a:t>k</a:t>
            </a:r>
            <a:r>
              <a:rPr lang="en-US" altLang="zh-CN" dirty="0"/>
              <a:t> </a:t>
            </a:r>
            <a:r>
              <a:rPr lang="en-US" altLang="zh-CN" dirty="0" smtClean="0"/>
              <a:t>of </a:t>
            </a:r>
            <a:r>
              <a:rPr lang="en-US" altLang="zh-CN" dirty="0"/>
              <a:t>k + 1 state sets, and a word w of size k such </a:t>
            </a:r>
            <a:r>
              <a:rPr lang="en-US" altLang="zh-CN" dirty="0" smtClean="0"/>
              <a:t>that {</a:t>
            </a:r>
            <a:r>
              <a:rPr lang="en-US" altLang="zh-CN" dirty="0" err="1" smtClean="0"/>
              <a:t>s</a:t>
            </a:r>
            <a:r>
              <a:rPr lang="en-US" altLang="zh-CN" baseline="-25000" dirty="0" err="1" smtClean="0"/>
              <a:t>i</a:t>
            </a:r>
            <a:r>
              <a:rPr lang="en-US" altLang="zh-CN" dirty="0" smtClean="0"/>
              <a:t>}</a:t>
            </a:r>
            <a:r>
              <a:rPr lang="en-US" altLang="zh-CN" dirty="0">
                <a:ea typeface="MS Gothic"/>
                <a:sym typeface="Symbol"/>
              </a:rPr>
              <a:t> </a:t>
            </a:r>
            <a:r>
              <a:rPr lang="en-US" altLang="zh-CN" dirty="0" smtClean="0">
                <a:ea typeface="MS Gothic"/>
                <a:sym typeface="Symbol"/>
              </a:rPr>
              <a:t>⊑</a:t>
            </a:r>
            <a:r>
              <a:rPr lang="en-US" altLang="zh-CN" dirty="0" err="1" smtClean="0">
                <a:ea typeface="MS Gothic"/>
                <a:sym typeface="Symbol"/>
              </a:rPr>
              <a:t>CPre</a:t>
            </a:r>
            <a:r>
              <a:rPr lang="en-US" altLang="zh-CN" baseline="30000" dirty="0" err="1" smtClean="0">
                <a:ea typeface="MS Gothic"/>
                <a:sym typeface="Symbol"/>
              </a:rPr>
              <a:t>A</a:t>
            </a:r>
            <a:r>
              <a:rPr lang="en-US" altLang="zh-CN" dirty="0" smtClean="0">
                <a:ea typeface="MS Gothic"/>
                <a:sym typeface="Symbol"/>
              </a:rPr>
              <a:t>(q</a:t>
            </a:r>
            <a:r>
              <a:rPr lang="en-US" altLang="zh-CN" baseline="-25000" dirty="0" smtClean="0">
                <a:ea typeface="MS Gothic"/>
                <a:sym typeface="Symbol"/>
              </a:rPr>
              <a:t>n-i-1</a:t>
            </a:r>
            <a:r>
              <a:rPr lang="en-US" altLang="zh-CN" dirty="0" smtClean="0">
                <a:ea typeface="MS Gothic"/>
                <a:sym typeface="Symbol"/>
              </a:rPr>
              <a:t>) and </a:t>
            </a:r>
            <a:r>
              <a:rPr lang="en-US" altLang="zh-CN" dirty="0" err="1" smtClean="0">
                <a:ea typeface="MS Gothic"/>
                <a:sym typeface="Symbol"/>
              </a:rPr>
              <a:t>post</a:t>
            </a:r>
            <a:r>
              <a:rPr lang="en-US" altLang="zh-CN" baseline="-25000" dirty="0" err="1" smtClean="0">
                <a:ea typeface="MS Gothic"/>
                <a:sym typeface="Symbol"/>
              </a:rPr>
              <a:t>w</a:t>
            </a:r>
            <a:r>
              <a:rPr lang="en-US" altLang="zh-CN" baseline="-25000" dirty="0" smtClean="0">
                <a:ea typeface="MS Gothic"/>
                <a:sym typeface="Symbol"/>
              </a:rPr>
              <a:t>(i+1)</a:t>
            </a:r>
            <a:r>
              <a:rPr lang="en-US" altLang="zh-CN" cap="all" baseline="30000" dirty="0" smtClean="0">
                <a:ea typeface="MS Gothic"/>
                <a:sym typeface="Symbol"/>
              </a:rPr>
              <a:t>A</a:t>
            </a:r>
            <a:r>
              <a:rPr lang="en-US" altLang="zh-CN" dirty="0" smtClean="0">
                <a:ea typeface="MS Gothic"/>
                <a:sym typeface="Symbol"/>
              </a:rPr>
              <a:t>(</a:t>
            </a:r>
            <a:r>
              <a:rPr lang="en-US" altLang="zh-CN" dirty="0" err="1" smtClean="0">
                <a:ea typeface="MS Gothic"/>
                <a:sym typeface="Symbol"/>
              </a:rPr>
              <a:t>s</a:t>
            </a:r>
            <a:r>
              <a:rPr lang="en-US" altLang="zh-CN" baseline="-25000" dirty="0" err="1" smtClean="0">
                <a:ea typeface="MS Gothic"/>
                <a:sym typeface="Symbol"/>
              </a:rPr>
              <a:t>i</a:t>
            </a:r>
            <a:r>
              <a:rPr lang="en-US" altLang="zh-CN" dirty="0" smtClean="0">
                <a:ea typeface="MS Gothic"/>
                <a:sym typeface="Symbol"/>
              </a:rPr>
              <a:t>)s</a:t>
            </a:r>
            <a:r>
              <a:rPr lang="en-US" altLang="zh-CN" baseline="-25000" dirty="0" smtClean="0">
                <a:ea typeface="MS Gothic"/>
                <a:sym typeface="Symbol"/>
              </a:rPr>
              <a:t>i+1</a:t>
            </a:r>
            <a:r>
              <a:rPr lang="en-US" altLang="zh-CN" dirty="0" smtClean="0">
                <a:ea typeface="MS Gothic"/>
                <a:sym typeface="Symbol"/>
              </a:rPr>
              <a:t> for all 0i&lt;k.</a:t>
            </a:r>
          </a:p>
          <a:p>
            <a:r>
              <a:rPr lang="en-US" altLang="zh-CN" dirty="0" smtClean="0">
                <a:ea typeface="MS Gothic"/>
                <a:sym typeface="Symbol"/>
              </a:rPr>
              <a:t>We start s</a:t>
            </a:r>
            <a:r>
              <a:rPr lang="en-US" altLang="zh-CN" baseline="-25000" dirty="0" smtClean="0">
                <a:ea typeface="MS Gothic"/>
                <a:sym typeface="Symbol"/>
              </a:rPr>
              <a:t>0</a:t>
            </a:r>
            <a:r>
              <a:rPr lang="en-US" altLang="zh-CN" dirty="0" smtClean="0">
                <a:ea typeface="MS Gothic"/>
                <a:sym typeface="Symbol"/>
              </a:rPr>
              <a:t>=</a:t>
            </a:r>
            <a:r>
              <a:rPr lang="en-US" altLang="zh-CN" dirty="0" err="1" smtClean="0">
                <a:ea typeface="MS Gothic"/>
                <a:sym typeface="Symbol"/>
              </a:rPr>
              <a:t>Init</a:t>
            </a:r>
            <a:r>
              <a:rPr lang="en-US" altLang="zh-CN" dirty="0" smtClean="0">
                <a:ea typeface="MS Gothic"/>
                <a:sym typeface="Symbol"/>
              </a:rPr>
              <a:t> so that {</a:t>
            </a:r>
            <a:r>
              <a:rPr lang="en-US" altLang="zh-CN" dirty="0">
                <a:ea typeface="MS Gothic"/>
                <a:sym typeface="Symbol"/>
              </a:rPr>
              <a:t>s</a:t>
            </a:r>
            <a:r>
              <a:rPr lang="en-US" altLang="zh-CN" baseline="-25000" dirty="0">
                <a:ea typeface="MS Gothic"/>
                <a:sym typeface="Symbol"/>
              </a:rPr>
              <a:t>0</a:t>
            </a:r>
            <a:r>
              <a:rPr lang="en-US" altLang="zh-CN" dirty="0" smtClean="0">
                <a:ea typeface="MS Gothic"/>
                <a:sym typeface="Symbol"/>
              </a:rPr>
              <a:t>}</a:t>
            </a:r>
            <a:r>
              <a:rPr lang="en-US" altLang="zh-CN" dirty="0">
                <a:ea typeface="MS Gothic"/>
                <a:sym typeface="Symbol"/>
              </a:rPr>
              <a:t> </a:t>
            </a:r>
            <a:r>
              <a:rPr lang="en-US" altLang="zh-CN" dirty="0" smtClean="0">
                <a:ea typeface="MS Gothic"/>
                <a:sym typeface="Symbol"/>
              </a:rPr>
              <a:t>⊑q</a:t>
            </a:r>
            <a:r>
              <a:rPr lang="en-US" altLang="zh-CN" baseline="-25000" dirty="0" smtClean="0">
                <a:ea typeface="MS Gothic"/>
                <a:sym typeface="Symbol"/>
              </a:rPr>
              <a:t>n</a:t>
            </a:r>
            <a:r>
              <a:rPr lang="en-US" altLang="zh-CN" dirty="0" smtClean="0">
                <a:ea typeface="MS Gothic"/>
                <a:sym typeface="Symbol"/>
              </a:rPr>
              <a:t>.</a:t>
            </a:r>
          </a:p>
          <a:p>
            <a:r>
              <a:rPr lang="en-US" altLang="zh-CN" dirty="0" smtClean="0">
                <a:ea typeface="MS Gothic"/>
                <a:sym typeface="Symbol"/>
              </a:rPr>
              <a:t>Then we have </a:t>
            </a:r>
            <a:r>
              <a:rPr lang="en-US" altLang="zh-CN" dirty="0">
                <a:ea typeface="MS Gothic"/>
                <a:sym typeface="Symbol"/>
              </a:rPr>
              <a:t>either {s</a:t>
            </a:r>
            <a:r>
              <a:rPr lang="en-US" altLang="zh-CN" baseline="-25000" dirty="0">
                <a:ea typeface="MS Gothic"/>
                <a:sym typeface="Symbol"/>
              </a:rPr>
              <a:t>0</a:t>
            </a:r>
            <a:r>
              <a:rPr lang="en-US" altLang="zh-CN" dirty="0">
                <a:ea typeface="MS Gothic"/>
                <a:sym typeface="Symbol"/>
              </a:rPr>
              <a:t>} </a:t>
            </a:r>
            <a:r>
              <a:rPr lang="en-US" altLang="zh-CN" dirty="0" smtClean="0">
                <a:ea typeface="MS Gothic"/>
                <a:sym typeface="Symbol"/>
              </a:rPr>
              <a:t>⊑{Fin} </a:t>
            </a:r>
            <a:r>
              <a:rPr lang="en-US" altLang="zh-CN" dirty="0" smtClean="0">
                <a:ea typeface="MS Gothic"/>
                <a:sym typeface="Symbol"/>
              </a:rPr>
              <a:t>or{s</a:t>
            </a:r>
            <a:r>
              <a:rPr lang="en-US" altLang="zh-CN" baseline="-25000" dirty="0" smtClean="0">
                <a:ea typeface="MS Gothic"/>
                <a:sym typeface="Symbol"/>
              </a:rPr>
              <a:t>0</a:t>
            </a:r>
            <a:r>
              <a:rPr lang="en-US" altLang="zh-CN" dirty="0" smtClean="0">
                <a:ea typeface="MS Gothic"/>
                <a:sym typeface="Symbol"/>
              </a:rPr>
              <a:t>}⊑</a:t>
            </a:r>
            <a:r>
              <a:rPr lang="en-US" altLang="zh-CN" dirty="0" err="1" smtClean="0">
                <a:ea typeface="MS Gothic"/>
                <a:sym typeface="Symbol"/>
              </a:rPr>
              <a:t>CPre</a:t>
            </a:r>
            <a:r>
              <a:rPr lang="en-US" altLang="zh-CN" baseline="30000" dirty="0" err="1" smtClean="0">
                <a:ea typeface="MS Gothic"/>
                <a:sym typeface="Symbol"/>
              </a:rPr>
              <a:t>A</a:t>
            </a:r>
            <a:r>
              <a:rPr lang="en-US" altLang="zh-CN" dirty="0" smtClean="0">
                <a:ea typeface="MS Gothic"/>
                <a:sym typeface="Symbol"/>
              </a:rPr>
              <a:t>(q</a:t>
            </a:r>
            <a:r>
              <a:rPr lang="en-US" altLang="zh-CN" baseline="-25000" dirty="0" smtClean="0">
                <a:ea typeface="MS Gothic"/>
                <a:sym typeface="Symbol"/>
              </a:rPr>
              <a:t>n-1</a:t>
            </a:r>
            <a:r>
              <a:rPr lang="en-US" altLang="zh-CN" dirty="0" smtClean="0">
                <a:ea typeface="MS Gothic"/>
                <a:sym typeface="Symbol"/>
              </a:rPr>
              <a:t>).</a:t>
            </a:r>
          </a:p>
          <a:p>
            <a:r>
              <a:rPr lang="en-US" altLang="zh-CN" dirty="0" smtClean="0">
                <a:ea typeface="MS Gothic"/>
                <a:sym typeface="Symbol"/>
              </a:rPr>
              <a:t>In the first case, we stop with k=0 and w=.</a:t>
            </a:r>
          </a:p>
          <a:p>
            <a:r>
              <a:rPr lang="en-US" altLang="zh-CN" dirty="0" smtClean="0">
                <a:ea typeface="MS Gothic"/>
                <a:sym typeface="Symbol"/>
              </a:rPr>
              <a:t>In the second case, we continue the construction inductively.</a:t>
            </a:r>
            <a:endParaRPr lang="zh-CN" altLang="en-US" dirty="0"/>
          </a:p>
        </p:txBody>
      </p:sp>
      <p:cxnSp>
        <p:nvCxnSpPr>
          <p:cNvPr id="4" name="直接连接符 3"/>
          <p:cNvCxnSpPr/>
          <p:nvPr/>
        </p:nvCxnSpPr>
        <p:spPr>
          <a:xfrm>
            <a:off x="5149748" y="3861048"/>
            <a:ext cx="50405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346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 Fixed Point to Solve Universality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/>
              <a:t>Assume that we </a:t>
            </a:r>
            <a:r>
              <a:rPr lang="en-US" altLang="zh-CN" dirty="0" smtClean="0"/>
              <a:t>have constructed </a:t>
            </a:r>
            <a:r>
              <a:rPr lang="en-US" altLang="zh-CN" dirty="0"/>
              <a:t>{s</a:t>
            </a:r>
            <a:r>
              <a:rPr lang="en-US" altLang="zh-CN" baseline="-25000" dirty="0"/>
              <a:t>i−1</a:t>
            </a:r>
            <a:r>
              <a:rPr lang="en-US" altLang="zh-CN" dirty="0" smtClean="0"/>
              <a:t>}</a:t>
            </a:r>
            <a:r>
              <a:rPr lang="en-US" altLang="zh-CN" dirty="0" smtClean="0">
                <a:ea typeface="MS Gothic"/>
                <a:sym typeface="Symbol"/>
              </a:rPr>
              <a:t>⊑</a:t>
            </a:r>
            <a:r>
              <a:rPr lang="en-US" altLang="zh-CN" dirty="0" err="1" smtClean="0"/>
              <a:t>CPre</a:t>
            </a:r>
            <a:r>
              <a:rPr lang="en-US" altLang="zh-CN" baseline="30000" dirty="0" err="1" smtClean="0"/>
              <a:t>A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q</a:t>
            </a:r>
            <a:r>
              <a:rPr lang="en-US" altLang="zh-CN" baseline="-25000" dirty="0" err="1" smtClean="0"/>
              <a:t>n</a:t>
            </a:r>
            <a:r>
              <a:rPr lang="en-US" altLang="zh-CN" baseline="-25000" dirty="0" err="1"/>
              <a:t>−i</a:t>
            </a:r>
            <a:r>
              <a:rPr lang="en-US" altLang="zh-CN" dirty="0"/>
              <a:t>) for some </a:t>
            </a:r>
            <a:r>
              <a:rPr lang="en-US" altLang="zh-CN" dirty="0" smtClean="0"/>
              <a:t>i</a:t>
            </a:r>
            <a:r>
              <a:rPr lang="en-US" altLang="zh-CN" dirty="0" smtClean="0">
                <a:sym typeface="Symbol"/>
              </a:rPr>
              <a:t></a:t>
            </a:r>
            <a:r>
              <a:rPr lang="en-US" altLang="zh-CN" dirty="0" smtClean="0"/>
              <a:t>1.</a:t>
            </a:r>
          </a:p>
          <a:p>
            <a:r>
              <a:rPr lang="en-US" altLang="zh-CN" dirty="0"/>
              <a:t>By the definition of </a:t>
            </a:r>
            <a:r>
              <a:rPr lang="en-US" altLang="zh-CN" dirty="0" err="1" smtClean="0"/>
              <a:t>CPre</a:t>
            </a:r>
            <a:r>
              <a:rPr lang="en-US" altLang="zh-CN" baseline="30000" dirty="0" err="1" smtClean="0"/>
              <a:t>A</a:t>
            </a:r>
            <a:r>
              <a:rPr lang="en-US" altLang="zh-CN" baseline="30000" dirty="0" smtClean="0"/>
              <a:t> </a:t>
            </a:r>
            <a:r>
              <a:rPr lang="en-US" altLang="zh-CN" dirty="0" smtClean="0"/>
              <a:t>, we know that there are </a:t>
            </a:r>
            <a:r>
              <a:rPr lang="en-US" altLang="zh-CN" dirty="0" smtClean="0">
                <a:sym typeface="Symbol"/>
              </a:rPr>
              <a:t></a:t>
            </a:r>
            <a:r>
              <a:rPr lang="en-US" altLang="zh-CN" baseline="-25000" dirty="0" err="1" smtClean="0">
                <a:sym typeface="Symbol"/>
              </a:rPr>
              <a:t>i</a:t>
            </a:r>
            <a:r>
              <a:rPr lang="en-US" altLang="zh-CN" dirty="0" smtClean="0">
                <a:sym typeface="Symbol"/>
              </a:rPr>
              <a:t> and </a:t>
            </a:r>
            <a:r>
              <a:rPr lang="en-US" altLang="zh-CN" dirty="0" err="1" smtClean="0">
                <a:sym typeface="Symbol"/>
              </a:rPr>
              <a:t>s</a:t>
            </a:r>
            <a:r>
              <a:rPr lang="en-US" altLang="zh-CN" baseline="-25000" dirty="0" err="1" smtClean="0">
                <a:sym typeface="Symbol"/>
              </a:rPr>
              <a:t>i</a:t>
            </a:r>
            <a:r>
              <a:rPr lang="en-US" altLang="zh-CN" dirty="0" err="1" smtClean="0">
                <a:sym typeface="Symbol"/>
              </a:rPr>
              <a:t>q</a:t>
            </a:r>
            <a:r>
              <a:rPr lang="en-US" altLang="zh-CN" baseline="-25000" dirty="0" err="1" smtClean="0">
                <a:sym typeface="Symbol"/>
              </a:rPr>
              <a:t>n-I</a:t>
            </a:r>
            <a:r>
              <a:rPr lang="en-US" altLang="zh-CN" dirty="0" smtClean="0">
                <a:sym typeface="Symbol"/>
              </a:rPr>
              <a:t> such that </a:t>
            </a:r>
            <a:r>
              <a:rPr lang="en-US" altLang="zh-CN" dirty="0" err="1" smtClean="0">
                <a:sym typeface="Symbol"/>
              </a:rPr>
              <a:t>post</a:t>
            </a:r>
            <a:r>
              <a:rPr lang="en-US" altLang="zh-CN" baseline="-25000" dirty="0" err="1" smtClean="0">
                <a:sym typeface="Symbol"/>
              </a:rPr>
              <a:t>i</a:t>
            </a:r>
            <a:r>
              <a:rPr lang="en-US" altLang="zh-CN" baseline="30000" dirty="0" err="1" smtClean="0">
                <a:sym typeface="Symbol"/>
              </a:rPr>
              <a:t>A</a:t>
            </a:r>
            <a:r>
              <a:rPr lang="en-US" altLang="zh-CN" dirty="0" smtClean="0">
                <a:sym typeface="Symbol"/>
              </a:rPr>
              <a:t>(s</a:t>
            </a:r>
            <a:r>
              <a:rPr lang="en-US" altLang="zh-CN" baseline="-25000" dirty="0" smtClean="0">
                <a:sym typeface="Symbol"/>
              </a:rPr>
              <a:t>i-1</a:t>
            </a:r>
            <a:r>
              <a:rPr lang="en-US" altLang="zh-CN" dirty="0" smtClean="0">
                <a:sym typeface="Symbol"/>
              </a:rPr>
              <a:t>)</a:t>
            </a:r>
            <a:r>
              <a:rPr lang="en-US" altLang="zh-CN" dirty="0" err="1" smtClean="0">
                <a:sym typeface="Symbol"/>
              </a:rPr>
              <a:t>s</a:t>
            </a:r>
            <a:r>
              <a:rPr lang="en-US" altLang="zh-CN" baseline="-25000" dirty="0" err="1" smtClean="0">
                <a:sym typeface="Symbol"/>
              </a:rPr>
              <a:t>i</a:t>
            </a:r>
            <a:r>
              <a:rPr lang="en-US" altLang="zh-CN" dirty="0" smtClean="0">
                <a:sym typeface="Symbol"/>
              </a:rPr>
              <a:t>.</a:t>
            </a:r>
          </a:p>
          <a:p>
            <a:r>
              <a:rPr lang="en-US" altLang="zh-CN" dirty="0" smtClean="0">
                <a:sym typeface="Symbol"/>
              </a:rPr>
              <a:t>We choose w(</a:t>
            </a:r>
            <a:r>
              <a:rPr lang="en-US" altLang="zh-CN" dirty="0" err="1" smtClean="0">
                <a:sym typeface="Symbol"/>
              </a:rPr>
              <a:t>i</a:t>
            </a:r>
            <a:r>
              <a:rPr lang="en-US" altLang="zh-CN" dirty="0" smtClean="0">
                <a:sym typeface="Symbol"/>
              </a:rPr>
              <a:t>)=</a:t>
            </a:r>
            <a:r>
              <a:rPr lang="en-US" altLang="zh-CN" baseline="-25000" dirty="0" err="1" smtClean="0">
                <a:sym typeface="Symbol"/>
              </a:rPr>
              <a:t>i</a:t>
            </a:r>
            <a:r>
              <a:rPr lang="en-US" altLang="zh-CN" baseline="-25000" dirty="0" smtClean="0">
                <a:sym typeface="Symbol"/>
              </a:rPr>
              <a:t>,</a:t>
            </a:r>
            <a:r>
              <a:rPr lang="en-US" altLang="zh-CN" dirty="0" smtClean="0">
                <a:sym typeface="Symbol"/>
              </a:rPr>
              <a:t>, then </a:t>
            </a:r>
            <a:r>
              <a:rPr lang="en-US" altLang="zh-CN" dirty="0"/>
              <a:t>{</a:t>
            </a:r>
            <a:r>
              <a:rPr lang="en-US" altLang="zh-CN" dirty="0" err="1" smtClean="0"/>
              <a:t>s</a:t>
            </a:r>
            <a:r>
              <a:rPr lang="en-US" altLang="zh-CN" baseline="-25000" dirty="0" err="1" smtClean="0"/>
              <a:t>i</a:t>
            </a:r>
            <a:r>
              <a:rPr lang="en-US" altLang="zh-CN" dirty="0" smtClean="0"/>
              <a:t>}</a:t>
            </a:r>
            <a:r>
              <a:rPr lang="en-US" altLang="zh-CN" dirty="0" smtClean="0">
                <a:ea typeface="MS Gothic"/>
                <a:sym typeface="Symbol"/>
              </a:rPr>
              <a:t>⊑</a:t>
            </a:r>
            <a:r>
              <a:rPr lang="en-US" altLang="zh-CN" dirty="0" err="1" smtClean="0"/>
              <a:t>q</a:t>
            </a:r>
            <a:r>
              <a:rPr lang="en-US" altLang="zh-CN" baseline="-25000" dirty="0" err="1" smtClean="0"/>
              <a:t>n-i</a:t>
            </a:r>
            <a:r>
              <a:rPr lang="en-US" altLang="zh-CN" dirty="0" smtClean="0"/>
              <a:t>, and </a:t>
            </a:r>
            <a:r>
              <a:rPr lang="en-US" altLang="zh-CN" dirty="0" smtClean="0"/>
              <a:t>thus</a:t>
            </a:r>
          </a:p>
          <a:p>
            <a:pPr lvl="1"/>
            <a:r>
              <a:rPr lang="en-US" altLang="zh-CN" dirty="0" smtClean="0"/>
              <a:t>either </a:t>
            </a:r>
            <a:r>
              <a:rPr lang="en-US" altLang="zh-CN" dirty="0"/>
              <a:t>{</a:t>
            </a:r>
            <a:r>
              <a:rPr lang="en-US" altLang="zh-CN" dirty="0" err="1"/>
              <a:t>s</a:t>
            </a:r>
            <a:r>
              <a:rPr lang="en-US" altLang="zh-CN" baseline="-25000" dirty="0" err="1"/>
              <a:t>i</a:t>
            </a:r>
            <a:r>
              <a:rPr lang="en-US" altLang="zh-CN" dirty="0"/>
              <a:t>}</a:t>
            </a:r>
            <a:r>
              <a:rPr lang="en-US" altLang="zh-CN" dirty="0" smtClean="0">
                <a:ea typeface="MS Gothic"/>
                <a:sym typeface="Symbol"/>
              </a:rPr>
              <a:t>⊑{Fin} and we stop with k=</a:t>
            </a:r>
            <a:r>
              <a:rPr lang="en-US" altLang="zh-CN" dirty="0" err="1" smtClean="0">
                <a:ea typeface="MS Gothic"/>
                <a:sym typeface="Symbol"/>
              </a:rPr>
              <a:t>i</a:t>
            </a:r>
            <a:r>
              <a:rPr lang="en-US" altLang="zh-CN" dirty="0" smtClean="0">
                <a:ea typeface="MS Gothic"/>
                <a:sym typeface="Symbol"/>
              </a:rPr>
              <a:t> and w=</a:t>
            </a:r>
            <a:r>
              <a:rPr lang="en-US" altLang="zh-CN" dirty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</a:t>
            </a:r>
            <a:r>
              <a:rPr lang="en-US" altLang="zh-CN" baseline="-25000" dirty="0" smtClean="0">
                <a:sym typeface="Symbol"/>
              </a:rPr>
              <a:t>1</a:t>
            </a:r>
            <a:r>
              <a:rPr lang="en-US" altLang="zh-CN" dirty="0" smtClean="0">
                <a:sym typeface="Symbol"/>
              </a:rPr>
              <a:t>,…,</a:t>
            </a:r>
            <a:r>
              <a:rPr lang="en-US" altLang="zh-CN" dirty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</a:t>
            </a:r>
            <a:r>
              <a:rPr lang="en-US" altLang="zh-CN" baseline="-25000" dirty="0" smtClean="0">
                <a:sym typeface="Symbol"/>
              </a:rPr>
              <a:t>I</a:t>
            </a:r>
            <a:r>
              <a:rPr lang="en-US" altLang="zh-CN" dirty="0" smtClean="0">
                <a:sym typeface="Symbol"/>
              </a:rPr>
              <a:t> , </a:t>
            </a:r>
            <a:endParaRPr lang="en-US" altLang="zh-CN" dirty="0" smtClean="0">
              <a:sym typeface="Symbol"/>
            </a:endParaRPr>
          </a:p>
          <a:p>
            <a:pPr lvl="1"/>
            <a:r>
              <a:rPr lang="en-US" altLang="zh-CN" dirty="0" smtClean="0">
                <a:sym typeface="Symbol"/>
              </a:rPr>
              <a:t>or </a:t>
            </a:r>
            <a:r>
              <a:rPr lang="en-US" altLang="zh-CN" dirty="0"/>
              <a:t>{</a:t>
            </a:r>
            <a:r>
              <a:rPr lang="en-US" altLang="zh-CN" dirty="0" err="1" smtClean="0"/>
              <a:t>s</a:t>
            </a:r>
            <a:r>
              <a:rPr lang="en-US" altLang="zh-CN" baseline="-25000" dirty="0" err="1" smtClean="0"/>
              <a:t>i</a:t>
            </a:r>
            <a:r>
              <a:rPr lang="en-US" altLang="zh-CN" dirty="0" smtClean="0"/>
              <a:t>}</a:t>
            </a:r>
            <a:r>
              <a:rPr lang="en-US" altLang="zh-CN" dirty="0">
                <a:ea typeface="MS Gothic"/>
                <a:sym typeface="Symbol"/>
              </a:rPr>
              <a:t>⊑</a:t>
            </a:r>
            <a:r>
              <a:rPr lang="en-US" altLang="zh-CN" dirty="0" err="1"/>
              <a:t>CPre</a:t>
            </a:r>
            <a:r>
              <a:rPr lang="en-US" altLang="zh-CN" baseline="30000" dirty="0" err="1"/>
              <a:t>A</a:t>
            </a:r>
            <a:r>
              <a:rPr lang="en-US" altLang="zh-CN" dirty="0"/>
              <a:t>(q</a:t>
            </a:r>
            <a:r>
              <a:rPr lang="en-US" altLang="zh-CN" baseline="-25000" dirty="0"/>
              <a:t>n−</a:t>
            </a:r>
            <a:r>
              <a:rPr lang="en-US" altLang="zh-CN" baseline="-25000" dirty="0" smtClean="0"/>
              <a:t>i-1</a:t>
            </a:r>
            <a:r>
              <a:rPr lang="en-US" altLang="zh-CN" dirty="0" smtClean="0"/>
              <a:t>) .</a:t>
            </a:r>
          </a:p>
          <a:p>
            <a:r>
              <a:rPr lang="en-US" altLang="zh-CN" dirty="0" smtClean="0"/>
              <a:t>This construction stops for some k&lt;n, as q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={Fin} and {</a:t>
            </a:r>
            <a:r>
              <a:rPr lang="en-US" altLang="zh-CN" dirty="0" err="1" smtClean="0"/>
              <a:t>s</a:t>
            </a:r>
            <a:r>
              <a:rPr lang="en-US" altLang="zh-CN" baseline="-25000" dirty="0" err="1" smtClean="0"/>
              <a:t>k</a:t>
            </a:r>
            <a:r>
              <a:rPr lang="en-US" altLang="zh-CN" dirty="0" smtClean="0"/>
              <a:t>}</a:t>
            </a:r>
            <a:r>
              <a:rPr lang="en-US" altLang="zh-CN" dirty="0">
                <a:ea typeface="MS Gothic"/>
                <a:sym typeface="Symbol"/>
              </a:rPr>
              <a:t> </a:t>
            </a:r>
            <a:r>
              <a:rPr lang="en-US" altLang="zh-CN" dirty="0" smtClean="0">
                <a:ea typeface="MS Gothic"/>
                <a:sym typeface="Symbol"/>
              </a:rPr>
              <a:t>⊑{Fin}.</a:t>
            </a:r>
            <a:endParaRPr lang="en-US" altLang="zh-CN" dirty="0" smtClean="0"/>
          </a:p>
        </p:txBody>
      </p:sp>
      <p:cxnSp>
        <p:nvCxnSpPr>
          <p:cNvPr id="4" name="直接连接符 3"/>
          <p:cNvCxnSpPr/>
          <p:nvPr/>
        </p:nvCxnSpPr>
        <p:spPr>
          <a:xfrm>
            <a:off x="2883260" y="4077072"/>
            <a:ext cx="50405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2555776" y="5661248"/>
            <a:ext cx="50405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7740352" y="5229200"/>
            <a:ext cx="50405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450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 Fixed Point to Solve Universality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 sequence s</a:t>
            </a:r>
            <a:r>
              <a:rPr lang="en-US" altLang="zh-CN" baseline="-25000" dirty="0"/>
              <a:t>0</a:t>
            </a:r>
            <a:r>
              <a:rPr lang="en-US" altLang="zh-CN" dirty="0"/>
              <a:t>, s</a:t>
            </a:r>
            <a:r>
              <a:rPr lang="en-US" altLang="zh-CN" baseline="-25000" dirty="0"/>
              <a:t>1</a:t>
            </a:r>
            <a:r>
              <a:rPr lang="en-US" altLang="zh-CN" dirty="0"/>
              <a:t>, . . . , </a:t>
            </a:r>
            <a:r>
              <a:rPr lang="en-US" altLang="zh-CN" dirty="0" err="1"/>
              <a:t>s</a:t>
            </a:r>
            <a:r>
              <a:rPr lang="en-US" altLang="zh-CN" baseline="-25000" dirty="0" err="1"/>
              <a:t>k</a:t>
            </a:r>
            <a:r>
              <a:rPr lang="en-US" altLang="zh-CN" dirty="0"/>
              <a:t> </a:t>
            </a:r>
            <a:r>
              <a:rPr lang="en-US" altLang="zh-CN" dirty="0" smtClean="0"/>
              <a:t>shows that </a:t>
            </a:r>
            <a:r>
              <a:rPr lang="en-US" altLang="zh-CN" dirty="0"/>
              <a:t>A has no accepting run over w, </a:t>
            </a:r>
            <a:r>
              <a:rPr lang="en-US" altLang="zh-CN" dirty="0" smtClean="0"/>
              <a:t>because</a:t>
            </a:r>
          </a:p>
          <a:p>
            <a:pPr lvl="1"/>
            <a:r>
              <a:rPr lang="en-US" altLang="zh-CN" dirty="0" smtClean="0"/>
              <a:t>(1)s</a:t>
            </a:r>
            <a:r>
              <a:rPr lang="en-US" altLang="zh-CN" baseline="-25000" dirty="0" smtClean="0"/>
              <a:t>0</a:t>
            </a:r>
            <a:r>
              <a:rPr lang="en-US" altLang="zh-CN" dirty="0" smtClean="0"/>
              <a:t>=</a:t>
            </a:r>
            <a:r>
              <a:rPr lang="en-US" altLang="zh-CN" dirty="0" err="1" smtClean="0"/>
              <a:t>Init</a:t>
            </a:r>
            <a:r>
              <a:rPr lang="en-US" altLang="zh-CN" dirty="0" smtClean="0"/>
              <a:t>,</a:t>
            </a:r>
          </a:p>
          <a:p>
            <a:pPr lvl="1"/>
            <a:r>
              <a:rPr lang="en-US" altLang="zh-CN" dirty="0" smtClean="0"/>
              <a:t>(2)</a:t>
            </a:r>
            <a:r>
              <a:rPr lang="en-US" altLang="zh-CN" dirty="0" err="1" smtClean="0"/>
              <a:t>post</a:t>
            </a:r>
            <a:r>
              <a:rPr lang="en-US" altLang="zh-CN" baseline="-25000" dirty="0" err="1" smtClean="0"/>
              <a:t>w</a:t>
            </a:r>
            <a:r>
              <a:rPr lang="en-US" altLang="zh-CN" baseline="-25000" dirty="0" smtClean="0"/>
              <a:t>(</a:t>
            </a:r>
            <a:r>
              <a:rPr lang="en-US" altLang="zh-CN" baseline="-25000" dirty="0" err="1" smtClean="0"/>
              <a:t>i</a:t>
            </a:r>
            <a:r>
              <a:rPr lang="en-US" altLang="zh-CN" baseline="-25000" dirty="0" smtClean="0"/>
              <a:t>)</a:t>
            </a:r>
            <a:r>
              <a:rPr lang="en-US" altLang="zh-CN" baseline="30000" dirty="0" err="1" smtClean="0"/>
              <a:t>A</a:t>
            </a:r>
            <a:r>
              <a:rPr lang="en-US" altLang="zh-CN" dirty="0" err="1" smtClean="0">
                <a:sym typeface="Symbol"/>
              </a:rPr>
              <a:t>s</a:t>
            </a:r>
            <a:r>
              <a:rPr lang="en-US" altLang="zh-CN" baseline="-25000" dirty="0" err="1" smtClean="0">
                <a:sym typeface="Symbol"/>
              </a:rPr>
              <a:t>i</a:t>
            </a:r>
            <a:r>
              <a:rPr lang="en-US" altLang="zh-CN" dirty="0" smtClean="0">
                <a:sym typeface="Symbol"/>
              </a:rPr>
              <a:t> for all 1ik,</a:t>
            </a:r>
          </a:p>
          <a:p>
            <a:pPr lvl="1"/>
            <a:r>
              <a:rPr lang="en-US" altLang="zh-CN" dirty="0" smtClean="0">
                <a:sym typeface="Symbol"/>
              </a:rPr>
              <a:t>(3)</a:t>
            </a:r>
            <a:r>
              <a:rPr lang="en-US" altLang="zh-CN" dirty="0" err="1" smtClean="0">
                <a:sym typeface="Symbol"/>
              </a:rPr>
              <a:t>s</a:t>
            </a:r>
            <a:r>
              <a:rPr lang="en-US" altLang="zh-CN" baseline="-25000" dirty="0" err="1" smtClean="0">
                <a:sym typeface="Symbol"/>
              </a:rPr>
              <a:t>k</a:t>
            </a:r>
            <a:r>
              <a:rPr lang="en-US" altLang="zh-CN" dirty="0" smtClean="0">
                <a:sym typeface="Symbol"/>
              </a:rPr>
              <a:t> Fin.</a:t>
            </a:r>
          </a:p>
          <a:p>
            <a:r>
              <a:rPr lang="en-US" altLang="zh-CN" dirty="0" smtClean="0"/>
              <a:t>Hence, </a:t>
            </a:r>
            <a:r>
              <a:rPr lang="en-US" altLang="zh-CN" dirty="0" err="1" smtClean="0"/>
              <a:t>w</a:t>
            </a:r>
            <a:r>
              <a:rPr lang="en-US" altLang="zh-CN" dirty="0" err="1" smtClean="0">
                <a:sym typeface="Symbol"/>
              </a:rPr>
              <a:t>Lang</a:t>
            </a:r>
            <a:r>
              <a:rPr lang="en-US" altLang="zh-CN" dirty="0" smtClean="0">
                <a:sym typeface="Symbol"/>
              </a:rPr>
              <a:t>(A).                                          </a:t>
            </a:r>
            <a:r>
              <a:rPr lang="en-US" altLang="zh-CN" dirty="0" smtClean="0">
                <a:ea typeface="MS PGothic"/>
                <a:sym typeface="Symbol"/>
              </a:rPr>
              <a:t>∎</a:t>
            </a:r>
            <a:endParaRPr lang="en-US" altLang="zh-CN" dirty="0"/>
          </a:p>
        </p:txBody>
      </p:sp>
      <p:cxnSp>
        <p:nvCxnSpPr>
          <p:cNvPr id="4" name="直接连接符 3"/>
          <p:cNvCxnSpPr/>
          <p:nvPr/>
        </p:nvCxnSpPr>
        <p:spPr>
          <a:xfrm>
            <a:off x="2195736" y="3789040"/>
            <a:ext cx="50405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797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 Fixed Point to Solve Universality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8188458" cy="3563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78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Using the </a:t>
            </a:r>
            <a:r>
              <a:rPr lang="en-US" altLang="zh-CN" dirty="0" smtClean="0"/>
              <a:t>Dual Lattice </a:t>
            </a:r>
            <a:r>
              <a:rPr lang="en-US" altLang="zh-CN" dirty="0"/>
              <a:t>of </a:t>
            </a:r>
            <a:r>
              <a:rPr lang="en-US" altLang="zh-CN" dirty="0" err="1" smtClean="0"/>
              <a:t>Antichains</a:t>
            </a:r>
            <a:r>
              <a:rPr lang="en-US" altLang="zh-CN" dirty="0" smtClean="0"/>
              <a:t> </a:t>
            </a:r>
            <a:r>
              <a:rPr lang="en-US" altLang="zh-CN" dirty="0"/>
              <a:t>to </a:t>
            </a:r>
            <a:r>
              <a:rPr lang="en-US" altLang="zh-CN" dirty="0" smtClean="0"/>
              <a:t>Solve Universality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Post</a:t>
            </a:r>
            <a:r>
              <a:rPr lang="en-US" altLang="zh-CN" baseline="30000" dirty="0" err="1" smtClean="0"/>
              <a:t>A</a:t>
            </a:r>
            <a:r>
              <a:rPr lang="en-US" altLang="zh-CN" dirty="0" smtClean="0"/>
              <a:t>(q)=</a:t>
            </a:r>
            <a:r>
              <a:rPr lang="en-US" altLang="zh-CN" dirty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{s|</a:t>
            </a:r>
            <a:r>
              <a:rPr lang="en-US" altLang="zh-CN" dirty="0" err="1" smtClean="0">
                <a:sym typeface="Symbol"/>
              </a:rPr>
              <a:t>s’q</a:t>
            </a:r>
            <a:r>
              <a:rPr lang="en-US" altLang="zh-CN" dirty="0" smtClean="0">
                <a:sym typeface="Symbol"/>
              </a:rPr>
              <a:t>, : s=</a:t>
            </a:r>
            <a:r>
              <a:rPr lang="en-US" altLang="zh-CN" dirty="0" err="1" smtClean="0">
                <a:sym typeface="Symbol"/>
              </a:rPr>
              <a:t>post</a:t>
            </a:r>
            <a:r>
              <a:rPr lang="en-US" altLang="zh-CN" baseline="-25000" dirty="0" err="1" smtClean="0">
                <a:sym typeface="Symbol"/>
              </a:rPr>
              <a:t></a:t>
            </a:r>
            <a:r>
              <a:rPr lang="en-US" altLang="zh-CN" baseline="30000" dirty="0" err="1" smtClean="0">
                <a:sym typeface="Symbol"/>
              </a:rPr>
              <a:t>A</a:t>
            </a:r>
            <a:r>
              <a:rPr lang="en-US" altLang="zh-CN" dirty="0" smtClean="0">
                <a:sym typeface="Symbol"/>
              </a:rPr>
              <a:t>(s’)}</a:t>
            </a:r>
          </a:p>
          <a:p>
            <a:endParaRPr lang="en-US" altLang="zh-CN" dirty="0">
              <a:sym typeface="Symbol"/>
            </a:endParaRPr>
          </a:p>
          <a:p>
            <a:r>
              <a:rPr lang="en-US" altLang="zh-CN" b="1" dirty="0" smtClean="0">
                <a:sym typeface="Symbol"/>
              </a:rPr>
              <a:t>Theorem3 </a:t>
            </a:r>
            <a:r>
              <a:rPr lang="en-US" altLang="zh-CN" dirty="0">
                <a:sym typeface="Symbol"/>
              </a:rPr>
              <a:t>Let </a:t>
            </a:r>
            <a:r>
              <a:rPr lang="en-US" altLang="zh-CN" dirty="0"/>
              <a:t>A = &lt;</a:t>
            </a:r>
            <a:r>
              <a:rPr lang="en-US" altLang="zh-CN" dirty="0" err="1"/>
              <a:t>Loc</a:t>
            </a:r>
            <a:r>
              <a:rPr lang="en-US" altLang="zh-CN" dirty="0"/>
              <a:t>, </a:t>
            </a:r>
            <a:r>
              <a:rPr lang="en-US" altLang="zh-CN" dirty="0" err="1"/>
              <a:t>Init</a:t>
            </a:r>
            <a:r>
              <a:rPr lang="en-US" altLang="zh-CN" dirty="0"/>
              <a:t>, Fin, </a:t>
            </a:r>
            <a:r>
              <a:rPr lang="en-US" altLang="zh-CN" dirty="0">
                <a:sym typeface="Symbol"/>
              </a:rPr>
              <a:t>, </a:t>
            </a:r>
            <a:r>
              <a:rPr lang="en-US" altLang="zh-CN" dirty="0"/>
              <a:t> &gt;</a:t>
            </a:r>
            <a:r>
              <a:rPr lang="zh-CN" altLang="en-US" dirty="0"/>
              <a:t> </a:t>
            </a:r>
            <a:r>
              <a:rPr lang="en-US" altLang="zh-CN" dirty="0"/>
              <a:t>be an NFA, and let </a:t>
            </a:r>
            <a:r>
              <a:rPr lang="en-US" altLang="zh-CN" dirty="0" smtClean="0"/>
              <a:t>~F=~</a:t>
            </a:r>
            <a:r>
              <a:rPr lang="en-US" altLang="zh-CN" dirty="0" smtClean="0">
                <a:latin typeface="MS PGothic"/>
                <a:ea typeface="MS PGothic"/>
              </a:rPr>
              <a:t>∏</a:t>
            </a:r>
            <a:r>
              <a:rPr lang="en-US" altLang="zh-CN" dirty="0" smtClean="0">
                <a:ea typeface="MS PGothic"/>
              </a:rPr>
              <a:t>{</a:t>
            </a:r>
            <a:r>
              <a:rPr lang="en-US" altLang="zh-CN" dirty="0">
                <a:ea typeface="MS PGothic"/>
              </a:rPr>
              <a:t>q| </a:t>
            </a:r>
            <a:r>
              <a:rPr lang="en-US" altLang="zh-CN" dirty="0" smtClean="0">
                <a:ea typeface="MS PGothic"/>
              </a:rPr>
              <a:t>q=</a:t>
            </a:r>
            <a:r>
              <a:rPr lang="en-US" altLang="zh-CN" dirty="0" err="1" smtClean="0"/>
              <a:t>Post</a:t>
            </a:r>
            <a:r>
              <a:rPr lang="en-US" altLang="zh-CN" baseline="30000" dirty="0" err="1" smtClean="0"/>
              <a:t>A</a:t>
            </a:r>
            <a:r>
              <a:rPr lang="en-US" altLang="zh-CN" dirty="0" smtClean="0"/>
              <a:t>(q</a:t>
            </a:r>
            <a:r>
              <a:rPr lang="en-US" altLang="zh-CN" dirty="0"/>
              <a:t>)</a:t>
            </a:r>
            <a:r>
              <a:rPr lang="en-US" altLang="zh-CN" dirty="0">
                <a:ea typeface="MS PGothic"/>
              </a:rPr>
              <a:t> </a:t>
            </a:r>
            <a:r>
              <a:rPr lang="en-US" altLang="zh-CN" dirty="0" smtClean="0">
                <a:ea typeface="MS PGothic"/>
              </a:rPr>
              <a:t>~</a:t>
            </a:r>
            <a:r>
              <a:rPr lang="en-US" altLang="zh-CN" dirty="0" smtClean="0">
                <a:latin typeface="MS PGothic"/>
                <a:ea typeface="MS PGothic"/>
              </a:rPr>
              <a:t>∏</a:t>
            </a:r>
            <a:r>
              <a:rPr lang="en-US" altLang="zh-CN" dirty="0" smtClean="0">
                <a:ea typeface="MS PGothic"/>
              </a:rPr>
              <a:t>{</a:t>
            </a:r>
            <a:r>
              <a:rPr lang="en-US" altLang="zh-CN" dirty="0" err="1" smtClean="0">
                <a:ea typeface="MS PGothic"/>
              </a:rPr>
              <a:t>Init</a:t>
            </a:r>
            <a:r>
              <a:rPr lang="en-US" altLang="zh-CN" dirty="0" smtClean="0">
                <a:ea typeface="MS PGothic"/>
              </a:rPr>
              <a:t>}}. </a:t>
            </a:r>
            <a:r>
              <a:rPr lang="en-US" altLang="zh-CN" dirty="0">
                <a:ea typeface="MS PGothic"/>
              </a:rPr>
              <a:t>Then Lang(A)</a:t>
            </a:r>
            <a:r>
              <a:rPr lang="en-US" altLang="zh-CN" dirty="0">
                <a:ea typeface="MS PGothic"/>
                <a:sym typeface="Symbol"/>
              </a:rPr>
              <a:t>*, </a:t>
            </a:r>
            <a:r>
              <a:rPr lang="en-US" altLang="zh-CN" dirty="0" err="1">
                <a:ea typeface="MS PGothic"/>
                <a:sym typeface="Symbol"/>
              </a:rPr>
              <a:t>iff</a:t>
            </a:r>
            <a:r>
              <a:rPr lang="en-US" altLang="zh-CN" dirty="0">
                <a:ea typeface="MS PGothic"/>
                <a:sym typeface="Symbol"/>
              </a:rPr>
              <a:t> </a:t>
            </a:r>
            <a:r>
              <a:rPr lang="en-US" altLang="zh-CN" dirty="0" smtClean="0">
                <a:ea typeface="MS PGothic"/>
                <a:sym typeface="Symbol"/>
              </a:rPr>
              <a:t>~F ~</a:t>
            </a:r>
            <a:r>
              <a:rPr lang="en-US" altLang="zh-CN" dirty="0" smtClean="0">
                <a:ea typeface="MS Gothic"/>
                <a:sym typeface="Symbol"/>
              </a:rPr>
              <a:t>⊑{Fin}</a:t>
            </a:r>
            <a:endParaRPr lang="zh-CN" altLang="en-US" dirty="0"/>
          </a:p>
          <a:p>
            <a:endParaRPr lang="zh-CN" altLang="en-US" b="1" dirty="0"/>
          </a:p>
        </p:txBody>
      </p:sp>
      <p:cxnSp>
        <p:nvCxnSpPr>
          <p:cNvPr id="4" name="直接连接符 3"/>
          <p:cNvCxnSpPr/>
          <p:nvPr/>
        </p:nvCxnSpPr>
        <p:spPr>
          <a:xfrm>
            <a:off x="5508104" y="3789040"/>
            <a:ext cx="50405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712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Relationship between </a:t>
            </a:r>
            <a:r>
              <a:rPr lang="en-US" altLang="zh-CN" dirty="0" smtClean="0"/>
              <a:t>Forward </a:t>
            </a:r>
            <a:r>
              <a:rPr lang="en-US" altLang="zh-CN" dirty="0"/>
              <a:t>and </a:t>
            </a:r>
            <a:r>
              <a:rPr lang="en-US" altLang="zh-CN" dirty="0" smtClean="0"/>
              <a:t>Backward Algorithms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Given an </a:t>
            </a:r>
            <a:r>
              <a:rPr lang="en-US" altLang="zh-CN" dirty="0" smtClean="0"/>
              <a:t>NFA A </a:t>
            </a:r>
            <a:r>
              <a:rPr lang="en-US" altLang="zh-CN" dirty="0"/>
              <a:t>= </a:t>
            </a:r>
            <a:r>
              <a:rPr lang="en-US" altLang="zh-CN" dirty="0" smtClean="0"/>
              <a:t>&lt;</a:t>
            </a:r>
            <a:r>
              <a:rPr lang="en-US" altLang="zh-CN" dirty="0" err="1" smtClean="0"/>
              <a:t>Loc</a:t>
            </a:r>
            <a:r>
              <a:rPr lang="en-US" altLang="zh-CN" dirty="0"/>
              <a:t>, </a:t>
            </a:r>
            <a:r>
              <a:rPr lang="en-US" altLang="zh-CN" dirty="0" err="1"/>
              <a:t>Init</a:t>
            </a:r>
            <a:r>
              <a:rPr lang="en-US" altLang="zh-CN" dirty="0"/>
              <a:t>, Fin</a:t>
            </a:r>
            <a:r>
              <a:rPr lang="en-US" altLang="zh-CN" dirty="0" smtClean="0"/>
              <a:t>,</a:t>
            </a:r>
            <a:r>
              <a:rPr lang="en-US" altLang="zh-CN" dirty="0" smtClean="0">
                <a:sym typeface="Symbol"/>
              </a:rPr>
              <a:t></a:t>
            </a:r>
            <a:r>
              <a:rPr lang="en-US" altLang="zh-CN" dirty="0" smtClean="0"/>
              <a:t>, </a:t>
            </a:r>
            <a:r>
              <a:rPr lang="en-US" altLang="zh-CN" dirty="0" smtClean="0">
                <a:sym typeface="Symbol"/>
              </a:rPr>
              <a:t>&gt;,</a:t>
            </a:r>
            <a:r>
              <a:rPr lang="en-US" altLang="zh-CN" dirty="0" smtClean="0"/>
              <a:t> </a:t>
            </a:r>
            <a:r>
              <a:rPr lang="en-US" altLang="zh-CN" dirty="0"/>
              <a:t>the reverse of A is the NFA B = </a:t>
            </a:r>
            <a:r>
              <a:rPr lang="en-US" altLang="zh-CN" dirty="0" smtClean="0"/>
              <a:t>&lt;</a:t>
            </a:r>
            <a:r>
              <a:rPr lang="en-US" altLang="zh-CN" dirty="0" err="1" smtClean="0"/>
              <a:t>Loc</a:t>
            </a:r>
            <a:r>
              <a:rPr lang="en-US" altLang="zh-CN" dirty="0"/>
              <a:t>, Fin, </a:t>
            </a:r>
            <a:r>
              <a:rPr lang="en-US" altLang="zh-CN" dirty="0" err="1"/>
              <a:t>Init</a:t>
            </a:r>
            <a:r>
              <a:rPr lang="en-US" altLang="zh-CN" dirty="0" smtClean="0"/>
              <a:t>, </a:t>
            </a:r>
            <a:r>
              <a:rPr lang="en-US" altLang="zh-CN" dirty="0" smtClean="0">
                <a:sym typeface="Symbol"/>
              </a:rPr>
              <a:t>, ’&gt;.</a:t>
            </a:r>
          </a:p>
          <a:p>
            <a:r>
              <a:rPr lang="en-US" altLang="zh-CN" dirty="0" err="1" smtClean="0">
                <a:sym typeface="Symbol"/>
              </a:rPr>
              <a:t>pre</a:t>
            </a:r>
            <a:r>
              <a:rPr lang="en-US" altLang="zh-CN" baseline="-25000" dirty="0" err="1" smtClean="0">
                <a:sym typeface="Symbol"/>
              </a:rPr>
              <a:t></a:t>
            </a:r>
            <a:r>
              <a:rPr lang="en-US" altLang="zh-CN" baseline="30000" dirty="0" err="1" smtClean="0">
                <a:sym typeface="Symbol"/>
              </a:rPr>
              <a:t>A</a:t>
            </a:r>
            <a:r>
              <a:rPr lang="en-US" altLang="zh-CN" dirty="0" smtClean="0">
                <a:sym typeface="Symbol"/>
              </a:rPr>
              <a:t>(s)=</a:t>
            </a:r>
            <a:r>
              <a:rPr lang="en-US" altLang="zh-CN" dirty="0" err="1" smtClean="0">
                <a:sym typeface="Symbol"/>
              </a:rPr>
              <a:t>post</a:t>
            </a:r>
            <a:r>
              <a:rPr lang="en-US" altLang="zh-CN" baseline="-25000" dirty="0" err="1" smtClean="0">
                <a:sym typeface="Symbol"/>
              </a:rPr>
              <a:t></a:t>
            </a:r>
            <a:r>
              <a:rPr lang="en-US" altLang="zh-CN" baseline="30000" dirty="0" err="1" smtClean="0">
                <a:sym typeface="Symbol"/>
              </a:rPr>
              <a:t>B</a:t>
            </a:r>
            <a:r>
              <a:rPr lang="en-US" altLang="zh-CN" dirty="0" smtClean="0">
                <a:sym typeface="Symbol"/>
              </a:rPr>
              <a:t>(s).</a:t>
            </a:r>
          </a:p>
          <a:p>
            <a:r>
              <a:rPr lang="en-US" altLang="zh-CN" dirty="0"/>
              <a:t>For a set s </a:t>
            </a:r>
            <a:r>
              <a:rPr lang="en-US" altLang="zh-CN" dirty="0">
                <a:sym typeface="Symbol"/>
              </a:rPr>
              <a:t></a:t>
            </a:r>
            <a:r>
              <a:rPr lang="en-US" altLang="zh-CN" dirty="0" smtClean="0"/>
              <a:t> </a:t>
            </a:r>
            <a:r>
              <a:rPr lang="en-US" altLang="zh-CN" dirty="0" err="1"/>
              <a:t>Loc</a:t>
            </a:r>
            <a:r>
              <a:rPr lang="en-US" altLang="zh-CN" dirty="0"/>
              <a:t>, let s be the complement of s relative to </a:t>
            </a:r>
            <a:r>
              <a:rPr lang="en-US" altLang="zh-CN" dirty="0" err="1"/>
              <a:t>Loc</a:t>
            </a:r>
            <a:r>
              <a:rPr lang="en-US" altLang="zh-CN" dirty="0"/>
              <a:t>, that is, s = </a:t>
            </a:r>
            <a:r>
              <a:rPr lang="en-US" altLang="zh-CN" dirty="0" err="1"/>
              <a:t>Loc</a:t>
            </a:r>
            <a:r>
              <a:rPr lang="en-US" altLang="zh-CN" dirty="0"/>
              <a:t>\s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For a set q</a:t>
            </a:r>
            <a:r>
              <a:rPr lang="en-US" altLang="zh-CN" dirty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2</a:t>
            </a:r>
            <a:r>
              <a:rPr lang="en-US" altLang="zh-CN" baseline="30000" dirty="0" smtClean="0">
                <a:sym typeface="Symbol"/>
              </a:rPr>
              <a:t>Loc</a:t>
            </a:r>
            <a:r>
              <a:rPr lang="en-US" altLang="zh-CN" dirty="0" smtClean="0">
                <a:sym typeface="Symbol"/>
              </a:rPr>
              <a:t>, let ~q={s| </a:t>
            </a:r>
            <a:r>
              <a:rPr lang="en-US" altLang="zh-CN" dirty="0" err="1" smtClean="0">
                <a:sym typeface="Symbol"/>
              </a:rPr>
              <a:t>sq</a:t>
            </a:r>
            <a:r>
              <a:rPr lang="en-US" altLang="zh-CN" dirty="0" smtClean="0">
                <a:sym typeface="Symbol"/>
              </a:rPr>
              <a:t>}.</a:t>
            </a:r>
          </a:p>
          <a:p>
            <a:r>
              <a:rPr lang="en-US" altLang="zh-CN" dirty="0" smtClean="0">
                <a:sym typeface="Symbol"/>
              </a:rPr>
              <a:t>~q is </a:t>
            </a:r>
            <a:r>
              <a:rPr lang="en-US" altLang="zh-CN" dirty="0" err="1" smtClean="0">
                <a:sym typeface="Symbol"/>
              </a:rPr>
              <a:t>antichain</a:t>
            </a:r>
            <a:r>
              <a:rPr lang="en-US" altLang="zh-CN" dirty="0" smtClean="0">
                <a:sym typeface="Symbol"/>
              </a:rPr>
              <a:t> </a:t>
            </a:r>
            <a:r>
              <a:rPr lang="en-US" altLang="zh-CN" dirty="0" err="1" smtClean="0">
                <a:sym typeface="Symbol"/>
              </a:rPr>
              <a:t>iff</a:t>
            </a:r>
            <a:r>
              <a:rPr lang="en-US" altLang="zh-CN" dirty="0" smtClean="0">
                <a:sym typeface="Symbol"/>
              </a:rPr>
              <a:t> q is an </a:t>
            </a:r>
            <a:r>
              <a:rPr lang="en-US" altLang="zh-CN" dirty="0" err="1" smtClean="0">
                <a:sym typeface="Symbol"/>
              </a:rPr>
              <a:t>antichain</a:t>
            </a:r>
            <a:r>
              <a:rPr lang="en-US" altLang="zh-CN" dirty="0" smtClean="0">
                <a:sym typeface="Symbol"/>
              </a:rPr>
              <a:t>, and ~</a:t>
            </a:r>
            <a:r>
              <a:rPr lang="en-US" altLang="zh-CN" dirty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q=</a:t>
            </a:r>
            <a:r>
              <a:rPr lang="en-US" altLang="zh-CN" dirty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~q </a:t>
            </a:r>
            <a:r>
              <a:rPr lang="en-US" altLang="zh-CN" dirty="0">
                <a:sym typeface="Symbol"/>
              </a:rPr>
              <a:t></a:t>
            </a:r>
          </a:p>
          <a:p>
            <a:endParaRPr lang="zh-CN" altLang="en-US" dirty="0"/>
          </a:p>
        </p:txBody>
      </p:sp>
      <p:cxnSp>
        <p:nvCxnSpPr>
          <p:cNvPr id="4" name="直接连接符 3"/>
          <p:cNvCxnSpPr/>
          <p:nvPr/>
        </p:nvCxnSpPr>
        <p:spPr>
          <a:xfrm>
            <a:off x="4226923" y="3645024"/>
            <a:ext cx="25202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4554498" y="4077072"/>
            <a:ext cx="25202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4942445" y="4631033"/>
            <a:ext cx="25202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98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Relationship between Forward and Backward Algorithms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b="1" dirty="0" smtClean="0"/>
              <a:t>Lemma4 </a:t>
            </a:r>
            <a:r>
              <a:rPr lang="en-US" altLang="zh-CN" dirty="0"/>
              <a:t>Let A = </a:t>
            </a:r>
            <a:r>
              <a:rPr lang="en-US" altLang="zh-CN" dirty="0" smtClean="0"/>
              <a:t>&lt;</a:t>
            </a:r>
            <a:r>
              <a:rPr lang="en-US" altLang="zh-CN" dirty="0" err="1" smtClean="0"/>
              <a:t>Loc</a:t>
            </a:r>
            <a:r>
              <a:rPr lang="en-US" altLang="zh-CN" dirty="0"/>
              <a:t>, </a:t>
            </a:r>
            <a:r>
              <a:rPr lang="en-US" altLang="zh-CN" dirty="0" err="1"/>
              <a:t>Init</a:t>
            </a:r>
            <a:r>
              <a:rPr lang="en-US" altLang="zh-CN" dirty="0"/>
              <a:t>, Fin</a:t>
            </a:r>
            <a:r>
              <a:rPr lang="en-US" altLang="zh-CN" dirty="0" smtClean="0"/>
              <a:t>,</a:t>
            </a:r>
            <a:r>
              <a:rPr lang="en-US" altLang="zh-CN" dirty="0" smtClean="0">
                <a:sym typeface="Symbol"/>
              </a:rPr>
              <a:t></a:t>
            </a:r>
            <a:r>
              <a:rPr lang="en-US" altLang="zh-CN" dirty="0" smtClean="0"/>
              <a:t>,</a:t>
            </a:r>
            <a:r>
              <a:rPr lang="en-US" altLang="zh-CN" dirty="0" smtClean="0">
                <a:sym typeface="Symbol"/>
              </a:rPr>
              <a:t></a:t>
            </a:r>
            <a:r>
              <a:rPr lang="en-US" altLang="zh-CN" dirty="0" smtClean="0"/>
              <a:t> &gt; </a:t>
            </a:r>
            <a:r>
              <a:rPr lang="en-US" altLang="zh-CN" dirty="0"/>
              <a:t>be an NFA, let B be its reverse, and </a:t>
            </a:r>
            <a:r>
              <a:rPr lang="en-US" altLang="zh-CN" dirty="0" smtClean="0"/>
              <a:t>let q </a:t>
            </a:r>
            <a:r>
              <a:rPr lang="en-US" altLang="zh-CN" dirty="0"/>
              <a:t>be an </a:t>
            </a:r>
            <a:r>
              <a:rPr lang="en-US" altLang="zh-CN" dirty="0" err="1"/>
              <a:t>antichain</a:t>
            </a:r>
            <a:r>
              <a:rPr lang="en-US" altLang="zh-CN" dirty="0"/>
              <a:t> over Loc. </a:t>
            </a:r>
            <a:r>
              <a:rPr lang="en-US" altLang="zh-CN" dirty="0" smtClean="0"/>
              <a:t>Then q’=</a:t>
            </a:r>
            <a:r>
              <a:rPr lang="en-US" altLang="zh-CN" dirty="0" err="1" smtClean="0"/>
              <a:t>CPre</a:t>
            </a:r>
            <a:r>
              <a:rPr lang="en-US" altLang="zh-CN" baseline="30000" dirty="0" err="1" smtClean="0"/>
              <a:t>A</a:t>
            </a:r>
            <a:r>
              <a:rPr lang="en-US" altLang="zh-CN" dirty="0" smtClean="0"/>
              <a:t>(q) </a:t>
            </a:r>
            <a:r>
              <a:rPr lang="en-US" altLang="zh-CN" dirty="0" err="1" smtClean="0"/>
              <a:t>iff</a:t>
            </a:r>
            <a:r>
              <a:rPr lang="en-US" altLang="zh-CN" dirty="0" smtClean="0"/>
              <a:t> ~q’=</a:t>
            </a:r>
            <a:r>
              <a:rPr lang="en-US" altLang="zh-CN" dirty="0" err="1" smtClean="0"/>
              <a:t>Post</a:t>
            </a:r>
            <a:r>
              <a:rPr lang="en-US" altLang="zh-CN" baseline="30000" dirty="0" err="1" smtClean="0"/>
              <a:t>B</a:t>
            </a:r>
            <a:r>
              <a:rPr lang="en-US" altLang="zh-CN" dirty="0" smtClean="0"/>
              <a:t>(~q)</a:t>
            </a:r>
          </a:p>
          <a:p>
            <a:r>
              <a:rPr lang="en-US" altLang="zh-CN" b="1" dirty="0" smtClean="0"/>
              <a:t>Proof </a:t>
            </a:r>
          </a:p>
          <a:p>
            <a:r>
              <a:rPr lang="en-US" altLang="zh-CN" sz="2800" dirty="0" smtClean="0"/>
              <a:t>~q’=~</a:t>
            </a:r>
            <a:r>
              <a:rPr lang="en-US" altLang="zh-CN" sz="2800" dirty="0" err="1" smtClean="0"/>
              <a:t>CPre</a:t>
            </a:r>
            <a:r>
              <a:rPr lang="en-US" altLang="zh-CN" sz="2800" baseline="30000" dirty="0" err="1" smtClean="0"/>
              <a:t>A</a:t>
            </a:r>
            <a:r>
              <a:rPr lang="en-US" altLang="zh-CN" sz="2800" dirty="0" smtClean="0"/>
              <a:t>(q)=~</a:t>
            </a:r>
            <a:r>
              <a:rPr lang="en-US" altLang="zh-CN" sz="2800" dirty="0" smtClean="0">
                <a:sym typeface="Symbol"/>
              </a:rPr>
              <a:t>{</a:t>
            </a:r>
            <a:r>
              <a:rPr lang="en-US" altLang="zh-CN" sz="2800" dirty="0">
                <a:sym typeface="Symbol"/>
              </a:rPr>
              <a:t>s|</a:t>
            </a:r>
            <a:r>
              <a:rPr lang="en-US" altLang="zh-CN" sz="2800" dirty="0" err="1">
                <a:sym typeface="Symbol"/>
              </a:rPr>
              <a:t>s’</a:t>
            </a:r>
            <a:r>
              <a:rPr lang="en-US" altLang="zh-CN" sz="2800" dirty="0" err="1" smtClean="0">
                <a:sym typeface="Symbol"/>
              </a:rPr>
              <a:t>q</a:t>
            </a:r>
            <a:r>
              <a:rPr lang="en-US" altLang="zh-CN" sz="2800" dirty="0" smtClean="0">
                <a:sym typeface="Symbol"/>
              </a:rPr>
              <a:t> : s=</a:t>
            </a:r>
            <a:r>
              <a:rPr lang="en-US" altLang="zh-CN" sz="2800" dirty="0" err="1" smtClean="0">
                <a:sym typeface="Symbol"/>
              </a:rPr>
              <a:t>cpre</a:t>
            </a:r>
            <a:r>
              <a:rPr lang="en-US" altLang="zh-CN" sz="2800" baseline="-25000" dirty="0" err="1">
                <a:sym typeface="Symbol"/>
              </a:rPr>
              <a:t></a:t>
            </a:r>
            <a:r>
              <a:rPr lang="en-US" altLang="zh-CN" sz="2800" baseline="30000" dirty="0" err="1">
                <a:sym typeface="Symbol"/>
              </a:rPr>
              <a:t>A</a:t>
            </a:r>
            <a:r>
              <a:rPr lang="en-US" altLang="zh-CN" sz="2800" dirty="0">
                <a:sym typeface="Symbol"/>
              </a:rPr>
              <a:t>(s</a:t>
            </a:r>
            <a:r>
              <a:rPr lang="en-US" altLang="zh-CN" sz="2800" dirty="0" smtClean="0">
                <a:sym typeface="Symbol"/>
              </a:rPr>
              <a:t>’)}</a:t>
            </a:r>
          </a:p>
          <a:p>
            <a:pPr marL="0" indent="0">
              <a:buNone/>
            </a:pPr>
            <a:r>
              <a:rPr lang="en-US" altLang="zh-CN" sz="2800" dirty="0">
                <a:sym typeface="Symbol"/>
              </a:rPr>
              <a:t> </a:t>
            </a:r>
            <a:r>
              <a:rPr lang="en-US" altLang="zh-CN" sz="2800" dirty="0" smtClean="0">
                <a:sym typeface="Symbol"/>
              </a:rPr>
              <a:t>         =</a:t>
            </a:r>
            <a:r>
              <a:rPr lang="en-US" altLang="zh-CN" sz="2800" dirty="0">
                <a:sym typeface="Symbol"/>
              </a:rPr>
              <a:t> </a:t>
            </a:r>
            <a:r>
              <a:rPr lang="en-US" altLang="zh-CN" sz="2800" dirty="0" smtClean="0">
                <a:sym typeface="Symbol"/>
              </a:rPr>
              <a:t> ~</a:t>
            </a:r>
            <a:r>
              <a:rPr lang="en-US" altLang="zh-CN" sz="2800" dirty="0">
                <a:sym typeface="Symbol"/>
              </a:rPr>
              <a:t> {s|</a:t>
            </a:r>
            <a:r>
              <a:rPr lang="en-US" altLang="zh-CN" sz="2800" dirty="0" err="1">
                <a:sym typeface="Symbol"/>
              </a:rPr>
              <a:t>s’q</a:t>
            </a:r>
            <a:r>
              <a:rPr lang="en-US" altLang="zh-CN" sz="2800" dirty="0">
                <a:sym typeface="Symbol"/>
              </a:rPr>
              <a:t> </a:t>
            </a:r>
            <a:r>
              <a:rPr lang="en-US" altLang="zh-CN" sz="2800" dirty="0" smtClean="0">
                <a:sym typeface="Symbol"/>
              </a:rPr>
              <a:t>: s=</a:t>
            </a:r>
            <a:r>
              <a:rPr lang="en-US" altLang="zh-CN" sz="2800" dirty="0" err="1" smtClean="0">
                <a:sym typeface="Symbol"/>
              </a:rPr>
              <a:t>cpre</a:t>
            </a:r>
            <a:r>
              <a:rPr lang="en-US" altLang="zh-CN" sz="2800" baseline="-25000" dirty="0" err="1">
                <a:sym typeface="Symbol"/>
              </a:rPr>
              <a:t></a:t>
            </a:r>
            <a:r>
              <a:rPr lang="en-US" altLang="zh-CN" sz="2800" baseline="30000" dirty="0" err="1">
                <a:sym typeface="Symbol"/>
              </a:rPr>
              <a:t>A</a:t>
            </a:r>
            <a:r>
              <a:rPr lang="en-US" altLang="zh-CN" sz="2800" dirty="0">
                <a:sym typeface="Symbol"/>
              </a:rPr>
              <a:t>(s’)} </a:t>
            </a:r>
            <a:r>
              <a:rPr lang="en-US" altLang="zh-CN" sz="2800" dirty="0" smtClean="0">
                <a:sym typeface="Symbol"/>
              </a:rPr>
              <a:t></a:t>
            </a:r>
          </a:p>
          <a:p>
            <a:pPr marL="0" indent="0">
              <a:buNone/>
            </a:pPr>
            <a:r>
              <a:rPr lang="en-US" altLang="zh-CN" sz="2800" dirty="0">
                <a:sym typeface="Symbol"/>
              </a:rPr>
              <a:t> </a:t>
            </a:r>
            <a:r>
              <a:rPr lang="en-US" altLang="zh-CN" sz="2800" dirty="0" smtClean="0">
                <a:sym typeface="Symbol"/>
              </a:rPr>
              <a:t>         </a:t>
            </a:r>
            <a:r>
              <a:rPr lang="en-US" altLang="zh-CN" sz="2800" dirty="0">
                <a:sym typeface="Symbol"/>
              </a:rPr>
              <a:t>=  </a:t>
            </a:r>
            <a:r>
              <a:rPr lang="en-US" altLang="zh-CN" sz="2800" dirty="0" smtClean="0">
                <a:sym typeface="Symbol"/>
              </a:rPr>
              <a:t> </a:t>
            </a:r>
            <a:r>
              <a:rPr lang="en-US" altLang="zh-CN" sz="2800" dirty="0">
                <a:sym typeface="Symbol"/>
              </a:rPr>
              <a:t>{s|</a:t>
            </a:r>
            <a:r>
              <a:rPr lang="en-US" altLang="zh-CN" sz="2800" dirty="0" err="1">
                <a:sym typeface="Symbol"/>
              </a:rPr>
              <a:t>s’q</a:t>
            </a:r>
            <a:r>
              <a:rPr lang="en-US" altLang="zh-CN" sz="2800" dirty="0">
                <a:sym typeface="Symbol"/>
              </a:rPr>
              <a:t> </a:t>
            </a:r>
            <a:r>
              <a:rPr lang="en-US" altLang="zh-CN" sz="2800" dirty="0" smtClean="0">
                <a:sym typeface="Symbol"/>
              </a:rPr>
              <a:t>: s=</a:t>
            </a:r>
            <a:r>
              <a:rPr lang="en-US" altLang="zh-CN" sz="2800" dirty="0" err="1" smtClean="0">
                <a:sym typeface="Symbol"/>
              </a:rPr>
              <a:t>cpre</a:t>
            </a:r>
            <a:r>
              <a:rPr lang="en-US" altLang="zh-CN" sz="2800" baseline="-25000" dirty="0" err="1">
                <a:sym typeface="Symbol"/>
              </a:rPr>
              <a:t></a:t>
            </a:r>
            <a:r>
              <a:rPr lang="en-US" altLang="zh-CN" sz="2800" baseline="30000" dirty="0" err="1">
                <a:sym typeface="Symbol"/>
              </a:rPr>
              <a:t>A</a:t>
            </a:r>
            <a:r>
              <a:rPr lang="en-US" altLang="zh-CN" sz="2800" dirty="0">
                <a:sym typeface="Symbol"/>
              </a:rPr>
              <a:t>(s’)} </a:t>
            </a:r>
            <a:r>
              <a:rPr lang="en-US" altLang="zh-CN" sz="2800" dirty="0" smtClean="0">
                <a:sym typeface="Symbol"/>
              </a:rPr>
              <a:t></a:t>
            </a:r>
          </a:p>
          <a:p>
            <a:pPr marL="0" indent="0">
              <a:buNone/>
            </a:pPr>
            <a:r>
              <a:rPr lang="en-US" altLang="zh-CN" sz="2800" dirty="0">
                <a:sym typeface="Symbol"/>
              </a:rPr>
              <a:t> </a:t>
            </a:r>
            <a:r>
              <a:rPr lang="en-US" altLang="zh-CN" sz="2800" dirty="0" smtClean="0">
                <a:sym typeface="Symbol"/>
              </a:rPr>
              <a:t>         =    </a:t>
            </a:r>
            <a:r>
              <a:rPr lang="en-US" altLang="zh-CN" sz="2800" dirty="0">
                <a:sym typeface="Symbol"/>
              </a:rPr>
              <a:t>{s|</a:t>
            </a:r>
            <a:r>
              <a:rPr lang="en-US" altLang="zh-CN" sz="2800" dirty="0" err="1">
                <a:sym typeface="Symbol"/>
              </a:rPr>
              <a:t>s’q</a:t>
            </a:r>
            <a:r>
              <a:rPr lang="en-US" altLang="zh-CN" sz="2800" dirty="0">
                <a:sym typeface="Symbol"/>
              </a:rPr>
              <a:t> : s=</a:t>
            </a:r>
            <a:r>
              <a:rPr lang="en-US" altLang="zh-CN" sz="2800" dirty="0" err="1">
                <a:sym typeface="Symbol"/>
              </a:rPr>
              <a:t>cpre</a:t>
            </a:r>
            <a:r>
              <a:rPr lang="en-US" altLang="zh-CN" sz="2800" baseline="-25000" dirty="0" err="1">
                <a:sym typeface="Symbol"/>
              </a:rPr>
              <a:t></a:t>
            </a:r>
            <a:r>
              <a:rPr lang="en-US" altLang="zh-CN" sz="2800" baseline="30000" dirty="0" err="1">
                <a:sym typeface="Symbol"/>
              </a:rPr>
              <a:t>A</a:t>
            </a:r>
            <a:r>
              <a:rPr lang="en-US" altLang="zh-CN" sz="2800" dirty="0">
                <a:sym typeface="Symbol"/>
              </a:rPr>
              <a:t>(s’)} </a:t>
            </a:r>
            <a:r>
              <a:rPr lang="en-US" altLang="zh-CN" sz="2800" dirty="0" smtClean="0">
                <a:sym typeface="Symbol"/>
              </a:rPr>
              <a:t></a:t>
            </a:r>
          </a:p>
          <a:p>
            <a:pPr marL="0" indent="0">
              <a:buNone/>
            </a:pPr>
            <a:r>
              <a:rPr lang="en-US" altLang="zh-CN" sz="2800" dirty="0">
                <a:sym typeface="Symbol"/>
              </a:rPr>
              <a:t> </a:t>
            </a:r>
            <a:r>
              <a:rPr lang="en-US" altLang="zh-CN" sz="2800" dirty="0" smtClean="0">
                <a:sym typeface="Symbol"/>
              </a:rPr>
              <a:t>         =   </a:t>
            </a:r>
            <a:r>
              <a:rPr lang="en-US" altLang="zh-CN" sz="2800" dirty="0">
                <a:sym typeface="Symbol"/>
              </a:rPr>
              <a:t> {s|</a:t>
            </a:r>
            <a:r>
              <a:rPr lang="en-US" altLang="zh-CN" sz="2800" dirty="0" err="1">
                <a:sym typeface="Symbol"/>
              </a:rPr>
              <a:t>s’q</a:t>
            </a:r>
            <a:r>
              <a:rPr lang="en-US" altLang="zh-CN" sz="2800" dirty="0">
                <a:sym typeface="Symbol"/>
              </a:rPr>
              <a:t> : </a:t>
            </a:r>
            <a:r>
              <a:rPr lang="en-US" altLang="zh-CN" sz="2800" dirty="0" smtClean="0">
                <a:sym typeface="Symbol"/>
              </a:rPr>
              <a:t>s=</a:t>
            </a:r>
            <a:r>
              <a:rPr lang="en-US" altLang="zh-CN" sz="2800" dirty="0" err="1" smtClean="0">
                <a:sym typeface="Symbol"/>
              </a:rPr>
              <a:t>pre</a:t>
            </a:r>
            <a:r>
              <a:rPr lang="en-US" altLang="zh-CN" sz="2800" baseline="-25000" dirty="0" err="1">
                <a:sym typeface="Symbol"/>
              </a:rPr>
              <a:t></a:t>
            </a:r>
            <a:r>
              <a:rPr lang="en-US" altLang="zh-CN" sz="2800" baseline="30000" dirty="0" err="1">
                <a:sym typeface="Symbol"/>
              </a:rPr>
              <a:t>A</a:t>
            </a:r>
            <a:r>
              <a:rPr lang="en-US" altLang="zh-CN" sz="2800" dirty="0">
                <a:sym typeface="Symbol"/>
              </a:rPr>
              <a:t>(s</a:t>
            </a:r>
            <a:r>
              <a:rPr lang="en-US" altLang="zh-CN" sz="2800" dirty="0" smtClean="0">
                <a:sym typeface="Symbol"/>
              </a:rPr>
              <a:t>’ )} </a:t>
            </a:r>
          </a:p>
          <a:p>
            <a:pPr marL="0" indent="0">
              <a:buNone/>
            </a:pPr>
            <a:r>
              <a:rPr lang="en-US" altLang="zh-CN" sz="2800" dirty="0">
                <a:sym typeface="Symbol"/>
              </a:rPr>
              <a:t> </a:t>
            </a:r>
            <a:r>
              <a:rPr lang="en-US" altLang="zh-CN" sz="2800" dirty="0" smtClean="0">
                <a:sym typeface="Symbol"/>
              </a:rPr>
              <a:t>         </a:t>
            </a:r>
            <a:r>
              <a:rPr lang="en-US" altLang="zh-CN" sz="2800" dirty="0">
                <a:sym typeface="Symbol"/>
              </a:rPr>
              <a:t>=    {s|</a:t>
            </a:r>
            <a:r>
              <a:rPr lang="en-US" altLang="zh-CN" sz="2800" dirty="0" err="1">
                <a:sym typeface="Symbol"/>
              </a:rPr>
              <a:t>s’q</a:t>
            </a:r>
            <a:r>
              <a:rPr lang="en-US" altLang="zh-CN" sz="2800" dirty="0">
                <a:sym typeface="Symbol"/>
              </a:rPr>
              <a:t> : </a:t>
            </a:r>
            <a:r>
              <a:rPr lang="en-US" altLang="zh-CN" sz="2800" dirty="0" smtClean="0">
                <a:sym typeface="Symbol"/>
              </a:rPr>
              <a:t>s=</a:t>
            </a:r>
            <a:r>
              <a:rPr lang="en-US" altLang="zh-CN" sz="2800" dirty="0" err="1" smtClean="0">
                <a:sym typeface="Symbol"/>
              </a:rPr>
              <a:t>post</a:t>
            </a:r>
            <a:r>
              <a:rPr lang="en-US" altLang="zh-CN" sz="2800" baseline="-25000" dirty="0" err="1" smtClean="0">
                <a:sym typeface="Symbol"/>
              </a:rPr>
              <a:t></a:t>
            </a:r>
            <a:r>
              <a:rPr lang="en-US" altLang="zh-CN" sz="2800" baseline="30000" dirty="0" err="1" smtClean="0">
                <a:sym typeface="Symbol"/>
              </a:rPr>
              <a:t>B</a:t>
            </a:r>
            <a:r>
              <a:rPr lang="en-US" altLang="zh-CN" sz="2800" dirty="0" smtClean="0">
                <a:sym typeface="Symbol"/>
              </a:rPr>
              <a:t>(s</a:t>
            </a:r>
            <a:r>
              <a:rPr lang="en-US" altLang="zh-CN" sz="2800" dirty="0">
                <a:sym typeface="Symbol"/>
              </a:rPr>
              <a:t>’ )} </a:t>
            </a:r>
            <a:r>
              <a:rPr lang="en-US" altLang="zh-CN" sz="2800" dirty="0" smtClean="0">
                <a:sym typeface="Symbol"/>
              </a:rPr>
              <a:t></a:t>
            </a:r>
          </a:p>
          <a:p>
            <a:pPr marL="0" indent="0">
              <a:buNone/>
            </a:pPr>
            <a:r>
              <a:rPr lang="en-US" altLang="zh-CN" sz="2800" dirty="0">
                <a:sym typeface="Symbol"/>
              </a:rPr>
              <a:t> </a:t>
            </a:r>
            <a:r>
              <a:rPr lang="en-US" altLang="zh-CN" sz="2800" dirty="0" smtClean="0">
                <a:sym typeface="Symbol"/>
              </a:rPr>
              <a:t>         =</a:t>
            </a:r>
            <a:r>
              <a:rPr lang="en-US" altLang="zh-CN" sz="2800" dirty="0" err="1" smtClean="0">
                <a:sym typeface="Symbol"/>
              </a:rPr>
              <a:t>Post</a:t>
            </a:r>
            <a:r>
              <a:rPr lang="en-US" altLang="zh-CN" sz="2800" baseline="30000" dirty="0" err="1" smtClean="0">
                <a:sym typeface="Symbol"/>
              </a:rPr>
              <a:t>B</a:t>
            </a:r>
            <a:r>
              <a:rPr lang="en-US" altLang="zh-CN" sz="2800" dirty="0" smtClean="0">
                <a:sym typeface="Symbol"/>
              </a:rPr>
              <a:t>(~q)</a:t>
            </a:r>
            <a:endParaRPr lang="en-US" altLang="zh-CN" sz="2800" dirty="0">
              <a:sym typeface="Symbol"/>
            </a:endParaRPr>
          </a:p>
          <a:p>
            <a:pPr marL="0" indent="0">
              <a:buNone/>
            </a:pPr>
            <a:endParaRPr lang="en-US" altLang="zh-CN" sz="2800" dirty="0">
              <a:sym typeface="Symbol"/>
            </a:endParaRPr>
          </a:p>
          <a:p>
            <a:pPr marL="0" indent="0">
              <a:buNone/>
            </a:pPr>
            <a:endParaRPr lang="en-US" altLang="zh-CN" sz="2800" dirty="0">
              <a:sym typeface="Symbol"/>
            </a:endParaRPr>
          </a:p>
          <a:p>
            <a:pPr marL="0" indent="0">
              <a:buNone/>
            </a:pPr>
            <a:endParaRPr lang="en-US" altLang="zh-CN" sz="2800" dirty="0">
              <a:sym typeface="Symbol"/>
            </a:endParaRPr>
          </a:p>
          <a:p>
            <a:pPr marL="0" indent="0">
              <a:buNone/>
            </a:pPr>
            <a:endParaRPr lang="en-US" altLang="zh-CN" sz="2800" dirty="0" smtClean="0"/>
          </a:p>
          <a:p>
            <a:endParaRPr lang="en-US" altLang="zh-CN" b="1" dirty="0"/>
          </a:p>
          <a:p>
            <a:endParaRPr lang="zh-CN" altLang="en-US" b="1" dirty="0"/>
          </a:p>
        </p:txBody>
      </p:sp>
      <p:cxnSp>
        <p:nvCxnSpPr>
          <p:cNvPr id="4" name="直接连接符 3"/>
          <p:cNvCxnSpPr/>
          <p:nvPr/>
        </p:nvCxnSpPr>
        <p:spPr>
          <a:xfrm>
            <a:off x="1855268" y="4077072"/>
            <a:ext cx="25202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4441447" y="4437112"/>
            <a:ext cx="122413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5214696" y="4869160"/>
            <a:ext cx="25202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5392982" y="5229200"/>
            <a:ext cx="25202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802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Comparison with Explicit </a:t>
            </a:r>
            <a:r>
              <a:rPr lang="en-US" altLang="zh-CN" dirty="0" err="1" smtClean="0"/>
              <a:t>Determinization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b="1" dirty="0" smtClean="0"/>
              <a:t>Theorem5 </a:t>
            </a:r>
            <a:r>
              <a:rPr lang="en-US" altLang="zh-CN" dirty="0"/>
              <a:t>For checking universality, there exists an infinite family of NFAs </a:t>
            </a:r>
            <a:r>
              <a:rPr lang="en-US" altLang="zh-CN" dirty="0" err="1" smtClean="0"/>
              <a:t>A</a:t>
            </a:r>
            <a:r>
              <a:rPr lang="en-US" altLang="zh-CN" baseline="-25000" dirty="0" err="1" smtClean="0"/>
              <a:t>k</a:t>
            </a:r>
            <a:r>
              <a:rPr lang="en-US" altLang="zh-CN" dirty="0" smtClean="0"/>
              <a:t>, with k</a:t>
            </a:r>
            <a:r>
              <a:rPr lang="en-US" altLang="zh-CN" dirty="0" smtClean="0">
                <a:sym typeface="Symbol"/>
              </a:rPr>
              <a:t></a:t>
            </a:r>
            <a:r>
              <a:rPr lang="en-US" altLang="zh-CN" dirty="0" smtClean="0"/>
              <a:t>2 </a:t>
            </a:r>
            <a:r>
              <a:rPr lang="en-US" altLang="zh-CN" dirty="0"/>
              <a:t>states, for which the forward subset algorithm is exponential, and </a:t>
            </a:r>
            <a:r>
              <a:rPr lang="en-US" altLang="zh-CN" dirty="0" smtClean="0"/>
              <a:t>the (forward </a:t>
            </a:r>
            <a:r>
              <a:rPr lang="en-US" altLang="zh-CN" dirty="0"/>
              <a:t>and backward) </a:t>
            </a:r>
            <a:r>
              <a:rPr lang="en-US" altLang="zh-CN" dirty="0" err="1"/>
              <a:t>antichain</a:t>
            </a:r>
            <a:r>
              <a:rPr lang="en-US" altLang="zh-CN" dirty="0"/>
              <a:t> algorithms are polynomial. </a:t>
            </a:r>
            <a:endParaRPr lang="en-US" altLang="zh-CN" dirty="0" smtClean="0"/>
          </a:p>
          <a:p>
            <a:r>
              <a:rPr lang="en-US" altLang="zh-CN" dirty="0" smtClean="0"/>
              <a:t>There </a:t>
            </a:r>
            <a:r>
              <a:rPr lang="en-US" altLang="zh-CN" dirty="0"/>
              <a:t>also </a:t>
            </a:r>
            <a:r>
              <a:rPr lang="en-US" altLang="zh-CN" dirty="0" smtClean="0"/>
              <a:t>exists an </a:t>
            </a:r>
            <a:r>
              <a:rPr lang="en-US" altLang="zh-CN" dirty="0"/>
              <a:t>infinite family of NFAs </a:t>
            </a:r>
            <a:r>
              <a:rPr lang="en-US" altLang="zh-CN" dirty="0" err="1"/>
              <a:t>B</a:t>
            </a:r>
            <a:r>
              <a:rPr lang="en-US" altLang="zh-CN" baseline="-25000" dirty="0" err="1"/>
              <a:t>k</a:t>
            </a:r>
            <a:r>
              <a:rPr lang="en-US" altLang="zh-CN" dirty="0"/>
              <a:t> for which the backward subset algorithm is </a:t>
            </a:r>
            <a:r>
              <a:rPr lang="en-US" altLang="zh-CN" dirty="0" smtClean="0"/>
              <a:t>exponential</a:t>
            </a:r>
            <a:r>
              <a:rPr lang="en-US" altLang="zh-CN" dirty="0"/>
              <a:t>, and the </a:t>
            </a:r>
            <a:r>
              <a:rPr lang="en-US" altLang="zh-CN" dirty="0" err="1"/>
              <a:t>antichain</a:t>
            </a:r>
            <a:r>
              <a:rPr lang="en-US" altLang="zh-CN" dirty="0"/>
              <a:t> algorithms are polynomial.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02854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Comparison with Explicit </a:t>
            </a:r>
            <a:r>
              <a:rPr lang="en-US" altLang="zh-CN" dirty="0" err="1"/>
              <a:t>Determinization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Proof</a:t>
            </a:r>
            <a:endParaRPr lang="zh-CN" altLang="en-US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245" y="2132856"/>
            <a:ext cx="75723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99592" y="400506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Subset Construction: 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45811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{l</a:t>
            </a:r>
            <a:r>
              <a:rPr lang="en-US" altLang="zh-CN" baseline="-25000" dirty="0" smtClean="0"/>
              <a:t>0</a:t>
            </a:r>
            <a:r>
              <a:rPr lang="en-US" altLang="zh-CN" dirty="0" smtClean="0"/>
              <a:t>}</a:t>
            </a:r>
            <a:endParaRPr lang="zh-CN" altLang="en-US" dirty="0"/>
          </a:p>
        </p:txBody>
      </p:sp>
      <p:cxnSp>
        <p:nvCxnSpPr>
          <p:cNvPr id="10" name="直接箭头连接符 9"/>
          <p:cNvCxnSpPr>
            <a:stCxn id="6" idx="3"/>
          </p:cNvCxnSpPr>
          <p:nvPr/>
        </p:nvCxnSpPr>
        <p:spPr>
          <a:xfrm>
            <a:off x="1547664" y="476579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19672" y="4403251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0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010088" y="4608228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{l</a:t>
            </a:r>
            <a:r>
              <a:rPr lang="en-US" altLang="zh-CN" baseline="-25000" dirty="0" smtClean="0"/>
              <a:t>0</a:t>
            </a:r>
            <a:r>
              <a:rPr lang="en-US" altLang="zh-CN" dirty="0" smtClean="0"/>
              <a:t>}</a:t>
            </a:r>
            <a:endParaRPr lang="zh-CN" altLang="en-US" dirty="0"/>
          </a:p>
        </p:txBody>
      </p:sp>
      <p:cxnSp>
        <p:nvCxnSpPr>
          <p:cNvPr id="14" name="直接箭头连接符 13"/>
          <p:cNvCxnSpPr>
            <a:stCxn id="6" idx="2"/>
          </p:cNvCxnSpPr>
          <p:nvPr/>
        </p:nvCxnSpPr>
        <p:spPr>
          <a:xfrm>
            <a:off x="1295636" y="4950460"/>
            <a:ext cx="714452" cy="5667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76974" y="514790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302478" y="6340678"/>
            <a:ext cx="1116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{l</a:t>
            </a:r>
            <a:r>
              <a:rPr lang="en-US" altLang="zh-CN" baseline="-25000" dirty="0" smtClean="0"/>
              <a:t>0</a:t>
            </a:r>
            <a:r>
              <a:rPr lang="en-US" altLang="zh-CN" dirty="0" smtClean="0"/>
              <a:t> , l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, l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 l</a:t>
            </a:r>
            <a:r>
              <a:rPr lang="en-US" altLang="zh-CN" baseline="-25000" dirty="0" smtClean="0"/>
              <a:t>3</a:t>
            </a:r>
            <a:r>
              <a:rPr lang="en-US" altLang="zh-CN" dirty="0" smtClean="0"/>
              <a:t>}</a:t>
            </a:r>
            <a:endParaRPr lang="zh-CN" altLang="en-US" dirty="0"/>
          </a:p>
        </p:txBody>
      </p:sp>
      <p:cxnSp>
        <p:nvCxnSpPr>
          <p:cNvPr id="21" name="直接箭头连接符 20"/>
          <p:cNvCxnSpPr>
            <a:stCxn id="27" idx="3"/>
            <a:endCxn id="23" idx="1"/>
          </p:cNvCxnSpPr>
          <p:nvPr/>
        </p:nvCxnSpPr>
        <p:spPr>
          <a:xfrm>
            <a:off x="2802176" y="5517232"/>
            <a:ext cx="79265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95836" y="51479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0</a:t>
            </a:r>
            <a:endParaRPr lang="zh-CN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594827" y="533256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{l</a:t>
            </a:r>
            <a:r>
              <a:rPr lang="en-US" altLang="zh-CN" baseline="-25000" dirty="0" smtClean="0"/>
              <a:t>0</a:t>
            </a:r>
            <a:r>
              <a:rPr lang="en-US" altLang="zh-CN" dirty="0" smtClean="0"/>
              <a:t> , l</a:t>
            </a:r>
            <a:r>
              <a:rPr lang="en-US" altLang="zh-CN" baseline="-25000" dirty="0"/>
              <a:t>2</a:t>
            </a:r>
            <a:r>
              <a:rPr lang="en-US" altLang="zh-CN" dirty="0" smtClean="0"/>
              <a:t>}</a:t>
            </a:r>
            <a:endParaRPr lang="zh-CN" altLang="en-US" dirty="0"/>
          </a:p>
        </p:txBody>
      </p:sp>
      <p:cxnSp>
        <p:nvCxnSpPr>
          <p:cNvPr id="25" name="直接箭头连接符 24"/>
          <p:cNvCxnSpPr/>
          <p:nvPr/>
        </p:nvCxnSpPr>
        <p:spPr>
          <a:xfrm>
            <a:off x="2771800" y="5701898"/>
            <a:ext cx="936104" cy="3913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879812" y="594928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010088" y="533256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{l</a:t>
            </a:r>
            <a:r>
              <a:rPr lang="en-US" altLang="zh-CN" baseline="-25000" dirty="0" smtClean="0"/>
              <a:t>0</a:t>
            </a:r>
            <a:r>
              <a:rPr lang="en-US" altLang="zh-CN" dirty="0" smtClean="0"/>
              <a:t> , l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}</a:t>
            </a:r>
            <a:endParaRPr lang="zh-CN" altLang="en-US" dirty="0"/>
          </a:p>
        </p:txBody>
      </p:sp>
      <p:cxnSp>
        <p:nvCxnSpPr>
          <p:cNvPr id="34" name="直接箭头连接符 33"/>
          <p:cNvCxnSpPr>
            <a:stCxn id="23" idx="3"/>
          </p:cNvCxnSpPr>
          <p:nvPr/>
        </p:nvCxnSpPr>
        <p:spPr>
          <a:xfrm flipV="1">
            <a:off x="4386915" y="4977560"/>
            <a:ext cx="473117" cy="5396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5966" y="486451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0</a:t>
            </a:r>
            <a:endParaRPr lang="zh-CN" alt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878747" y="479289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{l</a:t>
            </a:r>
            <a:r>
              <a:rPr lang="en-US" altLang="zh-CN" baseline="-25000" dirty="0" smtClean="0"/>
              <a:t>0</a:t>
            </a:r>
            <a:r>
              <a:rPr lang="en-US" altLang="zh-CN" dirty="0" smtClean="0"/>
              <a:t> , l</a:t>
            </a:r>
            <a:r>
              <a:rPr lang="en-US" altLang="zh-CN" baseline="-25000" dirty="0" smtClean="0"/>
              <a:t>3</a:t>
            </a:r>
            <a:r>
              <a:rPr lang="en-US" altLang="zh-CN" dirty="0" smtClean="0"/>
              <a:t>}</a:t>
            </a:r>
            <a:endParaRPr lang="zh-CN" altLang="en-US" dirty="0"/>
          </a:p>
        </p:txBody>
      </p:sp>
      <p:cxnSp>
        <p:nvCxnSpPr>
          <p:cNvPr id="38" name="直接箭头连接符 37"/>
          <p:cNvCxnSpPr>
            <a:stCxn id="23" idx="3"/>
          </p:cNvCxnSpPr>
          <p:nvPr/>
        </p:nvCxnSpPr>
        <p:spPr>
          <a:xfrm>
            <a:off x="4386915" y="5517232"/>
            <a:ext cx="61713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588312" y="523384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004048" y="5367265"/>
            <a:ext cx="1116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{l</a:t>
            </a:r>
            <a:r>
              <a:rPr lang="en-US" altLang="zh-CN" baseline="-25000" dirty="0" smtClean="0"/>
              <a:t>0</a:t>
            </a:r>
            <a:r>
              <a:rPr lang="en-US" altLang="zh-CN" dirty="0" smtClean="0"/>
              <a:t> , l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, l</a:t>
            </a:r>
            <a:r>
              <a:rPr lang="en-US" altLang="zh-CN" baseline="-25000" dirty="0" smtClean="0"/>
              <a:t>3</a:t>
            </a:r>
            <a:r>
              <a:rPr lang="en-US" altLang="zh-CN" dirty="0" smtClean="0"/>
              <a:t>}</a:t>
            </a:r>
            <a:endParaRPr lang="zh-CN" altLang="en-US" dirty="0"/>
          </a:p>
        </p:txBody>
      </p:sp>
      <p:cxnSp>
        <p:nvCxnSpPr>
          <p:cNvPr id="46" name="直接箭头连接符 45"/>
          <p:cNvCxnSpPr/>
          <p:nvPr/>
        </p:nvCxnSpPr>
        <p:spPr>
          <a:xfrm>
            <a:off x="4695481" y="6093296"/>
            <a:ext cx="57931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824028" y="57828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0</a:t>
            </a:r>
            <a:endParaRPr lang="zh-CN" alt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274791" y="5917203"/>
            <a:ext cx="1116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{l</a:t>
            </a:r>
            <a:r>
              <a:rPr lang="en-US" altLang="zh-CN" baseline="-25000" dirty="0" smtClean="0"/>
              <a:t>0</a:t>
            </a:r>
            <a:r>
              <a:rPr lang="en-US" altLang="zh-CN" dirty="0" smtClean="0"/>
              <a:t> , l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, l</a:t>
            </a:r>
            <a:r>
              <a:rPr lang="en-US" altLang="zh-CN" baseline="-25000" dirty="0" smtClean="0"/>
              <a:t>3</a:t>
            </a:r>
            <a:r>
              <a:rPr lang="en-US" altLang="zh-CN" dirty="0" smtClean="0"/>
              <a:t>}</a:t>
            </a:r>
            <a:endParaRPr lang="zh-CN" altLang="en-US" dirty="0"/>
          </a:p>
        </p:txBody>
      </p:sp>
      <p:cxnSp>
        <p:nvCxnSpPr>
          <p:cNvPr id="51" name="直接箭头连接符 50"/>
          <p:cNvCxnSpPr/>
          <p:nvPr/>
        </p:nvCxnSpPr>
        <p:spPr>
          <a:xfrm>
            <a:off x="4611432" y="6277962"/>
            <a:ext cx="663359" cy="2473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583071" y="634067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630591" y="5971346"/>
            <a:ext cx="1116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{l</a:t>
            </a:r>
            <a:r>
              <a:rPr lang="en-US" altLang="zh-CN" baseline="-25000" dirty="0" smtClean="0"/>
              <a:t>0</a:t>
            </a:r>
            <a:r>
              <a:rPr lang="en-US" altLang="zh-CN" dirty="0" smtClean="0"/>
              <a:t> , l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, l</a:t>
            </a:r>
            <a:r>
              <a:rPr lang="en-US" altLang="zh-CN" baseline="-25000" dirty="0"/>
              <a:t>2</a:t>
            </a:r>
            <a:r>
              <a:rPr lang="en-US" altLang="zh-CN" dirty="0" smtClean="0"/>
              <a:t>}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89692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  <p:bldP spid="12" grpId="0"/>
      <p:bldP spid="15" grpId="0"/>
      <p:bldP spid="16" grpId="0"/>
      <p:bldP spid="22" grpId="0"/>
      <p:bldP spid="23" grpId="0"/>
      <p:bldP spid="26" grpId="0"/>
      <p:bldP spid="27" grpId="0"/>
      <p:bldP spid="35" grpId="0"/>
      <p:bldP spid="36" grpId="0"/>
      <p:bldP spid="41" grpId="0"/>
      <p:bldP spid="42" grpId="0"/>
      <p:bldP spid="48" grpId="0"/>
      <p:bldP spid="49" grpId="0"/>
      <p:bldP spid="52" grpId="0"/>
      <p:bldP spid="5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Comparison with Explicit </a:t>
            </a:r>
            <a:r>
              <a:rPr lang="en-US" altLang="zh-CN" dirty="0" err="1"/>
              <a:t>Determinization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CN" sz="3400" dirty="0" smtClean="0"/>
              <a:t>Backward </a:t>
            </a:r>
            <a:r>
              <a:rPr lang="en-US" altLang="zh-CN" sz="3400" dirty="0" err="1" smtClean="0"/>
              <a:t>antichain</a:t>
            </a:r>
            <a:r>
              <a:rPr lang="en-US" altLang="zh-CN" sz="3400" dirty="0" smtClean="0"/>
              <a:t> algorithm terminates in polynomial time:</a:t>
            </a:r>
          </a:p>
          <a:p>
            <a:r>
              <a:rPr lang="en-US" altLang="zh-CN" sz="3400" dirty="0" smtClean="0"/>
              <a:t>q</a:t>
            </a:r>
            <a:r>
              <a:rPr lang="en-US" altLang="zh-CN" sz="3400" baseline="-25000" dirty="0" smtClean="0"/>
              <a:t>0</a:t>
            </a:r>
            <a:r>
              <a:rPr lang="en-US" altLang="zh-CN" sz="3400" dirty="0" smtClean="0"/>
              <a:t>={{</a:t>
            </a:r>
            <a:r>
              <a:rPr lang="en-US" altLang="zh-CN" sz="3400" dirty="0" err="1"/>
              <a:t>l</a:t>
            </a:r>
            <a:r>
              <a:rPr lang="en-US" altLang="zh-CN" sz="3400" baseline="-25000" dirty="0" err="1"/>
              <a:t>k</a:t>
            </a:r>
            <a:r>
              <a:rPr lang="en-US" altLang="zh-CN" sz="3400" dirty="0" smtClean="0"/>
              <a:t>}}</a:t>
            </a:r>
          </a:p>
          <a:p>
            <a:r>
              <a:rPr lang="en-US" altLang="zh-CN" sz="3400" dirty="0" smtClean="0"/>
              <a:t>…</a:t>
            </a:r>
          </a:p>
          <a:p>
            <a:r>
              <a:rPr lang="en-US" altLang="zh-CN" sz="3400" dirty="0"/>
              <a:t>q</a:t>
            </a:r>
            <a:r>
              <a:rPr lang="en-US" altLang="zh-CN" sz="3400" baseline="-25000" dirty="0"/>
              <a:t>k-1</a:t>
            </a:r>
            <a:r>
              <a:rPr lang="en-US" altLang="zh-CN" sz="3400" dirty="0"/>
              <a:t>={{l</a:t>
            </a:r>
            <a:r>
              <a:rPr lang="en-US" altLang="zh-CN" sz="3400" baseline="-25000" dirty="0"/>
              <a:t>1</a:t>
            </a:r>
            <a:r>
              <a:rPr lang="en-US" altLang="zh-CN" sz="3400" dirty="0"/>
              <a:t>,…,</a:t>
            </a:r>
            <a:r>
              <a:rPr lang="en-US" altLang="zh-CN" sz="3400" dirty="0" err="1"/>
              <a:t>l</a:t>
            </a:r>
            <a:r>
              <a:rPr lang="en-US" altLang="zh-CN" sz="3400" baseline="-25000" dirty="0" err="1"/>
              <a:t>k</a:t>
            </a:r>
            <a:r>
              <a:rPr lang="en-US" altLang="zh-CN" sz="3400" dirty="0"/>
              <a:t>}}</a:t>
            </a:r>
            <a:endParaRPr lang="zh-CN" altLang="en-US" sz="3400" dirty="0"/>
          </a:p>
          <a:p>
            <a:r>
              <a:rPr lang="en-US" altLang="zh-CN" sz="3400" dirty="0" err="1" smtClean="0"/>
              <a:t>q</a:t>
            </a:r>
            <a:r>
              <a:rPr lang="en-US" altLang="zh-CN" sz="3400" baseline="-25000" dirty="0" err="1" smtClean="0"/>
              <a:t>k</a:t>
            </a:r>
            <a:r>
              <a:rPr lang="en-US" altLang="zh-CN" sz="3400" dirty="0" smtClean="0"/>
              <a:t>={{</a:t>
            </a:r>
            <a:r>
              <a:rPr lang="en-US" altLang="zh-CN" sz="3400" dirty="0"/>
              <a:t>l</a:t>
            </a:r>
            <a:r>
              <a:rPr lang="en-US" altLang="zh-CN" sz="3400" baseline="-25000" dirty="0"/>
              <a:t>1</a:t>
            </a:r>
            <a:r>
              <a:rPr lang="en-US" altLang="zh-CN" sz="3400" dirty="0"/>
              <a:t>,…,</a:t>
            </a:r>
            <a:r>
              <a:rPr lang="en-US" altLang="zh-CN" sz="3400" dirty="0" err="1"/>
              <a:t>l</a:t>
            </a:r>
            <a:r>
              <a:rPr lang="en-US" altLang="zh-CN" sz="3400" baseline="-25000" dirty="0" err="1"/>
              <a:t>k</a:t>
            </a:r>
            <a:r>
              <a:rPr lang="en-US" altLang="zh-CN" sz="3400" dirty="0" smtClean="0"/>
              <a:t>}}</a:t>
            </a:r>
          </a:p>
          <a:p>
            <a:r>
              <a:rPr lang="en-US" altLang="zh-CN" sz="3400" dirty="0" smtClean="0"/>
              <a:t>The test {</a:t>
            </a:r>
            <a:r>
              <a:rPr lang="en-US" altLang="zh-CN" sz="3400" dirty="0" err="1" smtClean="0"/>
              <a:t>Init</a:t>
            </a:r>
            <a:r>
              <a:rPr lang="en-US" altLang="zh-CN" sz="3400" dirty="0" smtClean="0"/>
              <a:t>}</a:t>
            </a:r>
            <a:r>
              <a:rPr lang="en-US" altLang="zh-CN" sz="3400" dirty="0">
                <a:ea typeface="MS Gothic"/>
                <a:sym typeface="Symbol"/>
              </a:rPr>
              <a:t> </a:t>
            </a:r>
            <a:r>
              <a:rPr lang="en-US" altLang="zh-CN" sz="3400" dirty="0" smtClean="0">
                <a:ea typeface="MS Gothic"/>
                <a:sym typeface="Symbol"/>
              </a:rPr>
              <a:t>⊑</a:t>
            </a:r>
            <a:r>
              <a:rPr lang="en-US" altLang="zh-CN" sz="3400" dirty="0"/>
              <a:t> </a:t>
            </a:r>
            <a:r>
              <a:rPr lang="en-US" altLang="zh-CN" sz="3400" dirty="0" err="1" smtClean="0"/>
              <a:t>q</a:t>
            </a:r>
            <a:r>
              <a:rPr lang="en-US" altLang="zh-CN" sz="3400" baseline="-25000" dirty="0" err="1" smtClean="0"/>
              <a:t>k</a:t>
            </a:r>
            <a:r>
              <a:rPr lang="en-US" altLang="zh-CN" sz="3400" baseline="-25000" dirty="0" smtClean="0"/>
              <a:t> </a:t>
            </a:r>
            <a:r>
              <a:rPr lang="en-US" altLang="zh-CN" sz="3400" dirty="0" err="1" smtClean="0"/>
              <a:t>requies</a:t>
            </a:r>
            <a:r>
              <a:rPr lang="en-US" altLang="zh-CN" sz="3400" dirty="0" smtClean="0"/>
              <a:t> linear time.</a:t>
            </a:r>
          </a:p>
          <a:p>
            <a:r>
              <a:rPr lang="en-US" altLang="zh-CN" sz="3400" dirty="0"/>
              <a:t>The forward </a:t>
            </a:r>
            <a:r>
              <a:rPr lang="en-US" altLang="zh-CN" sz="3400" dirty="0" err="1" smtClean="0"/>
              <a:t>antichain</a:t>
            </a:r>
            <a:r>
              <a:rPr lang="en-US" altLang="zh-CN" sz="3400" dirty="0"/>
              <a:t> </a:t>
            </a:r>
            <a:r>
              <a:rPr lang="en-US" altLang="zh-CN" sz="3400" dirty="0" smtClean="0"/>
              <a:t>algorithm </a:t>
            </a:r>
            <a:r>
              <a:rPr lang="en-US" altLang="zh-CN" sz="3400" dirty="0"/>
              <a:t>terminates after a single iteration with </a:t>
            </a:r>
            <a:r>
              <a:rPr lang="en-US" altLang="zh-CN" sz="3400" dirty="0" smtClean="0"/>
              <a:t>~F </a:t>
            </a:r>
            <a:r>
              <a:rPr lang="en-US" altLang="zh-CN" sz="3400" dirty="0"/>
              <a:t>= {</a:t>
            </a:r>
            <a:r>
              <a:rPr lang="en-US" altLang="zh-CN" sz="3400" dirty="0" err="1"/>
              <a:t>Init</a:t>
            </a:r>
            <a:r>
              <a:rPr lang="en-US" altLang="zh-CN" sz="3400" dirty="0"/>
              <a:t>}, and the test </a:t>
            </a:r>
            <a:r>
              <a:rPr lang="en-US" altLang="zh-CN" sz="3400" dirty="0" smtClean="0"/>
              <a:t>~F ~</a:t>
            </a:r>
            <a:r>
              <a:rPr lang="en-US" altLang="zh-CN" sz="3400" dirty="0" smtClean="0">
                <a:ea typeface="MS Gothic"/>
                <a:sym typeface="Symbol"/>
              </a:rPr>
              <a:t>⊑</a:t>
            </a:r>
            <a:r>
              <a:rPr lang="en-US" altLang="zh-CN" sz="3400" dirty="0" smtClean="0"/>
              <a:t>{{</a:t>
            </a:r>
            <a:r>
              <a:rPr lang="en-US" altLang="zh-CN" sz="3400" dirty="0" err="1" smtClean="0"/>
              <a:t>l</a:t>
            </a:r>
            <a:r>
              <a:rPr lang="en-US" altLang="zh-CN" sz="3400" baseline="-25000" dirty="0" err="1" smtClean="0"/>
              <a:t>k</a:t>
            </a:r>
            <a:r>
              <a:rPr lang="en-US" altLang="zh-CN" sz="3400" dirty="0"/>
              <a:t>}} is done in constant time.</a:t>
            </a:r>
            <a:r>
              <a:rPr lang="en-US" altLang="zh-CN" sz="3400" dirty="0" smtClean="0"/>
              <a:t> </a:t>
            </a:r>
          </a:p>
          <a:p>
            <a:r>
              <a:rPr lang="en-US" altLang="zh-CN" sz="3400" dirty="0"/>
              <a:t>A similar proof holds for the second part of the theorem: for the family </a:t>
            </a:r>
            <a:r>
              <a:rPr lang="en-US" altLang="zh-CN" sz="3400" dirty="0" err="1" smtClean="0"/>
              <a:t>B</a:t>
            </a:r>
            <a:r>
              <a:rPr lang="en-US" altLang="zh-CN" sz="3400" baseline="-25000" dirty="0" err="1" smtClean="0"/>
              <a:t>k</a:t>
            </a:r>
            <a:r>
              <a:rPr lang="en-US" altLang="zh-CN" sz="3400" dirty="0" smtClean="0"/>
              <a:t>, k</a:t>
            </a:r>
            <a:r>
              <a:rPr lang="en-US" altLang="zh-CN" sz="3400" dirty="0" smtClean="0">
                <a:sym typeface="Symbol"/>
              </a:rPr>
              <a:t></a:t>
            </a:r>
            <a:r>
              <a:rPr lang="en-US" altLang="zh-CN" sz="3400" dirty="0" smtClean="0"/>
              <a:t>2</a:t>
            </a:r>
            <a:r>
              <a:rPr lang="en-US" altLang="zh-CN" sz="3400" dirty="0"/>
              <a:t>, choose each </a:t>
            </a:r>
            <a:r>
              <a:rPr lang="en-US" altLang="zh-CN" sz="3400" dirty="0" err="1"/>
              <a:t>B</a:t>
            </a:r>
            <a:r>
              <a:rPr lang="en-US" altLang="zh-CN" sz="3400" baseline="-25000" dirty="0" err="1"/>
              <a:t>k</a:t>
            </a:r>
            <a:r>
              <a:rPr lang="en-US" altLang="zh-CN" sz="3400" dirty="0"/>
              <a:t> to be the reverse of </a:t>
            </a:r>
            <a:r>
              <a:rPr lang="en-US" altLang="zh-CN" sz="3400" dirty="0" err="1"/>
              <a:t>A</a:t>
            </a:r>
            <a:r>
              <a:rPr lang="en-US" altLang="zh-CN" sz="3400" baseline="-25000" dirty="0" err="1"/>
              <a:t>k</a:t>
            </a:r>
            <a:r>
              <a:rPr lang="en-US" altLang="zh-CN" sz="3400" dirty="0" smtClean="0"/>
              <a:t>.      </a:t>
            </a:r>
            <a:r>
              <a:rPr lang="en-US" altLang="zh-CN" sz="2800" dirty="0" smtClean="0">
                <a:ea typeface="MS PGothic"/>
                <a:sym typeface="Symbol"/>
              </a:rPr>
              <a:t>∎</a:t>
            </a:r>
            <a:endParaRPr lang="en-US" altLang="zh-CN" sz="2800" dirty="0"/>
          </a:p>
          <a:p>
            <a:endParaRPr lang="en-US" altLang="zh-CN" sz="3400" dirty="0"/>
          </a:p>
          <a:p>
            <a:endParaRPr lang="zh-CN" altLang="en-US" dirty="0"/>
          </a:p>
          <a:p>
            <a:endParaRPr lang="en-US" altLang="zh-CN" dirty="0" smtClean="0"/>
          </a:p>
          <a:p>
            <a:endParaRPr lang="zh-CN" altLang="en-US" dirty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21475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Traditional method for universality problem:</a:t>
            </a:r>
          </a:p>
          <a:p>
            <a:pPr lvl="1"/>
            <a:r>
              <a:rPr lang="en-US" altLang="zh-CN" dirty="0" err="1"/>
              <a:t>determinize</a:t>
            </a:r>
            <a:r>
              <a:rPr lang="en-US" altLang="zh-CN" dirty="0"/>
              <a:t> the automaton </a:t>
            </a:r>
            <a:r>
              <a:rPr lang="en-US" altLang="zh-CN" dirty="0" smtClean="0"/>
              <a:t>using the </a:t>
            </a:r>
            <a:r>
              <a:rPr lang="en-US" altLang="zh-CN" dirty="0"/>
              <a:t>subset </a:t>
            </a:r>
            <a:r>
              <a:rPr lang="en-US" altLang="zh-CN" dirty="0" smtClean="0"/>
              <a:t>construction;</a:t>
            </a:r>
          </a:p>
          <a:p>
            <a:pPr lvl="1"/>
            <a:r>
              <a:rPr lang="en-US" altLang="zh-CN" dirty="0"/>
              <a:t>check for the reachability of a set </a:t>
            </a:r>
            <a:r>
              <a:rPr lang="en-US" altLang="zh-CN" dirty="0" smtClean="0"/>
              <a:t>containing only </a:t>
            </a:r>
            <a:r>
              <a:rPr lang="en-US" altLang="zh-CN" dirty="0" err="1"/>
              <a:t>nonaccepting</a:t>
            </a:r>
            <a:r>
              <a:rPr lang="en-US" altLang="zh-CN" dirty="0"/>
              <a:t> </a:t>
            </a:r>
            <a:r>
              <a:rPr lang="en-US" altLang="zh-CN" dirty="0" smtClean="0"/>
              <a:t>states.</a:t>
            </a:r>
          </a:p>
          <a:p>
            <a:r>
              <a:rPr lang="en-US" altLang="zh-CN" dirty="0" smtClean="0"/>
              <a:t>The exponential explosion of subset construction is </a:t>
            </a:r>
            <a:r>
              <a:rPr lang="en-US" altLang="zh-CN" dirty="0"/>
              <a:t>in some sense </a:t>
            </a:r>
            <a:r>
              <a:rPr lang="en-US" altLang="zh-CN" dirty="0" smtClean="0"/>
              <a:t>unavoidable.</a:t>
            </a:r>
          </a:p>
          <a:p>
            <a:r>
              <a:rPr lang="en-US" altLang="zh-CN" dirty="0" smtClean="0"/>
              <a:t>The </a:t>
            </a:r>
            <a:r>
              <a:rPr lang="en-US" altLang="zh-CN" dirty="0"/>
              <a:t>universality problem is </a:t>
            </a:r>
            <a:r>
              <a:rPr lang="en-US" altLang="zh-CN" dirty="0" err="1" smtClean="0"/>
              <a:t>PSpace</a:t>
            </a:r>
            <a:r>
              <a:rPr lang="en-US" altLang="zh-CN" dirty="0" smtClean="0"/>
              <a:t>-complete.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2351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Pratical</a:t>
            </a:r>
            <a:r>
              <a:rPr lang="en-US" altLang="zh-CN" dirty="0" smtClean="0"/>
              <a:t> Evaluation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5887"/>
            <a:ext cx="8533603" cy="665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983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36712"/>
            <a:ext cx="8851273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96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Language Inclusion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Consider two </a:t>
            </a:r>
            <a:r>
              <a:rPr lang="en-US" altLang="zh-CN" dirty="0" smtClean="0"/>
              <a:t>NFAs A </a:t>
            </a:r>
            <a:r>
              <a:rPr lang="en-US" altLang="zh-CN" dirty="0"/>
              <a:t>= </a:t>
            </a:r>
            <a:r>
              <a:rPr lang="en-US" altLang="zh-CN" dirty="0" smtClean="0"/>
              <a:t>&lt;</a:t>
            </a:r>
            <a:r>
              <a:rPr lang="en-US" altLang="zh-CN" dirty="0" err="1" smtClean="0"/>
              <a:t>Loc</a:t>
            </a:r>
            <a:r>
              <a:rPr lang="en-US" altLang="zh-CN" baseline="-25000" dirty="0" err="1" smtClean="0"/>
              <a:t>A</a:t>
            </a:r>
            <a:r>
              <a:rPr lang="en-US" altLang="zh-CN" dirty="0"/>
              <a:t>, </a:t>
            </a:r>
            <a:r>
              <a:rPr lang="en-US" altLang="zh-CN" dirty="0" err="1"/>
              <a:t>Init</a:t>
            </a:r>
            <a:r>
              <a:rPr lang="en-US" altLang="zh-CN" baseline="-25000" dirty="0" err="1"/>
              <a:t>A</a:t>
            </a:r>
            <a:r>
              <a:rPr lang="en-US" altLang="zh-CN" dirty="0"/>
              <a:t>, </a:t>
            </a:r>
            <a:r>
              <a:rPr lang="en-US" altLang="zh-CN" dirty="0" err="1"/>
              <a:t>Fin</a:t>
            </a:r>
            <a:r>
              <a:rPr lang="en-US" altLang="zh-CN" baseline="-25000" dirty="0" err="1"/>
              <a:t>A</a:t>
            </a:r>
            <a:r>
              <a:rPr lang="en-US" altLang="zh-CN" dirty="0" smtClean="0"/>
              <a:t>,</a:t>
            </a:r>
            <a:r>
              <a:rPr lang="en-US" altLang="zh-CN" dirty="0" smtClean="0">
                <a:sym typeface="Symbol"/>
              </a:rPr>
              <a:t></a:t>
            </a:r>
            <a:r>
              <a:rPr lang="en-US" altLang="zh-CN" dirty="0" smtClean="0"/>
              <a:t>, </a:t>
            </a:r>
            <a:r>
              <a:rPr lang="en-US" altLang="zh-CN" dirty="0" smtClean="0">
                <a:sym typeface="Symbol"/>
              </a:rPr>
              <a:t></a:t>
            </a:r>
            <a:r>
              <a:rPr lang="en-US" altLang="zh-CN" baseline="-25000" dirty="0" smtClean="0">
                <a:sym typeface="Symbol"/>
              </a:rPr>
              <a:t>A</a:t>
            </a:r>
            <a:r>
              <a:rPr lang="en-US" altLang="zh-CN" dirty="0" smtClean="0">
                <a:sym typeface="Symbol"/>
              </a:rPr>
              <a:t>&gt;</a:t>
            </a:r>
            <a:r>
              <a:rPr lang="en-US" altLang="zh-CN" dirty="0" smtClean="0"/>
              <a:t> </a:t>
            </a:r>
            <a:r>
              <a:rPr lang="en-US" altLang="zh-CN" dirty="0"/>
              <a:t>and B = </a:t>
            </a:r>
            <a:r>
              <a:rPr lang="en-US" altLang="zh-CN" dirty="0" smtClean="0"/>
              <a:t>&lt;</a:t>
            </a:r>
            <a:r>
              <a:rPr lang="en-US" altLang="zh-CN" dirty="0" err="1" smtClean="0"/>
              <a:t>Loc</a:t>
            </a:r>
            <a:r>
              <a:rPr lang="en-US" altLang="zh-CN" baseline="-25000" dirty="0" err="1" smtClean="0"/>
              <a:t>B</a:t>
            </a:r>
            <a:r>
              <a:rPr lang="en-US" altLang="zh-CN" dirty="0"/>
              <a:t>, </a:t>
            </a:r>
            <a:r>
              <a:rPr lang="en-US" altLang="zh-CN" dirty="0" err="1"/>
              <a:t>Init</a:t>
            </a:r>
            <a:r>
              <a:rPr lang="en-US" altLang="zh-CN" baseline="-25000" dirty="0" err="1"/>
              <a:t>B</a:t>
            </a:r>
            <a:r>
              <a:rPr lang="en-US" altLang="zh-CN" dirty="0"/>
              <a:t>, </a:t>
            </a:r>
            <a:r>
              <a:rPr lang="en-US" altLang="zh-CN" dirty="0" err="1"/>
              <a:t>Fin</a:t>
            </a:r>
            <a:r>
              <a:rPr lang="en-US" altLang="zh-CN" baseline="-25000" dirty="0" err="1"/>
              <a:t>B</a:t>
            </a:r>
            <a:r>
              <a:rPr lang="en-US" altLang="zh-CN" dirty="0" smtClean="0"/>
              <a:t>,</a:t>
            </a:r>
            <a:r>
              <a:rPr lang="en-US" altLang="zh-CN" dirty="0">
                <a:sym typeface="Symbol"/>
              </a:rPr>
              <a:t> </a:t>
            </a:r>
            <a:r>
              <a:rPr lang="en-US" altLang="zh-CN" dirty="0" smtClean="0"/>
              <a:t>, </a:t>
            </a:r>
            <a:r>
              <a:rPr lang="en-US" altLang="zh-CN" dirty="0" smtClean="0">
                <a:sym typeface="Symbol"/>
              </a:rPr>
              <a:t></a:t>
            </a:r>
            <a:r>
              <a:rPr lang="en-US" altLang="zh-CN" baseline="-25000" dirty="0" smtClean="0">
                <a:sym typeface="Symbol"/>
              </a:rPr>
              <a:t>B</a:t>
            </a:r>
            <a:r>
              <a:rPr lang="en-US" altLang="zh-CN" dirty="0" smtClean="0">
                <a:sym typeface="Symbol"/>
              </a:rPr>
              <a:t>&gt;</a:t>
            </a:r>
            <a:r>
              <a:rPr lang="en-US" altLang="zh-CN" dirty="0" smtClean="0"/>
              <a:t> </a:t>
            </a:r>
            <a:r>
              <a:rPr lang="en-US" altLang="zh-CN" dirty="0"/>
              <a:t>over the </a:t>
            </a:r>
            <a:r>
              <a:rPr lang="en-US" altLang="zh-CN" dirty="0" smtClean="0"/>
              <a:t>same alphabet</a:t>
            </a:r>
            <a:r>
              <a:rPr lang="en-US" altLang="zh-CN" dirty="0"/>
              <a:t>. </a:t>
            </a:r>
            <a:endParaRPr lang="en-US" altLang="zh-CN" dirty="0" smtClean="0"/>
          </a:p>
          <a:p>
            <a:r>
              <a:rPr lang="en-US" altLang="zh-CN" dirty="0" smtClean="0"/>
              <a:t>We </a:t>
            </a:r>
            <a:r>
              <a:rPr lang="en-US" altLang="zh-CN" dirty="0"/>
              <a:t>wish to check whether Lang(A) </a:t>
            </a:r>
            <a:r>
              <a:rPr lang="en-US" altLang="zh-CN" dirty="0" smtClean="0">
                <a:sym typeface="Symbol"/>
              </a:rPr>
              <a:t></a:t>
            </a:r>
            <a:r>
              <a:rPr lang="en-US" altLang="zh-CN" dirty="0" smtClean="0"/>
              <a:t>Lang(B).</a:t>
            </a:r>
          </a:p>
          <a:p>
            <a:r>
              <a:rPr lang="en-US" altLang="zh-CN" dirty="0"/>
              <a:t>An </a:t>
            </a:r>
            <a:r>
              <a:rPr lang="en-US" altLang="zh-CN" dirty="0" err="1"/>
              <a:t>antichain</a:t>
            </a:r>
            <a:r>
              <a:rPr lang="en-US" altLang="zh-CN" dirty="0"/>
              <a:t> </a:t>
            </a:r>
            <a:r>
              <a:rPr lang="en-US" altLang="zh-CN" dirty="0" smtClean="0"/>
              <a:t>over </a:t>
            </a:r>
            <a:r>
              <a:rPr lang="en-US" altLang="zh-CN" dirty="0" err="1" smtClean="0"/>
              <a:t>Loc</a:t>
            </a:r>
            <a:r>
              <a:rPr lang="en-US" altLang="zh-CN" baseline="-25000" dirty="0" err="1" smtClean="0"/>
              <a:t>A</a:t>
            </a:r>
            <a:r>
              <a:rPr lang="en-US" altLang="zh-CN" dirty="0" smtClean="0"/>
              <a:t> </a:t>
            </a:r>
            <a:r>
              <a:rPr lang="en-US" altLang="zh-CN" dirty="0"/>
              <a:t>× 2</a:t>
            </a:r>
            <a:r>
              <a:rPr lang="en-US" altLang="zh-CN" baseline="30000" dirty="0"/>
              <a:t>Loc</a:t>
            </a:r>
            <a:r>
              <a:rPr lang="en-US" altLang="zh-CN" baseline="14000" dirty="0"/>
              <a:t>B</a:t>
            </a:r>
            <a:r>
              <a:rPr lang="en-US" altLang="zh-CN" dirty="0"/>
              <a:t> is a set </a:t>
            </a:r>
            <a:r>
              <a:rPr lang="en-US" altLang="zh-CN" dirty="0" smtClean="0"/>
              <a:t>q</a:t>
            </a:r>
            <a:r>
              <a:rPr lang="en-US" altLang="zh-CN" dirty="0" smtClean="0">
                <a:sym typeface="Symbol"/>
              </a:rPr>
              <a:t></a:t>
            </a:r>
            <a:r>
              <a:rPr lang="en-US" altLang="zh-CN" dirty="0" smtClean="0"/>
              <a:t>2</a:t>
            </a:r>
            <a:r>
              <a:rPr lang="en-US" altLang="zh-CN" baseline="30000" dirty="0" smtClean="0"/>
              <a:t>Loc</a:t>
            </a:r>
            <a:r>
              <a:rPr lang="en-US" altLang="zh-CN" baseline="14000" dirty="0" smtClean="0"/>
              <a:t>A</a:t>
            </a:r>
            <a:r>
              <a:rPr lang="en-US" altLang="zh-CN" baseline="30000" dirty="0" smtClean="0"/>
              <a:t>×2</a:t>
            </a:r>
            <a:r>
              <a:rPr lang="en-US" altLang="zh-CN" baseline="44000" dirty="0" smtClean="0"/>
              <a:t>Loc</a:t>
            </a:r>
            <a:r>
              <a:rPr lang="en-US" altLang="zh-CN" baseline="36000" dirty="0" smtClean="0"/>
              <a:t>B</a:t>
            </a:r>
            <a:r>
              <a:rPr lang="en-US" altLang="zh-CN" dirty="0" smtClean="0"/>
              <a:t> </a:t>
            </a:r>
            <a:r>
              <a:rPr lang="en-US" altLang="zh-CN" dirty="0"/>
              <a:t>such that for all </a:t>
            </a:r>
            <a:r>
              <a:rPr lang="en-US" altLang="zh-CN" dirty="0" smtClean="0"/>
              <a:t>(l</a:t>
            </a:r>
            <a:r>
              <a:rPr lang="en-US" altLang="zh-CN" baseline="-25000" dirty="0" smtClean="0"/>
              <a:t>1</a:t>
            </a:r>
            <a:r>
              <a:rPr lang="en-US" altLang="zh-CN" dirty="0"/>
              <a:t>, s</a:t>
            </a:r>
            <a:r>
              <a:rPr lang="en-US" altLang="zh-CN" baseline="-25000" dirty="0"/>
              <a:t>1</a:t>
            </a:r>
            <a:r>
              <a:rPr lang="en-US" altLang="zh-CN" dirty="0"/>
              <a:t>), </a:t>
            </a:r>
            <a:r>
              <a:rPr lang="en-US" altLang="zh-CN" dirty="0" smtClean="0"/>
              <a:t>(l</a:t>
            </a:r>
            <a:r>
              <a:rPr lang="en-US" altLang="zh-CN" baseline="-25000" dirty="0" smtClean="0"/>
              <a:t>2</a:t>
            </a:r>
            <a:r>
              <a:rPr lang="en-US" altLang="zh-CN" dirty="0"/>
              <a:t>, s</a:t>
            </a:r>
            <a:r>
              <a:rPr lang="en-US" altLang="zh-CN" baseline="-25000" dirty="0"/>
              <a:t>2</a:t>
            </a:r>
            <a:r>
              <a:rPr lang="en-US" altLang="zh-CN" dirty="0" smtClean="0"/>
              <a:t>)</a:t>
            </a:r>
            <a:r>
              <a:rPr lang="en-US" altLang="zh-CN" dirty="0" smtClean="0">
                <a:sym typeface="Symbol"/>
              </a:rPr>
              <a:t></a:t>
            </a:r>
            <a:r>
              <a:rPr lang="en-US" altLang="zh-CN" dirty="0" smtClean="0"/>
              <a:t>q with l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 </a:t>
            </a:r>
            <a:r>
              <a:rPr lang="en-US" altLang="zh-CN" dirty="0"/>
              <a:t>= </a:t>
            </a:r>
            <a:r>
              <a:rPr lang="en-US" altLang="zh-CN" dirty="0" smtClean="0"/>
              <a:t>l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 </a:t>
            </a:r>
            <a:r>
              <a:rPr lang="en-US" altLang="zh-CN" dirty="0"/>
              <a:t>and s</a:t>
            </a:r>
            <a:r>
              <a:rPr lang="en-US" altLang="zh-CN" baseline="-25000" dirty="0"/>
              <a:t>1</a:t>
            </a:r>
            <a:r>
              <a:rPr lang="en-US" altLang="zh-CN" dirty="0"/>
              <a:t> </a:t>
            </a:r>
            <a:r>
              <a:rPr lang="en-US" altLang="zh-CN" dirty="0" smtClean="0">
                <a:sym typeface="Symbol"/>
              </a:rPr>
              <a:t></a:t>
            </a:r>
            <a:r>
              <a:rPr lang="en-US" altLang="zh-CN" dirty="0" smtClean="0"/>
              <a:t> </a:t>
            </a:r>
            <a:r>
              <a:rPr lang="en-US" altLang="zh-CN" dirty="0"/>
              <a:t>s</a:t>
            </a:r>
            <a:r>
              <a:rPr lang="en-US" altLang="zh-CN" baseline="-25000" dirty="0"/>
              <a:t>2</a:t>
            </a:r>
            <a:r>
              <a:rPr lang="en-US" altLang="zh-CN" dirty="0"/>
              <a:t>, we have neither s</a:t>
            </a:r>
            <a:r>
              <a:rPr lang="en-US" altLang="zh-CN" baseline="-25000" dirty="0"/>
              <a:t>1</a:t>
            </a:r>
            <a:r>
              <a:rPr lang="en-US" altLang="zh-CN" dirty="0"/>
              <a:t> </a:t>
            </a:r>
            <a:r>
              <a:rPr lang="en-US" altLang="zh-CN" dirty="0">
                <a:sym typeface="Symbol"/>
              </a:rPr>
              <a:t></a:t>
            </a:r>
            <a:r>
              <a:rPr lang="en-US" altLang="zh-CN" dirty="0" smtClean="0"/>
              <a:t> </a:t>
            </a:r>
            <a:r>
              <a:rPr lang="en-US" altLang="zh-CN" dirty="0"/>
              <a:t>s</a:t>
            </a:r>
            <a:r>
              <a:rPr lang="en-US" altLang="zh-CN" baseline="-25000" dirty="0"/>
              <a:t>2</a:t>
            </a:r>
            <a:r>
              <a:rPr lang="en-US" altLang="zh-CN" dirty="0"/>
              <a:t> nor s</a:t>
            </a:r>
            <a:r>
              <a:rPr lang="en-US" altLang="zh-CN" baseline="-25000" dirty="0"/>
              <a:t>2</a:t>
            </a:r>
            <a:r>
              <a:rPr lang="en-US" altLang="zh-CN" dirty="0"/>
              <a:t> </a:t>
            </a:r>
            <a:r>
              <a:rPr lang="en-US" altLang="zh-CN" dirty="0">
                <a:sym typeface="Symbol"/>
              </a:rPr>
              <a:t></a:t>
            </a:r>
            <a:r>
              <a:rPr lang="en-US" altLang="zh-CN" dirty="0" smtClean="0"/>
              <a:t> </a:t>
            </a:r>
            <a:r>
              <a:rPr lang="en-US" altLang="zh-CN" dirty="0"/>
              <a:t>s</a:t>
            </a:r>
            <a:r>
              <a:rPr lang="en-US" altLang="zh-CN" baseline="-25000" dirty="0"/>
              <a:t>1</a:t>
            </a:r>
            <a:r>
              <a:rPr lang="en-US" altLang="zh-CN" dirty="0"/>
              <a:t>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8753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Language Inclusion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Given a set </a:t>
            </a:r>
            <a:r>
              <a:rPr lang="en-US" altLang="zh-CN" dirty="0"/>
              <a:t>q</a:t>
            </a:r>
            <a:r>
              <a:rPr lang="en-US" altLang="zh-CN" dirty="0">
                <a:sym typeface="Symbol"/>
              </a:rPr>
              <a:t></a:t>
            </a:r>
            <a:r>
              <a:rPr lang="en-US" altLang="zh-CN" dirty="0" smtClean="0"/>
              <a:t>2</a:t>
            </a:r>
            <a:r>
              <a:rPr lang="en-US" altLang="zh-CN" baseline="30000" dirty="0" smtClean="0"/>
              <a:t>Loc</a:t>
            </a:r>
            <a:r>
              <a:rPr lang="en-US" altLang="zh-CN" baseline="14000" dirty="0" smtClean="0"/>
              <a:t>A</a:t>
            </a:r>
            <a:r>
              <a:rPr lang="en-US" altLang="zh-CN" baseline="30000" dirty="0" smtClean="0"/>
              <a:t>×2</a:t>
            </a:r>
            <a:r>
              <a:rPr lang="en-US" altLang="zh-CN" baseline="44000" dirty="0" smtClean="0"/>
              <a:t>Loc</a:t>
            </a:r>
            <a:r>
              <a:rPr lang="en-US" altLang="zh-CN" baseline="36000" dirty="0" smtClean="0"/>
              <a:t>B</a:t>
            </a:r>
            <a:r>
              <a:rPr lang="en-US" altLang="zh-CN" dirty="0" smtClean="0"/>
              <a:t>, an element (</a:t>
            </a:r>
            <a:r>
              <a:rPr lang="en-US" altLang="zh-CN" dirty="0" err="1" smtClean="0"/>
              <a:t>l,s</a:t>
            </a:r>
            <a:r>
              <a:rPr lang="en-US" altLang="zh-CN" dirty="0" smtClean="0"/>
              <a:t>)</a:t>
            </a:r>
            <a:r>
              <a:rPr lang="en-US" altLang="zh-CN" dirty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q is maximal </a:t>
            </a:r>
            <a:r>
              <a:rPr lang="en-US" altLang="zh-CN" dirty="0" err="1" smtClean="0">
                <a:sym typeface="Symbol"/>
              </a:rPr>
              <a:t>iff</a:t>
            </a:r>
            <a:r>
              <a:rPr lang="en-US" altLang="zh-CN" dirty="0" smtClean="0">
                <a:sym typeface="Symbol"/>
              </a:rPr>
              <a:t> for every s’ with </a:t>
            </a:r>
            <a:r>
              <a:rPr lang="en-US" altLang="zh-CN" dirty="0" err="1" smtClean="0">
                <a:sym typeface="Symbol"/>
              </a:rPr>
              <a:t>s’s</a:t>
            </a:r>
            <a:r>
              <a:rPr lang="en-US" altLang="zh-CN" dirty="0" smtClean="0">
                <a:sym typeface="Symbol"/>
              </a:rPr>
              <a:t>, we have (</a:t>
            </a:r>
            <a:r>
              <a:rPr lang="en-US" altLang="zh-CN" dirty="0" err="1" smtClean="0">
                <a:sym typeface="Symbol"/>
              </a:rPr>
              <a:t>l,s</a:t>
            </a:r>
            <a:r>
              <a:rPr lang="en-US" altLang="zh-CN" dirty="0" smtClean="0">
                <a:sym typeface="Symbol"/>
              </a:rPr>
              <a:t>’)q and we denote q the set of maximal elements of q.</a:t>
            </a:r>
          </a:p>
          <a:p>
            <a:r>
              <a:rPr lang="en-US" altLang="zh-CN" dirty="0" smtClean="0">
                <a:sym typeface="Symbol"/>
              </a:rPr>
              <a:t>q</a:t>
            </a:r>
            <a:r>
              <a:rPr lang="en-US" altLang="zh-CN" dirty="0">
                <a:ea typeface="MS Gothic"/>
                <a:sym typeface="Symbol"/>
              </a:rPr>
              <a:t> </a:t>
            </a:r>
            <a:r>
              <a:rPr lang="en-US" altLang="zh-CN" dirty="0" smtClean="0">
                <a:ea typeface="MS Gothic"/>
                <a:sym typeface="Symbol"/>
              </a:rPr>
              <a:t>⊑</a:t>
            </a:r>
            <a:r>
              <a:rPr lang="en-US" altLang="zh-CN" baseline="-25000" dirty="0" smtClean="0">
                <a:ea typeface="MS Gothic"/>
                <a:sym typeface="Symbol"/>
              </a:rPr>
              <a:t>l</a:t>
            </a:r>
            <a:r>
              <a:rPr lang="en-US" altLang="zh-CN" dirty="0" smtClean="0">
                <a:ea typeface="MS Gothic"/>
                <a:sym typeface="Symbol"/>
              </a:rPr>
              <a:t> q’ </a:t>
            </a:r>
            <a:r>
              <a:rPr lang="en-US" altLang="zh-CN" dirty="0" err="1" smtClean="0">
                <a:ea typeface="MS Gothic"/>
                <a:sym typeface="Symbol"/>
              </a:rPr>
              <a:t>iff</a:t>
            </a:r>
            <a:r>
              <a:rPr lang="en-US" altLang="zh-CN" dirty="0" smtClean="0">
                <a:ea typeface="MS Gothic"/>
                <a:sym typeface="Symbol"/>
              </a:rPr>
              <a:t> (</a:t>
            </a:r>
            <a:r>
              <a:rPr lang="en-US" altLang="zh-CN" dirty="0" err="1" smtClean="0">
                <a:ea typeface="MS Gothic"/>
                <a:sym typeface="Symbol"/>
              </a:rPr>
              <a:t>l,s</a:t>
            </a:r>
            <a:r>
              <a:rPr lang="en-US" altLang="zh-CN" dirty="0" smtClean="0">
                <a:ea typeface="MS Gothic"/>
                <a:sym typeface="Symbol"/>
              </a:rPr>
              <a:t>)</a:t>
            </a:r>
            <a:r>
              <a:rPr lang="en-US" altLang="zh-CN" dirty="0">
                <a:sym typeface="Symbol"/>
              </a:rPr>
              <a:t> </a:t>
            </a:r>
            <a:r>
              <a:rPr lang="en-US" altLang="zh-CN" dirty="0" smtClean="0">
                <a:sym typeface="Symbol"/>
              </a:rPr>
              <a:t>q (</a:t>
            </a:r>
            <a:r>
              <a:rPr lang="en-US" altLang="zh-CN" dirty="0" err="1" smtClean="0">
                <a:sym typeface="Symbol"/>
              </a:rPr>
              <a:t>l,s</a:t>
            </a:r>
            <a:r>
              <a:rPr lang="en-US" altLang="zh-CN" dirty="0" smtClean="0">
                <a:sym typeface="Symbol"/>
              </a:rPr>
              <a:t>’)</a:t>
            </a:r>
            <a:r>
              <a:rPr lang="en-US" altLang="zh-CN" dirty="0">
                <a:sym typeface="Symbol"/>
              </a:rPr>
              <a:t> </a:t>
            </a:r>
            <a:r>
              <a:rPr lang="en-US" altLang="zh-CN" dirty="0" smtClean="0">
                <a:sym typeface="Symbol"/>
              </a:rPr>
              <a:t>q’: </a:t>
            </a:r>
            <a:r>
              <a:rPr lang="en-US" altLang="zh-CN" dirty="0" err="1" smtClean="0">
                <a:sym typeface="Symbol"/>
              </a:rPr>
              <a:t>ss</a:t>
            </a:r>
            <a:r>
              <a:rPr lang="en-US" altLang="zh-CN" dirty="0" smtClean="0">
                <a:sym typeface="Symbol"/>
              </a:rPr>
              <a:t>’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3200" dirty="0" smtClean="0">
                <a:sym typeface="Symbol"/>
              </a:rPr>
              <a:t>q </a:t>
            </a:r>
            <a:r>
              <a:rPr lang="en-US" altLang="zh-CN" sz="3200" dirty="0" smtClean="0">
                <a:ea typeface="MS PGothic"/>
              </a:rPr>
              <a:t>⊔</a:t>
            </a:r>
            <a:r>
              <a:rPr lang="en-US" altLang="zh-CN" sz="3200" baseline="-25000" dirty="0" smtClean="0">
                <a:ea typeface="MS PGothic"/>
              </a:rPr>
              <a:t>l </a:t>
            </a:r>
            <a:r>
              <a:rPr lang="en-US" altLang="zh-CN" sz="3200" dirty="0" smtClean="0">
                <a:ea typeface="MS PGothic"/>
              </a:rPr>
              <a:t>q’ =</a:t>
            </a:r>
            <a:r>
              <a:rPr lang="en-US" altLang="zh-CN" sz="3200" dirty="0">
                <a:sym typeface="Symbol"/>
              </a:rPr>
              <a:t></a:t>
            </a:r>
            <a:r>
              <a:rPr lang="en-US" altLang="zh-CN" sz="3200" dirty="0" smtClean="0">
                <a:sym typeface="Symbol"/>
              </a:rPr>
              <a:t>{(</a:t>
            </a:r>
            <a:r>
              <a:rPr lang="en-US" altLang="zh-CN" sz="3200" dirty="0" err="1" smtClean="0">
                <a:sym typeface="Symbol"/>
              </a:rPr>
              <a:t>l,s</a:t>
            </a:r>
            <a:r>
              <a:rPr lang="en-US" altLang="zh-CN" sz="3200" dirty="0" smtClean="0">
                <a:sym typeface="Symbol"/>
              </a:rPr>
              <a:t>)| (</a:t>
            </a:r>
            <a:r>
              <a:rPr lang="en-US" altLang="zh-CN" sz="3200" dirty="0" err="1" smtClean="0">
                <a:sym typeface="Symbol"/>
              </a:rPr>
              <a:t>l,s</a:t>
            </a:r>
            <a:r>
              <a:rPr lang="en-US" altLang="zh-CN" sz="3200" dirty="0" smtClean="0">
                <a:sym typeface="Symbol"/>
              </a:rPr>
              <a:t>)</a:t>
            </a:r>
            <a:r>
              <a:rPr lang="en-US" altLang="zh-CN" sz="3200" dirty="0">
                <a:sym typeface="Symbol"/>
              </a:rPr>
              <a:t>q </a:t>
            </a:r>
            <a:r>
              <a:rPr lang="en-US" altLang="zh-CN" sz="3200" dirty="0" smtClean="0">
                <a:ea typeface="MS PGothic"/>
                <a:sym typeface="Symbol"/>
              </a:rPr>
              <a:t>∨(</a:t>
            </a:r>
            <a:r>
              <a:rPr lang="en-US" altLang="zh-CN" sz="3200" dirty="0" err="1" smtClean="0">
                <a:ea typeface="MS PGothic"/>
                <a:sym typeface="Symbol"/>
              </a:rPr>
              <a:t>l,s</a:t>
            </a:r>
            <a:r>
              <a:rPr lang="en-US" altLang="zh-CN" sz="3200" dirty="0" smtClean="0">
                <a:ea typeface="MS PGothic"/>
                <a:sym typeface="Symbol"/>
              </a:rPr>
              <a:t>)</a:t>
            </a:r>
            <a:r>
              <a:rPr lang="en-US" altLang="zh-CN" sz="3200" dirty="0" smtClean="0">
                <a:sym typeface="Symbol"/>
              </a:rPr>
              <a:t> </a:t>
            </a:r>
            <a:r>
              <a:rPr lang="en-US" altLang="zh-CN" sz="3200" dirty="0">
                <a:sym typeface="Symbol"/>
              </a:rPr>
              <a:t>q’} </a:t>
            </a:r>
            <a:r>
              <a:rPr lang="en-US" altLang="zh-CN" sz="3200" dirty="0" smtClean="0">
                <a:sym typeface="Symbol"/>
              </a:rPr>
              <a:t>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3200" dirty="0"/>
              <a:t>q </a:t>
            </a:r>
            <a:r>
              <a:rPr lang="en-US" altLang="zh-CN" sz="3200" dirty="0" smtClean="0">
                <a:ea typeface="MS PGothic"/>
              </a:rPr>
              <a:t>⊓</a:t>
            </a:r>
            <a:r>
              <a:rPr lang="en-US" altLang="zh-CN" sz="3200" baseline="-25000" dirty="0" smtClean="0">
                <a:ea typeface="MS PGothic"/>
              </a:rPr>
              <a:t>l</a:t>
            </a:r>
            <a:r>
              <a:rPr lang="en-US" altLang="zh-CN" sz="3200" dirty="0" smtClean="0">
                <a:ea typeface="MS PGothic"/>
              </a:rPr>
              <a:t> </a:t>
            </a:r>
            <a:r>
              <a:rPr lang="en-US" altLang="zh-CN" sz="3200" dirty="0">
                <a:ea typeface="MS PGothic"/>
              </a:rPr>
              <a:t>q’=</a:t>
            </a:r>
            <a:r>
              <a:rPr lang="en-US" altLang="zh-CN" sz="3200" dirty="0">
                <a:sym typeface="Symbol"/>
              </a:rPr>
              <a:t> </a:t>
            </a:r>
            <a:r>
              <a:rPr lang="en-US" altLang="zh-CN" sz="3200" dirty="0" smtClean="0">
                <a:sym typeface="Symbol"/>
              </a:rPr>
              <a:t>{(</a:t>
            </a:r>
            <a:r>
              <a:rPr lang="en-US" altLang="zh-CN" sz="3200" dirty="0" err="1" smtClean="0">
                <a:sym typeface="Symbol"/>
              </a:rPr>
              <a:t>l,s</a:t>
            </a:r>
            <a:r>
              <a:rPr lang="en-US" altLang="zh-CN" sz="3200" dirty="0" err="1">
                <a:sym typeface="Symbol"/>
              </a:rPr>
              <a:t>s</a:t>
            </a:r>
            <a:r>
              <a:rPr lang="en-US" altLang="zh-CN" sz="3200" dirty="0" smtClean="0">
                <a:sym typeface="Symbol"/>
              </a:rPr>
              <a:t>’)| (</a:t>
            </a:r>
            <a:r>
              <a:rPr lang="en-US" altLang="zh-CN" sz="3200" dirty="0" err="1" smtClean="0">
                <a:sym typeface="Symbol"/>
              </a:rPr>
              <a:t>l,s</a:t>
            </a:r>
            <a:r>
              <a:rPr lang="en-US" altLang="zh-CN" sz="3200" dirty="0" smtClean="0">
                <a:sym typeface="Symbol"/>
              </a:rPr>
              <a:t>)</a:t>
            </a:r>
            <a:r>
              <a:rPr lang="en-US" altLang="zh-CN" sz="3200" dirty="0">
                <a:sym typeface="Symbol"/>
              </a:rPr>
              <a:t>q </a:t>
            </a:r>
            <a:r>
              <a:rPr lang="en-US" altLang="zh-CN" sz="3200" dirty="0" smtClean="0">
                <a:ea typeface="MS PGothic"/>
                <a:sym typeface="Symbol"/>
              </a:rPr>
              <a:t>∧(</a:t>
            </a:r>
            <a:r>
              <a:rPr lang="en-US" altLang="zh-CN" sz="3200" dirty="0" err="1" smtClean="0">
                <a:ea typeface="MS PGothic"/>
                <a:sym typeface="Symbol"/>
              </a:rPr>
              <a:t>l,s</a:t>
            </a:r>
            <a:r>
              <a:rPr lang="en-US" altLang="zh-CN" sz="3200" dirty="0" smtClean="0">
                <a:ea typeface="MS PGothic"/>
                <a:sym typeface="Symbol"/>
              </a:rPr>
              <a:t>’)</a:t>
            </a:r>
            <a:r>
              <a:rPr lang="en-US" altLang="zh-CN" sz="3200" dirty="0" smtClean="0">
                <a:sym typeface="Symbol"/>
              </a:rPr>
              <a:t> </a:t>
            </a:r>
            <a:r>
              <a:rPr lang="en-US" altLang="zh-CN" sz="3200" dirty="0">
                <a:sym typeface="Symbol"/>
              </a:rPr>
              <a:t>q’}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3200" dirty="0" err="1" smtClean="0"/>
              <a:t>CPre</a:t>
            </a:r>
            <a:r>
              <a:rPr lang="en-US" altLang="zh-CN" sz="3200" baseline="-25000" dirty="0" err="1" smtClean="0"/>
              <a:t>l</a:t>
            </a:r>
            <a:r>
              <a:rPr lang="en-US" altLang="zh-CN" sz="3200" dirty="0" smtClean="0"/>
              <a:t>(q</a:t>
            </a:r>
            <a:r>
              <a:rPr lang="en-US" altLang="zh-CN" sz="3200" dirty="0"/>
              <a:t>)=</a:t>
            </a:r>
            <a:r>
              <a:rPr lang="en-US" altLang="zh-CN" sz="3200" dirty="0">
                <a:sym typeface="Symbol"/>
              </a:rPr>
              <a:t> </a:t>
            </a:r>
            <a:r>
              <a:rPr lang="en-US" altLang="zh-CN" sz="3200" dirty="0" smtClean="0">
                <a:sym typeface="Symbol"/>
              </a:rPr>
              <a:t>{(</a:t>
            </a:r>
            <a:r>
              <a:rPr lang="en-US" altLang="zh-CN" sz="3200" dirty="0" err="1" smtClean="0">
                <a:sym typeface="Symbol"/>
              </a:rPr>
              <a:t>l,s</a:t>
            </a:r>
            <a:r>
              <a:rPr lang="en-US" altLang="zh-CN" sz="3200" dirty="0" smtClean="0">
                <a:sym typeface="Symbol"/>
              </a:rPr>
              <a:t>)| (</a:t>
            </a:r>
            <a:r>
              <a:rPr lang="en-US" altLang="zh-CN" sz="3200" dirty="0" err="1" smtClean="0">
                <a:sym typeface="Symbol"/>
              </a:rPr>
              <a:t>l’,s</a:t>
            </a:r>
            <a:r>
              <a:rPr lang="en-US" altLang="zh-CN" sz="3200" dirty="0" smtClean="0">
                <a:sym typeface="Symbol"/>
              </a:rPr>
              <a:t>’)</a:t>
            </a:r>
            <a:r>
              <a:rPr lang="en-US" altLang="zh-CN" sz="3200" dirty="0">
                <a:sym typeface="Symbol"/>
              </a:rPr>
              <a:t> q </a:t>
            </a:r>
            <a:r>
              <a:rPr lang="en-US" altLang="zh-CN" sz="3200" dirty="0" smtClean="0">
                <a:sym typeface="Symbol"/>
              </a:rPr>
              <a:t>: l’</a:t>
            </a:r>
            <a:r>
              <a:rPr lang="en-US" altLang="zh-CN" sz="3200" dirty="0">
                <a:sym typeface="Symbol"/>
              </a:rPr>
              <a:t> </a:t>
            </a:r>
            <a:r>
              <a:rPr lang="en-US" altLang="zh-CN" sz="3200" dirty="0" smtClean="0">
                <a:sym typeface="Symbol"/>
              </a:rPr>
              <a:t></a:t>
            </a:r>
            <a:r>
              <a:rPr lang="en-US" altLang="zh-CN" sz="3200" dirty="0">
                <a:sym typeface="Symbol"/>
              </a:rPr>
              <a:t> </a:t>
            </a:r>
            <a:r>
              <a:rPr lang="en-US" altLang="zh-CN" sz="3200" baseline="-25000" dirty="0" smtClean="0">
                <a:sym typeface="Symbol"/>
              </a:rPr>
              <a:t>A</a:t>
            </a:r>
            <a:r>
              <a:rPr lang="en-US" altLang="zh-CN" sz="3200" dirty="0" smtClean="0">
                <a:sym typeface="Symbol"/>
              </a:rPr>
              <a:t>(l,</a:t>
            </a:r>
            <a:r>
              <a:rPr lang="en-US" altLang="zh-CN" sz="3200" dirty="0">
                <a:sym typeface="Symbol"/>
              </a:rPr>
              <a:t> </a:t>
            </a:r>
            <a:r>
              <a:rPr lang="en-US" altLang="zh-CN" sz="3200" dirty="0" smtClean="0">
                <a:sym typeface="Symbol"/>
              </a:rPr>
              <a:t>) </a:t>
            </a:r>
            <a:r>
              <a:rPr lang="en-US" altLang="zh-CN" sz="3200" dirty="0" smtClean="0">
                <a:ea typeface="MS PGothic"/>
                <a:sym typeface="Symbol"/>
              </a:rPr>
              <a:t>∧ </a:t>
            </a:r>
            <a:r>
              <a:rPr lang="en-US" altLang="zh-CN" sz="3200" dirty="0" err="1" smtClean="0">
                <a:ea typeface="MS PGothic"/>
                <a:sym typeface="Symbol"/>
              </a:rPr>
              <a:t>post</a:t>
            </a:r>
            <a:r>
              <a:rPr lang="en-US" altLang="zh-CN" sz="3200" baseline="-25000" dirty="0" err="1" smtClean="0">
                <a:ea typeface="MS PGothic"/>
                <a:sym typeface="Symbol"/>
              </a:rPr>
              <a:t></a:t>
            </a:r>
            <a:r>
              <a:rPr lang="en-US" altLang="zh-CN" sz="3200" baseline="30000" dirty="0" err="1" smtClean="0">
                <a:ea typeface="MS PGothic"/>
                <a:sym typeface="Symbol"/>
              </a:rPr>
              <a:t>B</a:t>
            </a:r>
            <a:r>
              <a:rPr lang="en-US" altLang="zh-CN" sz="3200" dirty="0" smtClean="0">
                <a:ea typeface="MS PGothic"/>
                <a:sym typeface="Symbol"/>
              </a:rPr>
              <a:t>(s)s’</a:t>
            </a:r>
            <a:r>
              <a:rPr lang="en-US" altLang="zh-CN" sz="3200" dirty="0" smtClean="0">
                <a:sym typeface="Symbol"/>
              </a:rPr>
              <a:t>} </a:t>
            </a:r>
            <a:r>
              <a:rPr lang="en-US" altLang="zh-CN" sz="3200" dirty="0">
                <a:sym typeface="Symbol"/>
              </a:rPr>
              <a:t>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altLang="zh-CN" sz="3200" dirty="0"/>
          </a:p>
          <a:p>
            <a:endParaRPr lang="en-US" altLang="zh-CN" dirty="0">
              <a:sym typeface="Symbol"/>
            </a:endParaRPr>
          </a:p>
          <a:p>
            <a:endParaRPr lang="en-US" altLang="zh-CN" dirty="0" smtClean="0">
              <a:sym typeface="Symbol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1477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Language Inclusion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Theorem6 </a:t>
            </a:r>
            <a:r>
              <a:rPr lang="en-US" altLang="zh-CN" dirty="0"/>
              <a:t>Let A and B be two finite automata, and let </a:t>
            </a:r>
            <a:r>
              <a:rPr lang="en-US" altLang="zh-CN" dirty="0" err="1" smtClean="0"/>
              <a:t>F</a:t>
            </a:r>
            <a:r>
              <a:rPr lang="en-US" altLang="zh-CN" baseline="-25000" dirty="0" err="1" smtClean="0"/>
              <a:t>l</a:t>
            </a:r>
            <a:r>
              <a:rPr lang="en-US" altLang="zh-CN" dirty="0" smtClean="0"/>
              <a:t> </a:t>
            </a:r>
            <a:r>
              <a:rPr lang="en-US" altLang="zh-CN" dirty="0"/>
              <a:t>= </a:t>
            </a:r>
            <a:r>
              <a:rPr lang="en-US" altLang="zh-CN" dirty="0" smtClean="0">
                <a:latin typeface="MS PGothic"/>
                <a:ea typeface="MS PGothic"/>
              </a:rPr>
              <a:t>∏</a:t>
            </a:r>
            <a:r>
              <a:rPr lang="en-US" altLang="zh-CN" baseline="-25000" dirty="0" smtClean="0">
                <a:latin typeface="MS PGothic"/>
                <a:ea typeface="MS PGothic"/>
              </a:rPr>
              <a:t>l</a:t>
            </a:r>
            <a:r>
              <a:rPr lang="en-US" altLang="zh-CN" dirty="0" smtClean="0"/>
              <a:t>{q </a:t>
            </a:r>
            <a:r>
              <a:rPr lang="en-US" altLang="zh-CN" dirty="0"/>
              <a:t>| q </a:t>
            </a:r>
            <a:r>
              <a:rPr lang="en-US" altLang="zh-CN" dirty="0" smtClean="0"/>
              <a:t>= </a:t>
            </a:r>
            <a:r>
              <a:rPr lang="en-US" altLang="zh-CN" dirty="0" err="1" smtClean="0"/>
              <a:t>CPre</a:t>
            </a:r>
            <a:r>
              <a:rPr lang="en-US" altLang="zh-CN" baseline="-25000" dirty="0" err="1" smtClean="0"/>
              <a:t>l</a:t>
            </a:r>
            <a:r>
              <a:rPr lang="en-US" altLang="zh-CN" dirty="0" smtClean="0"/>
              <a:t> </a:t>
            </a:r>
            <a:r>
              <a:rPr lang="en-US" altLang="zh-CN" dirty="0"/>
              <a:t>(q</a:t>
            </a:r>
            <a:r>
              <a:rPr lang="en-US" altLang="zh-CN" dirty="0" smtClean="0"/>
              <a:t>)</a:t>
            </a:r>
            <a:r>
              <a:rPr lang="en-US" altLang="zh-CN" dirty="0" smtClean="0">
                <a:ea typeface="MS PGothic"/>
              </a:rPr>
              <a:t>⊔</a:t>
            </a:r>
            <a:r>
              <a:rPr lang="en-US" altLang="zh-CN" baseline="-25000" dirty="0" smtClean="0">
                <a:ea typeface="MS PGothic"/>
              </a:rPr>
              <a:t>l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Fin</a:t>
            </a:r>
            <a:r>
              <a:rPr lang="en-US" altLang="zh-CN" baseline="-25000" dirty="0" err="1" smtClean="0"/>
              <a:t>A</a:t>
            </a:r>
            <a:r>
              <a:rPr lang="en-US" altLang="zh-CN" dirty="0" smtClean="0"/>
              <a:t>×{</a:t>
            </a:r>
            <a:r>
              <a:rPr lang="en-US" altLang="zh-CN" dirty="0" err="1"/>
              <a:t>Fin</a:t>
            </a:r>
            <a:r>
              <a:rPr lang="en-US" altLang="zh-CN" baseline="-25000" dirty="0" err="1"/>
              <a:t>B</a:t>
            </a:r>
            <a:r>
              <a:rPr lang="en-US" altLang="zh-CN" dirty="0"/>
              <a:t>})}. Then Lang(A) </a:t>
            </a:r>
            <a:r>
              <a:rPr lang="en-US" altLang="zh-CN" dirty="0" smtClean="0">
                <a:sym typeface="Symbol"/>
              </a:rPr>
              <a:t></a:t>
            </a:r>
            <a:r>
              <a:rPr lang="en-US" altLang="zh-CN" dirty="0" smtClean="0"/>
              <a:t> </a:t>
            </a:r>
            <a:r>
              <a:rPr lang="en-US" altLang="zh-CN" dirty="0"/>
              <a:t>Lang(B) </a:t>
            </a:r>
            <a:r>
              <a:rPr lang="en-US" altLang="zh-CN" dirty="0" err="1"/>
              <a:t>iff</a:t>
            </a:r>
            <a:r>
              <a:rPr lang="en-US" altLang="zh-CN" dirty="0"/>
              <a:t> there exists a </a:t>
            </a:r>
            <a:r>
              <a:rPr lang="en-US" altLang="zh-CN" dirty="0" smtClean="0"/>
              <a:t>state l</a:t>
            </a:r>
            <a:r>
              <a:rPr lang="en-US" altLang="zh-CN" dirty="0" smtClean="0">
                <a:sym typeface="Symbol"/>
              </a:rPr>
              <a:t></a:t>
            </a:r>
            <a:r>
              <a:rPr lang="en-US" altLang="zh-CN" dirty="0" smtClean="0"/>
              <a:t> </a:t>
            </a:r>
            <a:r>
              <a:rPr lang="en-US" altLang="zh-CN" dirty="0" err="1"/>
              <a:t>Init</a:t>
            </a:r>
            <a:r>
              <a:rPr lang="en-US" altLang="zh-CN" baseline="-25000" dirty="0" err="1"/>
              <a:t>A</a:t>
            </a:r>
            <a:r>
              <a:rPr lang="en-US" altLang="zh-CN" dirty="0"/>
              <a:t> such that </a:t>
            </a:r>
            <a:r>
              <a:rPr lang="en-US" altLang="zh-CN" dirty="0" smtClean="0"/>
              <a:t>{(l, </a:t>
            </a:r>
            <a:r>
              <a:rPr lang="en-US" altLang="zh-CN" dirty="0" err="1"/>
              <a:t>Init</a:t>
            </a:r>
            <a:r>
              <a:rPr lang="en-US" altLang="zh-CN" baseline="-25000" dirty="0" err="1"/>
              <a:t>B</a:t>
            </a:r>
            <a:r>
              <a:rPr lang="en-US" altLang="zh-CN" dirty="0"/>
              <a:t>)} </a:t>
            </a:r>
            <a:r>
              <a:rPr lang="en-US" altLang="zh-CN" dirty="0">
                <a:ea typeface="MS Gothic"/>
                <a:sym typeface="Symbol"/>
              </a:rPr>
              <a:t>⊑</a:t>
            </a:r>
            <a:r>
              <a:rPr lang="en-US" altLang="zh-CN" baseline="-25000" dirty="0">
                <a:ea typeface="MS Gothic"/>
                <a:sym typeface="Symbol"/>
              </a:rPr>
              <a:t>l</a:t>
            </a:r>
            <a:r>
              <a:rPr lang="en-US" altLang="zh-CN" dirty="0" smtClean="0"/>
              <a:t> </a:t>
            </a:r>
            <a:r>
              <a:rPr lang="en-US" altLang="zh-CN" dirty="0"/>
              <a:t>F</a:t>
            </a:r>
            <a:r>
              <a:rPr lang="en-US" altLang="zh-CN" baseline="-25000" dirty="0"/>
              <a:t>l</a:t>
            </a:r>
            <a:r>
              <a:rPr lang="en-US" altLang="zh-CN" dirty="0" smtClean="0"/>
              <a:t>.</a:t>
            </a:r>
          </a:p>
          <a:p>
            <a:r>
              <a:rPr lang="en-US" altLang="zh-CN" b="1" dirty="0" smtClean="0"/>
              <a:t>Theorem7 </a:t>
            </a:r>
            <a:r>
              <a:rPr lang="en-US" altLang="zh-CN" dirty="0"/>
              <a:t>For a set </a:t>
            </a:r>
            <a:r>
              <a:rPr lang="en-US" altLang="zh-CN" dirty="0" smtClean="0"/>
              <a:t>A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, </a:t>
            </a:r>
            <a:r>
              <a:rPr lang="en-US" altLang="zh-CN" dirty="0"/>
              <a:t>. . . ,A</a:t>
            </a:r>
            <a:r>
              <a:rPr lang="en-US" altLang="zh-CN" baseline="-25000" dirty="0"/>
              <a:t>n</a:t>
            </a:r>
            <a:r>
              <a:rPr lang="en-US" altLang="zh-CN" dirty="0"/>
              <a:t> of DFAs and an NFA B, we define the sum C </a:t>
            </a:r>
            <a:r>
              <a:rPr lang="en-US" altLang="zh-CN" dirty="0" smtClean="0"/>
              <a:t>= A</a:t>
            </a:r>
            <a:r>
              <a:rPr lang="en-US" altLang="zh-CN" baseline="-25000" dirty="0" smtClean="0"/>
              <a:t>1</a:t>
            </a:r>
            <a:r>
              <a:rPr lang="en-US" altLang="zh-CN" dirty="0" smtClean="0">
                <a:sym typeface="Symbol"/>
              </a:rPr>
              <a:t></a:t>
            </a:r>
            <a:r>
              <a:rPr lang="en-US" altLang="zh-CN" dirty="0" smtClean="0"/>
              <a:t>· </a:t>
            </a:r>
            <a:r>
              <a:rPr lang="en-US" altLang="zh-CN" dirty="0"/>
              <a:t>· </a:t>
            </a:r>
            <a:r>
              <a:rPr lang="en-US" altLang="zh-CN" dirty="0" smtClean="0"/>
              <a:t>·</a:t>
            </a:r>
            <a:r>
              <a:rPr lang="en-US" altLang="zh-CN" dirty="0" smtClean="0">
                <a:sym typeface="Symbol"/>
              </a:rPr>
              <a:t></a:t>
            </a:r>
            <a:r>
              <a:rPr lang="en-US" altLang="zh-CN" dirty="0" smtClean="0"/>
              <a:t>A</a:t>
            </a:r>
            <a:r>
              <a:rPr lang="en-US" altLang="zh-CN" baseline="-25000" dirty="0" smtClean="0"/>
              <a:t>n </a:t>
            </a:r>
            <a:r>
              <a:rPr lang="en-US" altLang="zh-CN" dirty="0">
                <a:sym typeface="Symbol"/>
              </a:rPr>
              <a:t> </a:t>
            </a:r>
            <a:r>
              <a:rPr lang="en-US" altLang="zh-CN" dirty="0" smtClean="0"/>
              <a:t>B</a:t>
            </a:r>
            <a:r>
              <a:rPr lang="en-US" altLang="zh-CN" dirty="0"/>
              <a:t>. Then Lang(A1</a:t>
            </a:r>
            <a:r>
              <a:rPr lang="en-US" altLang="zh-CN" dirty="0" smtClean="0"/>
              <a:t>)</a:t>
            </a:r>
            <a:r>
              <a:rPr lang="en-US" altLang="zh-CN" dirty="0" smtClean="0">
                <a:sym typeface="Symbol"/>
              </a:rPr>
              <a:t></a:t>
            </a:r>
            <a:r>
              <a:rPr lang="en-US" altLang="zh-CN" dirty="0" smtClean="0"/>
              <a:t>. </a:t>
            </a:r>
            <a:r>
              <a:rPr lang="en-US" altLang="zh-CN" dirty="0"/>
              <a:t>. </a:t>
            </a:r>
            <a:r>
              <a:rPr lang="en-US" altLang="zh-CN" dirty="0" smtClean="0"/>
              <a:t>.</a:t>
            </a:r>
            <a:r>
              <a:rPr lang="en-US" altLang="zh-CN" dirty="0">
                <a:sym typeface="Symbol"/>
              </a:rPr>
              <a:t>  </a:t>
            </a:r>
            <a:r>
              <a:rPr lang="en-US" altLang="zh-CN" dirty="0" smtClean="0"/>
              <a:t>Lang(An)</a:t>
            </a:r>
            <a:r>
              <a:rPr lang="en-US" altLang="zh-CN" dirty="0" smtClean="0">
                <a:sym typeface="Symbol"/>
              </a:rPr>
              <a:t></a:t>
            </a:r>
            <a:r>
              <a:rPr lang="en-US" altLang="zh-CN" dirty="0" smtClean="0"/>
              <a:t>Lang(B</a:t>
            </a:r>
            <a:r>
              <a:rPr lang="en-US" altLang="zh-CN" dirty="0"/>
              <a:t>) </a:t>
            </a:r>
            <a:r>
              <a:rPr lang="en-US" altLang="zh-CN" dirty="0" err="1"/>
              <a:t>iff</a:t>
            </a:r>
            <a:r>
              <a:rPr lang="en-US" altLang="zh-CN" dirty="0"/>
              <a:t> Lang(C) </a:t>
            </a:r>
            <a:r>
              <a:rPr lang="en-US" altLang="zh-CN" dirty="0" smtClean="0"/>
              <a:t>=</a:t>
            </a:r>
            <a:r>
              <a:rPr lang="en-US" altLang="zh-CN" dirty="0" smtClean="0">
                <a:sym typeface="Symbol"/>
              </a:rPr>
              <a:t>*</a:t>
            </a:r>
            <a:r>
              <a:rPr lang="en-US" altLang="zh-CN" dirty="0" smtClean="0"/>
              <a:t> </a:t>
            </a:r>
            <a:r>
              <a:rPr lang="en-US" altLang="zh-CN" dirty="0"/>
              <a:t>.</a:t>
            </a:r>
            <a:endParaRPr lang="zh-CN" altLang="en-US" b="1" dirty="0"/>
          </a:p>
        </p:txBody>
      </p:sp>
      <p:cxnSp>
        <p:nvCxnSpPr>
          <p:cNvPr id="4" name="直接连接符 3"/>
          <p:cNvCxnSpPr/>
          <p:nvPr/>
        </p:nvCxnSpPr>
        <p:spPr>
          <a:xfrm>
            <a:off x="5796136" y="4221088"/>
            <a:ext cx="25202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7236296" y="4221088"/>
            <a:ext cx="25202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004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Emptiness of Alternating Automata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An alternating finite automation(AFA) is a tuple A=&lt;</a:t>
            </a:r>
            <a:r>
              <a:rPr lang="en-US" altLang="zh-CN" dirty="0" err="1" smtClean="0"/>
              <a:t>Loc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Init</a:t>
            </a:r>
            <a:r>
              <a:rPr lang="en-US" altLang="zh-CN" dirty="0" smtClean="0"/>
              <a:t>, Fin, </a:t>
            </a:r>
            <a:r>
              <a:rPr lang="en-US" altLang="zh-CN" dirty="0" smtClean="0">
                <a:sym typeface="Symbol"/>
              </a:rPr>
              <a:t>, </a:t>
            </a:r>
            <a:r>
              <a:rPr lang="en-US" altLang="zh-CN" dirty="0" smtClean="0"/>
              <a:t>&gt;.</a:t>
            </a:r>
          </a:p>
          <a:p>
            <a:r>
              <a:rPr lang="en-US" altLang="zh-CN" dirty="0" smtClean="0">
                <a:sym typeface="Symbol"/>
              </a:rPr>
              <a:t>: </a:t>
            </a:r>
            <a:r>
              <a:rPr lang="en-US" altLang="zh-CN" dirty="0" err="1" smtClean="0">
                <a:sym typeface="Symbol"/>
              </a:rPr>
              <a:t>Loc</a:t>
            </a:r>
            <a:r>
              <a:rPr lang="en-US" altLang="zh-CN" dirty="0" smtClean="0">
                <a:sym typeface="Symbol"/>
              </a:rPr>
              <a:t>B</a:t>
            </a:r>
            <a:r>
              <a:rPr lang="en-US" altLang="zh-CN" baseline="30000" dirty="0" smtClean="0">
                <a:sym typeface="Symbol"/>
              </a:rPr>
              <a:t>+</a:t>
            </a:r>
            <a:r>
              <a:rPr lang="en-US" altLang="zh-CN" dirty="0" smtClean="0">
                <a:sym typeface="Symbol"/>
              </a:rPr>
              <a:t>(</a:t>
            </a:r>
            <a:r>
              <a:rPr lang="en-US" altLang="zh-CN" dirty="0" err="1" smtClean="0">
                <a:sym typeface="Symbol"/>
              </a:rPr>
              <a:t>Loc</a:t>
            </a:r>
            <a:r>
              <a:rPr lang="en-US" altLang="zh-CN" dirty="0" smtClean="0">
                <a:sym typeface="Symbol"/>
              </a:rPr>
              <a:t>)</a:t>
            </a:r>
          </a:p>
          <a:p>
            <a:r>
              <a:rPr lang="en-US" altLang="zh-CN" dirty="0">
                <a:sym typeface="Symbol"/>
              </a:rPr>
              <a:t>B</a:t>
            </a:r>
            <a:r>
              <a:rPr lang="en-US" altLang="zh-CN" baseline="30000" dirty="0">
                <a:sym typeface="Symbol"/>
              </a:rPr>
              <a:t>+</a:t>
            </a:r>
            <a:r>
              <a:rPr lang="en-US" altLang="zh-CN" dirty="0">
                <a:sym typeface="Symbol"/>
              </a:rPr>
              <a:t>(</a:t>
            </a:r>
            <a:r>
              <a:rPr lang="en-US" altLang="zh-CN" dirty="0" err="1">
                <a:sym typeface="Symbol"/>
              </a:rPr>
              <a:t>Loc</a:t>
            </a:r>
            <a:r>
              <a:rPr lang="en-US" altLang="zh-CN" dirty="0" smtClean="0">
                <a:sym typeface="Symbol"/>
              </a:rPr>
              <a:t>) is the set of monotone </a:t>
            </a:r>
            <a:r>
              <a:rPr lang="en-US" altLang="zh-CN" dirty="0" err="1" smtClean="0">
                <a:sym typeface="Symbol"/>
              </a:rPr>
              <a:t>boolean</a:t>
            </a:r>
            <a:r>
              <a:rPr lang="en-US" altLang="zh-CN" dirty="0" smtClean="0">
                <a:sym typeface="Symbol"/>
              </a:rPr>
              <a:t> </a:t>
            </a:r>
            <a:r>
              <a:rPr lang="en-US" altLang="zh-CN" dirty="0" err="1" smtClean="0">
                <a:sym typeface="Symbol"/>
              </a:rPr>
              <a:t>formulars</a:t>
            </a:r>
            <a:r>
              <a:rPr lang="en-US" altLang="zh-CN" dirty="0" smtClean="0">
                <a:sym typeface="Symbol"/>
              </a:rPr>
              <a:t> over </a:t>
            </a:r>
            <a:r>
              <a:rPr lang="en-US" altLang="zh-CN" dirty="0" err="1" smtClean="0">
                <a:sym typeface="Symbol"/>
              </a:rPr>
              <a:t>Loc</a:t>
            </a:r>
            <a:r>
              <a:rPr lang="en-US" altLang="zh-CN" dirty="0" smtClean="0">
                <a:sym typeface="Symbol"/>
              </a:rPr>
              <a:t>, defined by the </a:t>
            </a:r>
            <a:r>
              <a:rPr lang="en-US" altLang="zh-CN" dirty="0" err="1" smtClean="0">
                <a:sym typeface="Symbol"/>
              </a:rPr>
              <a:t>gramma</a:t>
            </a:r>
            <a:r>
              <a:rPr lang="en-US" altLang="zh-CN" dirty="0" smtClean="0">
                <a:sym typeface="Symbol"/>
              </a:rPr>
              <a:t> ::=true| l|| , </a:t>
            </a:r>
            <a:r>
              <a:rPr lang="en-US" altLang="zh-CN" dirty="0" err="1" smtClean="0">
                <a:sym typeface="Symbol"/>
              </a:rPr>
              <a:t>lLoc</a:t>
            </a:r>
            <a:r>
              <a:rPr lang="en-US" altLang="zh-CN" dirty="0" smtClean="0">
                <a:sym typeface="Symbol"/>
              </a:rPr>
              <a:t>.</a:t>
            </a:r>
          </a:p>
          <a:p>
            <a:r>
              <a:rPr lang="en-US" altLang="zh-CN" dirty="0" smtClean="0">
                <a:sym typeface="Symbol"/>
              </a:rPr>
              <a:t>For example, (</a:t>
            </a:r>
            <a:r>
              <a:rPr lang="en-US" altLang="zh-CN" dirty="0" err="1" smtClean="0">
                <a:sym typeface="Symbol"/>
              </a:rPr>
              <a:t>l,w</a:t>
            </a:r>
            <a:r>
              <a:rPr lang="en-US" altLang="zh-CN" dirty="0" smtClean="0">
                <a:sym typeface="Symbol"/>
              </a:rPr>
              <a:t>)=l</a:t>
            </a:r>
            <a:r>
              <a:rPr lang="en-US" altLang="zh-CN" baseline="-25000" dirty="0" smtClean="0">
                <a:sym typeface="Symbol"/>
              </a:rPr>
              <a:t>1</a:t>
            </a:r>
            <a:r>
              <a:rPr lang="en-US" altLang="zh-CN" dirty="0" smtClean="0">
                <a:sym typeface="Symbol"/>
              </a:rPr>
              <a:t>(l</a:t>
            </a:r>
            <a:r>
              <a:rPr lang="en-US" altLang="zh-CN" baseline="-25000" dirty="0" smtClean="0">
                <a:sym typeface="Symbol"/>
              </a:rPr>
              <a:t>2</a:t>
            </a:r>
            <a:r>
              <a:rPr lang="en-US" altLang="zh-CN" dirty="0" smtClean="0">
                <a:sym typeface="Symbol"/>
              </a:rPr>
              <a:t>l</a:t>
            </a:r>
            <a:r>
              <a:rPr lang="en-US" altLang="zh-CN" baseline="-25000" dirty="0" smtClean="0">
                <a:sym typeface="Symbol"/>
              </a:rPr>
              <a:t>3</a:t>
            </a:r>
            <a:r>
              <a:rPr lang="en-US" altLang="zh-CN" dirty="0" smtClean="0">
                <a:sym typeface="Symbol"/>
              </a:rPr>
              <a:t>) means that in state l, a word of the form w is accepted if either w is accepted in l</a:t>
            </a:r>
            <a:r>
              <a:rPr lang="en-US" altLang="zh-CN" baseline="-25000" dirty="0" smtClean="0">
                <a:sym typeface="Symbol"/>
              </a:rPr>
              <a:t>1</a:t>
            </a:r>
            <a:r>
              <a:rPr lang="en-US" altLang="zh-CN" dirty="0" smtClean="0">
                <a:sym typeface="Symbol"/>
              </a:rPr>
              <a:t>, or w is accepted in both l</a:t>
            </a:r>
            <a:r>
              <a:rPr lang="en-US" altLang="zh-CN" baseline="-25000" dirty="0" smtClean="0">
                <a:sym typeface="Symbol"/>
              </a:rPr>
              <a:t>2</a:t>
            </a:r>
            <a:r>
              <a:rPr lang="en-US" altLang="zh-CN" dirty="0" smtClean="0">
                <a:sym typeface="Symbol"/>
              </a:rPr>
              <a:t> and l</a:t>
            </a:r>
            <a:r>
              <a:rPr lang="en-US" altLang="zh-CN" baseline="-25000" dirty="0" smtClean="0">
                <a:sym typeface="Symbol"/>
              </a:rPr>
              <a:t>3</a:t>
            </a:r>
            <a:r>
              <a:rPr lang="en-US" altLang="zh-CN" dirty="0" smtClean="0">
                <a:sym typeface="Symbol"/>
              </a:rPr>
              <a:t>.</a:t>
            </a:r>
          </a:p>
          <a:p>
            <a:r>
              <a:rPr lang="en-US" altLang="zh-CN" dirty="0"/>
              <a:t>A set </a:t>
            </a:r>
            <a:r>
              <a:rPr lang="en-US" altLang="zh-CN" dirty="0" smtClean="0"/>
              <a:t>s</a:t>
            </a:r>
            <a:r>
              <a:rPr lang="en-US" altLang="zh-CN" dirty="0" smtClean="0">
                <a:sym typeface="Symbol"/>
              </a:rPr>
              <a:t></a:t>
            </a:r>
            <a:r>
              <a:rPr lang="en-US" altLang="zh-CN" dirty="0" smtClean="0"/>
              <a:t> </a:t>
            </a:r>
            <a:r>
              <a:rPr lang="en-US" altLang="zh-CN" dirty="0" err="1"/>
              <a:t>Loc</a:t>
            </a:r>
            <a:r>
              <a:rPr lang="en-US" altLang="zh-CN" dirty="0"/>
              <a:t> of states satisfies a </a:t>
            </a:r>
            <a:r>
              <a:rPr lang="en-US" altLang="zh-CN" dirty="0" smtClean="0"/>
              <a:t>formula </a:t>
            </a:r>
            <a:r>
              <a:rPr lang="en-US" altLang="zh-CN" dirty="0" smtClean="0">
                <a:sym typeface="Symbol"/>
              </a:rPr>
              <a:t></a:t>
            </a:r>
            <a:r>
              <a:rPr lang="en-US" altLang="zh-CN" dirty="0">
                <a:sym typeface="Symbol"/>
              </a:rPr>
              <a:t>B</a:t>
            </a:r>
            <a:r>
              <a:rPr lang="en-US" altLang="zh-CN" baseline="30000" dirty="0">
                <a:sym typeface="Symbol"/>
              </a:rPr>
              <a:t>+</a:t>
            </a:r>
            <a:r>
              <a:rPr lang="en-US" altLang="zh-CN" dirty="0">
                <a:sym typeface="Symbol"/>
              </a:rPr>
              <a:t>(</a:t>
            </a:r>
            <a:r>
              <a:rPr lang="en-US" altLang="zh-CN" dirty="0" err="1">
                <a:sym typeface="Symbol"/>
              </a:rPr>
              <a:t>Loc</a:t>
            </a:r>
            <a:r>
              <a:rPr lang="en-US" altLang="zh-CN" dirty="0" smtClean="0">
                <a:sym typeface="Symbol"/>
              </a:rPr>
              <a:t>) (denoted by s</a:t>
            </a:r>
            <a:r>
              <a:rPr lang="en-US" altLang="zh-CN" dirty="0" smtClean="0">
                <a:ea typeface="MS Mincho"/>
              </a:rPr>
              <a:t>⊨</a:t>
            </a:r>
            <a:r>
              <a:rPr lang="en-US" altLang="zh-CN" dirty="0">
                <a:sym typeface="Symbol"/>
              </a:rPr>
              <a:t></a:t>
            </a:r>
            <a:r>
              <a:rPr lang="en-US" altLang="zh-CN" dirty="0" smtClean="0">
                <a:sym typeface="Symbol"/>
              </a:rPr>
              <a:t>) </a:t>
            </a:r>
            <a:r>
              <a:rPr lang="en-US" altLang="zh-CN" dirty="0" err="1" smtClean="0">
                <a:sym typeface="Symbol"/>
              </a:rPr>
              <a:t>iff</a:t>
            </a:r>
            <a:r>
              <a:rPr lang="en-US" altLang="zh-CN" dirty="0" smtClean="0">
                <a:sym typeface="Symbol"/>
              </a:rPr>
              <a:t>  is equivalent to true when the states in s are replaced by true, and the states in </a:t>
            </a:r>
            <a:r>
              <a:rPr lang="en-US" altLang="zh-CN" dirty="0" err="1" smtClean="0">
                <a:sym typeface="Symbol"/>
              </a:rPr>
              <a:t>Loc</a:t>
            </a:r>
            <a:r>
              <a:rPr lang="en-US" altLang="zh-CN" dirty="0" smtClean="0">
                <a:sym typeface="Symbol"/>
              </a:rPr>
              <a:t>\s by false.</a:t>
            </a:r>
            <a:endParaRPr lang="en-US" altLang="zh-CN" dirty="0">
              <a:sym typeface="Symbol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951748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Emptiness of Alternating Automata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/>
              <a:t>A run of the AFA A over a finite word w is a tree T = (N</a:t>
            </a:r>
            <a:r>
              <a:rPr lang="en-US" altLang="zh-CN" dirty="0" smtClean="0"/>
              <a:t>,</a:t>
            </a:r>
            <a:r>
              <a:rPr lang="en-US" altLang="zh-CN" dirty="0" smtClean="0">
                <a:sym typeface="Symbol"/>
              </a:rPr>
              <a:t></a:t>
            </a:r>
            <a:r>
              <a:rPr lang="en-US" altLang="zh-CN" dirty="0" smtClean="0"/>
              <a:t>), </a:t>
            </a:r>
            <a:r>
              <a:rPr lang="en-US" altLang="zh-CN" dirty="0"/>
              <a:t>whose </a:t>
            </a:r>
            <a:r>
              <a:rPr lang="en-US" altLang="zh-CN" dirty="0" smtClean="0"/>
              <a:t>nodes are </a:t>
            </a:r>
            <a:r>
              <a:rPr lang="en-US" altLang="zh-CN" dirty="0"/>
              <a:t>a prefix-closed set </a:t>
            </a:r>
            <a:r>
              <a:rPr lang="en-US" altLang="zh-CN" dirty="0" smtClean="0"/>
              <a:t>N</a:t>
            </a:r>
            <a:r>
              <a:rPr lang="en-US" altLang="zh-CN" dirty="0">
                <a:sym typeface="Symbol"/>
              </a:rPr>
              <a:t>  </a:t>
            </a:r>
            <a:r>
              <a:rPr lang="en-US" altLang="zh-CN" dirty="0" err="1" smtClean="0"/>
              <a:t>Loc</a:t>
            </a:r>
            <a:r>
              <a:rPr lang="en-US" altLang="zh-CN" baseline="30000" dirty="0"/>
              <a:t>+</a:t>
            </a:r>
            <a:r>
              <a:rPr lang="en-US" altLang="zh-CN" dirty="0"/>
              <a:t> of nonempty sequences of states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The set N contains a single node at  the root, which is a set in </a:t>
            </a:r>
            <a:r>
              <a:rPr lang="en-US" altLang="zh-CN" dirty="0" err="1" smtClean="0"/>
              <a:t>Init.</a:t>
            </a:r>
            <a:endParaRPr lang="en-US" altLang="zh-CN" dirty="0" smtClean="0"/>
          </a:p>
          <a:p>
            <a:r>
              <a:rPr lang="en-US" altLang="zh-CN" dirty="0" smtClean="0">
                <a:sym typeface="Symbol"/>
              </a:rPr>
              <a:t></a:t>
            </a:r>
            <a:r>
              <a:rPr lang="en-US" altLang="zh-CN" dirty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NN,  satisfies the conditions:</a:t>
            </a:r>
          </a:p>
          <a:p>
            <a:pPr lvl="1"/>
            <a:r>
              <a:rPr lang="en-US" altLang="zh-CN" dirty="0" smtClean="0">
                <a:sym typeface="Symbol"/>
              </a:rPr>
              <a:t>If x</a:t>
            </a:r>
            <a:r>
              <a:rPr lang="en-US" altLang="zh-CN" dirty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x’, then x’=</a:t>
            </a:r>
            <a:r>
              <a:rPr lang="en-US" altLang="zh-CN" dirty="0" err="1" smtClean="0">
                <a:sym typeface="Symbol"/>
              </a:rPr>
              <a:t>xl</a:t>
            </a:r>
            <a:r>
              <a:rPr lang="en-US" altLang="zh-CN" dirty="0" smtClean="0">
                <a:sym typeface="Symbol"/>
              </a:rPr>
              <a:t> for some </a:t>
            </a:r>
            <a:r>
              <a:rPr lang="en-US" altLang="zh-CN" dirty="0" err="1" smtClean="0">
                <a:sym typeface="Symbol"/>
              </a:rPr>
              <a:t>lLoc</a:t>
            </a:r>
            <a:r>
              <a:rPr lang="en-US" altLang="zh-CN" dirty="0" smtClean="0">
                <a:sym typeface="Symbol"/>
              </a:rPr>
              <a:t>.</a:t>
            </a:r>
          </a:p>
          <a:p>
            <a:pPr lvl="1"/>
            <a:r>
              <a:rPr lang="en-US" altLang="zh-CN" dirty="0" smtClean="0">
                <a:sym typeface="Symbol"/>
              </a:rPr>
              <a:t>If |x||w|, then the set s={last(x’)| </a:t>
            </a:r>
            <a:r>
              <a:rPr lang="en-US" altLang="zh-CN" dirty="0" err="1" smtClean="0">
                <a:sym typeface="Symbol"/>
              </a:rPr>
              <a:t>x</a:t>
            </a:r>
            <a:r>
              <a:rPr lang="en-US" altLang="zh-CN" dirty="0" err="1">
                <a:sym typeface="Symbol"/>
              </a:rPr>
              <a:t>x</a:t>
            </a:r>
            <a:r>
              <a:rPr lang="en-US" altLang="zh-CN" dirty="0" smtClean="0">
                <a:sym typeface="Symbol"/>
              </a:rPr>
              <a:t>’} is such that s</a:t>
            </a:r>
            <a:r>
              <a:rPr lang="en-US" altLang="zh-CN" dirty="0" smtClean="0">
                <a:ea typeface="MS Mincho"/>
              </a:rPr>
              <a:t>⊨</a:t>
            </a:r>
            <a:r>
              <a:rPr lang="en-US" altLang="zh-CN" dirty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(last(x),w(|x|)).</a:t>
            </a:r>
          </a:p>
          <a:p>
            <a:r>
              <a:rPr lang="en-US" altLang="zh-CN" dirty="0"/>
              <a:t>A run T is accepting </a:t>
            </a:r>
            <a:r>
              <a:rPr lang="en-US" altLang="zh-CN" dirty="0" err="1"/>
              <a:t>iff</a:t>
            </a:r>
            <a:r>
              <a:rPr lang="en-US" altLang="zh-CN" dirty="0"/>
              <a:t> last(x) </a:t>
            </a:r>
            <a:r>
              <a:rPr lang="en-US" altLang="zh-CN" dirty="0" smtClean="0">
                <a:sym typeface="Symbol"/>
              </a:rPr>
              <a:t></a:t>
            </a:r>
            <a:r>
              <a:rPr lang="en-US" altLang="zh-CN" dirty="0" smtClean="0"/>
              <a:t> </a:t>
            </a:r>
            <a:r>
              <a:rPr lang="en-US" altLang="zh-CN" dirty="0"/>
              <a:t>Fin for all </a:t>
            </a:r>
            <a:r>
              <a:rPr lang="en-US" altLang="zh-CN" dirty="0" smtClean="0"/>
              <a:t>leaves x </a:t>
            </a:r>
            <a:r>
              <a:rPr lang="en-US" altLang="zh-CN" dirty="0"/>
              <a:t>of T 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674753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Emptiness of Alternating Automata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The emptiness problem for AFAs is to decide, given an AFA A, </a:t>
            </a:r>
            <a:r>
              <a:rPr lang="en-US" altLang="zh-CN" dirty="0" smtClean="0"/>
              <a:t>whether Lang(A</a:t>
            </a:r>
            <a:r>
              <a:rPr lang="en-US" altLang="zh-CN" dirty="0"/>
              <a:t>) = </a:t>
            </a:r>
            <a:r>
              <a:rPr lang="en-US" altLang="zh-CN" i="1" dirty="0" smtClean="0">
                <a:sym typeface="Symbol"/>
              </a:rPr>
              <a:t></a:t>
            </a:r>
            <a:r>
              <a:rPr lang="en-US" altLang="zh-CN" dirty="0" smtClean="0"/>
              <a:t>.</a:t>
            </a:r>
            <a:endParaRPr lang="en-US" altLang="zh-CN" dirty="0" smtClean="0"/>
          </a:p>
          <a:p>
            <a:r>
              <a:rPr lang="en-US" altLang="zh-CN" dirty="0"/>
              <a:t>Since complementation of AFAs is easy (by </a:t>
            </a:r>
            <a:r>
              <a:rPr lang="en-US" altLang="zh-CN" dirty="0" err="1"/>
              <a:t>dualizing</a:t>
            </a:r>
            <a:r>
              <a:rPr lang="en-US" altLang="zh-CN" dirty="0"/>
              <a:t> the </a:t>
            </a:r>
            <a:r>
              <a:rPr lang="en-US" altLang="zh-CN" dirty="0" smtClean="0"/>
              <a:t>transition function </a:t>
            </a:r>
            <a:r>
              <a:rPr lang="en-US" altLang="zh-CN" dirty="0"/>
              <a:t>and complementing the set of accepting states), the </a:t>
            </a:r>
            <a:r>
              <a:rPr lang="en-US" altLang="zh-CN" dirty="0" smtClean="0"/>
              <a:t>universality problem </a:t>
            </a:r>
            <a:r>
              <a:rPr lang="en-US" altLang="zh-CN" dirty="0"/>
              <a:t>for AFAs </a:t>
            </a:r>
            <a:r>
              <a:rPr lang="en-US" altLang="zh-CN" dirty="0" smtClean="0"/>
              <a:t>is </a:t>
            </a:r>
            <a:r>
              <a:rPr lang="en-US" altLang="zh-CN" dirty="0" err="1" smtClean="0"/>
              <a:t>polynomially</a:t>
            </a:r>
            <a:r>
              <a:rPr lang="en-US" altLang="zh-CN" dirty="0"/>
              <a:t> </a:t>
            </a:r>
            <a:r>
              <a:rPr lang="en-US" altLang="zh-CN" dirty="0" smtClean="0"/>
              <a:t>equivalent </a:t>
            </a:r>
            <a:r>
              <a:rPr lang="en-US" altLang="zh-CN" dirty="0"/>
              <a:t>to emptiness.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69580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Emptiness of Alternating Automata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Cpre</a:t>
            </a:r>
            <a:r>
              <a:rPr lang="en-US" altLang="zh-CN" baseline="-25000" dirty="0" err="1" smtClean="0"/>
              <a:t>a</a:t>
            </a:r>
            <a:r>
              <a:rPr lang="en-US" altLang="zh-CN" dirty="0" smtClean="0"/>
              <a:t>(q)=</a:t>
            </a:r>
            <a:r>
              <a:rPr lang="en-US" altLang="zh-CN" dirty="0" smtClean="0">
                <a:sym typeface="Symbol"/>
              </a:rPr>
              <a:t>{s| </a:t>
            </a:r>
            <a:r>
              <a:rPr lang="en-US" altLang="zh-CN" dirty="0" err="1" smtClean="0">
                <a:sym typeface="Symbol"/>
              </a:rPr>
              <a:t>s’q</a:t>
            </a:r>
            <a:r>
              <a:rPr lang="en-US" altLang="zh-CN" dirty="0" smtClean="0">
                <a:sym typeface="Symbol"/>
              </a:rPr>
              <a:t>  </a:t>
            </a:r>
            <a:r>
              <a:rPr lang="en-US" altLang="zh-CN" dirty="0" err="1" smtClean="0">
                <a:sym typeface="Symbol"/>
              </a:rPr>
              <a:t>ls</a:t>
            </a:r>
            <a:r>
              <a:rPr lang="en-US" altLang="zh-CN" dirty="0" smtClean="0">
                <a:sym typeface="Symbol"/>
              </a:rPr>
              <a:t>: s’</a:t>
            </a:r>
            <a:r>
              <a:rPr lang="en-US" altLang="zh-CN" dirty="0">
                <a:ea typeface="MS Mincho"/>
              </a:rPr>
              <a:t> </a:t>
            </a:r>
            <a:r>
              <a:rPr lang="en-US" altLang="zh-CN" dirty="0" smtClean="0">
                <a:ea typeface="MS Mincho"/>
              </a:rPr>
              <a:t>⊨</a:t>
            </a:r>
            <a:r>
              <a:rPr lang="en-US" altLang="zh-CN" dirty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(l, </a:t>
            </a:r>
            <a:r>
              <a:rPr lang="en-US" altLang="zh-CN" dirty="0">
                <a:sym typeface="Symbol"/>
              </a:rPr>
              <a:t></a:t>
            </a:r>
            <a:r>
              <a:rPr lang="en-US" altLang="zh-CN" dirty="0" smtClean="0">
                <a:sym typeface="Symbol"/>
              </a:rPr>
              <a:t>)} </a:t>
            </a:r>
          </a:p>
          <a:p>
            <a:endParaRPr lang="en-US" altLang="zh-CN" dirty="0">
              <a:sym typeface="Symbol"/>
            </a:endParaRPr>
          </a:p>
          <a:p>
            <a:r>
              <a:rPr lang="en-US" altLang="zh-CN" b="1" dirty="0" smtClean="0">
                <a:sym typeface="Symbol"/>
              </a:rPr>
              <a:t>Theorem 8 </a:t>
            </a:r>
            <a:r>
              <a:rPr lang="en-US" altLang="zh-CN" dirty="0">
                <a:sym typeface="Symbol"/>
              </a:rPr>
              <a:t>Let </a:t>
            </a:r>
            <a:r>
              <a:rPr lang="en-US" altLang="zh-CN" dirty="0"/>
              <a:t>A = &lt;</a:t>
            </a:r>
            <a:r>
              <a:rPr lang="en-US" altLang="zh-CN" dirty="0" err="1"/>
              <a:t>Loc</a:t>
            </a:r>
            <a:r>
              <a:rPr lang="en-US" altLang="zh-CN" dirty="0"/>
              <a:t>, </a:t>
            </a:r>
            <a:r>
              <a:rPr lang="en-US" altLang="zh-CN" dirty="0" err="1"/>
              <a:t>Init</a:t>
            </a:r>
            <a:r>
              <a:rPr lang="en-US" altLang="zh-CN" dirty="0"/>
              <a:t>, Fin, </a:t>
            </a:r>
            <a:r>
              <a:rPr lang="en-US" altLang="zh-CN" dirty="0">
                <a:sym typeface="Symbol"/>
              </a:rPr>
              <a:t>, </a:t>
            </a:r>
            <a:r>
              <a:rPr lang="en-US" altLang="zh-CN" dirty="0" smtClean="0"/>
              <a:t> </a:t>
            </a:r>
            <a:r>
              <a:rPr lang="en-US" altLang="zh-CN" dirty="0"/>
              <a:t>&gt;</a:t>
            </a:r>
            <a:r>
              <a:rPr lang="zh-CN" altLang="en-US" dirty="0"/>
              <a:t> </a:t>
            </a:r>
            <a:r>
              <a:rPr lang="en-US" altLang="zh-CN" dirty="0"/>
              <a:t>be an </a:t>
            </a:r>
            <a:r>
              <a:rPr lang="en-US" altLang="zh-CN" dirty="0" smtClean="0"/>
              <a:t>AFA</a:t>
            </a:r>
            <a:r>
              <a:rPr lang="en-US" altLang="zh-CN" dirty="0"/>
              <a:t>, and let </a:t>
            </a:r>
            <a:r>
              <a:rPr lang="en-US" altLang="zh-CN" dirty="0" err="1" smtClean="0"/>
              <a:t>F</a:t>
            </a:r>
            <a:r>
              <a:rPr lang="en-US" altLang="zh-CN" baseline="-25000" dirty="0" err="1" smtClean="0"/>
              <a:t>a</a:t>
            </a:r>
            <a:r>
              <a:rPr lang="en-US" altLang="zh-CN" dirty="0" smtClean="0"/>
              <a:t>=</a:t>
            </a:r>
            <a:r>
              <a:rPr lang="en-US" altLang="zh-CN" dirty="0">
                <a:latin typeface="MS PGothic"/>
                <a:ea typeface="MS PGothic"/>
              </a:rPr>
              <a:t>∏</a:t>
            </a:r>
            <a:r>
              <a:rPr lang="en-US" altLang="zh-CN" dirty="0">
                <a:ea typeface="MS PGothic"/>
              </a:rPr>
              <a:t>{q| </a:t>
            </a:r>
            <a:r>
              <a:rPr lang="en-US" altLang="zh-CN" dirty="0" smtClean="0">
                <a:ea typeface="MS PGothic"/>
              </a:rPr>
              <a:t>q=</a:t>
            </a:r>
            <a:r>
              <a:rPr lang="en-US" altLang="zh-CN" dirty="0" err="1" smtClean="0"/>
              <a:t>CPre</a:t>
            </a:r>
            <a:r>
              <a:rPr lang="en-US" altLang="zh-CN" baseline="-25000" dirty="0" err="1" smtClean="0"/>
              <a:t>a</a:t>
            </a:r>
            <a:r>
              <a:rPr lang="en-US" altLang="zh-CN" baseline="30000" dirty="0" smtClean="0"/>
              <a:t> </a:t>
            </a:r>
            <a:r>
              <a:rPr lang="en-US" altLang="zh-CN" dirty="0" smtClean="0"/>
              <a:t>(</a:t>
            </a:r>
            <a:r>
              <a:rPr lang="en-US" altLang="zh-CN" dirty="0"/>
              <a:t>q)</a:t>
            </a:r>
            <a:r>
              <a:rPr lang="en-US" altLang="zh-CN" dirty="0">
                <a:ea typeface="MS PGothic"/>
              </a:rPr>
              <a:t> ⊔{Fin}}. Then Lang(A)</a:t>
            </a:r>
            <a:r>
              <a:rPr lang="en-US" altLang="zh-CN" dirty="0" smtClean="0">
                <a:ea typeface="MS PGothic"/>
                <a:sym typeface="Symbol"/>
              </a:rPr>
              <a:t></a:t>
            </a:r>
            <a:r>
              <a:rPr lang="en-US" altLang="zh-CN" dirty="0">
                <a:sym typeface="Symbol"/>
              </a:rPr>
              <a:t> </a:t>
            </a:r>
            <a:r>
              <a:rPr lang="en-US" altLang="zh-CN" dirty="0" smtClean="0">
                <a:ea typeface="MS PGothic"/>
                <a:sym typeface="Symbol"/>
              </a:rPr>
              <a:t>, </a:t>
            </a:r>
            <a:r>
              <a:rPr lang="en-US" altLang="zh-CN" dirty="0" err="1">
                <a:ea typeface="MS PGothic"/>
                <a:sym typeface="Symbol"/>
              </a:rPr>
              <a:t>iff</a:t>
            </a:r>
            <a:r>
              <a:rPr lang="en-US" altLang="zh-CN" dirty="0">
                <a:ea typeface="MS PGothic"/>
                <a:sym typeface="Symbol"/>
              </a:rPr>
              <a:t> {</a:t>
            </a:r>
            <a:r>
              <a:rPr lang="en-US" altLang="zh-CN" dirty="0" err="1">
                <a:ea typeface="MS PGothic"/>
                <a:sym typeface="Symbol"/>
              </a:rPr>
              <a:t>Init</a:t>
            </a:r>
            <a:r>
              <a:rPr lang="en-US" altLang="zh-CN" dirty="0">
                <a:ea typeface="MS PGothic"/>
                <a:sym typeface="Symbol"/>
              </a:rPr>
              <a:t>}</a:t>
            </a:r>
            <a:r>
              <a:rPr lang="en-US" altLang="zh-CN" dirty="0">
                <a:ea typeface="MS Gothic"/>
                <a:sym typeface="Symbol"/>
              </a:rPr>
              <a:t> ⊑</a:t>
            </a:r>
            <a:r>
              <a:rPr lang="en-US" altLang="zh-CN" dirty="0" err="1" smtClean="0">
                <a:ea typeface="MS Gothic"/>
                <a:sym typeface="Symbol"/>
              </a:rPr>
              <a:t>F</a:t>
            </a:r>
            <a:r>
              <a:rPr lang="en-US" altLang="zh-CN" baseline="-25000" dirty="0" err="1" smtClean="0">
                <a:ea typeface="MS Gothic"/>
                <a:sym typeface="Symbol"/>
              </a:rPr>
              <a:t>a</a:t>
            </a:r>
            <a:r>
              <a:rPr lang="en-US" altLang="zh-CN" dirty="0" smtClean="0">
                <a:ea typeface="MS Gothic"/>
                <a:sym typeface="Symbol"/>
              </a:rPr>
              <a:t>.</a:t>
            </a:r>
            <a:endParaRPr lang="zh-CN" altLang="en-US" dirty="0"/>
          </a:p>
          <a:p>
            <a:endParaRPr lang="en-US" altLang="zh-CN" b="1" dirty="0">
              <a:sym typeface="Symbol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21780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To avoid the subset construction, </a:t>
            </a:r>
            <a:r>
              <a:rPr lang="en-US" altLang="zh-CN" dirty="0" smtClean="0"/>
              <a:t>they </a:t>
            </a:r>
            <a:r>
              <a:rPr lang="en-US" altLang="zh-CN" dirty="0"/>
              <a:t>proposed </a:t>
            </a:r>
            <a:r>
              <a:rPr lang="en-US" altLang="zh-CN" dirty="0" smtClean="0"/>
              <a:t> a </a:t>
            </a:r>
            <a:r>
              <a:rPr lang="en-US" altLang="zh-CN" dirty="0">
                <a:solidFill>
                  <a:srgbClr val="FF0000"/>
                </a:solidFill>
              </a:rPr>
              <a:t>lattice-theoretic</a:t>
            </a:r>
            <a:r>
              <a:rPr lang="en-US" altLang="zh-CN" dirty="0"/>
              <a:t> </a:t>
            </a:r>
            <a:r>
              <a:rPr lang="en-US" altLang="zh-CN" dirty="0" smtClean="0"/>
              <a:t>solution </a:t>
            </a:r>
            <a:r>
              <a:rPr lang="en-US" altLang="zh-CN" dirty="0"/>
              <a:t>that comes in the form of a monotone function on the lattice of </a:t>
            </a:r>
            <a:r>
              <a:rPr lang="en-US" altLang="zh-CN" dirty="0" err="1" smtClean="0">
                <a:solidFill>
                  <a:srgbClr val="FF0000"/>
                </a:solidFill>
              </a:rPr>
              <a:t>antichains</a:t>
            </a:r>
            <a:r>
              <a:rPr lang="en-US" altLang="zh-CN" dirty="0" smtClean="0"/>
              <a:t> of state. </a:t>
            </a:r>
          </a:p>
          <a:p>
            <a:r>
              <a:rPr lang="en-US" altLang="zh-CN" dirty="0" smtClean="0"/>
              <a:t>The </a:t>
            </a:r>
            <a:r>
              <a:rPr lang="en-US" altLang="zh-CN" dirty="0">
                <a:solidFill>
                  <a:srgbClr val="FF0000"/>
                </a:solidFill>
              </a:rPr>
              <a:t>greatest </a:t>
            </a:r>
            <a:r>
              <a:rPr lang="en-US" altLang="zh-CN" dirty="0" smtClean="0">
                <a:solidFill>
                  <a:srgbClr val="FF0000"/>
                </a:solidFill>
              </a:rPr>
              <a:t>fixed point</a:t>
            </a:r>
            <a:r>
              <a:rPr lang="en-US" altLang="zh-CN" dirty="0" smtClean="0"/>
              <a:t> </a:t>
            </a:r>
            <a:r>
              <a:rPr lang="en-US" altLang="zh-CN" dirty="0"/>
              <a:t>of this monotone function contains the solution to the strategy </a:t>
            </a:r>
            <a:r>
              <a:rPr lang="en-US" altLang="zh-CN" dirty="0" smtClean="0"/>
              <a:t>synthesis problem</a:t>
            </a:r>
            <a:r>
              <a:rPr lang="en-US" altLang="zh-CN" dirty="0"/>
              <a:t>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2906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Finite Automata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NFA: </a:t>
            </a:r>
            <a:r>
              <a:rPr lang="en-US" altLang="zh-CN" dirty="0"/>
              <a:t>A = </a:t>
            </a:r>
            <a:r>
              <a:rPr lang="en-US" altLang="zh-CN" dirty="0" smtClean="0"/>
              <a:t>&lt;</a:t>
            </a:r>
            <a:r>
              <a:rPr lang="en-US" altLang="zh-CN" dirty="0" err="1" smtClean="0"/>
              <a:t>Loc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Init</a:t>
            </a:r>
            <a:r>
              <a:rPr lang="en-US" altLang="zh-CN" dirty="0" smtClean="0"/>
              <a:t>, Fin, </a:t>
            </a:r>
            <a:r>
              <a:rPr lang="en-US" altLang="zh-CN" dirty="0" smtClean="0">
                <a:sym typeface="Symbol"/>
              </a:rPr>
              <a:t>, </a:t>
            </a:r>
            <a:r>
              <a:rPr lang="en-US" altLang="zh-CN" dirty="0" smtClean="0"/>
              <a:t> &gt;</a:t>
            </a:r>
            <a:endParaRPr lang="zh-CN" altLang="en-US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606812"/>
              </p:ext>
            </p:extLst>
          </p:nvPr>
        </p:nvGraphicFramePr>
        <p:xfrm>
          <a:off x="4508500" y="3321050"/>
          <a:ext cx="1270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" name="公式" r:id="rId3" imgW="126720" imgH="215640" progId="Equation.3">
                  <p:embed/>
                </p:oleObj>
              </mc:Choice>
              <mc:Fallback>
                <p:oleObj name="公式" r:id="rId3" imgW="1267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08500" y="3321050"/>
                        <a:ext cx="1270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0378854"/>
              </p:ext>
            </p:extLst>
          </p:nvPr>
        </p:nvGraphicFramePr>
        <p:xfrm>
          <a:off x="899592" y="2204864"/>
          <a:ext cx="7452828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" name="公式" r:id="rId5" imgW="2920680" imgH="253800" progId="Equation.3">
                  <p:embed/>
                </p:oleObj>
              </mc:Choice>
              <mc:Fallback>
                <p:oleObj name="公式" r:id="rId5" imgW="292068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99592" y="2204864"/>
                        <a:ext cx="7452828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9717618"/>
              </p:ext>
            </p:extLst>
          </p:nvPr>
        </p:nvGraphicFramePr>
        <p:xfrm>
          <a:off x="971600" y="2924944"/>
          <a:ext cx="6192688" cy="6587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" name="Equation" r:id="rId7" imgW="2387520" imgH="253800" progId="Equation.DSMT4">
                  <p:embed/>
                </p:oleObj>
              </mc:Choice>
              <mc:Fallback>
                <p:oleObj name="Equation" r:id="rId7" imgW="23875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71600" y="2924944"/>
                        <a:ext cx="6192688" cy="6587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6646014"/>
              </p:ext>
            </p:extLst>
          </p:nvPr>
        </p:nvGraphicFramePr>
        <p:xfrm>
          <a:off x="971600" y="3717032"/>
          <a:ext cx="7272808" cy="588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" name="Equation" r:id="rId9" imgW="3136680" imgH="253800" progId="Equation.DSMT4">
                  <p:embed/>
                </p:oleObj>
              </mc:Choice>
              <mc:Fallback>
                <p:oleObj name="Equation" r:id="rId9" imgW="31366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71600" y="3717032"/>
                        <a:ext cx="7272808" cy="5888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8324603"/>
              </p:ext>
            </p:extLst>
          </p:nvPr>
        </p:nvGraphicFramePr>
        <p:xfrm>
          <a:off x="1115616" y="4869160"/>
          <a:ext cx="5300662" cy="187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" name="Equation" r:id="rId11" imgW="2336760" imgH="825480" progId="Equation.DSMT4">
                  <p:embed/>
                </p:oleObj>
              </mc:Choice>
              <mc:Fallback>
                <p:oleObj name="Equation" r:id="rId11" imgW="233676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115616" y="4869160"/>
                        <a:ext cx="5300662" cy="1873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3940334"/>
              </p:ext>
            </p:extLst>
          </p:nvPr>
        </p:nvGraphicFramePr>
        <p:xfrm>
          <a:off x="1115616" y="4293096"/>
          <a:ext cx="3899807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" name="Equation" r:id="rId13" imgW="1866600" imgH="241200" progId="Equation.DSMT4">
                  <p:embed/>
                </p:oleObj>
              </mc:Choice>
              <mc:Fallback>
                <p:oleObj name="Equation" r:id="rId13" imgW="18666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115616" y="4293096"/>
                        <a:ext cx="3899807" cy="50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165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Two Lattices of </a:t>
            </a:r>
            <a:r>
              <a:rPr lang="en-US" altLang="zh-CN" dirty="0" err="1" smtClean="0"/>
              <a:t>Antichain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An </a:t>
            </a:r>
            <a:r>
              <a:rPr lang="en-US" altLang="zh-CN" dirty="0" err="1"/>
              <a:t>antichain</a:t>
            </a:r>
            <a:r>
              <a:rPr lang="en-US" altLang="zh-CN" dirty="0"/>
              <a:t> over </a:t>
            </a:r>
            <a:r>
              <a:rPr lang="en-US" altLang="zh-CN" dirty="0" err="1"/>
              <a:t>Loc</a:t>
            </a:r>
            <a:r>
              <a:rPr lang="en-US" altLang="zh-CN" dirty="0"/>
              <a:t> is a </a:t>
            </a:r>
            <a:r>
              <a:rPr lang="en-US" altLang="zh-CN" dirty="0" smtClean="0"/>
              <a:t>set q</a:t>
            </a:r>
            <a:r>
              <a:rPr lang="en-US" altLang="zh-CN" dirty="0" smtClean="0">
                <a:sym typeface="Symbol"/>
              </a:rPr>
              <a:t>2</a:t>
            </a:r>
            <a:r>
              <a:rPr lang="en-US" altLang="zh-CN" baseline="30000" dirty="0" smtClean="0">
                <a:sym typeface="Symbol"/>
              </a:rPr>
              <a:t>Loc</a:t>
            </a:r>
            <a:r>
              <a:rPr lang="en-US" altLang="zh-CN" dirty="0" smtClean="0">
                <a:sym typeface="Symbol"/>
              </a:rPr>
              <a:t> such that </a:t>
            </a:r>
            <a:r>
              <a:rPr lang="en-US" altLang="zh-CN" dirty="0" err="1" smtClean="0">
                <a:sym typeface="Symbol"/>
              </a:rPr>
              <a:t>s,s’q</a:t>
            </a:r>
            <a:r>
              <a:rPr lang="en-US" altLang="zh-CN" dirty="0" smtClean="0">
                <a:sym typeface="Symbol"/>
              </a:rPr>
              <a:t>: </a:t>
            </a:r>
            <a:r>
              <a:rPr lang="en-US" altLang="zh-CN" dirty="0" err="1" smtClean="0">
                <a:sym typeface="Symbol"/>
              </a:rPr>
              <a:t>ss</a:t>
            </a:r>
            <a:r>
              <a:rPr lang="en-US" altLang="zh-CN" dirty="0" smtClean="0">
                <a:sym typeface="Symbol"/>
              </a:rPr>
              <a:t>’.</a:t>
            </a:r>
          </a:p>
          <a:p>
            <a:r>
              <a:rPr lang="en-US" altLang="zh-CN" dirty="0" smtClean="0">
                <a:sym typeface="Symbol"/>
              </a:rPr>
              <a:t>Two partial orders(</a:t>
            </a:r>
            <a:r>
              <a:rPr lang="en-US" altLang="zh-CN" dirty="0"/>
              <a:t>L </a:t>
            </a:r>
            <a:r>
              <a:rPr lang="en-US" altLang="zh-CN" dirty="0" smtClean="0"/>
              <a:t> is the </a:t>
            </a:r>
            <a:r>
              <a:rPr lang="en-US" altLang="zh-CN" dirty="0"/>
              <a:t>set of </a:t>
            </a:r>
            <a:r>
              <a:rPr lang="en-US" altLang="zh-CN" dirty="0" err="1"/>
              <a:t>antichains</a:t>
            </a:r>
            <a:r>
              <a:rPr lang="en-US" altLang="zh-CN" dirty="0"/>
              <a:t> over </a:t>
            </a:r>
            <a:r>
              <a:rPr lang="en-US" altLang="zh-CN" dirty="0" err="1" smtClean="0"/>
              <a:t>Loc</a:t>
            </a:r>
            <a:r>
              <a:rPr lang="en-US" altLang="zh-CN" dirty="0" smtClean="0">
                <a:sym typeface="Symbol"/>
              </a:rPr>
              <a:t>):</a:t>
            </a:r>
          </a:p>
          <a:p>
            <a:pPr lvl="1"/>
            <a:r>
              <a:rPr lang="en-US" altLang="zh-CN" dirty="0" err="1" smtClean="0">
                <a:sym typeface="Symbol"/>
              </a:rPr>
              <a:t>q,q</a:t>
            </a:r>
            <a:r>
              <a:rPr lang="en-US" altLang="zh-CN" dirty="0" smtClean="0">
                <a:sym typeface="Symbol"/>
              </a:rPr>
              <a:t>’ L, let q</a:t>
            </a:r>
            <a:r>
              <a:rPr lang="en-US" altLang="zh-CN" dirty="0" smtClean="0">
                <a:ea typeface="MS Gothic"/>
                <a:sym typeface="Symbol"/>
              </a:rPr>
              <a:t> ⊑</a:t>
            </a:r>
            <a:r>
              <a:rPr lang="en-US" altLang="zh-CN" dirty="0" err="1" smtClean="0">
                <a:ea typeface="MS Gothic"/>
                <a:sym typeface="Symbol"/>
              </a:rPr>
              <a:t>q’iff</a:t>
            </a:r>
            <a:r>
              <a:rPr lang="en-US" altLang="zh-CN" dirty="0" smtClean="0">
                <a:ea typeface="MS Gothic"/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s q </a:t>
            </a:r>
            <a:r>
              <a:rPr lang="en-US" altLang="zh-CN" dirty="0" err="1" smtClean="0">
                <a:sym typeface="Symbol"/>
              </a:rPr>
              <a:t>s’q</a:t>
            </a:r>
            <a:r>
              <a:rPr lang="en-US" altLang="zh-CN" dirty="0" smtClean="0">
                <a:sym typeface="Symbol"/>
              </a:rPr>
              <a:t>’: </a:t>
            </a:r>
            <a:r>
              <a:rPr lang="en-US" altLang="zh-CN" dirty="0" err="1" smtClean="0">
                <a:sym typeface="Symbol"/>
              </a:rPr>
              <a:t>ss</a:t>
            </a:r>
            <a:r>
              <a:rPr lang="en-US" altLang="zh-CN" dirty="0" smtClean="0">
                <a:sym typeface="Symbol"/>
              </a:rPr>
              <a:t>’</a:t>
            </a:r>
          </a:p>
          <a:p>
            <a:pPr lvl="1"/>
            <a:r>
              <a:rPr lang="en-US" altLang="zh-CN" dirty="0" err="1" smtClean="0">
                <a:sym typeface="Symbol"/>
              </a:rPr>
              <a:t>q,q</a:t>
            </a:r>
            <a:r>
              <a:rPr lang="en-US" altLang="zh-CN" dirty="0" smtClean="0">
                <a:sym typeface="Symbol"/>
              </a:rPr>
              <a:t>’ L, let q</a:t>
            </a:r>
            <a:r>
              <a:rPr lang="en-US" altLang="zh-CN" dirty="0" smtClean="0">
                <a:ea typeface="MS Gothic"/>
                <a:sym typeface="Symbol"/>
              </a:rPr>
              <a:t> ~⊑</a:t>
            </a:r>
            <a:r>
              <a:rPr lang="en-US" altLang="zh-CN" dirty="0" err="1">
                <a:ea typeface="MS Gothic"/>
                <a:sym typeface="Symbol"/>
              </a:rPr>
              <a:t>q</a:t>
            </a:r>
            <a:r>
              <a:rPr lang="en-US" altLang="zh-CN" dirty="0" err="1" smtClean="0">
                <a:ea typeface="MS Gothic"/>
                <a:sym typeface="Symbol"/>
              </a:rPr>
              <a:t>’iff</a:t>
            </a:r>
            <a:r>
              <a:rPr lang="en-US" altLang="zh-CN" dirty="0" smtClean="0">
                <a:ea typeface="MS Gothic"/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s’ q’ </a:t>
            </a:r>
            <a:r>
              <a:rPr lang="en-US" altLang="zh-CN" dirty="0" err="1" smtClean="0">
                <a:sym typeface="Symbol"/>
              </a:rPr>
              <a:t>sq</a:t>
            </a:r>
            <a:r>
              <a:rPr lang="en-US" altLang="zh-CN" dirty="0" smtClean="0">
                <a:sym typeface="Symbol"/>
              </a:rPr>
              <a:t>: </a:t>
            </a:r>
            <a:r>
              <a:rPr lang="en-US" altLang="zh-CN" dirty="0" err="1" smtClean="0">
                <a:sym typeface="Symbol"/>
              </a:rPr>
              <a:t>ss</a:t>
            </a:r>
            <a:r>
              <a:rPr lang="en-US" altLang="zh-CN" dirty="0" smtClean="0">
                <a:sym typeface="Symbol"/>
              </a:rPr>
              <a:t>’</a:t>
            </a:r>
          </a:p>
          <a:p>
            <a:pPr lvl="1"/>
            <a:endParaRPr lang="en-US" altLang="zh-CN" dirty="0" smtClean="0">
              <a:sym typeface="Symbol"/>
            </a:endParaRPr>
          </a:p>
          <a:p>
            <a:pPr lvl="2"/>
            <a:endParaRPr lang="en-US" altLang="zh-CN" dirty="0" smtClean="0">
              <a:sym typeface="Symbol"/>
            </a:endParaRP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774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Two Lattices of </a:t>
            </a:r>
            <a:r>
              <a:rPr lang="en-US" altLang="zh-CN" dirty="0" err="1"/>
              <a:t>Antichain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Maximal and minimal</a:t>
            </a:r>
          </a:p>
          <a:p>
            <a:pPr lvl="1"/>
            <a:r>
              <a:rPr lang="en-US" altLang="zh-CN" dirty="0"/>
              <a:t>a set s </a:t>
            </a:r>
            <a:r>
              <a:rPr lang="en-US" altLang="zh-CN" dirty="0" smtClean="0">
                <a:sym typeface="Symbol"/>
              </a:rPr>
              <a:t></a:t>
            </a:r>
            <a:r>
              <a:rPr lang="en-US" altLang="zh-CN" dirty="0" smtClean="0"/>
              <a:t> </a:t>
            </a:r>
            <a:r>
              <a:rPr lang="en-US" altLang="zh-CN" dirty="0"/>
              <a:t>q is </a:t>
            </a:r>
            <a:r>
              <a:rPr lang="en-US" altLang="zh-CN" dirty="0" smtClean="0"/>
              <a:t>maximal in </a:t>
            </a:r>
            <a:r>
              <a:rPr lang="en-US" altLang="zh-CN" dirty="0"/>
              <a:t>q </a:t>
            </a:r>
            <a:r>
              <a:rPr lang="en-US" altLang="zh-CN" dirty="0" err="1" smtClean="0"/>
              <a:t>iff</a:t>
            </a:r>
            <a:r>
              <a:rPr lang="en-US" altLang="zh-CN" dirty="0" smtClean="0"/>
              <a:t> </a:t>
            </a:r>
            <a:r>
              <a:rPr lang="en-US" altLang="zh-CN" dirty="0" smtClean="0">
                <a:sym typeface="Symbol"/>
              </a:rPr>
              <a:t></a:t>
            </a:r>
            <a:r>
              <a:rPr lang="en-US" altLang="zh-CN" dirty="0" err="1" smtClean="0">
                <a:sym typeface="Symbol"/>
              </a:rPr>
              <a:t>s’q</a:t>
            </a:r>
            <a:r>
              <a:rPr lang="en-US" altLang="zh-CN" dirty="0" smtClean="0">
                <a:sym typeface="Symbol"/>
              </a:rPr>
              <a:t>: </a:t>
            </a:r>
            <a:r>
              <a:rPr lang="en-US" altLang="zh-CN" dirty="0" err="1" smtClean="0">
                <a:sym typeface="Symbol"/>
              </a:rPr>
              <a:t>ss</a:t>
            </a:r>
            <a:r>
              <a:rPr lang="en-US" altLang="zh-CN" dirty="0" smtClean="0">
                <a:sym typeface="Symbol"/>
              </a:rPr>
              <a:t>’ (q)</a:t>
            </a:r>
          </a:p>
          <a:p>
            <a:pPr lvl="1"/>
            <a:r>
              <a:rPr lang="en-US" altLang="zh-CN" dirty="0"/>
              <a:t>a set s </a:t>
            </a:r>
            <a:r>
              <a:rPr lang="en-US" altLang="zh-CN" dirty="0">
                <a:sym typeface="Symbol"/>
              </a:rPr>
              <a:t></a:t>
            </a:r>
            <a:r>
              <a:rPr lang="en-US" altLang="zh-CN" dirty="0"/>
              <a:t> q is </a:t>
            </a:r>
            <a:r>
              <a:rPr lang="en-US" altLang="zh-CN" dirty="0" smtClean="0"/>
              <a:t>minimal </a:t>
            </a:r>
            <a:r>
              <a:rPr lang="en-US" altLang="zh-CN" dirty="0"/>
              <a:t>in </a:t>
            </a:r>
            <a:r>
              <a:rPr lang="en-US" altLang="zh-CN" dirty="0" smtClean="0"/>
              <a:t>q </a:t>
            </a:r>
            <a:r>
              <a:rPr lang="en-US" altLang="zh-CN" dirty="0" err="1" smtClean="0"/>
              <a:t>iff</a:t>
            </a:r>
            <a:r>
              <a:rPr lang="en-US" altLang="zh-CN" dirty="0" smtClean="0"/>
              <a:t> </a:t>
            </a:r>
            <a:r>
              <a:rPr lang="en-US" altLang="zh-CN" dirty="0">
                <a:sym typeface="Symbol"/>
              </a:rPr>
              <a:t></a:t>
            </a:r>
            <a:r>
              <a:rPr lang="en-US" altLang="zh-CN" dirty="0" err="1">
                <a:sym typeface="Symbol"/>
              </a:rPr>
              <a:t>s’q</a:t>
            </a:r>
            <a:r>
              <a:rPr lang="en-US" altLang="zh-CN" dirty="0">
                <a:sym typeface="Symbol"/>
              </a:rPr>
              <a:t>: </a:t>
            </a:r>
            <a:r>
              <a:rPr lang="en-US" altLang="zh-CN" dirty="0" err="1" smtClean="0">
                <a:sym typeface="Symbol"/>
              </a:rPr>
              <a:t>s’s</a:t>
            </a:r>
            <a:r>
              <a:rPr lang="en-US" altLang="zh-CN" dirty="0" smtClean="0">
                <a:sym typeface="Symbol"/>
              </a:rPr>
              <a:t> (q)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Least </a:t>
            </a:r>
            <a:r>
              <a:rPr lang="en-US" altLang="zh-CN" dirty="0"/>
              <a:t>upper </a:t>
            </a:r>
            <a:r>
              <a:rPr lang="en-US" altLang="zh-CN" dirty="0" smtClean="0"/>
              <a:t>bound and </a:t>
            </a:r>
            <a:r>
              <a:rPr lang="en-US" altLang="zh-CN" dirty="0"/>
              <a:t>greatest lower </a:t>
            </a:r>
            <a:r>
              <a:rPr lang="en-US" altLang="zh-CN" dirty="0" smtClean="0"/>
              <a:t>bound</a:t>
            </a:r>
          </a:p>
          <a:p>
            <a:pPr lvl="1"/>
            <a:r>
              <a:rPr lang="en-US" altLang="zh-CN" dirty="0" smtClean="0"/>
              <a:t>q </a:t>
            </a:r>
            <a:r>
              <a:rPr lang="en-US" altLang="zh-CN" dirty="0" smtClean="0">
                <a:ea typeface="MS PGothic"/>
              </a:rPr>
              <a:t>⊔ q’=</a:t>
            </a:r>
            <a:r>
              <a:rPr lang="en-US" altLang="zh-CN" dirty="0">
                <a:sym typeface="Symbol"/>
              </a:rPr>
              <a:t> </a:t>
            </a:r>
            <a:r>
              <a:rPr lang="en-US" altLang="zh-CN" dirty="0" smtClean="0">
                <a:sym typeface="Symbol"/>
              </a:rPr>
              <a:t>{s|</a:t>
            </a:r>
            <a:r>
              <a:rPr lang="en-US" altLang="zh-CN" dirty="0">
                <a:sym typeface="Symbol"/>
              </a:rPr>
              <a:t> </a:t>
            </a:r>
            <a:r>
              <a:rPr lang="en-US" altLang="zh-CN" dirty="0" err="1">
                <a:sym typeface="Symbol"/>
              </a:rPr>
              <a:t>sq</a:t>
            </a:r>
            <a:r>
              <a:rPr lang="en-US" altLang="zh-CN" dirty="0">
                <a:sym typeface="Symbol"/>
              </a:rPr>
              <a:t> </a:t>
            </a:r>
            <a:r>
              <a:rPr lang="en-US" altLang="zh-CN" dirty="0">
                <a:ea typeface="MS PGothic"/>
                <a:sym typeface="Symbol"/>
              </a:rPr>
              <a:t>∨s</a:t>
            </a:r>
            <a:r>
              <a:rPr lang="en-US" altLang="zh-CN" dirty="0">
                <a:sym typeface="Symbol"/>
              </a:rPr>
              <a:t> q’} 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q </a:t>
            </a:r>
            <a:r>
              <a:rPr lang="en-US" altLang="zh-CN" dirty="0" smtClean="0">
                <a:ea typeface="MS PGothic"/>
              </a:rPr>
              <a:t>⊓ q’=</a:t>
            </a:r>
            <a:r>
              <a:rPr lang="en-US" altLang="zh-CN" dirty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{</a:t>
            </a:r>
            <a:r>
              <a:rPr lang="en-US" altLang="zh-CN" dirty="0" err="1" smtClean="0">
                <a:sym typeface="Symbol"/>
              </a:rPr>
              <a:t>ss</a:t>
            </a:r>
            <a:r>
              <a:rPr lang="en-US" altLang="zh-CN" dirty="0" smtClean="0">
                <a:sym typeface="Symbol"/>
              </a:rPr>
              <a:t>’| </a:t>
            </a:r>
            <a:r>
              <a:rPr lang="en-US" altLang="zh-CN" dirty="0" err="1" smtClean="0">
                <a:sym typeface="Symbol"/>
              </a:rPr>
              <a:t>sq</a:t>
            </a:r>
            <a:r>
              <a:rPr lang="en-US" altLang="zh-CN" dirty="0" smtClean="0">
                <a:sym typeface="Symbol"/>
              </a:rPr>
              <a:t> </a:t>
            </a:r>
            <a:r>
              <a:rPr lang="en-US" altLang="zh-CN" dirty="0" smtClean="0">
                <a:ea typeface="MS PGothic"/>
                <a:sym typeface="Symbol"/>
              </a:rPr>
              <a:t>∧s’</a:t>
            </a:r>
            <a:r>
              <a:rPr lang="en-US" altLang="zh-CN" dirty="0" smtClean="0">
                <a:sym typeface="Symbol"/>
              </a:rPr>
              <a:t> </a:t>
            </a:r>
            <a:r>
              <a:rPr lang="en-US" altLang="zh-CN" dirty="0">
                <a:sym typeface="Symbol"/>
              </a:rPr>
              <a:t></a:t>
            </a:r>
            <a:r>
              <a:rPr lang="en-US" altLang="zh-CN" dirty="0" smtClean="0">
                <a:sym typeface="Symbol"/>
              </a:rPr>
              <a:t>q’}</a:t>
            </a:r>
          </a:p>
          <a:p>
            <a:pPr lvl="1"/>
            <a:r>
              <a:rPr lang="en-US" altLang="zh-CN" dirty="0" smtClean="0">
                <a:sym typeface="Symbol"/>
              </a:rPr>
              <a:t>q ~</a:t>
            </a:r>
            <a:r>
              <a:rPr lang="en-US" altLang="zh-CN" dirty="0" smtClean="0">
                <a:ea typeface="MS PGothic"/>
              </a:rPr>
              <a:t>⊔ q’= </a:t>
            </a:r>
            <a:r>
              <a:rPr lang="en-US" altLang="zh-CN" dirty="0" smtClean="0">
                <a:sym typeface="Symbol"/>
              </a:rPr>
              <a:t></a:t>
            </a:r>
            <a:r>
              <a:rPr lang="en-US" altLang="zh-CN" dirty="0">
                <a:sym typeface="Symbol"/>
              </a:rPr>
              <a:t>{</a:t>
            </a:r>
            <a:r>
              <a:rPr lang="en-US" altLang="zh-CN" dirty="0" err="1" smtClean="0">
                <a:sym typeface="Symbol"/>
              </a:rPr>
              <a:t>ss</a:t>
            </a:r>
            <a:r>
              <a:rPr lang="en-US" altLang="zh-CN" dirty="0" smtClean="0">
                <a:sym typeface="Symbol"/>
              </a:rPr>
              <a:t>’| </a:t>
            </a:r>
            <a:r>
              <a:rPr lang="en-US" altLang="zh-CN" dirty="0" err="1">
                <a:sym typeface="Symbol"/>
              </a:rPr>
              <a:t>sq</a:t>
            </a:r>
            <a:r>
              <a:rPr lang="en-US" altLang="zh-CN" dirty="0">
                <a:sym typeface="Symbol"/>
              </a:rPr>
              <a:t> </a:t>
            </a:r>
            <a:r>
              <a:rPr lang="en-US" altLang="zh-CN" dirty="0">
                <a:ea typeface="MS PGothic"/>
                <a:sym typeface="Symbol"/>
              </a:rPr>
              <a:t>∧ </a:t>
            </a:r>
            <a:r>
              <a:rPr lang="en-US" altLang="zh-CN" dirty="0" smtClean="0">
                <a:ea typeface="MS PGothic"/>
                <a:sym typeface="Symbol"/>
              </a:rPr>
              <a:t>s’</a:t>
            </a:r>
            <a:r>
              <a:rPr lang="en-US" altLang="zh-CN" dirty="0" smtClean="0">
                <a:sym typeface="Symbol"/>
              </a:rPr>
              <a:t> </a:t>
            </a:r>
            <a:r>
              <a:rPr lang="en-US" altLang="zh-CN" dirty="0">
                <a:sym typeface="Symbol"/>
              </a:rPr>
              <a:t>q’} </a:t>
            </a:r>
            <a:r>
              <a:rPr lang="en-US" altLang="zh-CN" dirty="0" smtClean="0">
                <a:sym typeface="Symbol"/>
              </a:rPr>
              <a:t></a:t>
            </a:r>
          </a:p>
          <a:p>
            <a:pPr lvl="1"/>
            <a:r>
              <a:rPr lang="en-US" altLang="zh-CN" dirty="0"/>
              <a:t>q</a:t>
            </a:r>
            <a:r>
              <a:rPr lang="en-US" altLang="zh-CN" dirty="0" smtClean="0"/>
              <a:t> ~</a:t>
            </a:r>
            <a:r>
              <a:rPr lang="en-US" altLang="zh-CN" dirty="0" smtClean="0">
                <a:ea typeface="MS PGothic"/>
              </a:rPr>
              <a:t>⊓ q’ =</a:t>
            </a:r>
            <a:r>
              <a:rPr lang="en-US" altLang="zh-CN" dirty="0">
                <a:sym typeface="Symbol"/>
              </a:rPr>
              <a:t>{s| </a:t>
            </a:r>
            <a:r>
              <a:rPr lang="en-US" altLang="zh-CN" dirty="0" err="1">
                <a:sym typeface="Symbol"/>
              </a:rPr>
              <a:t>sq</a:t>
            </a:r>
            <a:r>
              <a:rPr lang="en-US" altLang="zh-CN" dirty="0">
                <a:sym typeface="Symbol"/>
              </a:rPr>
              <a:t> </a:t>
            </a:r>
            <a:r>
              <a:rPr lang="en-US" altLang="zh-CN" dirty="0">
                <a:ea typeface="MS PGothic"/>
                <a:sym typeface="Symbol"/>
              </a:rPr>
              <a:t>∨s</a:t>
            </a:r>
            <a:r>
              <a:rPr lang="en-US" altLang="zh-CN" dirty="0">
                <a:sym typeface="Symbol"/>
              </a:rPr>
              <a:t> q’} 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endParaRPr lang="en-US" altLang="zh-CN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49296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Two Lattices of </a:t>
            </a:r>
            <a:r>
              <a:rPr lang="en-US" altLang="zh-CN" dirty="0" err="1"/>
              <a:t>Antichain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An example:</a:t>
            </a:r>
          </a:p>
          <a:p>
            <a:r>
              <a:rPr lang="en-US" altLang="zh-CN" dirty="0"/>
              <a:t>q</a:t>
            </a:r>
            <a:r>
              <a:rPr lang="en-US" altLang="zh-CN" dirty="0" smtClean="0"/>
              <a:t>={{</a:t>
            </a:r>
            <a:r>
              <a:rPr lang="en-US" altLang="zh-CN" dirty="0" err="1" smtClean="0"/>
              <a:t>a,b</a:t>
            </a:r>
            <a:r>
              <a:rPr lang="en-US" altLang="zh-CN" dirty="0" smtClean="0"/>
              <a:t>}, {</a:t>
            </a:r>
            <a:r>
              <a:rPr lang="en-US" altLang="zh-CN" dirty="0" err="1" smtClean="0"/>
              <a:t>a,c</a:t>
            </a:r>
            <a:r>
              <a:rPr lang="en-US" altLang="zh-CN" dirty="0" smtClean="0"/>
              <a:t>}} 	q’={{</a:t>
            </a:r>
            <a:r>
              <a:rPr lang="en-US" altLang="zh-CN" dirty="0" err="1" smtClean="0"/>
              <a:t>a,b,c</a:t>
            </a:r>
            <a:r>
              <a:rPr lang="en-US" altLang="zh-CN" dirty="0" smtClean="0"/>
              <a:t>},{</a:t>
            </a:r>
            <a:r>
              <a:rPr lang="en-US" altLang="zh-CN" dirty="0" err="1" smtClean="0"/>
              <a:t>b,d</a:t>
            </a:r>
            <a:r>
              <a:rPr lang="en-US" altLang="zh-CN" dirty="0" smtClean="0"/>
              <a:t>}}</a:t>
            </a:r>
          </a:p>
          <a:p>
            <a:r>
              <a:rPr lang="en-US" altLang="zh-CN" dirty="0" smtClean="0"/>
              <a:t>q </a:t>
            </a:r>
            <a:r>
              <a:rPr lang="en-US" altLang="zh-CN" dirty="0">
                <a:ea typeface="MS PGothic"/>
              </a:rPr>
              <a:t>⊔ q’=</a:t>
            </a:r>
            <a:r>
              <a:rPr lang="en-US" altLang="zh-CN" dirty="0">
                <a:sym typeface="Symbol"/>
              </a:rPr>
              <a:t> {s| </a:t>
            </a:r>
            <a:r>
              <a:rPr lang="en-US" altLang="zh-CN" dirty="0" err="1">
                <a:sym typeface="Symbol"/>
              </a:rPr>
              <a:t>sq</a:t>
            </a:r>
            <a:r>
              <a:rPr lang="en-US" altLang="zh-CN" dirty="0">
                <a:sym typeface="Symbol"/>
              </a:rPr>
              <a:t> </a:t>
            </a:r>
            <a:r>
              <a:rPr lang="en-US" altLang="zh-CN" dirty="0">
                <a:ea typeface="MS PGothic"/>
                <a:sym typeface="Symbol"/>
              </a:rPr>
              <a:t>∨s</a:t>
            </a:r>
            <a:r>
              <a:rPr lang="en-US" altLang="zh-CN" dirty="0">
                <a:sym typeface="Symbol"/>
              </a:rPr>
              <a:t> q’} </a:t>
            </a:r>
            <a:r>
              <a:rPr lang="en-US" altLang="zh-CN" dirty="0" smtClean="0">
                <a:sym typeface="Symbol"/>
              </a:rPr>
              <a:t></a:t>
            </a:r>
          </a:p>
          <a:p>
            <a:pPr marL="0" indent="0">
              <a:buNone/>
            </a:pPr>
            <a:r>
              <a:rPr lang="en-US" altLang="zh-CN" dirty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              = </a:t>
            </a:r>
            <a:r>
              <a:rPr lang="en-US" altLang="zh-CN" dirty="0">
                <a:sym typeface="Symbol"/>
              </a:rPr>
              <a:t></a:t>
            </a:r>
            <a:r>
              <a:rPr lang="en-US" altLang="zh-CN" dirty="0" smtClean="0">
                <a:sym typeface="Symbol"/>
              </a:rPr>
              <a:t>{{</a:t>
            </a:r>
            <a:r>
              <a:rPr lang="en-US" altLang="zh-CN" dirty="0" err="1" smtClean="0">
                <a:sym typeface="Symbol"/>
              </a:rPr>
              <a:t>a,b</a:t>
            </a:r>
            <a:r>
              <a:rPr lang="en-US" altLang="zh-CN" dirty="0" smtClean="0">
                <a:sym typeface="Symbol"/>
              </a:rPr>
              <a:t>},{</a:t>
            </a:r>
            <a:r>
              <a:rPr lang="en-US" altLang="zh-CN" dirty="0" err="1" smtClean="0">
                <a:sym typeface="Symbol"/>
              </a:rPr>
              <a:t>a,c</a:t>
            </a:r>
            <a:r>
              <a:rPr lang="en-US" altLang="zh-CN" dirty="0" smtClean="0">
                <a:sym typeface="Symbol"/>
              </a:rPr>
              <a:t>},{</a:t>
            </a:r>
            <a:r>
              <a:rPr lang="en-US" altLang="zh-CN" dirty="0" err="1" smtClean="0">
                <a:sym typeface="Symbol"/>
              </a:rPr>
              <a:t>a,b,c</a:t>
            </a:r>
            <a:r>
              <a:rPr lang="en-US" altLang="zh-CN" dirty="0" smtClean="0">
                <a:sym typeface="Symbol"/>
              </a:rPr>
              <a:t>},{</a:t>
            </a:r>
            <a:r>
              <a:rPr lang="en-US" altLang="zh-CN" dirty="0" err="1" smtClean="0">
                <a:sym typeface="Symbol"/>
              </a:rPr>
              <a:t>b,d</a:t>
            </a:r>
            <a:r>
              <a:rPr lang="en-US" altLang="zh-CN" dirty="0" smtClean="0">
                <a:sym typeface="Symbol"/>
              </a:rPr>
              <a:t>}} </a:t>
            </a:r>
          </a:p>
          <a:p>
            <a:pPr marL="0" indent="0">
              <a:buNone/>
            </a:pPr>
            <a:r>
              <a:rPr lang="en-US" altLang="zh-CN" dirty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              ={{</a:t>
            </a:r>
            <a:r>
              <a:rPr lang="en-US" altLang="zh-CN" dirty="0" err="1" smtClean="0">
                <a:sym typeface="Symbol"/>
              </a:rPr>
              <a:t>a,b,c</a:t>
            </a:r>
            <a:r>
              <a:rPr lang="en-US" altLang="zh-CN" dirty="0" smtClean="0">
                <a:sym typeface="Symbol"/>
              </a:rPr>
              <a:t>},{</a:t>
            </a:r>
            <a:r>
              <a:rPr lang="en-US" altLang="zh-CN" dirty="0" err="1" smtClean="0">
                <a:sym typeface="Symbol"/>
              </a:rPr>
              <a:t>b,d</a:t>
            </a:r>
            <a:r>
              <a:rPr lang="en-US" altLang="zh-CN" dirty="0" smtClean="0">
                <a:sym typeface="Symbol"/>
              </a:rPr>
              <a:t>}}</a:t>
            </a:r>
          </a:p>
          <a:p>
            <a:r>
              <a:rPr lang="en-US" altLang="zh-CN" dirty="0" smtClean="0">
                <a:sym typeface="Symbol"/>
              </a:rPr>
              <a:t>q </a:t>
            </a:r>
            <a:r>
              <a:rPr lang="en-US" altLang="zh-CN" dirty="0" smtClean="0">
                <a:ea typeface="MS Gothic"/>
                <a:sym typeface="Symbol"/>
              </a:rPr>
              <a:t>⊑ </a:t>
            </a:r>
            <a:r>
              <a:rPr lang="en-US" altLang="zh-CN" dirty="0" smtClean="0"/>
              <a:t>q </a:t>
            </a:r>
            <a:r>
              <a:rPr lang="en-US" altLang="zh-CN" dirty="0">
                <a:ea typeface="MS PGothic"/>
              </a:rPr>
              <a:t>⊔ q</a:t>
            </a:r>
            <a:r>
              <a:rPr lang="en-US" altLang="zh-CN" dirty="0" smtClean="0">
                <a:ea typeface="MS PGothic"/>
              </a:rPr>
              <a:t>’, 	q’ </a:t>
            </a:r>
            <a:r>
              <a:rPr lang="en-US" altLang="zh-CN" dirty="0" smtClean="0">
                <a:ea typeface="MS Gothic"/>
                <a:sym typeface="Symbol"/>
              </a:rPr>
              <a:t>⊑ </a:t>
            </a:r>
            <a:r>
              <a:rPr lang="en-US" altLang="zh-CN" dirty="0" smtClean="0"/>
              <a:t>q </a:t>
            </a:r>
            <a:r>
              <a:rPr lang="en-US" altLang="zh-CN" dirty="0">
                <a:ea typeface="MS PGothic"/>
              </a:rPr>
              <a:t>⊔ q</a:t>
            </a:r>
            <a:r>
              <a:rPr lang="en-US" altLang="zh-CN" dirty="0" smtClean="0">
                <a:ea typeface="MS PGothic"/>
              </a:rPr>
              <a:t>’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3200" dirty="0"/>
              <a:t>q </a:t>
            </a:r>
            <a:r>
              <a:rPr lang="en-US" altLang="zh-CN" sz="3200" dirty="0">
                <a:ea typeface="MS PGothic"/>
              </a:rPr>
              <a:t>⊓ q’=</a:t>
            </a:r>
            <a:r>
              <a:rPr lang="en-US" altLang="zh-CN" sz="3200" dirty="0">
                <a:sym typeface="Symbol"/>
              </a:rPr>
              <a:t> {</a:t>
            </a:r>
            <a:r>
              <a:rPr lang="en-US" altLang="zh-CN" sz="3200" dirty="0" err="1">
                <a:sym typeface="Symbol"/>
              </a:rPr>
              <a:t>ss</a:t>
            </a:r>
            <a:r>
              <a:rPr lang="en-US" altLang="zh-CN" sz="3200" dirty="0">
                <a:sym typeface="Symbol"/>
              </a:rPr>
              <a:t>’| </a:t>
            </a:r>
            <a:r>
              <a:rPr lang="en-US" altLang="zh-CN" sz="3200" dirty="0" err="1">
                <a:sym typeface="Symbol"/>
              </a:rPr>
              <a:t>sq</a:t>
            </a:r>
            <a:r>
              <a:rPr lang="en-US" altLang="zh-CN" sz="3200" dirty="0">
                <a:sym typeface="Symbol"/>
              </a:rPr>
              <a:t> </a:t>
            </a:r>
            <a:r>
              <a:rPr lang="en-US" altLang="zh-CN" sz="3200" dirty="0">
                <a:ea typeface="MS PGothic"/>
                <a:sym typeface="Symbol"/>
              </a:rPr>
              <a:t>∧s’</a:t>
            </a:r>
            <a:r>
              <a:rPr lang="en-US" altLang="zh-CN" sz="3200" dirty="0">
                <a:sym typeface="Symbol"/>
              </a:rPr>
              <a:t> q’}</a:t>
            </a:r>
            <a:r>
              <a:rPr lang="en-US" altLang="zh-CN" sz="3200" dirty="0" smtClean="0">
                <a:sym typeface="Symbol"/>
              </a:rPr>
              <a:t></a:t>
            </a:r>
          </a:p>
          <a:p>
            <a:pPr marL="0" lvl="1" indent="0">
              <a:buNone/>
            </a:pPr>
            <a:r>
              <a:rPr lang="en-US" altLang="zh-CN" sz="3200" dirty="0">
                <a:sym typeface="Symbol"/>
              </a:rPr>
              <a:t> </a:t>
            </a:r>
            <a:r>
              <a:rPr lang="en-US" altLang="zh-CN" sz="3200" dirty="0" smtClean="0">
                <a:sym typeface="Symbol"/>
              </a:rPr>
              <a:t>              </a:t>
            </a:r>
            <a:r>
              <a:rPr lang="en-US" altLang="zh-CN" sz="2200" dirty="0" smtClean="0">
                <a:sym typeface="Symbol"/>
              </a:rPr>
              <a:t>= </a:t>
            </a:r>
            <a:r>
              <a:rPr lang="en-US" altLang="zh-CN" sz="2600" dirty="0">
                <a:sym typeface="Symbol"/>
              </a:rPr>
              <a:t></a:t>
            </a:r>
            <a:r>
              <a:rPr lang="en-US" altLang="zh-CN" sz="2600" dirty="0" smtClean="0">
                <a:sym typeface="Symbol"/>
              </a:rPr>
              <a:t>{ {</a:t>
            </a:r>
            <a:r>
              <a:rPr lang="en-US" altLang="zh-CN" sz="2600" dirty="0" err="1" smtClean="0">
                <a:sym typeface="Symbol"/>
              </a:rPr>
              <a:t>a,b</a:t>
            </a:r>
            <a:r>
              <a:rPr lang="en-US" altLang="zh-CN" sz="2600" dirty="0" smtClean="0">
                <a:sym typeface="Symbol"/>
              </a:rPr>
              <a:t>}</a:t>
            </a:r>
            <a:r>
              <a:rPr lang="en-US" altLang="zh-CN" sz="2600" dirty="0">
                <a:sym typeface="Symbol"/>
              </a:rPr>
              <a:t> </a:t>
            </a:r>
            <a:r>
              <a:rPr lang="en-US" altLang="zh-CN" sz="2600" dirty="0" smtClean="0">
                <a:sym typeface="Symbol"/>
              </a:rPr>
              <a:t>{</a:t>
            </a:r>
            <a:r>
              <a:rPr lang="en-US" altLang="zh-CN" sz="2600" dirty="0" err="1" smtClean="0">
                <a:sym typeface="Symbol"/>
              </a:rPr>
              <a:t>a,b,c</a:t>
            </a:r>
            <a:r>
              <a:rPr lang="en-US" altLang="zh-CN" sz="2600" dirty="0" smtClean="0">
                <a:sym typeface="Symbol"/>
              </a:rPr>
              <a:t>},</a:t>
            </a:r>
            <a:r>
              <a:rPr lang="en-US" altLang="zh-CN" sz="2600" dirty="0">
                <a:sym typeface="Symbol"/>
              </a:rPr>
              <a:t> {</a:t>
            </a:r>
            <a:r>
              <a:rPr lang="en-US" altLang="zh-CN" sz="2600" dirty="0" err="1">
                <a:sym typeface="Symbol"/>
              </a:rPr>
              <a:t>a,b</a:t>
            </a:r>
            <a:r>
              <a:rPr lang="en-US" altLang="zh-CN" sz="2600" dirty="0">
                <a:sym typeface="Symbol"/>
              </a:rPr>
              <a:t>} </a:t>
            </a:r>
            <a:r>
              <a:rPr lang="en-US" altLang="zh-CN" sz="2600" dirty="0" smtClean="0">
                <a:sym typeface="Symbol"/>
              </a:rPr>
              <a:t>{</a:t>
            </a:r>
            <a:r>
              <a:rPr lang="en-US" altLang="zh-CN" sz="2600" dirty="0" err="1" smtClean="0">
                <a:sym typeface="Symbol"/>
              </a:rPr>
              <a:t>b,d</a:t>
            </a:r>
            <a:r>
              <a:rPr lang="en-US" altLang="zh-CN" sz="2600" dirty="0" smtClean="0">
                <a:sym typeface="Symbol"/>
              </a:rPr>
              <a:t>}, </a:t>
            </a:r>
            <a:r>
              <a:rPr lang="en-US" altLang="zh-CN" sz="2600" dirty="0">
                <a:sym typeface="Symbol"/>
              </a:rPr>
              <a:t>{</a:t>
            </a:r>
            <a:r>
              <a:rPr lang="en-US" altLang="zh-CN" sz="2600" dirty="0" err="1" smtClean="0">
                <a:sym typeface="Symbol"/>
              </a:rPr>
              <a:t>a,c</a:t>
            </a:r>
            <a:r>
              <a:rPr lang="en-US" altLang="zh-CN" sz="2600" dirty="0" smtClean="0">
                <a:sym typeface="Symbol"/>
              </a:rPr>
              <a:t>} </a:t>
            </a:r>
            <a:r>
              <a:rPr lang="en-US" altLang="zh-CN" sz="2600" dirty="0">
                <a:sym typeface="Symbol"/>
              </a:rPr>
              <a:t>{</a:t>
            </a:r>
            <a:r>
              <a:rPr lang="en-US" altLang="zh-CN" sz="2600" dirty="0" err="1">
                <a:sym typeface="Symbol"/>
              </a:rPr>
              <a:t>a,b,c</a:t>
            </a:r>
            <a:r>
              <a:rPr lang="en-US" altLang="zh-CN" sz="2600" dirty="0">
                <a:sym typeface="Symbol"/>
              </a:rPr>
              <a:t>}, </a:t>
            </a:r>
            <a:r>
              <a:rPr lang="en-US" altLang="zh-CN" sz="2600" dirty="0" smtClean="0">
                <a:sym typeface="Symbol"/>
              </a:rPr>
              <a:t> {</a:t>
            </a:r>
            <a:r>
              <a:rPr lang="en-US" altLang="zh-CN" sz="2600" dirty="0" err="1" smtClean="0">
                <a:sym typeface="Symbol"/>
              </a:rPr>
              <a:t>a,c</a:t>
            </a:r>
            <a:r>
              <a:rPr lang="en-US" altLang="zh-CN" sz="2600" dirty="0" smtClean="0">
                <a:sym typeface="Symbol"/>
              </a:rPr>
              <a:t>} </a:t>
            </a:r>
            <a:r>
              <a:rPr lang="en-US" altLang="zh-CN" sz="2600" dirty="0">
                <a:sym typeface="Symbol"/>
              </a:rPr>
              <a:t>{</a:t>
            </a:r>
            <a:r>
              <a:rPr lang="en-US" altLang="zh-CN" sz="2600" dirty="0" err="1">
                <a:sym typeface="Symbol"/>
              </a:rPr>
              <a:t>b,d</a:t>
            </a:r>
            <a:r>
              <a:rPr lang="en-US" altLang="zh-CN" sz="2600" dirty="0" smtClean="0">
                <a:sym typeface="Symbol"/>
              </a:rPr>
              <a:t>} }</a:t>
            </a:r>
          </a:p>
          <a:p>
            <a:pPr marL="0" lvl="1" indent="0">
              <a:buNone/>
            </a:pPr>
            <a:r>
              <a:rPr lang="en-US" altLang="zh-CN" sz="2200" dirty="0">
                <a:sym typeface="Symbol"/>
              </a:rPr>
              <a:t> </a:t>
            </a:r>
            <a:r>
              <a:rPr lang="en-US" altLang="zh-CN" sz="2200" dirty="0" smtClean="0">
                <a:sym typeface="Symbol"/>
              </a:rPr>
              <a:t>                     </a:t>
            </a:r>
            <a:r>
              <a:rPr lang="en-US" altLang="zh-CN" sz="3200" dirty="0" smtClean="0">
                <a:sym typeface="Symbol"/>
              </a:rPr>
              <a:t>= </a:t>
            </a:r>
            <a:r>
              <a:rPr lang="en-US" altLang="zh-CN" sz="3200" dirty="0">
                <a:sym typeface="Symbol"/>
              </a:rPr>
              <a:t></a:t>
            </a:r>
            <a:r>
              <a:rPr lang="en-US" altLang="zh-CN" sz="3200" dirty="0" smtClean="0">
                <a:sym typeface="Symbol"/>
              </a:rPr>
              <a:t>{ {</a:t>
            </a:r>
            <a:r>
              <a:rPr lang="en-US" altLang="zh-CN" sz="3200" dirty="0" err="1" smtClean="0">
                <a:sym typeface="Symbol"/>
              </a:rPr>
              <a:t>a,b</a:t>
            </a:r>
            <a:r>
              <a:rPr lang="en-US" altLang="zh-CN" sz="3200" dirty="0" smtClean="0">
                <a:sym typeface="Symbol"/>
              </a:rPr>
              <a:t>}, {b},{</a:t>
            </a:r>
            <a:r>
              <a:rPr lang="en-US" altLang="zh-CN" sz="3200" dirty="0" err="1" smtClean="0">
                <a:sym typeface="Symbol"/>
              </a:rPr>
              <a:t>a,c</a:t>
            </a:r>
            <a:r>
              <a:rPr lang="en-US" altLang="zh-CN" sz="3200" dirty="0" smtClean="0">
                <a:sym typeface="Symbol"/>
              </a:rPr>
              <a:t>} }</a:t>
            </a:r>
          </a:p>
          <a:p>
            <a:pPr marL="0" lvl="1" indent="0">
              <a:buNone/>
            </a:pPr>
            <a:r>
              <a:rPr lang="en-US" altLang="zh-CN" sz="3200" dirty="0">
                <a:sym typeface="Symbol"/>
              </a:rPr>
              <a:t> </a:t>
            </a:r>
            <a:r>
              <a:rPr lang="en-US" altLang="zh-CN" sz="3200" dirty="0" smtClean="0">
                <a:sym typeface="Symbol"/>
              </a:rPr>
              <a:t>               ={{</a:t>
            </a:r>
            <a:r>
              <a:rPr lang="en-US" altLang="zh-CN" sz="3200" dirty="0" err="1" smtClean="0">
                <a:sym typeface="Symbol"/>
              </a:rPr>
              <a:t>a,b</a:t>
            </a:r>
            <a:r>
              <a:rPr lang="en-US" altLang="zh-CN" sz="3200" dirty="0" smtClean="0">
                <a:sym typeface="Symbol"/>
              </a:rPr>
              <a:t>}, {</a:t>
            </a:r>
            <a:r>
              <a:rPr lang="en-US" altLang="zh-CN" sz="3200" dirty="0" err="1" smtClean="0">
                <a:sym typeface="Symbol"/>
              </a:rPr>
              <a:t>a,c</a:t>
            </a:r>
            <a:r>
              <a:rPr lang="en-US" altLang="zh-CN" sz="3200" dirty="0" smtClean="0">
                <a:sym typeface="Symbol"/>
              </a:rPr>
              <a:t>}}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3200" dirty="0"/>
              <a:t>q </a:t>
            </a:r>
            <a:r>
              <a:rPr lang="en-US" altLang="zh-CN" sz="3200" dirty="0">
                <a:ea typeface="MS PGothic"/>
              </a:rPr>
              <a:t>⊓ q</a:t>
            </a:r>
            <a:r>
              <a:rPr lang="en-US" altLang="zh-CN" sz="3200" dirty="0" smtClean="0">
                <a:ea typeface="MS PGothic"/>
              </a:rPr>
              <a:t>’</a:t>
            </a:r>
            <a:r>
              <a:rPr lang="en-US" altLang="zh-CN" sz="3200" dirty="0">
                <a:ea typeface="MS Gothic"/>
                <a:sym typeface="Symbol"/>
              </a:rPr>
              <a:t> </a:t>
            </a:r>
            <a:r>
              <a:rPr lang="en-US" altLang="zh-CN" sz="3200" dirty="0" smtClean="0">
                <a:ea typeface="MS Gothic"/>
                <a:sym typeface="Symbol"/>
              </a:rPr>
              <a:t>⊑q,	</a:t>
            </a:r>
            <a:r>
              <a:rPr lang="en-US" altLang="zh-CN" sz="3200" dirty="0"/>
              <a:t> q </a:t>
            </a:r>
            <a:r>
              <a:rPr lang="en-US" altLang="zh-CN" sz="3200" dirty="0">
                <a:ea typeface="MS PGothic"/>
              </a:rPr>
              <a:t>⊓ q’</a:t>
            </a:r>
            <a:r>
              <a:rPr lang="en-US" altLang="zh-CN" sz="3200" dirty="0">
                <a:ea typeface="MS Gothic"/>
                <a:sym typeface="Symbol"/>
              </a:rPr>
              <a:t> ⊑</a:t>
            </a:r>
            <a:r>
              <a:rPr lang="en-US" altLang="zh-CN" sz="3200" dirty="0" smtClean="0">
                <a:ea typeface="MS Gothic"/>
                <a:sym typeface="Symbol"/>
              </a:rPr>
              <a:t>q’</a:t>
            </a:r>
            <a:endParaRPr lang="en-US" altLang="zh-CN" sz="3200" dirty="0">
              <a:sym typeface="Symbol"/>
            </a:endParaRP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2438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Two Lattices of </a:t>
            </a:r>
            <a:r>
              <a:rPr lang="en-US" altLang="zh-CN" dirty="0" err="1"/>
              <a:t>Antichain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/>
              <a:t>q={{</a:t>
            </a:r>
            <a:r>
              <a:rPr lang="en-US" altLang="zh-CN" dirty="0" err="1"/>
              <a:t>a,b</a:t>
            </a:r>
            <a:r>
              <a:rPr lang="en-US" altLang="zh-CN" dirty="0"/>
              <a:t>}, {</a:t>
            </a:r>
            <a:r>
              <a:rPr lang="en-US" altLang="zh-CN" dirty="0" err="1"/>
              <a:t>a,c</a:t>
            </a:r>
            <a:r>
              <a:rPr lang="en-US" altLang="zh-CN" dirty="0"/>
              <a:t>}} 	q’={{</a:t>
            </a:r>
            <a:r>
              <a:rPr lang="en-US" altLang="zh-CN" dirty="0" err="1"/>
              <a:t>a,b,c</a:t>
            </a:r>
            <a:r>
              <a:rPr lang="en-US" altLang="zh-CN" dirty="0"/>
              <a:t>},{</a:t>
            </a:r>
            <a:r>
              <a:rPr lang="en-US" altLang="zh-CN" dirty="0" err="1"/>
              <a:t>b,d</a:t>
            </a:r>
            <a:r>
              <a:rPr lang="en-US" altLang="zh-CN" dirty="0" smtClean="0"/>
              <a:t>}}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dirty="0" smtClean="0">
                <a:sym typeface="Symbol"/>
              </a:rPr>
              <a:t>q </a:t>
            </a:r>
            <a:r>
              <a:rPr lang="en-US" altLang="zh-CN" dirty="0">
                <a:sym typeface="Symbol"/>
              </a:rPr>
              <a:t>~</a:t>
            </a:r>
            <a:r>
              <a:rPr lang="en-US" altLang="zh-CN" dirty="0">
                <a:ea typeface="MS PGothic"/>
              </a:rPr>
              <a:t>⊔ q</a:t>
            </a:r>
            <a:r>
              <a:rPr lang="en-US" altLang="zh-CN" dirty="0" smtClean="0">
                <a:ea typeface="MS PGothic"/>
              </a:rPr>
              <a:t>’=</a:t>
            </a:r>
            <a:r>
              <a:rPr lang="en-US" altLang="zh-CN" dirty="0">
                <a:sym typeface="Symbol"/>
              </a:rPr>
              <a:t>{</a:t>
            </a:r>
            <a:r>
              <a:rPr lang="en-US" altLang="zh-CN" dirty="0" err="1">
                <a:sym typeface="Symbol"/>
              </a:rPr>
              <a:t>ss</a:t>
            </a:r>
            <a:r>
              <a:rPr lang="en-US" altLang="zh-CN" dirty="0">
                <a:sym typeface="Symbol"/>
              </a:rPr>
              <a:t>’| </a:t>
            </a:r>
            <a:r>
              <a:rPr lang="en-US" altLang="zh-CN" dirty="0" err="1">
                <a:sym typeface="Symbol"/>
              </a:rPr>
              <a:t>sq</a:t>
            </a:r>
            <a:r>
              <a:rPr lang="en-US" altLang="zh-CN" dirty="0">
                <a:sym typeface="Symbol"/>
              </a:rPr>
              <a:t> </a:t>
            </a:r>
            <a:r>
              <a:rPr lang="en-US" altLang="zh-CN" dirty="0">
                <a:ea typeface="MS PGothic"/>
                <a:sym typeface="Symbol"/>
              </a:rPr>
              <a:t>∧ s’</a:t>
            </a:r>
            <a:r>
              <a:rPr lang="en-US" altLang="zh-CN" dirty="0">
                <a:sym typeface="Symbol"/>
              </a:rPr>
              <a:t> q’} </a:t>
            </a:r>
          </a:p>
          <a:p>
            <a:pPr marL="0" lvl="1" indent="0">
              <a:buNone/>
            </a:pPr>
            <a:r>
              <a:rPr lang="en-US" altLang="zh-CN" dirty="0">
                <a:sym typeface="Symbol"/>
              </a:rPr>
              <a:t>                 =</a:t>
            </a:r>
            <a:r>
              <a:rPr lang="en-US" altLang="zh-CN" sz="2000" dirty="0">
                <a:sym typeface="Symbol"/>
              </a:rPr>
              <a:t>{ {</a:t>
            </a:r>
            <a:r>
              <a:rPr lang="en-US" altLang="zh-CN" sz="2000" dirty="0" err="1">
                <a:sym typeface="Symbol"/>
              </a:rPr>
              <a:t>a,b</a:t>
            </a:r>
            <a:r>
              <a:rPr lang="en-US" altLang="zh-CN" sz="2000" dirty="0">
                <a:sym typeface="Symbol"/>
              </a:rPr>
              <a:t>} {</a:t>
            </a:r>
            <a:r>
              <a:rPr lang="en-US" altLang="zh-CN" sz="2000" dirty="0" err="1">
                <a:sym typeface="Symbol"/>
              </a:rPr>
              <a:t>a,b,c</a:t>
            </a:r>
            <a:r>
              <a:rPr lang="en-US" altLang="zh-CN" sz="2000" dirty="0">
                <a:sym typeface="Symbol"/>
              </a:rPr>
              <a:t>}, {</a:t>
            </a:r>
            <a:r>
              <a:rPr lang="en-US" altLang="zh-CN" sz="2000" dirty="0" err="1">
                <a:sym typeface="Symbol"/>
              </a:rPr>
              <a:t>a,b</a:t>
            </a:r>
            <a:r>
              <a:rPr lang="en-US" altLang="zh-CN" sz="2000" dirty="0">
                <a:sym typeface="Symbol"/>
              </a:rPr>
              <a:t>} {</a:t>
            </a:r>
            <a:r>
              <a:rPr lang="en-US" altLang="zh-CN" sz="2000" dirty="0" err="1">
                <a:sym typeface="Symbol"/>
              </a:rPr>
              <a:t>b,d</a:t>
            </a:r>
            <a:r>
              <a:rPr lang="en-US" altLang="zh-CN" sz="2000" dirty="0">
                <a:sym typeface="Symbol"/>
              </a:rPr>
              <a:t>}, {</a:t>
            </a:r>
            <a:r>
              <a:rPr lang="en-US" altLang="zh-CN" sz="2000" dirty="0" err="1">
                <a:sym typeface="Symbol"/>
              </a:rPr>
              <a:t>a,c</a:t>
            </a:r>
            <a:r>
              <a:rPr lang="en-US" altLang="zh-CN" sz="2000" dirty="0">
                <a:sym typeface="Symbol"/>
              </a:rPr>
              <a:t>} {</a:t>
            </a:r>
            <a:r>
              <a:rPr lang="en-US" altLang="zh-CN" sz="2000" dirty="0" err="1">
                <a:sym typeface="Symbol"/>
              </a:rPr>
              <a:t>a,b,c</a:t>
            </a:r>
            <a:r>
              <a:rPr lang="en-US" altLang="zh-CN" sz="2000" dirty="0">
                <a:sym typeface="Symbol"/>
              </a:rPr>
              <a:t>}, {</a:t>
            </a:r>
            <a:r>
              <a:rPr lang="en-US" altLang="zh-CN" sz="2000" dirty="0" err="1">
                <a:sym typeface="Symbol"/>
              </a:rPr>
              <a:t>a,c</a:t>
            </a:r>
            <a:r>
              <a:rPr lang="en-US" altLang="zh-CN" sz="2000" dirty="0">
                <a:sym typeface="Symbol"/>
              </a:rPr>
              <a:t>} {</a:t>
            </a:r>
            <a:r>
              <a:rPr lang="en-US" altLang="zh-CN" sz="2000" dirty="0" err="1">
                <a:sym typeface="Symbol"/>
              </a:rPr>
              <a:t>b,d</a:t>
            </a:r>
            <a:r>
              <a:rPr lang="en-US" altLang="zh-CN" sz="2000" dirty="0">
                <a:sym typeface="Symbol"/>
              </a:rPr>
              <a:t>} } </a:t>
            </a:r>
          </a:p>
          <a:p>
            <a:pPr marL="0" lvl="1" indent="0">
              <a:buNone/>
            </a:pPr>
            <a:r>
              <a:rPr lang="en-US" altLang="zh-CN" sz="2000" dirty="0">
                <a:sym typeface="Symbol"/>
              </a:rPr>
              <a:t>                        </a:t>
            </a:r>
            <a:r>
              <a:rPr lang="en-US" altLang="zh-CN" dirty="0">
                <a:ea typeface="MS PGothic"/>
              </a:rPr>
              <a:t>= </a:t>
            </a:r>
            <a:r>
              <a:rPr lang="en-US" altLang="zh-CN" dirty="0">
                <a:sym typeface="Symbol"/>
              </a:rPr>
              <a:t>{ {</a:t>
            </a:r>
            <a:r>
              <a:rPr lang="en-US" altLang="zh-CN" dirty="0" err="1">
                <a:sym typeface="Symbol"/>
              </a:rPr>
              <a:t>a,b,c</a:t>
            </a:r>
            <a:r>
              <a:rPr lang="en-US" altLang="zh-CN" dirty="0">
                <a:sym typeface="Symbol"/>
              </a:rPr>
              <a:t>}, {</a:t>
            </a:r>
            <a:r>
              <a:rPr lang="en-US" altLang="zh-CN" dirty="0" err="1">
                <a:sym typeface="Symbol"/>
              </a:rPr>
              <a:t>a,b,d</a:t>
            </a:r>
            <a:r>
              <a:rPr lang="en-US" altLang="zh-CN" dirty="0">
                <a:sym typeface="Symbol"/>
              </a:rPr>
              <a:t>},{</a:t>
            </a:r>
            <a:r>
              <a:rPr lang="en-US" altLang="zh-CN" dirty="0" err="1">
                <a:sym typeface="Symbol"/>
              </a:rPr>
              <a:t>a,b,c</a:t>
            </a:r>
            <a:r>
              <a:rPr lang="en-US" altLang="zh-CN" dirty="0">
                <a:sym typeface="Symbol"/>
              </a:rPr>
              <a:t>},{</a:t>
            </a:r>
            <a:r>
              <a:rPr lang="en-US" altLang="zh-CN" dirty="0" err="1">
                <a:sym typeface="Symbol"/>
              </a:rPr>
              <a:t>a,b,c,d</a:t>
            </a:r>
            <a:r>
              <a:rPr lang="en-US" altLang="zh-CN" dirty="0">
                <a:sym typeface="Symbol"/>
              </a:rPr>
              <a:t>}} </a:t>
            </a:r>
          </a:p>
          <a:p>
            <a:pPr marL="0" lvl="1" indent="0">
              <a:buNone/>
            </a:pPr>
            <a:r>
              <a:rPr lang="en-US" altLang="zh-CN" dirty="0">
                <a:sym typeface="Symbol"/>
              </a:rPr>
              <a:t>                 ={ {</a:t>
            </a:r>
            <a:r>
              <a:rPr lang="en-US" altLang="zh-CN" dirty="0" err="1">
                <a:sym typeface="Symbol"/>
              </a:rPr>
              <a:t>a,b,c</a:t>
            </a:r>
            <a:r>
              <a:rPr lang="en-US" altLang="zh-CN" dirty="0">
                <a:sym typeface="Symbol"/>
              </a:rPr>
              <a:t>}, {</a:t>
            </a:r>
            <a:r>
              <a:rPr lang="en-US" altLang="zh-CN" dirty="0" err="1">
                <a:sym typeface="Symbol"/>
              </a:rPr>
              <a:t>a,b,d</a:t>
            </a:r>
            <a:r>
              <a:rPr lang="en-US" altLang="zh-CN" dirty="0">
                <a:sym typeface="Symbol"/>
              </a:rPr>
              <a:t>}}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dirty="0" smtClean="0">
                <a:ea typeface="MS PGothic"/>
              </a:rPr>
              <a:t>q </a:t>
            </a:r>
            <a:r>
              <a:rPr lang="en-US" altLang="zh-CN" dirty="0">
                <a:ea typeface="MS Gothic"/>
                <a:sym typeface="Symbol"/>
              </a:rPr>
              <a:t>~</a:t>
            </a:r>
            <a:r>
              <a:rPr lang="en-US" altLang="zh-CN" dirty="0" smtClean="0">
                <a:ea typeface="MS Gothic"/>
                <a:sym typeface="Symbol"/>
              </a:rPr>
              <a:t>⊑ </a:t>
            </a:r>
            <a:r>
              <a:rPr lang="en-US" altLang="zh-CN" dirty="0">
                <a:sym typeface="Symbol"/>
              </a:rPr>
              <a:t>q ~</a:t>
            </a:r>
            <a:r>
              <a:rPr lang="en-US" altLang="zh-CN" dirty="0">
                <a:ea typeface="MS PGothic"/>
              </a:rPr>
              <a:t>⊔ q</a:t>
            </a:r>
            <a:r>
              <a:rPr lang="en-US" altLang="zh-CN" dirty="0" smtClean="0">
                <a:ea typeface="MS PGothic"/>
              </a:rPr>
              <a:t>’	q’ </a:t>
            </a:r>
            <a:r>
              <a:rPr lang="en-US" altLang="zh-CN" dirty="0" smtClean="0">
                <a:ea typeface="MS Gothic"/>
                <a:sym typeface="Symbol"/>
              </a:rPr>
              <a:t>~⊑ </a:t>
            </a:r>
            <a:r>
              <a:rPr lang="en-US" altLang="zh-CN" dirty="0">
                <a:sym typeface="Symbol"/>
              </a:rPr>
              <a:t>q ~</a:t>
            </a:r>
            <a:r>
              <a:rPr lang="en-US" altLang="zh-CN" dirty="0">
                <a:ea typeface="MS PGothic"/>
              </a:rPr>
              <a:t>⊔ </a:t>
            </a:r>
            <a:r>
              <a:rPr lang="en-US" altLang="zh-CN" dirty="0" smtClean="0">
                <a:ea typeface="MS PGothic"/>
              </a:rPr>
              <a:t>q’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dirty="0" smtClean="0"/>
              <a:t>q </a:t>
            </a:r>
            <a:r>
              <a:rPr lang="en-US" altLang="zh-CN" dirty="0"/>
              <a:t>~</a:t>
            </a:r>
            <a:r>
              <a:rPr lang="en-US" altLang="zh-CN" dirty="0">
                <a:ea typeface="MS PGothic"/>
              </a:rPr>
              <a:t>⊓ q’ =</a:t>
            </a:r>
            <a:r>
              <a:rPr lang="en-US" altLang="zh-CN" dirty="0">
                <a:sym typeface="Symbol"/>
              </a:rPr>
              <a:t>{s| </a:t>
            </a:r>
            <a:r>
              <a:rPr lang="en-US" altLang="zh-CN" dirty="0" err="1">
                <a:sym typeface="Symbol"/>
              </a:rPr>
              <a:t>sq</a:t>
            </a:r>
            <a:r>
              <a:rPr lang="en-US" altLang="zh-CN" dirty="0">
                <a:sym typeface="Symbol"/>
              </a:rPr>
              <a:t> </a:t>
            </a:r>
            <a:r>
              <a:rPr lang="en-US" altLang="zh-CN" dirty="0">
                <a:ea typeface="MS PGothic"/>
                <a:sym typeface="Symbol"/>
              </a:rPr>
              <a:t>∨s</a:t>
            </a:r>
            <a:r>
              <a:rPr lang="en-US" altLang="zh-CN" dirty="0">
                <a:sym typeface="Symbol"/>
              </a:rPr>
              <a:t> q’} </a:t>
            </a:r>
            <a:r>
              <a:rPr lang="en-US" altLang="zh-CN" dirty="0" smtClean="0">
                <a:sym typeface="Symbol"/>
              </a:rPr>
              <a:t></a:t>
            </a:r>
          </a:p>
          <a:p>
            <a:pPr marL="0" lvl="1" indent="0">
              <a:buNone/>
            </a:pPr>
            <a:r>
              <a:rPr lang="en-US" altLang="zh-CN" dirty="0" smtClean="0">
                <a:sym typeface="Symbol"/>
              </a:rPr>
              <a:t>                   =</a:t>
            </a:r>
            <a:r>
              <a:rPr lang="en-US" altLang="zh-CN" dirty="0">
                <a:sym typeface="Symbol"/>
              </a:rPr>
              <a:t></a:t>
            </a:r>
            <a:r>
              <a:rPr lang="en-US" altLang="zh-CN" dirty="0" smtClean="0">
                <a:sym typeface="Symbol"/>
              </a:rPr>
              <a:t>{{</a:t>
            </a:r>
            <a:r>
              <a:rPr lang="en-US" altLang="zh-CN" dirty="0" err="1" smtClean="0">
                <a:sym typeface="Symbol"/>
              </a:rPr>
              <a:t>a,b</a:t>
            </a:r>
            <a:r>
              <a:rPr lang="en-US" altLang="zh-CN" dirty="0" smtClean="0">
                <a:sym typeface="Symbol"/>
              </a:rPr>
              <a:t>}, {</a:t>
            </a:r>
            <a:r>
              <a:rPr lang="en-US" altLang="zh-CN" dirty="0" err="1" smtClean="0">
                <a:sym typeface="Symbol"/>
              </a:rPr>
              <a:t>a,c</a:t>
            </a:r>
            <a:r>
              <a:rPr lang="en-US" altLang="zh-CN" dirty="0" smtClean="0">
                <a:sym typeface="Symbol"/>
              </a:rPr>
              <a:t>},{</a:t>
            </a:r>
            <a:r>
              <a:rPr lang="en-US" altLang="zh-CN" dirty="0" err="1" smtClean="0">
                <a:sym typeface="Symbol"/>
              </a:rPr>
              <a:t>a,b,c</a:t>
            </a:r>
            <a:r>
              <a:rPr lang="en-US" altLang="zh-CN" dirty="0" smtClean="0">
                <a:sym typeface="Symbol"/>
              </a:rPr>
              <a:t>},{</a:t>
            </a:r>
            <a:r>
              <a:rPr lang="en-US" altLang="zh-CN" dirty="0" err="1" smtClean="0">
                <a:sym typeface="Symbol"/>
              </a:rPr>
              <a:t>b,d</a:t>
            </a:r>
            <a:r>
              <a:rPr lang="en-US" altLang="zh-CN" dirty="0" smtClean="0">
                <a:sym typeface="Symbol"/>
              </a:rPr>
              <a:t>}} </a:t>
            </a:r>
          </a:p>
          <a:p>
            <a:pPr marL="0" lvl="1" indent="0">
              <a:buNone/>
            </a:pPr>
            <a:r>
              <a:rPr lang="en-US" altLang="zh-CN" dirty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                  ={{</a:t>
            </a:r>
            <a:r>
              <a:rPr lang="en-US" altLang="zh-CN" dirty="0" err="1" smtClean="0">
                <a:sym typeface="Symbol"/>
              </a:rPr>
              <a:t>a,b</a:t>
            </a:r>
            <a:r>
              <a:rPr lang="en-US" altLang="zh-CN" dirty="0" smtClean="0">
                <a:sym typeface="Symbol"/>
              </a:rPr>
              <a:t>},{</a:t>
            </a:r>
            <a:r>
              <a:rPr lang="en-US" altLang="zh-CN" dirty="0" err="1" smtClean="0">
                <a:sym typeface="Symbol"/>
              </a:rPr>
              <a:t>a,c</a:t>
            </a:r>
            <a:r>
              <a:rPr lang="en-US" altLang="zh-CN" dirty="0" smtClean="0">
                <a:sym typeface="Symbol"/>
              </a:rPr>
              <a:t>},{</a:t>
            </a:r>
            <a:r>
              <a:rPr lang="en-US" altLang="zh-CN" dirty="0" err="1" smtClean="0">
                <a:sym typeface="Symbol"/>
              </a:rPr>
              <a:t>b,d</a:t>
            </a:r>
            <a:r>
              <a:rPr lang="en-US" altLang="zh-CN" dirty="0" smtClean="0">
                <a:sym typeface="Symbol"/>
              </a:rPr>
              <a:t>}}</a:t>
            </a:r>
            <a:endParaRPr lang="en-US" altLang="zh-CN" dirty="0">
              <a:sym typeface="Symbol"/>
            </a:endParaRPr>
          </a:p>
          <a:p>
            <a:pPr marL="0" lvl="1" indent="0">
              <a:buNone/>
            </a:pPr>
            <a:endParaRPr lang="en-US" altLang="zh-CN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dirty="0"/>
              <a:t>q ~</a:t>
            </a:r>
            <a:r>
              <a:rPr lang="en-US" altLang="zh-CN" dirty="0">
                <a:ea typeface="MS PGothic"/>
              </a:rPr>
              <a:t>⊓ q</a:t>
            </a:r>
            <a:r>
              <a:rPr lang="en-US" altLang="zh-CN" dirty="0" smtClean="0">
                <a:ea typeface="MS PGothic"/>
              </a:rPr>
              <a:t>’ </a:t>
            </a:r>
            <a:r>
              <a:rPr lang="en-US" altLang="zh-CN" dirty="0">
                <a:ea typeface="MS Gothic"/>
                <a:sym typeface="Symbol"/>
              </a:rPr>
              <a:t>~</a:t>
            </a:r>
            <a:r>
              <a:rPr lang="en-US" altLang="zh-CN" dirty="0" smtClean="0">
                <a:ea typeface="MS Gothic"/>
                <a:sym typeface="Symbol"/>
              </a:rPr>
              <a:t>⊑ q	</a:t>
            </a:r>
            <a:r>
              <a:rPr lang="en-US" altLang="zh-CN" dirty="0"/>
              <a:t> q ~</a:t>
            </a:r>
            <a:r>
              <a:rPr lang="en-US" altLang="zh-CN" dirty="0">
                <a:ea typeface="MS PGothic"/>
              </a:rPr>
              <a:t>⊓ q’ </a:t>
            </a:r>
            <a:r>
              <a:rPr lang="en-US" altLang="zh-CN" dirty="0">
                <a:ea typeface="MS Gothic"/>
                <a:sym typeface="Symbol"/>
              </a:rPr>
              <a:t>~⊑ </a:t>
            </a:r>
            <a:r>
              <a:rPr lang="en-US" altLang="zh-CN" dirty="0" smtClean="0">
                <a:ea typeface="MS Gothic"/>
                <a:sym typeface="Symbol"/>
              </a:rPr>
              <a:t>q’</a:t>
            </a:r>
            <a:endParaRPr lang="en-US" altLang="zh-CN" dirty="0">
              <a:ea typeface="MS PGothic"/>
              <a:sym typeface="Symbol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altLang="zh-CN" dirty="0">
              <a:sym typeface="Symbol"/>
            </a:endParaRPr>
          </a:p>
          <a:p>
            <a:pPr marL="0" lvl="1" indent="0">
              <a:buNone/>
            </a:pPr>
            <a:endParaRPr lang="en-US" altLang="zh-CN" sz="2000" dirty="0" smtClean="0">
              <a:sym typeface="Symbol"/>
            </a:endParaRPr>
          </a:p>
          <a:p>
            <a:pPr marL="0" lvl="1" indent="0">
              <a:buNone/>
            </a:pPr>
            <a:endParaRPr lang="en-US" altLang="zh-CN" sz="2000" dirty="0">
              <a:sym typeface="Symbol"/>
            </a:endParaRPr>
          </a:p>
          <a:p>
            <a:pPr marL="0" lvl="1" indent="0">
              <a:buNone/>
            </a:pP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3357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2800</Words>
  <Application>Microsoft Office PowerPoint</Application>
  <PresentationFormat>全屏显示(4:3)</PresentationFormat>
  <Paragraphs>237</Paragraphs>
  <Slides>38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38</vt:i4>
      </vt:variant>
    </vt:vector>
  </HeadingPairs>
  <TitlesOfParts>
    <vt:vector size="41" baseType="lpstr">
      <vt:lpstr>Office 主题​​</vt:lpstr>
      <vt:lpstr>公式</vt:lpstr>
      <vt:lpstr>Equation</vt:lpstr>
      <vt:lpstr>Antichains: A New Algorithm for Checking Universality of Finite Automata</vt:lpstr>
      <vt:lpstr>Introduction</vt:lpstr>
      <vt:lpstr>Introduction</vt:lpstr>
      <vt:lpstr>Introduction</vt:lpstr>
      <vt:lpstr>Finite Automata</vt:lpstr>
      <vt:lpstr>Two Lattices of Antichain</vt:lpstr>
      <vt:lpstr>Two Lattices of Antichain</vt:lpstr>
      <vt:lpstr>Two Lattices of Antichain</vt:lpstr>
      <vt:lpstr>Two Lattices of Antichain</vt:lpstr>
      <vt:lpstr>Two Lattices of Antichain</vt:lpstr>
      <vt:lpstr>Game Interpretation of Universality</vt:lpstr>
      <vt:lpstr>Game Interpretation of Universality</vt:lpstr>
      <vt:lpstr>Game Interpretation of Universality</vt:lpstr>
      <vt:lpstr>A Fixed Point to Solve Universality</vt:lpstr>
      <vt:lpstr>A Fixed Point to Solve Universality</vt:lpstr>
      <vt:lpstr>A Fixed Point to Solve Universality</vt:lpstr>
      <vt:lpstr>A Fixed Point to Solve Universality</vt:lpstr>
      <vt:lpstr>A Fixed Point to Solve Universality</vt:lpstr>
      <vt:lpstr>A Fixed Point to Solve Universality</vt:lpstr>
      <vt:lpstr>A Fixed Point to Solve Universality</vt:lpstr>
      <vt:lpstr>A Fixed Point to Solve Universality</vt:lpstr>
      <vt:lpstr>A Fixed Point to Solve Universality</vt:lpstr>
      <vt:lpstr>A Fixed Point to Solve Universality</vt:lpstr>
      <vt:lpstr>Using the Dual Lattice of Antichains to Solve Universality</vt:lpstr>
      <vt:lpstr>Relationship between Forward and Backward Algorithms</vt:lpstr>
      <vt:lpstr>Relationship between Forward and Backward Algorithms</vt:lpstr>
      <vt:lpstr>Comparison with Explicit Determinization</vt:lpstr>
      <vt:lpstr>Comparison with Explicit Determinization</vt:lpstr>
      <vt:lpstr>Comparison with Explicit Determinization</vt:lpstr>
      <vt:lpstr>Pratical Evaluation</vt:lpstr>
      <vt:lpstr>PowerPoint 演示文稿</vt:lpstr>
      <vt:lpstr>Language Inclusion</vt:lpstr>
      <vt:lpstr>Language Inclusion</vt:lpstr>
      <vt:lpstr>Language Inclusion</vt:lpstr>
      <vt:lpstr>Emptiness of Alternating Automata</vt:lpstr>
      <vt:lpstr>Emptiness of Alternating Automata</vt:lpstr>
      <vt:lpstr>Emptiness of Alternating Automata</vt:lpstr>
      <vt:lpstr>Emptiness of Alternating Automata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Antichains: A New Algorithm for Checking Universality of Finite Automata</dc:title>
  <dc:creator>zp</dc:creator>
  <cp:lastModifiedBy>zp</cp:lastModifiedBy>
  <cp:revision>50</cp:revision>
  <dcterms:created xsi:type="dcterms:W3CDTF">2013-05-09T08:08:03Z</dcterms:created>
  <dcterms:modified xsi:type="dcterms:W3CDTF">2013-05-23T08:57:16Z</dcterms:modified>
</cp:coreProperties>
</file>