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5"/>
  </p:notesMasterIdLst>
  <p:sldIdLst>
    <p:sldId id="459" r:id="rId2"/>
    <p:sldId id="464" r:id="rId3"/>
    <p:sldId id="392" r:id="rId4"/>
    <p:sldId id="390" r:id="rId5"/>
    <p:sldId id="391" r:id="rId6"/>
    <p:sldId id="394" r:id="rId7"/>
    <p:sldId id="465" r:id="rId8"/>
    <p:sldId id="398" r:id="rId9"/>
    <p:sldId id="399" r:id="rId10"/>
    <p:sldId id="400" r:id="rId11"/>
    <p:sldId id="475" r:id="rId12"/>
    <p:sldId id="487" r:id="rId13"/>
    <p:sldId id="488" r:id="rId14"/>
    <p:sldId id="489" r:id="rId15"/>
    <p:sldId id="490" r:id="rId16"/>
    <p:sldId id="502" r:id="rId17"/>
    <p:sldId id="501" r:id="rId18"/>
    <p:sldId id="492" r:id="rId19"/>
    <p:sldId id="493" r:id="rId20"/>
    <p:sldId id="494" r:id="rId21"/>
    <p:sldId id="495" r:id="rId22"/>
    <p:sldId id="496" r:id="rId23"/>
    <p:sldId id="497" r:id="rId24"/>
    <p:sldId id="498" r:id="rId25"/>
    <p:sldId id="499" r:id="rId26"/>
    <p:sldId id="408" r:id="rId27"/>
    <p:sldId id="409" r:id="rId28"/>
    <p:sldId id="410" r:id="rId29"/>
    <p:sldId id="500" r:id="rId30"/>
    <p:sldId id="462" r:id="rId31"/>
    <p:sldId id="426" r:id="rId32"/>
    <p:sldId id="395" r:id="rId33"/>
    <p:sldId id="466" r:id="rId34"/>
    <p:sldId id="467" r:id="rId35"/>
    <p:sldId id="468" r:id="rId36"/>
    <p:sldId id="471" r:id="rId37"/>
    <p:sldId id="472" r:id="rId38"/>
    <p:sldId id="474" r:id="rId39"/>
    <p:sldId id="417" r:id="rId40"/>
    <p:sldId id="418" r:id="rId41"/>
    <p:sldId id="419" r:id="rId42"/>
    <p:sldId id="473" r:id="rId43"/>
    <p:sldId id="421" r:id="rId44"/>
    <p:sldId id="422" r:id="rId45"/>
    <p:sldId id="423" r:id="rId46"/>
    <p:sldId id="425" r:id="rId47"/>
    <p:sldId id="397" r:id="rId48"/>
    <p:sldId id="427" r:id="rId49"/>
    <p:sldId id="431" r:id="rId50"/>
    <p:sldId id="432" r:id="rId51"/>
    <p:sldId id="433" r:id="rId52"/>
    <p:sldId id="435" r:id="rId53"/>
    <p:sldId id="437" r:id="rId54"/>
    <p:sldId id="438" r:id="rId55"/>
    <p:sldId id="440" r:id="rId56"/>
    <p:sldId id="441" r:id="rId57"/>
    <p:sldId id="458" r:id="rId58"/>
    <p:sldId id="455" r:id="rId59"/>
    <p:sldId id="442" r:id="rId60"/>
    <p:sldId id="443" r:id="rId61"/>
    <p:sldId id="444" r:id="rId62"/>
    <p:sldId id="457" r:id="rId63"/>
    <p:sldId id="445" r:id="rId64"/>
    <p:sldId id="446" r:id="rId65"/>
    <p:sldId id="447" r:id="rId66"/>
    <p:sldId id="448" r:id="rId67"/>
    <p:sldId id="449" r:id="rId68"/>
    <p:sldId id="451" r:id="rId69"/>
    <p:sldId id="453" r:id="rId70"/>
    <p:sldId id="450" r:id="rId71"/>
    <p:sldId id="452" r:id="rId72"/>
    <p:sldId id="461" r:id="rId73"/>
    <p:sldId id="476" r:id="rId7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800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61" autoAdjust="0"/>
    <p:restoredTop sz="94660"/>
  </p:normalViewPr>
  <p:slideViewPr>
    <p:cSldViewPr>
      <p:cViewPr varScale="1">
        <p:scale>
          <a:sx n="89" d="100"/>
          <a:sy n="89" d="100"/>
        </p:scale>
        <p:origin x="-102" y="-1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D96FDF-55B0-4D3E-B724-D46048E5442C}" type="datetimeFigureOut">
              <a:rPr lang="zh-CN" altLang="en-US" smtClean="0"/>
              <a:pPr/>
              <a:t>2010-9-16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A5073-FBC3-421C-94DE-0F488475EAB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EA5073-FBC3-421C-94DE-0F488475EAB5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EA5073-FBC3-421C-94DE-0F488475EAB5}" type="slidenum">
              <a:rPr lang="zh-CN" altLang="en-US" smtClean="0"/>
              <a:pPr/>
              <a:t>48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EA5073-FBC3-421C-94DE-0F488475EAB5}" type="slidenum">
              <a:rPr lang="zh-CN" altLang="en-US" smtClean="0"/>
              <a:pPr/>
              <a:t>52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EA5073-FBC3-421C-94DE-0F488475EAB5}" type="slidenum">
              <a:rPr lang="zh-CN" altLang="en-US" smtClean="0"/>
              <a:pPr/>
              <a:t>71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EA5073-FBC3-421C-94DE-0F488475EAB5}" type="slidenum">
              <a:rPr lang="zh-CN" altLang="en-US" smtClean="0"/>
              <a:pPr/>
              <a:t>31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EA5073-FBC3-421C-94DE-0F488475EAB5}" type="slidenum">
              <a:rPr lang="zh-CN" altLang="en-US" smtClean="0"/>
              <a:pPr/>
              <a:t>45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EA5073-FBC3-421C-94DE-0F488475EAB5}" type="slidenum">
              <a:rPr lang="zh-CN" altLang="en-US" smtClean="0"/>
              <a:pPr/>
              <a:t>46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EA5073-FBC3-421C-94DE-0F488475EAB5}" type="slidenum">
              <a:rPr lang="zh-CN" altLang="en-US" smtClean="0"/>
              <a:pPr/>
              <a:t>47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F9879-9F56-4931-BC13-4A7D4CA4FC76}" type="datetimeFigureOut">
              <a:rPr lang="zh-CN" altLang="en-US" smtClean="0"/>
              <a:pPr/>
              <a:t>2010-9-16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0B10-B630-4828-865A-7BB9A46D01F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F9879-9F56-4931-BC13-4A7D4CA4FC76}" type="datetimeFigureOut">
              <a:rPr lang="zh-CN" altLang="en-US" smtClean="0"/>
              <a:pPr/>
              <a:t>2010-9-16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0B10-B630-4828-865A-7BB9A46D01F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F9879-9F56-4931-BC13-4A7D4CA4FC76}" type="datetimeFigureOut">
              <a:rPr lang="zh-CN" altLang="en-US" smtClean="0"/>
              <a:pPr/>
              <a:t>2010-9-16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0B10-B630-4828-865A-7BB9A46D01F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F9879-9F56-4931-BC13-4A7D4CA4FC76}" type="datetimeFigureOut">
              <a:rPr lang="zh-CN" altLang="en-US" smtClean="0"/>
              <a:pPr/>
              <a:t>2010-9-16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0B10-B630-4828-865A-7BB9A46D01F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F9879-9F56-4931-BC13-4A7D4CA4FC76}" type="datetimeFigureOut">
              <a:rPr lang="zh-CN" altLang="en-US" smtClean="0"/>
              <a:pPr/>
              <a:t>2010-9-16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0B10-B630-4828-865A-7BB9A46D01F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F9879-9F56-4931-BC13-4A7D4CA4FC76}" type="datetimeFigureOut">
              <a:rPr lang="zh-CN" altLang="en-US" smtClean="0"/>
              <a:pPr/>
              <a:t>2010-9-16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0B10-B630-4828-865A-7BB9A46D01F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F9879-9F56-4931-BC13-4A7D4CA4FC76}" type="datetimeFigureOut">
              <a:rPr lang="zh-CN" altLang="en-US" smtClean="0"/>
              <a:pPr/>
              <a:t>2010-9-16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0B10-B630-4828-865A-7BB9A46D01F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F9879-9F56-4931-BC13-4A7D4CA4FC76}" type="datetimeFigureOut">
              <a:rPr lang="zh-CN" altLang="en-US" smtClean="0"/>
              <a:pPr/>
              <a:t>2010-9-16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0B10-B630-4828-865A-7BB9A46D01F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F9879-9F56-4931-BC13-4A7D4CA4FC76}" type="datetimeFigureOut">
              <a:rPr lang="zh-CN" altLang="en-US" smtClean="0"/>
              <a:pPr/>
              <a:t>2010-9-16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0B10-B630-4828-865A-7BB9A46D01F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F9879-9F56-4931-BC13-4A7D4CA4FC76}" type="datetimeFigureOut">
              <a:rPr lang="zh-CN" altLang="en-US" smtClean="0"/>
              <a:pPr/>
              <a:t>2010-9-16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0B10-B630-4828-865A-7BB9A46D01F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F9879-9F56-4931-BC13-4A7D4CA4FC76}" type="datetimeFigureOut">
              <a:rPr lang="zh-CN" altLang="en-US" smtClean="0"/>
              <a:pPr/>
              <a:t>2010-9-16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0B10-B630-4828-865A-7BB9A46D01F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F9879-9F56-4931-BC13-4A7D4CA4FC76}" type="datetimeFigureOut">
              <a:rPr lang="zh-CN" altLang="en-US" smtClean="0"/>
              <a:pPr/>
              <a:t>2010-9-16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C0B10-B630-4828-865A-7BB9A46D01F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pr100915a.pptx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pr100915b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hyperlink" Target="pr100915c.pdf" TargetMode="External"/><Relationship Id="rId2" Type="http://schemas.openxmlformats.org/officeDocument/2006/relationships/hyperlink" Target="ppt_eval.pdf" TargetMode="Externa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980728"/>
            <a:ext cx="8784976" cy="2520280"/>
          </a:xfrm>
        </p:spPr>
        <p:txBody>
          <a:bodyPr>
            <a:normAutofit/>
          </a:bodyPr>
          <a:lstStyle/>
          <a:p>
            <a:r>
              <a:rPr lang="en-US" altLang="zh-CN" sz="4000" dirty="0" smtClean="0"/>
              <a:t>An Introduction to the Model Verifier </a:t>
            </a:r>
            <a:r>
              <a:rPr lang="en-US" altLang="zh-CN" sz="4000" b="1" i="1" dirty="0" err="1" smtClean="0"/>
              <a:t>verds</a:t>
            </a:r>
            <a:endParaRPr lang="zh-CN" altLang="en-US" sz="40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933056"/>
            <a:ext cx="6400800" cy="1440160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err="1" smtClean="0"/>
              <a:t>Wenhui</a:t>
            </a:r>
            <a:r>
              <a:rPr lang="en-US" altLang="zh-CN" dirty="0" smtClean="0"/>
              <a:t> Zhang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September 15</a:t>
            </a:r>
            <a:r>
              <a:rPr lang="en-US" altLang="zh-CN" baseline="30000" dirty="0" smtClean="0"/>
              <a:t>th</a:t>
            </a:r>
            <a:r>
              <a:rPr lang="en-US" altLang="zh-CN" dirty="0" smtClean="0"/>
              <a:t>, 2010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4355976" y="1628800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4355976" y="2564904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6156176" y="2636912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9" name="曲线连接符 8"/>
          <p:cNvCxnSpPr>
            <a:stCxn id="4" idx="4"/>
            <a:endCxn id="19" idx="0"/>
          </p:cNvCxnSpPr>
          <p:nvPr/>
        </p:nvCxnSpPr>
        <p:spPr>
          <a:xfrm rot="5400000">
            <a:off x="4572000" y="2312876"/>
            <a:ext cx="504056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曲线连接符 11"/>
          <p:cNvCxnSpPr>
            <a:stCxn id="4" idx="5"/>
            <a:endCxn id="20" idx="0"/>
          </p:cNvCxnSpPr>
          <p:nvPr/>
        </p:nvCxnSpPr>
        <p:spPr>
          <a:xfrm rot="16200000" flipH="1">
            <a:off x="5569941" y="1582625"/>
            <a:ext cx="639336" cy="1469237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椭圆 14"/>
          <p:cNvSpPr/>
          <p:nvPr/>
        </p:nvSpPr>
        <p:spPr>
          <a:xfrm>
            <a:off x="1187624" y="2492896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16" name="曲线连接符 15"/>
          <p:cNvCxnSpPr>
            <a:stCxn id="4" idx="3"/>
            <a:endCxn id="15" idx="0"/>
          </p:cNvCxnSpPr>
          <p:nvPr/>
        </p:nvCxnSpPr>
        <p:spPr>
          <a:xfrm rot="5400000">
            <a:off x="2826711" y="826542"/>
            <a:ext cx="495320" cy="2837389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椭圆 26"/>
          <p:cNvSpPr/>
          <p:nvPr/>
        </p:nvSpPr>
        <p:spPr>
          <a:xfrm>
            <a:off x="3131840" y="3356992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9" name="椭圆 28"/>
          <p:cNvSpPr/>
          <p:nvPr/>
        </p:nvSpPr>
        <p:spPr>
          <a:xfrm>
            <a:off x="1187624" y="3356992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2699792" y="4293096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2" name="椭圆 31"/>
          <p:cNvSpPr/>
          <p:nvPr/>
        </p:nvSpPr>
        <p:spPr>
          <a:xfrm>
            <a:off x="1187624" y="4293096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68" name="椭圆 67"/>
          <p:cNvSpPr/>
          <p:nvPr/>
        </p:nvSpPr>
        <p:spPr>
          <a:xfrm>
            <a:off x="7308304" y="3573016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69" name="椭圆 68"/>
          <p:cNvSpPr/>
          <p:nvPr/>
        </p:nvSpPr>
        <p:spPr>
          <a:xfrm>
            <a:off x="4283968" y="4365104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77" name="椭圆 76"/>
          <p:cNvSpPr/>
          <p:nvPr/>
        </p:nvSpPr>
        <p:spPr>
          <a:xfrm>
            <a:off x="4283968" y="3429000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8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TBD: Root Node (</a:t>
            </a:r>
            <a:r>
              <a:rPr lang="en-US" altLang="zh-CN" dirty="0" smtClean="0">
                <a:solidFill>
                  <a:prstClr val="black"/>
                </a:solidFill>
              </a:rPr>
              <a:t>n</a:t>
            </a:r>
            <a:r>
              <a:rPr lang="en-US" altLang="zh-CN" baseline="-25000" dirty="0" smtClean="0">
                <a:solidFill>
                  <a:prstClr val="black"/>
                </a:solidFill>
              </a:rPr>
              <a:t>0</a:t>
            </a:r>
            <a:r>
              <a:rPr lang="en-US" altLang="zh-CN" dirty="0" smtClean="0">
                <a:solidFill>
                  <a:prstClr val="black"/>
                </a:solidFill>
                <a:sym typeface="Symbol"/>
              </a:rPr>
              <a:t></a:t>
            </a:r>
            <a:r>
              <a:rPr lang="en-US" altLang="zh-CN" dirty="0" smtClean="0">
                <a:solidFill>
                  <a:prstClr val="black"/>
                </a:solidFill>
              </a:rPr>
              <a:t>N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cxnSp>
        <p:nvCxnSpPr>
          <p:cNvPr id="89" name="曲线连接符 88"/>
          <p:cNvCxnSpPr>
            <a:stCxn id="15" idx="4"/>
            <a:endCxn id="29" idx="0"/>
          </p:cNvCxnSpPr>
          <p:nvPr/>
        </p:nvCxnSpPr>
        <p:spPr>
          <a:xfrm rot="5400000">
            <a:off x="1439652" y="3140968"/>
            <a:ext cx="432048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曲线连接符 91"/>
          <p:cNvCxnSpPr>
            <a:stCxn id="29" idx="4"/>
            <a:endCxn id="32" idx="0"/>
          </p:cNvCxnSpPr>
          <p:nvPr/>
        </p:nvCxnSpPr>
        <p:spPr>
          <a:xfrm rot="5400000">
            <a:off x="1403648" y="4041068"/>
            <a:ext cx="504056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曲线连接符 94"/>
          <p:cNvCxnSpPr>
            <a:stCxn id="29" idx="5"/>
            <a:endCxn id="30" idx="0"/>
          </p:cNvCxnSpPr>
          <p:nvPr/>
        </p:nvCxnSpPr>
        <p:spPr>
          <a:xfrm rot="16200000" flipH="1">
            <a:off x="2293577" y="3418829"/>
            <a:ext cx="567328" cy="118120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曲线连接符 97"/>
          <p:cNvCxnSpPr>
            <a:stCxn id="29" idx="6"/>
            <a:endCxn id="69" idx="1"/>
          </p:cNvCxnSpPr>
          <p:nvPr/>
        </p:nvCxnSpPr>
        <p:spPr>
          <a:xfrm>
            <a:off x="2123728" y="3573016"/>
            <a:ext cx="2297329" cy="85536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曲线连接符 101"/>
          <p:cNvCxnSpPr>
            <a:stCxn id="15" idx="5"/>
            <a:endCxn id="27" idx="0"/>
          </p:cNvCxnSpPr>
          <p:nvPr/>
        </p:nvCxnSpPr>
        <p:spPr>
          <a:xfrm rot="16200000" flipH="1">
            <a:off x="2545605" y="2302705"/>
            <a:ext cx="495320" cy="1613253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曲线连接符 105"/>
          <p:cNvCxnSpPr>
            <a:stCxn id="15" idx="6"/>
            <a:endCxn id="77" idx="0"/>
          </p:cNvCxnSpPr>
          <p:nvPr/>
        </p:nvCxnSpPr>
        <p:spPr>
          <a:xfrm>
            <a:off x="2123728" y="2708920"/>
            <a:ext cx="2628292" cy="72008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曲线连接符 105"/>
          <p:cNvCxnSpPr>
            <a:stCxn id="20" idx="4"/>
            <a:endCxn id="69" idx="7"/>
          </p:cNvCxnSpPr>
          <p:nvPr/>
        </p:nvCxnSpPr>
        <p:spPr>
          <a:xfrm rot="5400000">
            <a:off x="5173898" y="2978046"/>
            <a:ext cx="1359416" cy="154124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曲线连接符 105"/>
          <p:cNvCxnSpPr>
            <a:stCxn id="20" idx="5"/>
            <a:endCxn id="68" idx="0"/>
          </p:cNvCxnSpPr>
          <p:nvPr/>
        </p:nvCxnSpPr>
        <p:spPr>
          <a:xfrm rot="16200000" flipH="1">
            <a:off x="7082109" y="2878769"/>
            <a:ext cx="567328" cy="82116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曲线连接符 105"/>
          <p:cNvCxnSpPr>
            <a:stCxn id="20" idx="6"/>
            <a:endCxn id="4" idx="6"/>
          </p:cNvCxnSpPr>
          <p:nvPr/>
        </p:nvCxnSpPr>
        <p:spPr>
          <a:xfrm flipH="1" flipV="1">
            <a:off x="5292080" y="1844824"/>
            <a:ext cx="1800200" cy="1008112"/>
          </a:xfrm>
          <a:prstGeom prst="curvedConnector3">
            <a:avLst>
              <a:gd name="adj1" fmla="val -1269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曲线连接符 105"/>
          <p:cNvCxnSpPr>
            <a:endCxn id="4" idx="0"/>
          </p:cNvCxnSpPr>
          <p:nvPr/>
        </p:nvCxnSpPr>
        <p:spPr>
          <a:xfrm>
            <a:off x="3347864" y="1412776"/>
            <a:ext cx="1476164" cy="216024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4355976" y="1628800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4355976" y="2564904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B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6156176" y="2636912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C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9" name="曲线连接符 8"/>
          <p:cNvCxnSpPr>
            <a:stCxn id="4" idx="4"/>
            <a:endCxn id="19" idx="0"/>
          </p:cNvCxnSpPr>
          <p:nvPr/>
        </p:nvCxnSpPr>
        <p:spPr>
          <a:xfrm rot="5400000">
            <a:off x="4572000" y="2312876"/>
            <a:ext cx="504056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曲线连接符 11"/>
          <p:cNvCxnSpPr>
            <a:stCxn id="4" idx="5"/>
            <a:endCxn id="20" idx="0"/>
          </p:cNvCxnSpPr>
          <p:nvPr/>
        </p:nvCxnSpPr>
        <p:spPr>
          <a:xfrm rot="16200000" flipH="1">
            <a:off x="5569941" y="1582625"/>
            <a:ext cx="639336" cy="1469237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椭圆 14"/>
          <p:cNvSpPr/>
          <p:nvPr/>
        </p:nvSpPr>
        <p:spPr>
          <a:xfrm>
            <a:off x="1187624" y="2492896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B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16" name="曲线连接符 15"/>
          <p:cNvCxnSpPr>
            <a:stCxn id="4" idx="3"/>
            <a:endCxn id="15" idx="0"/>
          </p:cNvCxnSpPr>
          <p:nvPr/>
        </p:nvCxnSpPr>
        <p:spPr>
          <a:xfrm rot="5400000">
            <a:off x="2826711" y="826542"/>
            <a:ext cx="495320" cy="2837389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椭圆 26"/>
          <p:cNvSpPr/>
          <p:nvPr/>
        </p:nvSpPr>
        <p:spPr>
          <a:xfrm>
            <a:off x="3131840" y="3356992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C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9" name="椭圆 28"/>
          <p:cNvSpPr/>
          <p:nvPr/>
        </p:nvSpPr>
        <p:spPr>
          <a:xfrm>
            <a:off x="1187624" y="3356992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2699792" y="4293096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D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2" name="椭圆 31"/>
          <p:cNvSpPr/>
          <p:nvPr/>
        </p:nvSpPr>
        <p:spPr>
          <a:xfrm>
            <a:off x="1187624" y="4293096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D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68" name="椭圆 67"/>
          <p:cNvSpPr/>
          <p:nvPr/>
        </p:nvSpPr>
        <p:spPr>
          <a:xfrm>
            <a:off x="7308304" y="3573016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D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69" name="椭圆 68"/>
          <p:cNvSpPr/>
          <p:nvPr/>
        </p:nvSpPr>
        <p:spPr>
          <a:xfrm>
            <a:off x="4283968" y="4365104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77" name="椭圆 76"/>
          <p:cNvSpPr/>
          <p:nvPr/>
        </p:nvSpPr>
        <p:spPr>
          <a:xfrm>
            <a:off x="4283968" y="3429000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D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8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TBD: Labels (L: N -&gt; </a:t>
            </a:r>
            <a:r>
              <a:rPr lang="en-US" altLang="zh-CN" dirty="0" smtClean="0">
                <a:latin typeface="方正舒体" pitchFamily="2" charset="-122"/>
                <a:ea typeface="方正舒体" pitchFamily="2" charset="-122"/>
              </a:rPr>
              <a:t>L</a:t>
            </a:r>
            <a:r>
              <a:rPr lang="en-US" altLang="zh-CN" dirty="0" smtClean="0">
                <a:sym typeface="Symbol"/>
              </a:rPr>
              <a:t></a:t>
            </a:r>
            <a:r>
              <a:rPr lang="en-US" altLang="zh-CN" dirty="0" smtClean="0"/>
              <a:t>-</a:t>
            </a:r>
            <a:r>
              <a:rPr lang="en-US" altLang="zh-CN" dirty="0" smtClean="0">
                <a:latin typeface="方正舒体" pitchFamily="2" charset="-122"/>
                <a:ea typeface="方正舒体" pitchFamily="2" charset="-122"/>
              </a:rPr>
              <a:t>L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cxnSp>
        <p:nvCxnSpPr>
          <p:cNvPr id="89" name="曲线连接符 88"/>
          <p:cNvCxnSpPr>
            <a:stCxn id="15" idx="4"/>
            <a:endCxn id="29" idx="0"/>
          </p:cNvCxnSpPr>
          <p:nvPr/>
        </p:nvCxnSpPr>
        <p:spPr>
          <a:xfrm rot="5400000">
            <a:off x="1439652" y="3140968"/>
            <a:ext cx="432048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曲线连接符 91"/>
          <p:cNvCxnSpPr>
            <a:stCxn id="29" idx="4"/>
            <a:endCxn id="32" idx="0"/>
          </p:cNvCxnSpPr>
          <p:nvPr/>
        </p:nvCxnSpPr>
        <p:spPr>
          <a:xfrm rot="5400000">
            <a:off x="1403648" y="4041068"/>
            <a:ext cx="504056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曲线连接符 94"/>
          <p:cNvCxnSpPr>
            <a:stCxn id="29" idx="5"/>
            <a:endCxn id="30" idx="0"/>
          </p:cNvCxnSpPr>
          <p:nvPr/>
        </p:nvCxnSpPr>
        <p:spPr>
          <a:xfrm rot="16200000" flipH="1">
            <a:off x="2293577" y="3418829"/>
            <a:ext cx="567328" cy="118120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曲线连接符 97"/>
          <p:cNvCxnSpPr>
            <a:stCxn id="29" idx="6"/>
            <a:endCxn id="69" idx="1"/>
          </p:cNvCxnSpPr>
          <p:nvPr/>
        </p:nvCxnSpPr>
        <p:spPr>
          <a:xfrm>
            <a:off x="2123728" y="3573016"/>
            <a:ext cx="2297329" cy="85536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曲线连接符 101"/>
          <p:cNvCxnSpPr>
            <a:stCxn id="15" idx="5"/>
            <a:endCxn id="27" idx="0"/>
          </p:cNvCxnSpPr>
          <p:nvPr/>
        </p:nvCxnSpPr>
        <p:spPr>
          <a:xfrm rot="16200000" flipH="1">
            <a:off x="2545605" y="2302705"/>
            <a:ext cx="495320" cy="1613253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曲线连接符 105"/>
          <p:cNvCxnSpPr>
            <a:stCxn id="15" idx="6"/>
            <a:endCxn id="77" idx="0"/>
          </p:cNvCxnSpPr>
          <p:nvPr/>
        </p:nvCxnSpPr>
        <p:spPr>
          <a:xfrm>
            <a:off x="2123728" y="2708920"/>
            <a:ext cx="2628292" cy="72008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曲线连接符 105"/>
          <p:cNvCxnSpPr>
            <a:stCxn id="20" idx="4"/>
            <a:endCxn id="69" idx="7"/>
          </p:cNvCxnSpPr>
          <p:nvPr/>
        </p:nvCxnSpPr>
        <p:spPr>
          <a:xfrm rot="5400000">
            <a:off x="5173898" y="2978046"/>
            <a:ext cx="1359416" cy="154124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曲线连接符 105"/>
          <p:cNvCxnSpPr>
            <a:stCxn id="20" idx="5"/>
            <a:endCxn id="68" idx="0"/>
          </p:cNvCxnSpPr>
          <p:nvPr/>
        </p:nvCxnSpPr>
        <p:spPr>
          <a:xfrm rot="16200000" flipH="1">
            <a:off x="7082109" y="2878769"/>
            <a:ext cx="567328" cy="82116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曲线连接符 105"/>
          <p:cNvCxnSpPr>
            <a:stCxn id="20" idx="6"/>
            <a:endCxn id="4" idx="6"/>
          </p:cNvCxnSpPr>
          <p:nvPr/>
        </p:nvCxnSpPr>
        <p:spPr>
          <a:xfrm flipH="1" flipV="1">
            <a:off x="5292080" y="1844824"/>
            <a:ext cx="1800200" cy="1008112"/>
          </a:xfrm>
          <a:prstGeom prst="curvedConnector3">
            <a:avLst>
              <a:gd name="adj1" fmla="val -1269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曲线连接符 105"/>
          <p:cNvCxnSpPr>
            <a:endCxn id="4" idx="0"/>
          </p:cNvCxnSpPr>
          <p:nvPr/>
        </p:nvCxnSpPr>
        <p:spPr>
          <a:xfrm>
            <a:off x="3347864" y="1412776"/>
            <a:ext cx="1476164" cy="216024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内容占位符 2"/>
          <p:cNvSpPr>
            <a:spLocks noGrp="1"/>
          </p:cNvSpPr>
          <p:nvPr>
            <p:ph idx="1"/>
          </p:nvPr>
        </p:nvSpPr>
        <p:spPr>
          <a:xfrm>
            <a:off x="1187624" y="5229200"/>
            <a:ext cx="7704856" cy="11521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dirty="0" smtClean="0">
                <a:latin typeface="方正舒体" pitchFamily="2" charset="-122"/>
                <a:ea typeface="方正舒体" pitchFamily="2" charset="-122"/>
              </a:rPr>
              <a:t>L </a:t>
            </a:r>
            <a:r>
              <a:rPr lang="en-US" altLang="zh-CN" dirty="0" smtClean="0"/>
              <a:t>={A,…,D},  -</a:t>
            </a:r>
            <a:r>
              <a:rPr lang="en-US" altLang="zh-CN" smtClean="0">
                <a:latin typeface="方正舒体" pitchFamily="2" charset="-122"/>
                <a:ea typeface="方正舒体" pitchFamily="2" charset="-122"/>
              </a:rPr>
              <a:t>L</a:t>
            </a:r>
            <a:r>
              <a:rPr lang="en-US" altLang="zh-CN" smtClean="0"/>
              <a:t>={-</a:t>
            </a:r>
            <a:r>
              <a:rPr lang="en-US" altLang="zh-CN" dirty="0" smtClean="0"/>
              <a:t>A,…,-D}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en-US" altLang="zh-CN" dirty="0" smtClean="0"/>
              <a:t>Language: Subset of (</a:t>
            </a:r>
            <a:r>
              <a:rPr lang="en-US" altLang="zh-CN" dirty="0" smtClean="0">
                <a:latin typeface="方正舒体" pitchFamily="2" charset="-122"/>
                <a:ea typeface="方正舒体" pitchFamily="2" charset="-122"/>
              </a:rPr>
              <a:t>L</a:t>
            </a:r>
            <a:r>
              <a:rPr lang="en-US" altLang="zh-CN" dirty="0" smtClean="0">
                <a:sym typeface="Symbol"/>
              </a:rPr>
              <a:t></a:t>
            </a:r>
            <a:r>
              <a:rPr lang="en-US" altLang="zh-CN" dirty="0" smtClean="0"/>
              <a:t>-</a:t>
            </a:r>
            <a:r>
              <a:rPr lang="en-US" altLang="zh-CN" dirty="0" smtClean="0">
                <a:latin typeface="方正舒体" pitchFamily="2" charset="-122"/>
                <a:ea typeface="方正舒体" pitchFamily="2" charset="-122"/>
              </a:rPr>
              <a:t>L</a:t>
            </a:r>
            <a:r>
              <a:rPr lang="en-US" altLang="zh-CN" dirty="0" smtClean="0"/>
              <a:t>)*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772816"/>
            <a:ext cx="7560840" cy="2016224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altLang="zh-CN" sz="2800" dirty="0" smtClean="0">
                <a:solidFill>
                  <a:prstClr val="black"/>
                </a:solidFill>
              </a:rPr>
              <a:t>Language: Accepted Strings of Labels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827584" y="4293096"/>
            <a:ext cx="7488832" cy="122413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string is accepted by a TBD,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the TBD can be simplified to a positive terminal node,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3200" dirty="0" smtClean="0"/>
              <a:t>according to given simplification rules.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4355976" y="1628800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4355976" y="2564904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B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6156176" y="2636912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C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9" name="曲线连接符 8"/>
          <p:cNvCxnSpPr>
            <a:stCxn id="4" idx="4"/>
            <a:endCxn id="19" idx="0"/>
          </p:cNvCxnSpPr>
          <p:nvPr/>
        </p:nvCxnSpPr>
        <p:spPr>
          <a:xfrm rot="5400000">
            <a:off x="4572000" y="2312876"/>
            <a:ext cx="504056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曲线连接符 11"/>
          <p:cNvCxnSpPr>
            <a:stCxn id="4" idx="5"/>
            <a:endCxn id="20" idx="0"/>
          </p:cNvCxnSpPr>
          <p:nvPr/>
        </p:nvCxnSpPr>
        <p:spPr>
          <a:xfrm rot="16200000" flipH="1">
            <a:off x="5569941" y="1582625"/>
            <a:ext cx="639336" cy="1469237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椭圆 14"/>
          <p:cNvSpPr/>
          <p:nvPr/>
        </p:nvSpPr>
        <p:spPr>
          <a:xfrm>
            <a:off x="1187624" y="2492896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B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16" name="曲线连接符 15"/>
          <p:cNvCxnSpPr>
            <a:stCxn id="4" idx="3"/>
            <a:endCxn id="15" idx="0"/>
          </p:cNvCxnSpPr>
          <p:nvPr/>
        </p:nvCxnSpPr>
        <p:spPr>
          <a:xfrm rot="5400000">
            <a:off x="2826711" y="826542"/>
            <a:ext cx="495320" cy="2837389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椭圆 26"/>
          <p:cNvSpPr/>
          <p:nvPr/>
        </p:nvSpPr>
        <p:spPr>
          <a:xfrm>
            <a:off x="3131840" y="3356992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C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9" name="椭圆 28"/>
          <p:cNvSpPr/>
          <p:nvPr/>
        </p:nvSpPr>
        <p:spPr>
          <a:xfrm>
            <a:off x="1187624" y="3356992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2699792" y="4293096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D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2" name="椭圆 31"/>
          <p:cNvSpPr/>
          <p:nvPr/>
        </p:nvSpPr>
        <p:spPr>
          <a:xfrm>
            <a:off x="1187624" y="4293096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D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68" name="椭圆 67"/>
          <p:cNvSpPr/>
          <p:nvPr/>
        </p:nvSpPr>
        <p:spPr>
          <a:xfrm>
            <a:off x="7308304" y="3573016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D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69" name="椭圆 68"/>
          <p:cNvSpPr/>
          <p:nvPr/>
        </p:nvSpPr>
        <p:spPr>
          <a:xfrm>
            <a:off x="4283968" y="4365104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77" name="椭圆 76"/>
          <p:cNvSpPr/>
          <p:nvPr/>
        </p:nvSpPr>
        <p:spPr>
          <a:xfrm>
            <a:off x="4283968" y="3429000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D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8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Simplification on a Pos./Neg. Label </a:t>
            </a:r>
            <a:endParaRPr lang="zh-CN" altLang="en-US" dirty="0"/>
          </a:p>
        </p:txBody>
      </p:sp>
      <p:cxnSp>
        <p:nvCxnSpPr>
          <p:cNvPr id="89" name="曲线连接符 88"/>
          <p:cNvCxnSpPr>
            <a:stCxn id="15" idx="4"/>
            <a:endCxn id="29" idx="0"/>
          </p:cNvCxnSpPr>
          <p:nvPr/>
        </p:nvCxnSpPr>
        <p:spPr>
          <a:xfrm rot="5400000">
            <a:off x="1439652" y="3140968"/>
            <a:ext cx="432048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曲线连接符 91"/>
          <p:cNvCxnSpPr>
            <a:stCxn id="29" idx="4"/>
            <a:endCxn id="32" idx="0"/>
          </p:cNvCxnSpPr>
          <p:nvPr/>
        </p:nvCxnSpPr>
        <p:spPr>
          <a:xfrm rot="5400000">
            <a:off x="1403648" y="4041068"/>
            <a:ext cx="504056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曲线连接符 94"/>
          <p:cNvCxnSpPr>
            <a:stCxn id="29" idx="5"/>
            <a:endCxn id="30" idx="0"/>
          </p:cNvCxnSpPr>
          <p:nvPr/>
        </p:nvCxnSpPr>
        <p:spPr>
          <a:xfrm rot="16200000" flipH="1">
            <a:off x="2293577" y="3418829"/>
            <a:ext cx="567328" cy="118120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曲线连接符 97"/>
          <p:cNvCxnSpPr>
            <a:stCxn id="29" idx="6"/>
            <a:endCxn id="69" idx="1"/>
          </p:cNvCxnSpPr>
          <p:nvPr/>
        </p:nvCxnSpPr>
        <p:spPr>
          <a:xfrm>
            <a:off x="2123728" y="3573016"/>
            <a:ext cx="2297329" cy="85536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曲线连接符 101"/>
          <p:cNvCxnSpPr>
            <a:stCxn id="15" idx="5"/>
            <a:endCxn id="27" idx="0"/>
          </p:cNvCxnSpPr>
          <p:nvPr/>
        </p:nvCxnSpPr>
        <p:spPr>
          <a:xfrm rot="16200000" flipH="1">
            <a:off x="2545605" y="2302705"/>
            <a:ext cx="495320" cy="1613253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曲线连接符 105"/>
          <p:cNvCxnSpPr>
            <a:stCxn id="15" idx="6"/>
            <a:endCxn id="77" idx="0"/>
          </p:cNvCxnSpPr>
          <p:nvPr/>
        </p:nvCxnSpPr>
        <p:spPr>
          <a:xfrm>
            <a:off x="2123728" y="2708920"/>
            <a:ext cx="2628292" cy="72008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曲线连接符 105"/>
          <p:cNvCxnSpPr>
            <a:stCxn id="20" idx="4"/>
            <a:endCxn id="69" idx="7"/>
          </p:cNvCxnSpPr>
          <p:nvPr/>
        </p:nvCxnSpPr>
        <p:spPr>
          <a:xfrm rot="5400000">
            <a:off x="5173898" y="2978046"/>
            <a:ext cx="1359416" cy="154124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曲线连接符 105"/>
          <p:cNvCxnSpPr>
            <a:stCxn id="20" idx="5"/>
            <a:endCxn id="68" idx="0"/>
          </p:cNvCxnSpPr>
          <p:nvPr/>
        </p:nvCxnSpPr>
        <p:spPr>
          <a:xfrm rot="16200000" flipH="1">
            <a:off x="7082109" y="2878769"/>
            <a:ext cx="567328" cy="82116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曲线连接符 105"/>
          <p:cNvCxnSpPr>
            <a:stCxn id="20" idx="6"/>
            <a:endCxn id="4" idx="6"/>
          </p:cNvCxnSpPr>
          <p:nvPr/>
        </p:nvCxnSpPr>
        <p:spPr>
          <a:xfrm flipH="1" flipV="1">
            <a:off x="5292080" y="1844824"/>
            <a:ext cx="1800200" cy="1008112"/>
          </a:xfrm>
          <a:prstGeom prst="curvedConnector3">
            <a:avLst>
              <a:gd name="adj1" fmla="val -1269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内容占位符 2"/>
          <p:cNvSpPr>
            <a:spLocks noGrp="1"/>
          </p:cNvSpPr>
          <p:nvPr>
            <p:ph idx="1"/>
          </p:nvPr>
        </p:nvSpPr>
        <p:spPr>
          <a:xfrm>
            <a:off x="395536" y="5229200"/>
            <a:ext cx="8496944" cy="115212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altLang="zh-CN" dirty="0" smtClean="0"/>
              <a:t>Select all nodes with the same label (regardless of the sign)</a:t>
            </a:r>
          </a:p>
          <a:p>
            <a:pPr>
              <a:buNone/>
            </a:pPr>
            <a:r>
              <a:rPr lang="en-US" altLang="zh-CN" dirty="0" smtClean="0"/>
              <a:t>Select among the nodes in which all successors of the node are terminals</a:t>
            </a:r>
          </a:p>
          <a:p>
            <a:pPr>
              <a:buNone/>
            </a:pPr>
            <a:r>
              <a:rPr lang="en-US" altLang="zh-CN" dirty="0" smtClean="0"/>
              <a:t>Replace the selected nodes with a simpler one according to given rules</a:t>
            </a:r>
          </a:p>
        </p:txBody>
      </p:sp>
      <p:cxnSp>
        <p:nvCxnSpPr>
          <p:cNvPr id="28" name="曲线连接符 105"/>
          <p:cNvCxnSpPr/>
          <p:nvPr/>
        </p:nvCxnSpPr>
        <p:spPr>
          <a:xfrm>
            <a:off x="3347864" y="1412776"/>
            <a:ext cx="1476164" cy="216024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2051720" y="1052736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u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2051720" y="1988840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~</a:t>
            </a:r>
            <a:r>
              <a:rPr lang="en-US" altLang="zh-CN" sz="2400" dirty="0" smtClean="0">
                <a:solidFill>
                  <a:srgbClr val="FF0000"/>
                </a:solidFill>
              </a:rPr>
              <a:t>y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3563888" y="1988840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z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9" name="曲线连接符 8"/>
          <p:cNvCxnSpPr>
            <a:stCxn id="4" idx="4"/>
            <a:endCxn id="19" idx="0"/>
          </p:cNvCxnSpPr>
          <p:nvPr/>
        </p:nvCxnSpPr>
        <p:spPr>
          <a:xfrm rot="5400000">
            <a:off x="2267744" y="1736812"/>
            <a:ext cx="504056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曲线连接符 11"/>
          <p:cNvCxnSpPr>
            <a:stCxn id="4" idx="5"/>
            <a:endCxn id="20" idx="0"/>
          </p:cNvCxnSpPr>
          <p:nvPr/>
        </p:nvCxnSpPr>
        <p:spPr>
          <a:xfrm rot="16200000" flipH="1">
            <a:off x="3157673" y="1114573"/>
            <a:ext cx="567328" cy="118120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椭圆 14"/>
          <p:cNvSpPr/>
          <p:nvPr/>
        </p:nvSpPr>
        <p:spPr>
          <a:xfrm>
            <a:off x="539552" y="1988840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~</a:t>
            </a:r>
            <a:r>
              <a:rPr lang="en-US" altLang="zh-CN" sz="2400" dirty="0" smtClean="0">
                <a:solidFill>
                  <a:srgbClr val="FF0000"/>
                </a:solidFill>
              </a:rPr>
              <a:t>x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16" name="曲线连接符 15"/>
          <p:cNvCxnSpPr>
            <a:stCxn id="4" idx="3"/>
            <a:endCxn id="15" idx="0"/>
          </p:cNvCxnSpPr>
          <p:nvPr/>
        </p:nvCxnSpPr>
        <p:spPr>
          <a:xfrm rot="5400000">
            <a:off x="1314543" y="1114574"/>
            <a:ext cx="567328" cy="118120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椭圆 53"/>
          <p:cNvSpPr/>
          <p:nvPr/>
        </p:nvSpPr>
        <p:spPr>
          <a:xfrm>
            <a:off x="2051720" y="4293096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~</a:t>
            </a:r>
            <a:r>
              <a:rPr lang="en-US" altLang="zh-CN" sz="2400" dirty="0" smtClean="0">
                <a:solidFill>
                  <a:srgbClr val="FF0000"/>
                </a:solidFill>
              </a:rPr>
              <a:t>y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55" name="椭圆 54"/>
          <p:cNvSpPr/>
          <p:nvPr/>
        </p:nvSpPr>
        <p:spPr>
          <a:xfrm>
            <a:off x="3563888" y="4293096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z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56" name="椭圆 55"/>
          <p:cNvSpPr/>
          <p:nvPr/>
        </p:nvSpPr>
        <p:spPr>
          <a:xfrm>
            <a:off x="539552" y="4293096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~</a:t>
            </a:r>
            <a:r>
              <a:rPr lang="en-US" altLang="zh-CN" sz="2400" dirty="0" smtClean="0">
                <a:solidFill>
                  <a:srgbClr val="FF0000"/>
                </a:solidFill>
              </a:rPr>
              <a:t>x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66" name="椭圆 65"/>
          <p:cNvSpPr/>
          <p:nvPr/>
        </p:nvSpPr>
        <p:spPr>
          <a:xfrm>
            <a:off x="6012160" y="1052736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u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67" name="椭圆 66"/>
          <p:cNvSpPr/>
          <p:nvPr/>
        </p:nvSpPr>
        <p:spPr>
          <a:xfrm>
            <a:off x="7668344" y="1052736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u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68" name="椭圆 67"/>
          <p:cNvSpPr/>
          <p:nvPr/>
        </p:nvSpPr>
        <p:spPr>
          <a:xfrm>
            <a:off x="6012160" y="1988840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z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72" name="椭圆 71"/>
          <p:cNvSpPr/>
          <p:nvPr/>
        </p:nvSpPr>
        <p:spPr>
          <a:xfrm>
            <a:off x="6012160" y="4293096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~</a:t>
            </a:r>
            <a:r>
              <a:rPr lang="en-US" altLang="zh-CN" sz="2400" dirty="0" smtClean="0">
                <a:solidFill>
                  <a:srgbClr val="FF0000"/>
                </a:solidFill>
              </a:rPr>
              <a:t>x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76" name="椭圆 75"/>
          <p:cNvSpPr/>
          <p:nvPr/>
        </p:nvSpPr>
        <p:spPr>
          <a:xfrm>
            <a:off x="7668344" y="1988840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</a:t>
            </a:r>
            <a:r>
              <a:rPr lang="en-US" altLang="zh-CN" sz="2400" dirty="0" smtClean="0">
                <a:solidFill>
                  <a:srgbClr val="FF0000"/>
                </a:solidFill>
              </a:rPr>
              <a:t> z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80" name="椭圆 79"/>
          <p:cNvSpPr/>
          <p:nvPr/>
        </p:nvSpPr>
        <p:spPr>
          <a:xfrm>
            <a:off x="7668344" y="4293096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~</a:t>
            </a:r>
            <a:r>
              <a:rPr lang="en-US" altLang="zh-CN" sz="2400" dirty="0" smtClean="0">
                <a:solidFill>
                  <a:srgbClr val="FF0000"/>
                </a:solidFill>
              </a:rPr>
              <a:t>y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8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en-US" altLang="zh-CN" dirty="0" smtClean="0"/>
              <a:t>Simplification for a Positive Node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2051720" y="1052736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u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2051720" y="1988840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~</a:t>
            </a:r>
            <a:r>
              <a:rPr lang="en-US" altLang="zh-CN" sz="2400" dirty="0" smtClean="0">
                <a:solidFill>
                  <a:srgbClr val="FF0000"/>
                </a:solidFill>
              </a:rPr>
              <a:t>y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3563888" y="1988840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z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9" name="曲线连接符 8"/>
          <p:cNvCxnSpPr>
            <a:stCxn id="4" idx="4"/>
            <a:endCxn id="19" idx="0"/>
          </p:cNvCxnSpPr>
          <p:nvPr/>
        </p:nvCxnSpPr>
        <p:spPr>
          <a:xfrm rot="5400000">
            <a:off x="2267744" y="1736812"/>
            <a:ext cx="504056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曲线连接符 11"/>
          <p:cNvCxnSpPr>
            <a:stCxn id="4" idx="5"/>
            <a:endCxn id="20" idx="0"/>
          </p:cNvCxnSpPr>
          <p:nvPr/>
        </p:nvCxnSpPr>
        <p:spPr>
          <a:xfrm rot="16200000" flipH="1">
            <a:off x="3157673" y="1114573"/>
            <a:ext cx="567328" cy="118120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椭圆 14"/>
          <p:cNvSpPr/>
          <p:nvPr/>
        </p:nvSpPr>
        <p:spPr>
          <a:xfrm>
            <a:off x="539552" y="1988840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~</a:t>
            </a:r>
            <a:r>
              <a:rPr lang="en-US" altLang="zh-CN" sz="2400" dirty="0" smtClean="0">
                <a:solidFill>
                  <a:srgbClr val="FF0000"/>
                </a:solidFill>
              </a:rPr>
              <a:t>x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16" name="曲线连接符 15"/>
          <p:cNvCxnSpPr>
            <a:stCxn id="4" idx="3"/>
            <a:endCxn id="15" idx="0"/>
          </p:cNvCxnSpPr>
          <p:nvPr/>
        </p:nvCxnSpPr>
        <p:spPr>
          <a:xfrm rot="5400000">
            <a:off x="1314543" y="1114574"/>
            <a:ext cx="567328" cy="118120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椭圆 53"/>
          <p:cNvSpPr/>
          <p:nvPr/>
        </p:nvSpPr>
        <p:spPr>
          <a:xfrm>
            <a:off x="2051720" y="4293096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~</a:t>
            </a:r>
            <a:r>
              <a:rPr lang="en-US" altLang="zh-CN" sz="2400" dirty="0" smtClean="0">
                <a:solidFill>
                  <a:srgbClr val="FF0000"/>
                </a:solidFill>
              </a:rPr>
              <a:t>y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55" name="椭圆 54"/>
          <p:cNvSpPr/>
          <p:nvPr/>
        </p:nvSpPr>
        <p:spPr>
          <a:xfrm>
            <a:off x="3563888" y="4293096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z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56" name="椭圆 55"/>
          <p:cNvSpPr/>
          <p:nvPr/>
        </p:nvSpPr>
        <p:spPr>
          <a:xfrm>
            <a:off x="539552" y="4293096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~</a:t>
            </a:r>
            <a:r>
              <a:rPr lang="en-US" altLang="zh-CN" sz="2400" dirty="0" smtClean="0">
                <a:solidFill>
                  <a:srgbClr val="FF0000"/>
                </a:solidFill>
              </a:rPr>
              <a:t>x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66" name="椭圆 65"/>
          <p:cNvSpPr/>
          <p:nvPr/>
        </p:nvSpPr>
        <p:spPr>
          <a:xfrm>
            <a:off x="6012160" y="1052736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u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67" name="椭圆 66"/>
          <p:cNvSpPr/>
          <p:nvPr/>
        </p:nvSpPr>
        <p:spPr>
          <a:xfrm>
            <a:off x="7668344" y="1052736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u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68" name="椭圆 67"/>
          <p:cNvSpPr/>
          <p:nvPr/>
        </p:nvSpPr>
        <p:spPr>
          <a:xfrm>
            <a:off x="6012160" y="1988840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z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72" name="椭圆 71"/>
          <p:cNvSpPr/>
          <p:nvPr/>
        </p:nvSpPr>
        <p:spPr>
          <a:xfrm>
            <a:off x="6012160" y="4293096"/>
            <a:ext cx="1008112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~</a:t>
            </a:r>
            <a:r>
              <a:rPr lang="en-US" altLang="zh-CN" sz="2400" dirty="0" smtClean="0">
                <a:solidFill>
                  <a:srgbClr val="FF0000"/>
                </a:solidFill>
              </a:rPr>
              <a:t>x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76" name="椭圆 75"/>
          <p:cNvSpPr/>
          <p:nvPr/>
        </p:nvSpPr>
        <p:spPr>
          <a:xfrm>
            <a:off x="7668344" y="1988840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z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80" name="椭圆 79"/>
          <p:cNvSpPr/>
          <p:nvPr/>
        </p:nvSpPr>
        <p:spPr>
          <a:xfrm>
            <a:off x="7668344" y="4293096"/>
            <a:ext cx="1008112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~</a:t>
            </a:r>
            <a:r>
              <a:rPr lang="en-US" altLang="zh-CN" sz="2400" dirty="0" smtClean="0">
                <a:solidFill>
                  <a:srgbClr val="FF0000"/>
                </a:solidFill>
              </a:rPr>
              <a:t>y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8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363272" cy="105273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Simplification for </a:t>
            </a:r>
            <a:r>
              <a:rPr lang="en-US" altLang="zh-CN" smtClean="0"/>
              <a:t>a Negative Node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4355976" y="1628800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4355976" y="2564904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B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6156176" y="2636912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C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9" name="曲线连接符 8"/>
          <p:cNvCxnSpPr>
            <a:stCxn id="4" idx="4"/>
            <a:endCxn id="19" idx="0"/>
          </p:cNvCxnSpPr>
          <p:nvPr/>
        </p:nvCxnSpPr>
        <p:spPr>
          <a:xfrm rot="5400000">
            <a:off x="4572000" y="2312876"/>
            <a:ext cx="504056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曲线连接符 11"/>
          <p:cNvCxnSpPr>
            <a:stCxn id="4" idx="5"/>
            <a:endCxn id="20" idx="0"/>
          </p:cNvCxnSpPr>
          <p:nvPr/>
        </p:nvCxnSpPr>
        <p:spPr>
          <a:xfrm rot="16200000" flipH="1">
            <a:off x="5569941" y="1582625"/>
            <a:ext cx="639336" cy="1469237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椭圆 14"/>
          <p:cNvSpPr/>
          <p:nvPr/>
        </p:nvSpPr>
        <p:spPr>
          <a:xfrm>
            <a:off x="1187624" y="2492896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B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16" name="曲线连接符 15"/>
          <p:cNvCxnSpPr>
            <a:stCxn id="4" idx="3"/>
            <a:endCxn id="15" idx="0"/>
          </p:cNvCxnSpPr>
          <p:nvPr/>
        </p:nvCxnSpPr>
        <p:spPr>
          <a:xfrm rot="5400000">
            <a:off x="2826711" y="826542"/>
            <a:ext cx="495320" cy="2837389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椭圆 26"/>
          <p:cNvSpPr/>
          <p:nvPr/>
        </p:nvSpPr>
        <p:spPr>
          <a:xfrm>
            <a:off x="3131840" y="3356992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C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9" name="椭圆 28"/>
          <p:cNvSpPr/>
          <p:nvPr/>
        </p:nvSpPr>
        <p:spPr>
          <a:xfrm>
            <a:off x="1187624" y="3356992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2699792" y="4293096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D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2" name="椭圆 31"/>
          <p:cNvSpPr/>
          <p:nvPr/>
        </p:nvSpPr>
        <p:spPr>
          <a:xfrm>
            <a:off x="1187624" y="4293096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D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68" name="椭圆 67"/>
          <p:cNvSpPr/>
          <p:nvPr/>
        </p:nvSpPr>
        <p:spPr>
          <a:xfrm>
            <a:off x="7308304" y="3573016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D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69" name="椭圆 68"/>
          <p:cNvSpPr/>
          <p:nvPr/>
        </p:nvSpPr>
        <p:spPr>
          <a:xfrm>
            <a:off x="4283968" y="4365104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77" name="椭圆 76"/>
          <p:cNvSpPr/>
          <p:nvPr/>
        </p:nvSpPr>
        <p:spPr>
          <a:xfrm>
            <a:off x="4283968" y="3429000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D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8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Two Examples: No Accepted Strings</a:t>
            </a:r>
            <a:endParaRPr lang="zh-CN" altLang="en-US" dirty="0"/>
          </a:p>
        </p:txBody>
      </p:sp>
      <p:cxnSp>
        <p:nvCxnSpPr>
          <p:cNvPr id="89" name="曲线连接符 88"/>
          <p:cNvCxnSpPr>
            <a:stCxn id="15" idx="4"/>
            <a:endCxn id="29" idx="0"/>
          </p:cNvCxnSpPr>
          <p:nvPr/>
        </p:nvCxnSpPr>
        <p:spPr>
          <a:xfrm rot="5400000">
            <a:off x="1439652" y="3140968"/>
            <a:ext cx="432048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曲线连接符 91"/>
          <p:cNvCxnSpPr>
            <a:stCxn id="29" idx="4"/>
            <a:endCxn id="32" idx="0"/>
          </p:cNvCxnSpPr>
          <p:nvPr/>
        </p:nvCxnSpPr>
        <p:spPr>
          <a:xfrm rot="5400000">
            <a:off x="1403648" y="4041068"/>
            <a:ext cx="504056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曲线连接符 94"/>
          <p:cNvCxnSpPr>
            <a:stCxn id="29" idx="5"/>
            <a:endCxn id="30" idx="0"/>
          </p:cNvCxnSpPr>
          <p:nvPr/>
        </p:nvCxnSpPr>
        <p:spPr>
          <a:xfrm rot="16200000" flipH="1">
            <a:off x="2293577" y="3418829"/>
            <a:ext cx="567328" cy="118120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曲线连接符 97"/>
          <p:cNvCxnSpPr>
            <a:stCxn id="29" idx="6"/>
            <a:endCxn id="69" idx="1"/>
          </p:cNvCxnSpPr>
          <p:nvPr/>
        </p:nvCxnSpPr>
        <p:spPr>
          <a:xfrm>
            <a:off x="2123728" y="3573016"/>
            <a:ext cx="2297329" cy="85536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曲线连接符 101"/>
          <p:cNvCxnSpPr>
            <a:stCxn id="15" idx="5"/>
            <a:endCxn id="27" idx="0"/>
          </p:cNvCxnSpPr>
          <p:nvPr/>
        </p:nvCxnSpPr>
        <p:spPr>
          <a:xfrm rot="16200000" flipH="1">
            <a:off x="2545605" y="2302705"/>
            <a:ext cx="495320" cy="1613253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曲线连接符 105"/>
          <p:cNvCxnSpPr>
            <a:stCxn id="15" idx="6"/>
            <a:endCxn id="77" idx="0"/>
          </p:cNvCxnSpPr>
          <p:nvPr/>
        </p:nvCxnSpPr>
        <p:spPr>
          <a:xfrm>
            <a:off x="2123728" y="2708920"/>
            <a:ext cx="2628292" cy="72008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曲线连接符 105"/>
          <p:cNvCxnSpPr>
            <a:stCxn id="20" idx="4"/>
            <a:endCxn id="69" idx="7"/>
          </p:cNvCxnSpPr>
          <p:nvPr/>
        </p:nvCxnSpPr>
        <p:spPr>
          <a:xfrm rot="5400000">
            <a:off x="5173898" y="2978046"/>
            <a:ext cx="1359416" cy="154124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曲线连接符 105"/>
          <p:cNvCxnSpPr>
            <a:stCxn id="20" idx="5"/>
            <a:endCxn id="68" idx="0"/>
          </p:cNvCxnSpPr>
          <p:nvPr/>
        </p:nvCxnSpPr>
        <p:spPr>
          <a:xfrm rot="16200000" flipH="1">
            <a:off x="7082109" y="2878769"/>
            <a:ext cx="567328" cy="82116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曲线连接符 105"/>
          <p:cNvCxnSpPr>
            <a:stCxn id="20" idx="6"/>
            <a:endCxn id="4" idx="6"/>
          </p:cNvCxnSpPr>
          <p:nvPr/>
        </p:nvCxnSpPr>
        <p:spPr>
          <a:xfrm flipH="1" flipV="1">
            <a:off x="5292080" y="1844824"/>
            <a:ext cx="1800200" cy="1008112"/>
          </a:xfrm>
          <a:prstGeom prst="curvedConnector3">
            <a:avLst>
              <a:gd name="adj1" fmla="val -1269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曲线连接符 105"/>
          <p:cNvCxnSpPr/>
          <p:nvPr/>
        </p:nvCxnSpPr>
        <p:spPr>
          <a:xfrm>
            <a:off x="3347864" y="1412776"/>
            <a:ext cx="1476164" cy="216024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椭圆 27"/>
          <p:cNvSpPr/>
          <p:nvPr/>
        </p:nvSpPr>
        <p:spPr>
          <a:xfrm>
            <a:off x="7308304" y="5373216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- 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31" name="曲线连接符 105"/>
          <p:cNvCxnSpPr/>
          <p:nvPr/>
        </p:nvCxnSpPr>
        <p:spPr>
          <a:xfrm>
            <a:off x="6300192" y="5157192"/>
            <a:ext cx="1476164" cy="216024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4355976" y="1628800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4355976" y="2564904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B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6156176" y="2636912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C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9" name="曲线连接符 8"/>
          <p:cNvCxnSpPr>
            <a:stCxn id="4" idx="4"/>
            <a:endCxn id="19" idx="0"/>
          </p:cNvCxnSpPr>
          <p:nvPr/>
        </p:nvCxnSpPr>
        <p:spPr>
          <a:xfrm rot="5400000">
            <a:off x="4572000" y="2312876"/>
            <a:ext cx="504056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曲线连接符 11"/>
          <p:cNvCxnSpPr>
            <a:stCxn id="4" idx="5"/>
            <a:endCxn id="20" idx="0"/>
          </p:cNvCxnSpPr>
          <p:nvPr/>
        </p:nvCxnSpPr>
        <p:spPr>
          <a:xfrm rot="16200000" flipH="1">
            <a:off x="5569941" y="1582625"/>
            <a:ext cx="639336" cy="1469237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椭圆 14"/>
          <p:cNvSpPr/>
          <p:nvPr/>
        </p:nvSpPr>
        <p:spPr>
          <a:xfrm>
            <a:off x="1187624" y="2492896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B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16" name="曲线连接符 15"/>
          <p:cNvCxnSpPr>
            <a:stCxn id="4" idx="3"/>
            <a:endCxn id="15" idx="0"/>
          </p:cNvCxnSpPr>
          <p:nvPr/>
        </p:nvCxnSpPr>
        <p:spPr>
          <a:xfrm rot="5400000">
            <a:off x="2826711" y="826542"/>
            <a:ext cx="495320" cy="2837389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椭圆 26"/>
          <p:cNvSpPr/>
          <p:nvPr/>
        </p:nvSpPr>
        <p:spPr>
          <a:xfrm>
            <a:off x="3131840" y="3356992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C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9" name="椭圆 28"/>
          <p:cNvSpPr/>
          <p:nvPr/>
        </p:nvSpPr>
        <p:spPr>
          <a:xfrm>
            <a:off x="1187624" y="3356992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2699792" y="4293096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D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2" name="椭圆 31"/>
          <p:cNvSpPr/>
          <p:nvPr/>
        </p:nvSpPr>
        <p:spPr>
          <a:xfrm>
            <a:off x="1187624" y="4293096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D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68" name="椭圆 67"/>
          <p:cNvSpPr/>
          <p:nvPr/>
        </p:nvSpPr>
        <p:spPr>
          <a:xfrm>
            <a:off x="7308304" y="3573016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D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69" name="椭圆 68"/>
          <p:cNvSpPr/>
          <p:nvPr/>
        </p:nvSpPr>
        <p:spPr>
          <a:xfrm>
            <a:off x="4283968" y="4365104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77" name="椭圆 76"/>
          <p:cNvSpPr/>
          <p:nvPr/>
        </p:nvSpPr>
        <p:spPr>
          <a:xfrm>
            <a:off x="4283968" y="3429000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D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8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Example: An Accepted String</a:t>
            </a:r>
            <a:endParaRPr lang="zh-CN" altLang="en-US" dirty="0"/>
          </a:p>
        </p:txBody>
      </p:sp>
      <p:cxnSp>
        <p:nvCxnSpPr>
          <p:cNvPr id="89" name="曲线连接符 88"/>
          <p:cNvCxnSpPr>
            <a:stCxn id="15" idx="4"/>
            <a:endCxn id="29" idx="0"/>
          </p:cNvCxnSpPr>
          <p:nvPr/>
        </p:nvCxnSpPr>
        <p:spPr>
          <a:xfrm rot="5400000">
            <a:off x="1439652" y="3140968"/>
            <a:ext cx="432048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曲线连接符 91"/>
          <p:cNvCxnSpPr>
            <a:stCxn id="29" idx="4"/>
            <a:endCxn id="32" idx="0"/>
          </p:cNvCxnSpPr>
          <p:nvPr/>
        </p:nvCxnSpPr>
        <p:spPr>
          <a:xfrm rot="5400000">
            <a:off x="1403648" y="4041068"/>
            <a:ext cx="504056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曲线连接符 94"/>
          <p:cNvCxnSpPr>
            <a:stCxn id="29" idx="5"/>
            <a:endCxn id="30" idx="0"/>
          </p:cNvCxnSpPr>
          <p:nvPr/>
        </p:nvCxnSpPr>
        <p:spPr>
          <a:xfrm rot="16200000" flipH="1">
            <a:off x="2293577" y="3418829"/>
            <a:ext cx="567328" cy="118120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曲线连接符 97"/>
          <p:cNvCxnSpPr>
            <a:stCxn id="29" idx="6"/>
            <a:endCxn id="69" idx="1"/>
          </p:cNvCxnSpPr>
          <p:nvPr/>
        </p:nvCxnSpPr>
        <p:spPr>
          <a:xfrm>
            <a:off x="2123728" y="3573016"/>
            <a:ext cx="2297329" cy="85536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曲线连接符 101"/>
          <p:cNvCxnSpPr>
            <a:stCxn id="15" idx="5"/>
            <a:endCxn id="27" idx="0"/>
          </p:cNvCxnSpPr>
          <p:nvPr/>
        </p:nvCxnSpPr>
        <p:spPr>
          <a:xfrm rot="16200000" flipH="1">
            <a:off x="2545605" y="2302705"/>
            <a:ext cx="495320" cy="1613253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曲线连接符 105"/>
          <p:cNvCxnSpPr>
            <a:stCxn id="15" idx="6"/>
            <a:endCxn id="77" idx="0"/>
          </p:cNvCxnSpPr>
          <p:nvPr/>
        </p:nvCxnSpPr>
        <p:spPr>
          <a:xfrm>
            <a:off x="2123728" y="2708920"/>
            <a:ext cx="2628292" cy="72008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曲线连接符 105"/>
          <p:cNvCxnSpPr>
            <a:stCxn id="20" idx="4"/>
            <a:endCxn id="69" idx="7"/>
          </p:cNvCxnSpPr>
          <p:nvPr/>
        </p:nvCxnSpPr>
        <p:spPr>
          <a:xfrm rot="5400000">
            <a:off x="5173898" y="2978046"/>
            <a:ext cx="1359416" cy="154124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曲线连接符 105"/>
          <p:cNvCxnSpPr>
            <a:stCxn id="20" idx="5"/>
            <a:endCxn id="68" idx="0"/>
          </p:cNvCxnSpPr>
          <p:nvPr/>
        </p:nvCxnSpPr>
        <p:spPr>
          <a:xfrm rot="16200000" flipH="1">
            <a:off x="7082109" y="2878769"/>
            <a:ext cx="567328" cy="82116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曲线连接符 105"/>
          <p:cNvCxnSpPr>
            <a:stCxn id="20" idx="6"/>
            <a:endCxn id="68" idx="7"/>
          </p:cNvCxnSpPr>
          <p:nvPr/>
        </p:nvCxnSpPr>
        <p:spPr>
          <a:xfrm>
            <a:off x="7092280" y="2852936"/>
            <a:ext cx="1015039" cy="783352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椭圆 30"/>
          <p:cNvSpPr/>
          <p:nvPr/>
        </p:nvSpPr>
        <p:spPr>
          <a:xfrm>
            <a:off x="5220072" y="5661248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D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4211960" y="5661248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B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3203848" y="5661248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6" name="椭圆 35"/>
          <p:cNvSpPr/>
          <p:nvPr/>
        </p:nvSpPr>
        <p:spPr>
          <a:xfrm>
            <a:off x="2195736" y="5661248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C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7" name="椭圆 36"/>
          <p:cNvSpPr/>
          <p:nvPr/>
        </p:nvSpPr>
        <p:spPr>
          <a:xfrm>
            <a:off x="1187624" y="5661248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38" name="曲线连接符 105"/>
          <p:cNvCxnSpPr/>
          <p:nvPr/>
        </p:nvCxnSpPr>
        <p:spPr>
          <a:xfrm>
            <a:off x="3347864" y="1412776"/>
            <a:ext cx="1476164" cy="216024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椭圆 39"/>
          <p:cNvSpPr/>
          <p:nvPr/>
        </p:nvSpPr>
        <p:spPr>
          <a:xfrm>
            <a:off x="6228184" y="5661248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4355976" y="1628800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4355976" y="2564904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B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6156176" y="2636912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C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9" name="曲线连接符 8"/>
          <p:cNvCxnSpPr>
            <a:stCxn id="4" idx="4"/>
            <a:endCxn id="19" idx="0"/>
          </p:cNvCxnSpPr>
          <p:nvPr/>
        </p:nvCxnSpPr>
        <p:spPr>
          <a:xfrm rot="5400000">
            <a:off x="4572000" y="2312876"/>
            <a:ext cx="504056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曲线连接符 11"/>
          <p:cNvCxnSpPr>
            <a:stCxn id="4" idx="5"/>
            <a:endCxn id="20" idx="0"/>
          </p:cNvCxnSpPr>
          <p:nvPr/>
        </p:nvCxnSpPr>
        <p:spPr>
          <a:xfrm rot="16200000" flipH="1">
            <a:off x="5569941" y="1582625"/>
            <a:ext cx="639336" cy="1469237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椭圆 14"/>
          <p:cNvSpPr/>
          <p:nvPr/>
        </p:nvSpPr>
        <p:spPr>
          <a:xfrm>
            <a:off x="1187624" y="2492896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B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16" name="曲线连接符 15"/>
          <p:cNvCxnSpPr>
            <a:stCxn id="4" idx="3"/>
            <a:endCxn id="15" idx="0"/>
          </p:cNvCxnSpPr>
          <p:nvPr/>
        </p:nvCxnSpPr>
        <p:spPr>
          <a:xfrm rot="5400000">
            <a:off x="2826711" y="826542"/>
            <a:ext cx="495320" cy="2837389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椭圆 26"/>
          <p:cNvSpPr/>
          <p:nvPr/>
        </p:nvSpPr>
        <p:spPr>
          <a:xfrm>
            <a:off x="3131840" y="3356992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C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9" name="椭圆 28"/>
          <p:cNvSpPr/>
          <p:nvPr/>
        </p:nvSpPr>
        <p:spPr>
          <a:xfrm>
            <a:off x="1187624" y="3356992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68" name="椭圆 67"/>
          <p:cNvSpPr/>
          <p:nvPr/>
        </p:nvSpPr>
        <p:spPr>
          <a:xfrm>
            <a:off x="7308304" y="3573016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D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69" name="椭圆 68"/>
          <p:cNvSpPr/>
          <p:nvPr/>
        </p:nvSpPr>
        <p:spPr>
          <a:xfrm>
            <a:off x="4283968" y="4365104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77" name="椭圆 76"/>
          <p:cNvSpPr/>
          <p:nvPr/>
        </p:nvSpPr>
        <p:spPr>
          <a:xfrm>
            <a:off x="4283968" y="3429000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D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8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Example: An Accepted String</a:t>
            </a:r>
            <a:endParaRPr lang="zh-CN" altLang="en-US" dirty="0"/>
          </a:p>
        </p:txBody>
      </p:sp>
      <p:cxnSp>
        <p:nvCxnSpPr>
          <p:cNvPr id="89" name="曲线连接符 88"/>
          <p:cNvCxnSpPr>
            <a:stCxn id="15" idx="4"/>
            <a:endCxn id="29" idx="0"/>
          </p:cNvCxnSpPr>
          <p:nvPr/>
        </p:nvCxnSpPr>
        <p:spPr>
          <a:xfrm rot="5400000">
            <a:off x="1439652" y="3140968"/>
            <a:ext cx="432048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曲线连接符 101"/>
          <p:cNvCxnSpPr>
            <a:stCxn id="15" idx="5"/>
            <a:endCxn id="27" idx="0"/>
          </p:cNvCxnSpPr>
          <p:nvPr/>
        </p:nvCxnSpPr>
        <p:spPr>
          <a:xfrm rot="16200000" flipH="1">
            <a:off x="2545605" y="2302705"/>
            <a:ext cx="495320" cy="1613253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曲线连接符 105"/>
          <p:cNvCxnSpPr>
            <a:stCxn id="15" idx="6"/>
            <a:endCxn id="77" idx="0"/>
          </p:cNvCxnSpPr>
          <p:nvPr/>
        </p:nvCxnSpPr>
        <p:spPr>
          <a:xfrm>
            <a:off x="2123728" y="2708920"/>
            <a:ext cx="2628292" cy="72008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曲线连接符 105"/>
          <p:cNvCxnSpPr>
            <a:stCxn id="20" idx="4"/>
            <a:endCxn id="69" idx="7"/>
          </p:cNvCxnSpPr>
          <p:nvPr/>
        </p:nvCxnSpPr>
        <p:spPr>
          <a:xfrm rot="5400000">
            <a:off x="5173898" y="2978046"/>
            <a:ext cx="1359416" cy="154124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曲线连接符 105"/>
          <p:cNvCxnSpPr>
            <a:stCxn id="20" idx="5"/>
            <a:endCxn id="68" idx="0"/>
          </p:cNvCxnSpPr>
          <p:nvPr/>
        </p:nvCxnSpPr>
        <p:spPr>
          <a:xfrm rot="16200000" flipH="1">
            <a:off x="7082109" y="2878769"/>
            <a:ext cx="567328" cy="82116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曲线连接符 105"/>
          <p:cNvCxnSpPr>
            <a:stCxn id="20" idx="6"/>
            <a:endCxn id="68" idx="7"/>
          </p:cNvCxnSpPr>
          <p:nvPr/>
        </p:nvCxnSpPr>
        <p:spPr>
          <a:xfrm>
            <a:off x="7092280" y="2852936"/>
            <a:ext cx="1015039" cy="783352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椭圆 30"/>
          <p:cNvSpPr/>
          <p:nvPr/>
        </p:nvSpPr>
        <p:spPr>
          <a:xfrm>
            <a:off x="5220072" y="5661248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D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4211960" y="5661248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B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3203848" y="5661248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6" name="椭圆 35"/>
          <p:cNvSpPr/>
          <p:nvPr/>
        </p:nvSpPr>
        <p:spPr>
          <a:xfrm>
            <a:off x="2195736" y="5661248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C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7" name="椭圆 36"/>
          <p:cNvSpPr/>
          <p:nvPr/>
        </p:nvSpPr>
        <p:spPr>
          <a:xfrm>
            <a:off x="1187624" y="5661248"/>
            <a:ext cx="936104" cy="43204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38" name="曲线连接符 105"/>
          <p:cNvCxnSpPr/>
          <p:nvPr/>
        </p:nvCxnSpPr>
        <p:spPr>
          <a:xfrm>
            <a:off x="3347864" y="1412776"/>
            <a:ext cx="1476164" cy="216024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椭圆 32"/>
          <p:cNvSpPr/>
          <p:nvPr/>
        </p:nvSpPr>
        <p:spPr>
          <a:xfrm>
            <a:off x="6228184" y="5661248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4355976" y="1628800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4355976" y="2564904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B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6156176" y="2636912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D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9" name="曲线连接符 8"/>
          <p:cNvCxnSpPr>
            <a:stCxn id="4" idx="4"/>
            <a:endCxn id="19" idx="0"/>
          </p:cNvCxnSpPr>
          <p:nvPr/>
        </p:nvCxnSpPr>
        <p:spPr>
          <a:xfrm rot="5400000">
            <a:off x="4572000" y="2312876"/>
            <a:ext cx="504056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曲线连接符 11"/>
          <p:cNvCxnSpPr>
            <a:stCxn id="4" idx="5"/>
            <a:endCxn id="20" idx="0"/>
          </p:cNvCxnSpPr>
          <p:nvPr/>
        </p:nvCxnSpPr>
        <p:spPr>
          <a:xfrm rot="16200000" flipH="1">
            <a:off x="5569941" y="1582625"/>
            <a:ext cx="639336" cy="1469237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椭圆 14"/>
          <p:cNvSpPr/>
          <p:nvPr/>
        </p:nvSpPr>
        <p:spPr>
          <a:xfrm>
            <a:off x="1187624" y="2492896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B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16" name="曲线连接符 15"/>
          <p:cNvCxnSpPr>
            <a:stCxn id="4" idx="3"/>
            <a:endCxn id="15" idx="0"/>
          </p:cNvCxnSpPr>
          <p:nvPr/>
        </p:nvCxnSpPr>
        <p:spPr>
          <a:xfrm rot="5400000">
            <a:off x="2826711" y="826542"/>
            <a:ext cx="495320" cy="2837389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椭圆 26"/>
          <p:cNvSpPr/>
          <p:nvPr/>
        </p:nvSpPr>
        <p:spPr>
          <a:xfrm>
            <a:off x="3131840" y="3356992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C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9" name="椭圆 28"/>
          <p:cNvSpPr/>
          <p:nvPr/>
        </p:nvSpPr>
        <p:spPr>
          <a:xfrm>
            <a:off x="1187624" y="3356992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77" name="椭圆 76"/>
          <p:cNvSpPr/>
          <p:nvPr/>
        </p:nvSpPr>
        <p:spPr>
          <a:xfrm>
            <a:off x="4283968" y="3429000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D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8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Example: An Accepted String</a:t>
            </a:r>
            <a:endParaRPr lang="zh-CN" altLang="en-US" dirty="0"/>
          </a:p>
        </p:txBody>
      </p:sp>
      <p:cxnSp>
        <p:nvCxnSpPr>
          <p:cNvPr id="89" name="曲线连接符 88"/>
          <p:cNvCxnSpPr>
            <a:stCxn id="15" idx="4"/>
            <a:endCxn id="29" idx="0"/>
          </p:cNvCxnSpPr>
          <p:nvPr/>
        </p:nvCxnSpPr>
        <p:spPr>
          <a:xfrm rot="5400000">
            <a:off x="1439652" y="3140968"/>
            <a:ext cx="432048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曲线连接符 101"/>
          <p:cNvCxnSpPr>
            <a:stCxn id="15" idx="5"/>
            <a:endCxn id="27" idx="0"/>
          </p:cNvCxnSpPr>
          <p:nvPr/>
        </p:nvCxnSpPr>
        <p:spPr>
          <a:xfrm rot="16200000" flipH="1">
            <a:off x="2545605" y="2302705"/>
            <a:ext cx="495320" cy="1613253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曲线连接符 105"/>
          <p:cNvCxnSpPr>
            <a:stCxn id="15" idx="6"/>
            <a:endCxn id="77" idx="0"/>
          </p:cNvCxnSpPr>
          <p:nvPr/>
        </p:nvCxnSpPr>
        <p:spPr>
          <a:xfrm>
            <a:off x="2123728" y="2708920"/>
            <a:ext cx="2628292" cy="72008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椭圆 30"/>
          <p:cNvSpPr/>
          <p:nvPr/>
        </p:nvSpPr>
        <p:spPr>
          <a:xfrm>
            <a:off x="5220072" y="5661248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D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4211960" y="5661248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B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3203848" y="5661248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6" name="椭圆 35"/>
          <p:cNvSpPr/>
          <p:nvPr/>
        </p:nvSpPr>
        <p:spPr>
          <a:xfrm>
            <a:off x="2195736" y="5661248"/>
            <a:ext cx="936104" cy="432048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C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7" name="椭圆 36"/>
          <p:cNvSpPr/>
          <p:nvPr/>
        </p:nvSpPr>
        <p:spPr>
          <a:xfrm>
            <a:off x="1187624" y="5661248"/>
            <a:ext cx="936104" cy="43204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38" name="曲线连接符 105"/>
          <p:cNvCxnSpPr/>
          <p:nvPr/>
        </p:nvCxnSpPr>
        <p:spPr>
          <a:xfrm>
            <a:off x="3347864" y="1412776"/>
            <a:ext cx="1476164" cy="216024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椭圆 27"/>
          <p:cNvSpPr/>
          <p:nvPr/>
        </p:nvSpPr>
        <p:spPr>
          <a:xfrm>
            <a:off x="6228184" y="5661248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CN" dirty="0" smtClean="0"/>
              <a:t>(1) On </a:t>
            </a:r>
            <a:r>
              <a:rPr lang="en-US" altLang="zh-CN" dirty="0" err="1" smtClean="0"/>
              <a:t>boolean</a:t>
            </a:r>
            <a:r>
              <a:rPr lang="en-US" altLang="zh-CN" dirty="0" smtClean="0"/>
              <a:t> diagram model checking </a:t>
            </a:r>
          </a:p>
          <a:p>
            <a:pPr>
              <a:buNone/>
            </a:pPr>
            <a:r>
              <a:rPr lang="en-US" altLang="zh-CN" dirty="0" smtClean="0"/>
              <a:t>(2) On bounded semantics model checking </a:t>
            </a:r>
          </a:p>
          <a:p>
            <a:pPr>
              <a:buNone/>
            </a:pPr>
            <a:r>
              <a:rPr lang="en-US" altLang="zh-CN" dirty="0" smtClean="0"/>
              <a:t>(3) On the model verifier </a:t>
            </a:r>
            <a:r>
              <a:rPr lang="en-US" altLang="zh-CN" i="1" dirty="0" err="1" smtClean="0"/>
              <a:t>verds</a:t>
            </a:r>
            <a:endParaRPr lang="zh-CN" alt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4355976" y="1628800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4355976" y="2564904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B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6156176" y="2636912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D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9" name="曲线连接符 8"/>
          <p:cNvCxnSpPr>
            <a:stCxn id="4" idx="4"/>
            <a:endCxn id="19" idx="0"/>
          </p:cNvCxnSpPr>
          <p:nvPr/>
        </p:nvCxnSpPr>
        <p:spPr>
          <a:xfrm rot="5400000">
            <a:off x="4572000" y="2312876"/>
            <a:ext cx="504056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曲线连接符 11"/>
          <p:cNvCxnSpPr>
            <a:stCxn id="4" idx="5"/>
            <a:endCxn id="20" idx="0"/>
          </p:cNvCxnSpPr>
          <p:nvPr/>
        </p:nvCxnSpPr>
        <p:spPr>
          <a:xfrm rot="16200000" flipH="1">
            <a:off x="5569941" y="1582625"/>
            <a:ext cx="639336" cy="1469237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椭圆 14"/>
          <p:cNvSpPr/>
          <p:nvPr/>
        </p:nvSpPr>
        <p:spPr>
          <a:xfrm>
            <a:off x="1187624" y="2492896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B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16" name="曲线连接符 15"/>
          <p:cNvCxnSpPr>
            <a:stCxn id="4" idx="3"/>
            <a:endCxn id="15" idx="0"/>
          </p:cNvCxnSpPr>
          <p:nvPr/>
        </p:nvCxnSpPr>
        <p:spPr>
          <a:xfrm rot="5400000">
            <a:off x="2826711" y="826542"/>
            <a:ext cx="495320" cy="2837389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椭圆 26"/>
          <p:cNvSpPr/>
          <p:nvPr/>
        </p:nvSpPr>
        <p:spPr>
          <a:xfrm>
            <a:off x="3131840" y="3356992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C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9" name="椭圆 28"/>
          <p:cNvSpPr/>
          <p:nvPr/>
        </p:nvSpPr>
        <p:spPr>
          <a:xfrm>
            <a:off x="1187624" y="3356992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77" name="椭圆 76"/>
          <p:cNvSpPr/>
          <p:nvPr/>
        </p:nvSpPr>
        <p:spPr>
          <a:xfrm>
            <a:off x="4283968" y="3429000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D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8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Example: An Accepted String</a:t>
            </a:r>
            <a:endParaRPr lang="zh-CN" altLang="en-US" dirty="0"/>
          </a:p>
        </p:txBody>
      </p:sp>
      <p:cxnSp>
        <p:nvCxnSpPr>
          <p:cNvPr id="89" name="曲线连接符 88"/>
          <p:cNvCxnSpPr>
            <a:stCxn id="15" idx="4"/>
            <a:endCxn id="29" idx="0"/>
          </p:cNvCxnSpPr>
          <p:nvPr/>
        </p:nvCxnSpPr>
        <p:spPr>
          <a:xfrm rot="5400000">
            <a:off x="1439652" y="3140968"/>
            <a:ext cx="432048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曲线连接符 101"/>
          <p:cNvCxnSpPr>
            <a:stCxn id="15" idx="5"/>
            <a:endCxn id="27" idx="0"/>
          </p:cNvCxnSpPr>
          <p:nvPr/>
        </p:nvCxnSpPr>
        <p:spPr>
          <a:xfrm rot="16200000" flipH="1">
            <a:off x="2545605" y="2302705"/>
            <a:ext cx="495320" cy="1613253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曲线连接符 105"/>
          <p:cNvCxnSpPr>
            <a:stCxn id="15" idx="6"/>
            <a:endCxn id="77" idx="0"/>
          </p:cNvCxnSpPr>
          <p:nvPr/>
        </p:nvCxnSpPr>
        <p:spPr>
          <a:xfrm>
            <a:off x="2123728" y="2708920"/>
            <a:ext cx="2628292" cy="72008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椭圆 30"/>
          <p:cNvSpPr/>
          <p:nvPr/>
        </p:nvSpPr>
        <p:spPr>
          <a:xfrm>
            <a:off x="5220072" y="5661248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D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4211960" y="5661248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B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3203848" y="5661248"/>
            <a:ext cx="936104" cy="432048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6" name="椭圆 35"/>
          <p:cNvSpPr/>
          <p:nvPr/>
        </p:nvSpPr>
        <p:spPr>
          <a:xfrm>
            <a:off x="2195736" y="5661248"/>
            <a:ext cx="936104" cy="432048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C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7" name="椭圆 36"/>
          <p:cNvSpPr/>
          <p:nvPr/>
        </p:nvSpPr>
        <p:spPr>
          <a:xfrm>
            <a:off x="1187624" y="5661248"/>
            <a:ext cx="936104" cy="43204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38" name="曲线连接符 105"/>
          <p:cNvCxnSpPr/>
          <p:nvPr/>
        </p:nvCxnSpPr>
        <p:spPr>
          <a:xfrm>
            <a:off x="3347864" y="1412776"/>
            <a:ext cx="1476164" cy="216024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椭圆 21"/>
          <p:cNvSpPr/>
          <p:nvPr/>
        </p:nvSpPr>
        <p:spPr>
          <a:xfrm>
            <a:off x="6228184" y="5661248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4355976" y="1628800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4355976" y="2564904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B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6156176" y="2636912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D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9" name="曲线连接符 8"/>
          <p:cNvCxnSpPr>
            <a:stCxn id="4" idx="4"/>
            <a:endCxn id="19" idx="0"/>
          </p:cNvCxnSpPr>
          <p:nvPr/>
        </p:nvCxnSpPr>
        <p:spPr>
          <a:xfrm rot="5400000">
            <a:off x="4572000" y="2312876"/>
            <a:ext cx="504056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曲线连接符 11"/>
          <p:cNvCxnSpPr>
            <a:stCxn id="4" idx="5"/>
            <a:endCxn id="20" idx="0"/>
          </p:cNvCxnSpPr>
          <p:nvPr/>
        </p:nvCxnSpPr>
        <p:spPr>
          <a:xfrm rot="16200000" flipH="1">
            <a:off x="5569941" y="1582625"/>
            <a:ext cx="639336" cy="1469237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椭圆 14"/>
          <p:cNvSpPr/>
          <p:nvPr/>
        </p:nvSpPr>
        <p:spPr>
          <a:xfrm>
            <a:off x="1187624" y="2492896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D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16" name="曲线连接符 15"/>
          <p:cNvCxnSpPr>
            <a:stCxn id="4" idx="3"/>
            <a:endCxn id="15" idx="0"/>
          </p:cNvCxnSpPr>
          <p:nvPr/>
        </p:nvCxnSpPr>
        <p:spPr>
          <a:xfrm rot="5400000">
            <a:off x="2826711" y="826542"/>
            <a:ext cx="495320" cy="2837389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Example: An Accepted String</a:t>
            </a:r>
            <a:endParaRPr lang="zh-CN" altLang="en-US" dirty="0"/>
          </a:p>
        </p:txBody>
      </p:sp>
      <p:sp>
        <p:nvSpPr>
          <p:cNvPr id="31" name="椭圆 30"/>
          <p:cNvSpPr/>
          <p:nvPr/>
        </p:nvSpPr>
        <p:spPr>
          <a:xfrm>
            <a:off x="5220072" y="5661248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D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4211960" y="5661248"/>
            <a:ext cx="936104" cy="432048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B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3203848" y="5661248"/>
            <a:ext cx="936104" cy="432048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6" name="椭圆 35"/>
          <p:cNvSpPr/>
          <p:nvPr/>
        </p:nvSpPr>
        <p:spPr>
          <a:xfrm>
            <a:off x="2195736" y="5661248"/>
            <a:ext cx="936104" cy="432048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C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7" name="椭圆 36"/>
          <p:cNvSpPr/>
          <p:nvPr/>
        </p:nvSpPr>
        <p:spPr>
          <a:xfrm>
            <a:off x="1187624" y="5661248"/>
            <a:ext cx="936104" cy="43204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38" name="曲线连接符 105"/>
          <p:cNvCxnSpPr/>
          <p:nvPr/>
        </p:nvCxnSpPr>
        <p:spPr>
          <a:xfrm>
            <a:off x="3347864" y="1412776"/>
            <a:ext cx="1476164" cy="216024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椭圆 21"/>
          <p:cNvSpPr/>
          <p:nvPr/>
        </p:nvSpPr>
        <p:spPr>
          <a:xfrm>
            <a:off x="6228184" y="5661248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Example: An Accepted String</a:t>
            </a:r>
            <a:endParaRPr lang="zh-CN" altLang="en-US" dirty="0"/>
          </a:p>
        </p:txBody>
      </p:sp>
      <p:sp>
        <p:nvSpPr>
          <p:cNvPr id="31" name="椭圆 30"/>
          <p:cNvSpPr/>
          <p:nvPr/>
        </p:nvSpPr>
        <p:spPr>
          <a:xfrm>
            <a:off x="5220072" y="5661248"/>
            <a:ext cx="936104" cy="432048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D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4211960" y="5661248"/>
            <a:ext cx="936104" cy="432048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B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3203848" y="5661248"/>
            <a:ext cx="936104" cy="432048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6" name="椭圆 35"/>
          <p:cNvSpPr/>
          <p:nvPr/>
        </p:nvSpPr>
        <p:spPr>
          <a:xfrm>
            <a:off x="2195736" y="5661248"/>
            <a:ext cx="936104" cy="432048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C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7" name="椭圆 36"/>
          <p:cNvSpPr/>
          <p:nvPr/>
        </p:nvSpPr>
        <p:spPr>
          <a:xfrm>
            <a:off x="1187624" y="5661248"/>
            <a:ext cx="936104" cy="43204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6228184" y="5661248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4355976" y="1628800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4355976" y="2564904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B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6156176" y="2636912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D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23" name="曲线连接符 22"/>
          <p:cNvCxnSpPr>
            <a:stCxn id="18" idx="4"/>
            <a:endCxn id="21" idx="0"/>
          </p:cNvCxnSpPr>
          <p:nvPr/>
        </p:nvCxnSpPr>
        <p:spPr>
          <a:xfrm rot="5400000">
            <a:off x="4572000" y="2312876"/>
            <a:ext cx="504056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曲线连接符 23"/>
          <p:cNvCxnSpPr>
            <a:stCxn id="18" idx="5"/>
            <a:endCxn id="22" idx="0"/>
          </p:cNvCxnSpPr>
          <p:nvPr/>
        </p:nvCxnSpPr>
        <p:spPr>
          <a:xfrm rot="16200000" flipH="1">
            <a:off x="5569941" y="1582625"/>
            <a:ext cx="639336" cy="1469237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椭圆 24"/>
          <p:cNvSpPr/>
          <p:nvPr/>
        </p:nvSpPr>
        <p:spPr>
          <a:xfrm>
            <a:off x="1187624" y="2492896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D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26" name="曲线连接符 25"/>
          <p:cNvCxnSpPr>
            <a:stCxn id="18" idx="3"/>
            <a:endCxn id="25" idx="0"/>
          </p:cNvCxnSpPr>
          <p:nvPr/>
        </p:nvCxnSpPr>
        <p:spPr>
          <a:xfrm rot="5400000">
            <a:off x="2826711" y="826542"/>
            <a:ext cx="495320" cy="2837389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曲线连接符 105"/>
          <p:cNvCxnSpPr/>
          <p:nvPr/>
        </p:nvCxnSpPr>
        <p:spPr>
          <a:xfrm>
            <a:off x="3347864" y="1412776"/>
            <a:ext cx="1476164" cy="216024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4355976" y="1628800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B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8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Example: An Accepted String</a:t>
            </a:r>
            <a:endParaRPr lang="zh-CN" altLang="en-US" dirty="0"/>
          </a:p>
        </p:txBody>
      </p:sp>
      <p:sp>
        <p:nvSpPr>
          <p:cNvPr id="31" name="椭圆 30"/>
          <p:cNvSpPr/>
          <p:nvPr/>
        </p:nvSpPr>
        <p:spPr>
          <a:xfrm>
            <a:off x="5220072" y="5661248"/>
            <a:ext cx="936104" cy="432048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D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4211960" y="5661248"/>
            <a:ext cx="936104" cy="432048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B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3203848" y="5661248"/>
            <a:ext cx="936104" cy="432048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6" name="椭圆 35"/>
          <p:cNvSpPr/>
          <p:nvPr/>
        </p:nvSpPr>
        <p:spPr>
          <a:xfrm>
            <a:off x="2195736" y="5661248"/>
            <a:ext cx="936104" cy="432048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C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7" name="椭圆 36"/>
          <p:cNvSpPr/>
          <p:nvPr/>
        </p:nvSpPr>
        <p:spPr>
          <a:xfrm>
            <a:off x="1187624" y="5661248"/>
            <a:ext cx="936104" cy="43204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38" name="曲线连接符 105"/>
          <p:cNvCxnSpPr/>
          <p:nvPr/>
        </p:nvCxnSpPr>
        <p:spPr>
          <a:xfrm>
            <a:off x="3347864" y="1412776"/>
            <a:ext cx="1476164" cy="216024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椭圆 16"/>
          <p:cNvSpPr/>
          <p:nvPr/>
        </p:nvSpPr>
        <p:spPr>
          <a:xfrm>
            <a:off x="6228184" y="5661248"/>
            <a:ext cx="936104" cy="432048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椭圆 18"/>
          <p:cNvSpPr/>
          <p:nvPr/>
        </p:nvSpPr>
        <p:spPr>
          <a:xfrm>
            <a:off x="1979712" y="1988840"/>
            <a:ext cx="1296144" cy="5040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B</a:t>
            </a:r>
            <a:endParaRPr lang="zh-CN" altLang="en-US" sz="2400" baseline="-25000" dirty="0">
              <a:solidFill>
                <a:srgbClr val="FF0000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3275856" y="1988840"/>
            <a:ext cx="1296144" cy="5040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C</a:t>
            </a:r>
            <a:endParaRPr lang="zh-CN" altLang="en-US" sz="2400" baseline="-25000" dirty="0">
              <a:solidFill>
                <a:srgbClr val="FF0000"/>
              </a:solidFill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683568" y="1988840"/>
            <a:ext cx="1296144" cy="504056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baseline="-25000" dirty="0" smtClean="0">
              <a:solidFill>
                <a:srgbClr val="FF0000"/>
              </a:solidFill>
            </a:endParaRPr>
          </a:p>
        </p:txBody>
      </p:sp>
      <p:sp>
        <p:nvSpPr>
          <p:cNvPr id="4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en-US" altLang="zh-CN" dirty="0" smtClean="0"/>
              <a:t>Models: Subsets of </a:t>
            </a:r>
            <a:r>
              <a:rPr lang="en-US" altLang="zh-CN" dirty="0" smtClean="0">
                <a:latin typeface="方正舒体" pitchFamily="2" charset="-122"/>
                <a:ea typeface="方正舒体" pitchFamily="2" charset="-122"/>
              </a:rPr>
              <a:t>L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49" name="椭圆 48"/>
          <p:cNvSpPr/>
          <p:nvPr/>
        </p:nvSpPr>
        <p:spPr>
          <a:xfrm>
            <a:off x="5652120" y="1988840"/>
            <a:ext cx="1296144" cy="5040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aseline="-25000" dirty="0">
              <a:solidFill>
                <a:srgbClr val="FF0000"/>
              </a:solidFill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6948264" y="1988840"/>
            <a:ext cx="1296144" cy="5040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D</a:t>
            </a:r>
            <a:endParaRPr lang="zh-CN" altLang="en-US" sz="2400" baseline="-25000" dirty="0">
              <a:solidFill>
                <a:srgbClr val="FF0000"/>
              </a:solidFill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1907704" y="1484784"/>
            <a:ext cx="4968552" cy="30243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aseline="-25000" dirty="0" smtClean="0">
                <a:solidFill>
                  <a:srgbClr val="FF0000"/>
                </a:solidFill>
              </a:rPr>
              <a:t>m: Subset</a:t>
            </a:r>
            <a:endParaRPr lang="zh-CN" altLang="en-US" sz="3200" baseline="-25000" dirty="0">
              <a:solidFill>
                <a:srgbClr val="FF0000"/>
              </a:solidFill>
            </a:endParaRPr>
          </a:p>
        </p:txBody>
      </p:sp>
      <p:sp>
        <p:nvSpPr>
          <p:cNvPr id="22" name="内容占位符 2"/>
          <p:cNvSpPr>
            <a:spLocks noGrp="1"/>
          </p:cNvSpPr>
          <p:nvPr>
            <p:ph idx="1"/>
          </p:nvPr>
        </p:nvSpPr>
        <p:spPr>
          <a:xfrm>
            <a:off x="899592" y="5157192"/>
            <a:ext cx="7571184" cy="108012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altLang="zh-CN" dirty="0" smtClean="0"/>
              <a:t>Exists an accepted string s such that </a:t>
            </a:r>
          </a:p>
          <a:p>
            <a:pPr>
              <a:buNone/>
            </a:pPr>
            <a:r>
              <a:rPr lang="en-US" altLang="zh-CN" dirty="0" smtClean="0"/>
              <a:t>x in s implies (x&gt;0 and x in m) or (x&lt;0 and –x not in m)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4355976" y="1628800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4355976" y="2564904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B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6156176" y="2636912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C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9" name="曲线连接符 8"/>
          <p:cNvCxnSpPr>
            <a:stCxn id="4" idx="4"/>
            <a:endCxn id="19" idx="0"/>
          </p:cNvCxnSpPr>
          <p:nvPr/>
        </p:nvCxnSpPr>
        <p:spPr>
          <a:xfrm rot="5400000">
            <a:off x="4572000" y="2312876"/>
            <a:ext cx="504056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曲线连接符 11"/>
          <p:cNvCxnSpPr>
            <a:stCxn id="4" idx="5"/>
            <a:endCxn id="20" idx="0"/>
          </p:cNvCxnSpPr>
          <p:nvPr/>
        </p:nvCxnSpPr>
        <p:spPr>
          <a:xfrm rot="16200000" flipH="1">
            <a:off x="5569941" y="1582625"/>
            <a:ext cx="639336" cy="1469237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椭圆 14"/>
          <p:cNvSpPr/>
          <p:nvPr/>
        </p:nvSpPr>
        <p:spPr>
          <a:xfrm>
            <a:off x="1187624" y="2492896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B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16" name="曲线连接符 15"/>
          <p:cNvCxnSpPr>
            <a:stCxn id="4" idx="3"/>
            <a:endCxn id="15" idx="0"/>
          </p:cNvCxnSpPr>
          <p:nvPr/>
        </p:nvCxnSpPr>
        <p:spPr>
          <a:xfrm rot="5400000">
            <a:off x="2826711" y="826542"/>
            <a:ext cx="495320" cy="2837389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椭圆 26"/>
          <p:cNvSpPr/>
          <p:nvPr/>
        </p:nvSpPr>
        <p:spPr>
          <a:xfrm>
            <a:off x="3131840" y="3356992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C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9" name="椭圆 28"/>
          <p:cNvSpPr/>
          <p:nvPr/>
        </p:nvSpPr>
        <p:spPr>
          <a:xfrm>
            <a:off x="1187624" y="3356992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2699792" y="4293096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D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2" name="椭圆 31"/>
          <p:cNvSpPr/>
          <p:nvPr/>
        </p:nvSpPr>
        <p:spPr>
          <a:xfrm>
            <a:off x="1187624" y="4293096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D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68" name="椭圆 67"/>
          <p:cNvSpPr/>
          <p:nvPr/>
        </p:nvSpPr>
        <p:spPr>
          <a:xfrm>
            <a:off x="7308304" y="3573016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D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69" name="椭圆 68"/>
          <p:cNvSpPr/>
          <p:nvPr/>
        </p:nvSpPr>
        <p:spPr>
          <a:xfrm>
            <a:off x="4283968" y="4365104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77" name="椭圆 76"/>
          <p:cNvSpPr/>
          <p:nvPr/>
        </p:nvSpPr>
        <p:spPr>
          <a:xfrm>
            <a:off x="4283968" y="3429000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D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8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Example:  A Model</a:t>
            </a:r>
            <a:endParaRPr lang="zh-CN" altLang="en-US" dirty="0"/>
          </a:p>
        </p:txBody>
      </p:sp>
      <p:cxnSp>
        <p:nvCxnSpPr>
          <p:cNvPr id="89" name="曲线连接符 88"/>
          <p:cNvCxnSpPr>
            <a:stCxn id="15" idx="4"/>
            <a:endCxn id="29" idx="0"/>
          </p:cNvCxnSpPr>
          <p:nvPr/>
        </p:nvCxnSpPr>
        <p:spPr>
          <a:xfrm rot="5400000">
            <a:off x="1439652" y="3140968"/>
            <a:ext cx="432048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曲线连接符 91"/>
          <p:cNvCxnSpPr>
            <a:stCxn id="29" idx="4"/>
            <a:endCxn id="32" idx="0"/>
          </p:cNvCxnSpPr>
          <p:nvPr/>
        </p:nvCxnSpPr>
        <p:spPr>
          <a:xfrm rot="5400000">
            <a:off x="1403648" y="4041068"/>
            <a:ext cx="504056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曲线连接符 94"/>
          <p:cNvCxnSpPr>
            <a:stCxn id="29" idx="5"/>
            <a:endCxn id="30" idx="0"/>
          </p:cNvCxnSpPr>
          <p:nvPr/>
        </p:nvCxnSpPr>
        <p:spPr>
          <a:xfrm rot="16200000" flipH="1">
            <a:off x="2293577" y="3418829"/>
            <a:ext cx="567328" cy="118120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曲线连接符 97"/>
          <p:cNvCxnSpPr>
            <a:stCxn id="29" idx="6"/>
            <a:endCxn id="69" idx="1"/>
          </p:cNvCxnSpPr>
          <p:nvPr/>
        </p:nvCxnSpPr>
        <p:spPr>
          <a:xfrm>
            <a:off x="2123728" y="3573016"/>
            <a:ext cx="2297329" cy="85536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曲线连接符 101"/>
          <p:cNvCxnSpPr>
            <a:stCxn id="15" idx="5"/>
            <a:endCxn id="27" idx="0"/>
          </p:cNvCxnSpPr>
          <p:nvPr/>
        </p:nvCxnSpPr>
        <p:spPr>
          <a:xfrm rot="16200000" flipH="1">
            <a:off x="2545605" y="2302705"/>
            <a:ext cx="495320" cy="1613253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曲线连接符 105"/>
          <p:cNvCxnSpPr>
            <a:stCxn id="15" idx="6"/>
            <a:endCxn id="77" idx="0"/>
          </p:cNvCxnSpPr>
          <p:nvPr/>
        </p:nvCxnSpPr>
        <p:spPr>
          <a:xfrm>
            <a:off x="2123728" y="2708920"/>
            <a:ext cx="2628292" cy="72008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曲线连接符 105"/>
          <p:cNvCxnSpPr>
            <a:stCxn id="20" idx="4"/>
            <a:endCxn id="69" idx="7"/>
          </p:cNvCxnSpPr>
          <p:nvPr/>
        </p:nvCxnSpPr>
        <p:spPr>
          <a:xfrm rot="5400000">
            <a:off x="5173898" y="2978046"/>
            <a:ext cx="1359416" cy="154124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曲线连接符 105"/>
          <p:cNvCxnSpPr>
            <a:stCxn id="20" idx="5"/>
            <a:endCxn id="68" idx="0"/>
          </p:cNvCxnSpPr>
          <p:nvPr/>
        </p:nvCxnSpPr>
        <p:spPr>
          <a:xfrm rot="16200000" flipH="1">
            <a:off x="7082109" y="2878769"/>
            <a:ext cx="567328" cy="82116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曲线连接符 105"/>
          <p:cNvCxnSpPr>
            <a:stCxn id="20" idx="6"/>
            <a:endCxn id="68" idx="7"/>
          </p:cNvCxnSpPr>
          <p:nvPr/>
        </p:nvCxnSpPr>
        <p:spPr>
          <a:xfrm>
            <a:off x="7092280" y="2852936"/>
            <a:ext cx="1015039" cy="783352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曲线连接符 105"/>
          <p:cNvCxnSpPr/>
          <p:nvPr/>
        </p:nvCxnSpPr>
        <p:spPr>
          <a:xfrm>
            <a:off x="3347864" y="1412776"/>
            <a:ext cx="1476164" cy="216024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椭圆 55"/>
          <p:cNvSpPr/>
          <p:nvPr/>
        </p:nvSpPr>
        <p:spPr>
          <a:xfrm>
            <a:off x="4211960" y="5661248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57" name="椭圆 56"/>
          <p:cNvSpPr/>
          <p:nvPr/>
        </p:nvSpPr>
        <p:spPr>
          <a:xfrm>
            <a:off x="3203848" y="5661248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- </a:t>
            </a:r>
            <a:r>
              <a:rPr lang="en-US" altLang="zh-CN" sz="2000" dirty="0" smtClean="0">
                <a:solidFill>
                  <a:srgbClr val="FF0000"/>
                </a:solidFill>
              </a:rPr>
              <a:t>C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58" name="椭圆 57"/>
          <p:cNvSpPr/>
          <p:nvPr/>
        </p:nvSpPr>
        <p:spPr>
          <a:xfrm>
            <a:off x="2195736" y="5661248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B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59" name="椭圆 58"/>
          <p:cNvSpPr/>
          <p:nvPr/>
        </p:nvSpPr>
        <p:spPr>
          <a:xfrm>
            <a:off x="1187624" y="5661248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61" name="内容占位符 2"/>
          <p:cNvSpPr>
            <a:spLocks noGrp="1"/>
          </p:cNvSpPr>
          <p:nvPr>
            <p:ph idx="1"/>
          </p:nvPr>
        </p:nvSpPr>
        <p:spPr>
          <a:xfrm>
            <a:off x="5580112" y="5589240"/>
            <a:ext cx="2880320" cy="5760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CN" dirty="0" smtClean="0"/>
              <a:t>{ A }  is a model.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Concepts Related to Models</a:t>
            </a:r>
            <a:endParaRPr lang="zh-CN" altLang="en-US" dirty="0"/>
          </a:p>
        </p:txBody>
      </p:sp>
      <p:sp>
        <p:nvSpPr>
          <p:cNvPr id="22" name="内容占位符 2"/>
          <p:cNvSpPr>
            <a:spLocks noGrp="1"/>
          </p:cNvSpPr>
          <p:nvPr>
            <p:ph idx="1"/>
          </p:nvPr>
        </p:nvSpPr>
        <p:spPr>
          <a:xfrm>
            <a:off x="899592" y="2060848"/>
            <a:ext cx="7632848" cy="10801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altLang="zh-CN" dirty="0" smtClean="0"/>
              <a:t>A TBD is complete,</a:t>
            </a:r>
          </a:p>
          <a:p>
            <a:pPr>
              <a:buNone/>
            </a:pPr>
            <a:r>
              <a:rPr lang="en-US" altLang="zh-CN" dirty="0" smtClean="0"/>
              <a:t>if every subset of the positive labels is a model.</a:t>
            </a:r>
          </a:p>
        </p:txBody>
      </p:sp>
      <p:sp>
        <p:nvSpPr>
          <p:cNvPr id="10" name="内容占位符 2"/>
          <p:cNvSpPr txBox="1">
            <a:spLocks/>
          </p:cNvSpPr>
          <p:nvPr/>
        </p:nvSpPr>
        <p:spPr>
          <a:xfrm>
            <a:off x="899592" y="3861048"/>
            <a:ext cx="7571184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Two TBDs are equivalent,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they have the same set of models.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椭圆 18"/>
          <p:cNvSpPr/>
          <p:nvPr/>
        </p:nvSpPr>
        <p:spPr>
          <a:xfrm>
            <a:off x="1979712" y="1988840"/>
            <a:ext cx="1296144" cy="5040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B</a:t>
            </a:r>
            <a:endParaRPr lang="zh-CN" altLang="en-US" sz="2400" baseline="-25000" dirty="0">
              <a:solidFill>
                <a:srgbClr val="FF0000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3275856" y="1988840"/>
            <a:ext cx="1296144" cy="5040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C</a:t>
            </a:r>
            <a:endParaRPr lang="zh-CN" altLang="en-US" sz="2400" baseline="-25000" dirty="0">
              <a:solidFill>
                <a:srgbClr val="FF0000"/>
              </a:solidFill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683568" y="1988840"/>
            <a:ext cx="1296144" cy="504056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baseline="-25000" dirty="0" smtClean="0">
              <a:solidFill>
                <a:srgbClr val="FF0000"/>
              </a:solidFill>
            </a:endParaRPr>
          </a:p>
        </p:txBody>
      </p:sp>
      <p:sp>
        <p:nvSpPr>
          <p:cNvPr id="4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en-US" altLang="zh-CN" dirty="0" smtClean="0"/>
              <a:t>Boolean Formulas as TBDs</a:t>
            </a:r>
            <a:endParaRPr lang="zh-CN" altLang="en-US" dirty="0"/>
          </a:p>
        </p:txBody>
      </p:sp>
      <p:sp>
        <p:nvSpPr>
          <p:cNvPr id="49" name="椭圆 48"/>
          <p:cNvSpPr/>
          <p:nvPr/>
        </p:nvSpPr>
        <p:spPr>
          <a:xfrm>
            <a:off x="5652120" y="1988840"/>
            <a:ext cx="1296144" cy="5040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aseline="-25000" dirty="0">
              <a:solidFill>
                <a:srgbClr val="FF0000"/>
              </a:solidFill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6948264" y="1988840"/>
            <a:ext cx="1296144" cy="5040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D</a:t>
            </a:r>
            <a:endParaRPr lang="zh-CN" altLang="en-US" sz="2400" baseline="-25000" dirty="0">
              <a:solidFill>
                <a:srgbClr val="FF0000"/>
              </a:solidFill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1907704" y="1484784"/>
            <a:ext cx="4968552" cy="30243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aseline="-25000" dirty="0" smtClean="0">
                <a:solidFill>
                  <a:srgbClr val="FF0000"/>
                </a:solidFill>
              </a:rPr>
              <a:t>V: Subset</a:t>
            </a:r>
            <a:endParaRPr lang="zh-CN" altLang="en-US" sz="3200" baseline="-25000" dirty="0">
              <a:solidFill>
                <a:srgbClr val="FF0000"/>
              </a:solidFill>
            </a:endParaRPr>
          </a:p>
        </p:txBody>
      </p:sp>
      <p:sp>
        <p:nvSpPr>
          <p:cNvPr id="22" name="内容占位符 2"/>
          <p:cNvSpPr>
            <a:spLocks noGrp="1"/>
          </p:cNvSpPr>
          <p:nvPr>
            <p:ph idx="1"/>
          </p:nvPr>
        </p:nvSpPr>
        <p:spPr>
          <a:xfrm>
            <a:off x="899592" y="4869160"/>
            <a:ext cx="7632848" cy="136815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altLang="zh-CN" dirty="0" smtClean="0"/>
              <a:t>Consider a </a:t>
            </a:r>
            <a:r>
              <a:rPr lang="en-US" altLang="zh-CN" dirty="0" err="1" smtClean="0"/>
              <a:t>boolean</a:t>
            </a:r>
            <a:r>
              <a:rPr lang="en-US" altLang="zh-CN" dirty="0" smtClean="0"/>
              <a:t> formula </a:t>
            </a:r>
            <a:r>
              <a:rPr lang="el-GR" altLang="zh-CN" dirty="0" smtClean="0">
                <a:solidFill>
                  <a:srgbClr val="FF0000"/>
                </a:solidFill>
                <a:sym typeface="Symbol"/>
              </a:rPr>
              <a:t>φ</a:t>
            </a:r>
            <a:r>
              <a:rPr lang="en-US" altLang="zh-CN" dirty="0" smtClean="0"/>
              <a:t> with variables in V</a:t>
            </a:r>
          </a:p>
          <a:p>
            <a:pPr>
              <a:buNone/>
            </a:pPr>
            <a:r>
              <a:rPr lang="en-US" altLang="zh-CN" dirty="0" smtClean="0"/>
              <a:t>m is a model of </a:t>
            </a:r>
            <a:r>
              <a:rPr lang="el-GR" altLang="zh-CN" dirty="0" smtClean="0">
                <a:solidFill>
                  <a:srgbClr val="FF0000"/>
                </a:solidFill>
                <a:sym typeface="Symbol"/>
              </a:rPr>
              <a:t>φ</a:t>
            </a:r>
            <a:r>
              <a:rPr lang="en-US" altLang="zh-CN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iff</a:t>
            </a:r>
            <a:r>
              <a:rPr lang="en-US" altLang="zh-CN" dirty="0" smtClean="0"/>
              <a:t> </a:t>
            </a:r>
          </a:p>
          <a:p>
            <a:pPr>
              <a:buNone/>
            </a:pPr>
            <a:r>
              <a:rPr lang="el-GR" altLang="zh-CN" dirty="0" smtClean="0">
                <a:solidFill>
                  <a:srgbClr val="FF0000"/>
                </a:solidFill>
                <a:sym typeface="Symbol"/>
              </a:rPr>
              <a:t>φ</a:t>
            </a:r>
            <a:r>
              <a:rPr lang="en-US" altLang="zh-CN" dirty="0" smtClean="0"/>
              <a:t> evaluates to true under the assignment such that …….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椭圆 18"/>
          <p:cNvSpPr/>
          <p:nvPr/>
        </p:nvSpPr>
        <p:spPr>
          <a:xfrm>
            <a:off x="1979712" y="1988840"/>
            <a:ext cx="1296144" cy="5040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B</a:t>
            </a:r>
            <a:endParaRPr lang="zh-CN" altLang="en-US" sz="2400" baseline="-25000" dirty="0">
              <a:solidFill>
                <a:srgbClr val="FF0000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3275856" y="1988840"/>
            <a:ext cx="1296144" cy="5040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C</a:t>
            </a:r>
            <a:endParaRPr lang="zh-CN" altLang="en-US" sz="2400" baseline="-25000" dirty="0">
              <a:solidFill>
                <a:srgbClr val="FF0000"/>
              </a:solidFill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683568" y="1988840"/>
            <a:ext cx="1296144" cy="504056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A</a:t>
            </a:r>
            <a:endParaRPr lang="zh-CN" altLang="en-US" sz="2400" baseline="-25000" dirty="0" smtClean="0">
              <a:solidFill>
                <a:srgbClr val="FF0000"/>
              </a:solidFill>
            </a:endParaRPr>
          </a:p>
        </p:txBody>
      </p:sp>
      <p:sp>
        <p:nvSpPr>
          <p:cNvPr id="4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en-US" altLang="zh-CN" dirty="0" smtClean="0"/>
              <a:t>Boolean Formulas as TBDs</a:t>
            </a:r>
            <a:endParaRPr lang="zh-CN" altLang="en-US" dirty="0"/>
          </a:p>
        </p:txBody>
      </p:sp>
      <p:sp>
        <p:nvSpPr>
          <p:cNvPr id="49" name="椭圆 48"/>
          <p:cNvSpPr/>
          <p:nvPr/>
        </p:nvSpPr>
        <p:spPr>
          <a:xfrm>
            <a:off x="5652120" y="1988840"/>
            <a:ext cx="1296144" cy="5040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aseline="-25000" dirty="0">
              <a:solidFill>
                <a:srgbClr val="FF0000"/>
              </a:solidFill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6948264" y="1988840"/>
            <a:ext cx="1296144" cy="5040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D</a:t>
            </a:r>
            <a:endParaRPr lang="zh-CN" altLang="en-US" sz="2400" baseline="-25000" dirty="0">
              <a:solidFill>
                <a:srgbClr val="FF0000"/>
              </a:solidFill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1907704" y="1484784"/>
            <a:ext cx="4968552" cy="30243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aseline="-25000" dirty="0" smtClean="0">
                <a:solidFill>
                  <a:srgbClr val="FF0000"/>
                </a:solidFill>
              </a:rPr>
              <a:t>V: Subset</a:t>
            </a:r>
            <a:endParaRPr lang="zh-CN" altLang="en-US" sz="3200" baseline="-25000" dirty="0">
              <a:solidFill>
                <a:srgbClr val="FF0000"/>
              </a:solidFill>
            </a:endParaRPr>
          </a:p>
        </p:txBody>
      </p:sp>
      <p:sp>
        <p:nvSpPr>
          <p:cNvPr id="22" name="内容占位符 2"/>
          <p:cNvSpPr>
            <a:spLocks noGrp="1"/>
          </p:cNvSpPr>
          <p:nvPr>
            <p:ph idx="1"/>
          </p:nvPr>
        </p:nvSpPr>
        <p:spPr>
          <a:xfrm>
            <a:off x="899592" y="4869160"/>
            <a:ext cx="7560840" cy="93610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altLang="zh-CN" dirty="0" smtClean="0">
                <a:solidFill>
                  <a:srgbClr val="FF0000"/>
                </a:solidFill>
                <a:sym typeface="Symbol"/>
              </a:rPr>
              <a:t>φ</a:t>
            </a:r>
            <a:r>
              <a:rPr lang="en-US" altLang="zh-CN" dirty="0" smtClean="0"/>
              <a:t> is equivalent to a TBD </a:t>
            </a:r>
            <a:r>
              <a:rPr lang="en-US" altLang="zh-CN" dirty="0" smtClean="0">
                <a:solidFill>
                  <a:srgbClr val="FF0000"/>
                </a:solidFill>
                <a:sym typeface="Symbol"/>
              </a:rPr>
              <a:t>t </a:t>
            </a:r>
            <a:r>
              <a:rPr lang="en-US" altLang="zh-CN" dirty="0" err="1" smtClean="0"/>
              <a:t>iff</a:t>
            </a:r>
            <a:r>
              <a:rPr lang="en-US" altLang="zh-CN" dirty="0" smtClean="0"/>
              <a:t> </a:t>
            </a:r>
          </a:p>
          <a:p>
            <a:pPr>
              <a:buNone/>
            </a:pPr>
            <a:r>
              <a:rPr lang="el-GR" altLang="zh-CN" dirty="0" smtClean="0">
                <a:solidFill>
                  <a:srgbClr val="FF0000"/>
                </a:solidFill>
                <a:sym typeface="Symbol"/>
              </a:rPr>
              <a:t>φ</a:t>
            </a:r>
            <a:r>
              <a:rPr lang="en-US" altLang="zh-CN" dirty="0" smtClean="0"/>
              <a:t> and </a:t>
            </a:r>
            <a:r>
              <a:rPr lang="en-US" altLang="zh-CN" dirty="0" smtClean="0">
                <a:solidFill>
                  <a:srgbClr val="FF0000"/>
                </a:solidFill>
                <a:sym typeface="Symbol"/>
              </a:rPr>
              <a:t>t </a:t>
            </a:r>
            <a:r>
              <a:rPr lang="en-US" altLang="zh-CN" dirty="0" smtClean="0"/>
              <a:t>have the same set of models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Some Properties</a:t>
            </a:r>
            <a:endParaRPr lang="zh-CN" altLang="en-US" dirty="0"/>
          </a:p>
        </p:txBody>
      </p:sp>
      <p:sp>
        <p:nvSpPr>
          <p:cNvPr id="22" name="内容占位符 2"/>
          <p:cNvSpPr>
            <a:spLocks noGrp="1"/>
          </p:cNvSpPr>
          <p:nvPr>
            <p:ph idx="1"/>
          </p:nvPr>
        </p:nvSpPr>
        <p:spPr>
          <a:xfrm>
            <a:off x="899592" y="1916832"/>
            <a:ext cx="7560840" cy="38884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dirty="0" smtClean="0"/>
              <a:t>A </a:t>
            </a:r>
            <a:r>
              <a:rPr lang="en-US" altLang="zh-CN" dirty="0" err="1" smtClean="0"/>
              <a:t>boolean</a:t>
            </a:r>
            <a:r>
              <a:rPr lang="en-US" altLang="zh-CN" dirty="0" smtClean="0"/>
              <a:t> formula is valid </a:t>
            </a:r>
          </a:p>
          <a:p>
            <a:pPr>
              <a:buNone/>
            </a:pPr>
            <a:r>
              <a:rPr lang="en-US" altLang="zh-CN" dirty="0" err="1" smtClean="0"/>
              <a:t>iff</a:t>
            </a:r>
            <a:r>
              <a:rPr lang="en-US" altLang="zh-CN" dirty="0" smtClean="0"/>
              <a:t>  its corresponding TBD is complete.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Two </a:t>
            </a:r>
            <a:r>
              <a:rPr lang="en-US" altLang="zh-CN" dirty="0" err="1" smtClean="0"/>
              <a:t>boolean</a:t>
            </a:r>
            <a:r>
              <a:rPr lang="en-US" altLang="zh-CN" dirty="0" smtClean="0"/>
              <a:t> formulas are equivalent</a:t>
            </a:r>
          </a:p>
          <a:p>
            <a:pPr>
              <a:buNone/>
            </a:pPr>
            <a:r>
              <a:rPr lang="en-US" altLang="zh-CN" dirty="0" err="1" smtClean="0"/>
              <a:t>iff</a:t>
            </a:r>
            <a:r>
              <a:rPr lang="en-US" altLang="zh-CN" dirty="0" smtClean="0"/>
              <a:t>  their corresponding TBDs are equivalent.</a:t>
            </a:r>
          </a:p>
          <a:p>
            <a:pPr>
              <a:buNone/>
            </a:pP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Boolean Diagram Model Checking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40768"/>
            <a:ext cx="8147248" cy="504056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A kind of symbolic model checking.</a:t>
            </a:r>
          </a:p>
          <a:p>
            <a:pPr lvl="1"/>
            <a:r>
              <a:rPr lang="en-US" altLang="zh-CN" dirty="0" smtClean="0"/>
              <a:t>Based on </a:t>
            </a:r>
            <a:r>
              <a:rPr lang="en-US" altLang="zh-CN" dirty="0" err="1" smtClean="0"/>
              <a:t>boolean</a:t>
            </a:r>
            <a:r>
              <a:rPr lang="en-US" altLang="zh-CN" dirty="0" smtClean="0"/>
              <a:t> diagrams for </a:t>
            </a:r>
            <a:r>
              <a:rPr lang="en-US" altLang="zh-CN" dirty="0" err="1" smtClean="0"/>
              <a:t>boolean</a:t>
            </a:r>
            <a:r>
              <a:rPr lang="en-US" altLang="zh-CN" dirty="0" smtClean="0"/>
              <a:t> function manipulation.</a:t>
            </a:r>
          </a:p>
          <a:p>
            <a:pPr lvl="1"/>
            <a:r>
              <a:rPr lang="en-US" altLang="zh-CN" dirty="0" smtClean="0"/>
              <a:t>Different from the usual symbolic model checking based on decision diagrams.</a:t>
            </a:r>
          </a:p>
          <a:p>
            <a:r>
              <a:rPr lang="en-US" altLang="zh-CN" dirty="0" smtClean="0"/>
              <a:t>Initial experimental evaluation based on random </a:t>
            </a:r>
            <a:r>
              <a:rPr lang="en-US" altLang="zh-CN" dirty="0" err="1" smtClean="0"/>
              <a:t>boolean</a:t>
            </a:r>
            <a:r>
              <a:rPr lang="en-US" altLang="zh-CN" dirty="0" smtClean="0"/>
              <a:t> programs shows that it has significant advantages over symbolic model checking based on decision diagrams.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Boolean Diagram Model Checking</a:t>
            </a:r>
            <a:endParaRPr lang="zh-CN" altLang="en-US" dirty="0"/>
          </a:p>
        </p:txBody>
      </p:sp>
      <p:sp>
        <p:nvSpPr>
          <p:cNvPr id="22" name="内容占位符 2"/>
          <p:cNvSpPr>
            <a:spLocks noGrp="1"/>
          </p:cNvSpPr>
          <p:nvPr>
            <p:ph idx="1"/>
          </p:nvPr>
        </p:nvSpPr>
        <p:spPr>
          <a:xfrm>
            <a:off x="827584" y="1628800"/>
            <a:ext cx="7416824" cy="223224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CN" dirty="0" smtClean="0"/>
              <a:t>Technical development</a:t>
            </a:r>
          </a:p>
          <a:p>
            <a:pPr>
              <a:buNone/>
            </a:pPr>
            <a:r>
              <a:rPr lang="en-US" altLang="zh-CN" dirty="0" smtClean="0"/>
              <a:t>	Ordered TBDs</a:t>
            </a:r>
          </a:p>
          <a:p>
            <a:pPr>
              <a:buNone/>
            </a:pPr>
            <a:r>
              <a:rPr lang="en-US" altLang="zh-CN" dirty="0" smtClean="0"/>
              <a:t>	Operations on ordered TBDs</a:t>
            </a:r>
          </a:p>
          <a:p>
            <a:pPr>
              <a:buNone/>
            </a:pPr>
            <a:r>
              <a:rPr lang="en-US" altLang="zh-CN" dirty="0" smtClean="0"/>
              <a:t>	Reduced ordered TBDs</a:t>
            </a:r>
          </a:p>
          <a:p>
            <a:pPr>
              <a:buNone/>
            </a:pPr>
            <a:endParaRPr lang="en-US" altLang="zh-CN" dirty="0" smtClean="0"/>
          </a:p>
        </p:txBody>
      </p:sp>
      <p:sp>
        <p:nvSpPr>
          <p:cNvPr id="10" name="内容占位符 2"/>
          <p:cNvSpPr txBox="1">
            <a:spLocks/>
          </p:cNvSpPr>
          <p:nvPr/>
        </p:nvSpPr>
        <p:spPr>
          <a:xfrm>
            <a:off x="827584" y="4077072"/>
            <a:ext cx="7704856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zh-CN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3200" baseline="0" dirty="0" smtClean="0"/>
              <a:t>M</a:t>
            </a:r>
            <a:r>
              <a:rPr kumimoji="0" lang="en-US" altLang="zh-CN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odel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checking</a:t>
            </a:r>
            <a:r>
              <a:rPr kumimoji="0" lang="en-US" altLang="zh-CN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==  Manipulation of TBDs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27584" y="5445224"/>
            <a:ext cx="29523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ym typeface="Wingdings" pitchFamily="2" charset="2"/>
                <a:hlinkClick r:id="rId2" action="ppaction://hlinkpres?slideindex=1&amp;slidetitle="/>
              </a:rPr>
              <a:t>Technical Details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en-US" altLang="zh-CN" dirty="0" smtClean="0"/>
              <a:t>Technical Reports</a:t>
            </a:r>
            <a:endParaRPr lang="zh-CN" altLang="en-US" dirty="0"/>
          </a:p>
        </p:txBody>
      </p:sp>
      <p:sp>
        <p:nvSpPr>
          <p:cNvPr id="22" name="内容占位符 2"/>
          <p:cNvSpPr>
            <a:spLocks noGrp="1"/>
          </p:cNvSpPr>
          <p:nvPr>
            <p:ph idx="1"/>
          </p:nvPr>
        </p:nvSpPr>
        <p:spPr>
          <a:xfrm>
            <a:off x="323528" y="1628800"/>
            <a:ext cx="8604448" cy="44644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err="1" smtClean="0"/>
              <a:t>Wenhui</a:t>
            </a:r>
            <a:r>
              <a:rPr lang="en-US" sz="2800" dirty="0" smtClean="0"/>
              <a:t> Zhang. </a:t>
            </a:r>
          </a:p>
          <a:p>
            <a:pPr>
              <a:buNone/>
            </a:pPr>
            <a:r>
              <a:rPr lang="en-US" sz="2800" dirty="0" smtClean="0"/>
              <a:t>Ternary Boolean Diagrams. </a:t>
            </a:r>
          </a:p>
          <a:p>
            <a:pPr>
              <a:buNone/>
            </a:pPr>
            <a:r>
              <a:rPr lang="en-US" sz="2800" dirty="0" smtClean="0"/>
              <a:t>Technical Report ISCAS-LCS-10-15, </a:t>
            </a:r>
          </a:p>
          <a:p>
            <a:pPr>
              <a:buNone/>
            </a:pPr>
            <a:r>
              <a:rPr lang="en-US" sz="2800" dirty="0" smtClean="0"/>
              <a:t>Institute of Software, Chinese Academy of Sciences. 2010.</a:t>
            </a:r>
          </a:p>
          <a:p>
            <a:pPr>
              <a:buNone/>
            </a:pPr>
            <a:endParaRPr lang="en-US" altLang="zh-CN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CN" dirty="0" smtClean="0">
                <a:solidFill>
                  <a:schemeClr val="bg1">
                    <a:lumMod val="75000"/>
                  </a:schemeClr>
                </a:solidFill>
              </a:rPr>
              <a:t>(1) On </a:t>
            </a:r>
            <a:r>
              <a:rPr lang="en-US" altLang="zh-CN" dirty="0" err="1" smtClean="0">
                <a:solidFill>
                  <a:schemeClr val="bg1">
                    <a:lumMod val="75000"/>
                  </a:schemeClr>
                </a:solidFill>
              </a:rPr>
              <a:t>boolean</a:t>
            </a:r>
            <a:r>
              <a:rPr lang="en-US" altLang="zh-CN" dirty="0" smtClean="0">
                <a:solidFill>
                  <a:schemeClr val="bg1">
                    <a:lumMod val="75000"/>
                  </a:schemeClr>
                </a:solidFill>
              </a:rPr>
              <a:t> diagram model checking </a:t>
            </a:r>
          </a:p>
          <a:p>
            <a:pPr>
              <a:buNone/>
            </a:pPr>
            <a:r>
              <a:rPr lang="en-US" altLang="zh-CN" dirty="0" smtClean="0"/>
              <a:t>(2) On bounded semantics model checking </a:t>
            </a:r>
          </a:p>
          <a:p>
            <a:pPr marL="914400" lvl="1" indent="-514350">
              <a:buAutoNum type="alphaLcParenBoth"/>
            </a:pPr>
            <a:r>
              <a:rPr lang="en-US" altLang="zh-CN" dirty="0" err="1" smtClean="0"/>
              <a:t>Kripke</a:t>
            </a:r>
            <a:r>
              <a:rPr lang="en-US" altLang="zh-CN" dirty="0" smtClean="0"/>
              <a:t> structure </a:t>
            </a:r>
          </a:p>
          <a:p>
            <a:pPr marL="914400" lvl="1" indent="-514350">
              <a:buAutoNum type="alphaLcParenBoth"/>
            </a:pPr>
            <a:r>
              <a:rPr lang="en-US" altLang="zh-CN" dirty="0" smtClean="0"/>
              <a:t>Semantics of CTL</a:t>
            </a:r>
          </a:p>
          <a:p>
            <a:pPr marL="914400" lvl="1" indent="-514350">
              <a:buNone/>
            </a:pPr>
            <a:r>
              <a:rPr lang="en-US" altLang="zh-CN" dirty="0" smtClean="0"/>
              <a:t>(c) Bounded semantics of CTL</a:t>
            </a:r>
          </a:p>
          <a:p>
            <a:pPr marL="914400" lvl="1" indent="-514350">
              <a:buNone/>
            </a:pPr>
            <a:r>
              <a:rPr lang="en-US" altLang="zh-CN" dirty="0" smtClean="0"/>
              <a:t>(d) A connection to model checking</a:t>
            </a:r>
          </a:p>
          <a:p>
            <a:pPr>
              <a:buNone/>
            </a:pPr>
            <a:r>
              <a:rPr lang="en-US" altLang="zh-CN" dirty="0" smtClean="0">
                <a:solidFill>
                  <a:schemeClr val="bg1">
                    <a:lumMod val="75000"/>
                  </a:schemeClr>
                </a:solidFill>
              </a:rPr>
              <a:t>(3) On the model verifier </a:t>
            </a:r>
            <a:r>
              <a:rPr lang="en-US" altLang="zh-CN" dirty="0" err="1" smtClean="0">
                <a:solidFill>
                  <a:schemeClr val="bg1">
                    <a:lumMod val="75000"/>
                  </a:schemeClr>
                </a:solidFill>
              </a:rPr>
              <a:t>verds</a:t>
            </a:r>
            <a:endParaRPr lang="en-US" altLang="zh-CN" dirty="0" smtClean="0">
              <a:solidFill>
                <a:schemeClr val="bg1">
                  <a:lumMod val="75000"/>
                </a:schemeClr>
              </a:solidFill>
            </a:endParaRP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en-US" altLang="zh-CN" dirty="0" err="1" smtClean="0"/>
              <a:t>Kripke</a:t>
            </a:r>
            <a:r>
              <a:rPr lang="en-US" altLang="zh-CN" dirty="0" smtClean="0"/>
              <a:t> Structure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/>
          <a:lstStyle/>
          <a:p>
            <a:pPr>
              <a:buNone/>
            </a:pPr>
            <a:r>
              <a:rPr lang="en-US" altLang="zh-CN" dirty="0" smtClean="0"/>
              <a:t>KS   =    </a:t>
            </a:r>
            <a:r>
              <a:rPr lang="en-US" altLang="zh-CN" dirty="0" smtClean="0">
                <a:solidFill>
                  <a:prstClr val="black"/>
                </a:solidFill>
              </a:rPr>
              <a:t>&lt;S,R,</a:t>
            </a:r>
            <a:r>
              <a:rPr lang="en-US" altLang="zh-CN" dirty="0" smtClean="0"/>
              <a:t>I</a:t>
            </a:r>
            <a:r>
              <a:rPr lang="en-US" altLang="zh-CN" dirty="0" smtClean="0">
                <a:solidFill>
                  <a:prstClr val="black"/>
                </a:solidFill>
              </a:rPr>
              <a:t>,L&gt;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4067944" y="2636912"/>
            <a:ext cx="2592288" cy="57606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Labeling function</a:t>
            </a:r>
            <a:endParaRPr lang="zh-CN" altLang="en-US" sz="2400" dirty="0" smtClean="0">
              <a:solidFill>
                <a:srgbClr val="FF0000"/>
              </a:solidFill>
            </a:endParaRPr>
          </a:p>
        </p:txBody>
      </p:sp>
      <p:cxnSp>
        <p:nvCxnSpPr>
          <p:cNvPr id="5" name="肘形连接符 4"/>
          <p:cNvCxnSpPr>
            <a:endCxn id="4" idx="1"/>
          </p:cNvCxnSpPr>
          <p:nvPr/>
        </p:nvCxnSpPr>
        <p:spPr>
          <a:xfrm>
            <a:off x="3059832" y="2204864"/>
            <a:ext cx="1008112" cy="720080"/>
          </a:xfrm>
          <a:prstGeom prst="bentConnector3">
            <a:avLst>
              <a:gd name="adj1" fmla="val -68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4067944" y="3429000"/>
            <a:ext cx="2592288" cy="57606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Initial States</a:t>
            </a:r>
            <a:endParaRPr lang="zh-CN" altLang="en-US" sz="2400" dirty="0" smtClean="0">
              <a:solidFill>
                <a:srgbClr val="FF0000"/>
              </a:solidFill>
            </a:endParaRPr>
          </a:p>
        </p:txBody>
      </p:sp>
      <p:cxnSp>
        <p:nvCxnSpPr>
          <p:cNvPr id="8" name="肘形连接符 18"/>
          <p:cNvCxnSpPr>
            <a:endCxn id="7" idx="1"/>
          </p:cNvCxnSpPr>
          <p:nvPr/>
        </p:nvCxnSpPr>
        <p:spPr>
          <a:xfrm rot="16200000" flipH="1">
            <a:off x="2627784" y="2276872"/>
            <a:ext cx="1512168" cy="136815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4067944" y="4221088"/>
            <a:ext cx="2592288" cy="57606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Transition Relation</a:t>
            </a:r>
            <a:endParaRPr lang="zh-CN" altLang="en-US" sz="2400" dirty="0" smtClean="0">
              <a:solidFill>
                <a:srgbClr val="FF0000"/>
              </a:solidFill>
            </a:endParaRPr>
          </a:p>
        </p:txBody>
      </p:sp>
      <p:cxnSp>
        <p:nvCxnSpPr>
          <p:cNvPr id="10" name="肘形连接符 18"/>
          <p:cNvCxnSpPr>
            <a:endCxn id="9" idx="1"/>
          </p:cNvCxnSpPr>
          <p:nvPr/>
        </p:nvCxnSpPr>
        <p:spPr>
          <a:xfrm rot="16200000" flipH="1">
            <a:off x="2051720" y="2492896"/>
            <a:ext cx="2304256" cy="172819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4067944" y="5013176"/>
            <a:ext cx="2592288" cy="57606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States</a:t>
            </a:r>
            <a:endParaRPr lang="zh-CN" altLang="en-US" sz="2400" dirty="0" smtClean="0">
              <a:solidFill>
                <a:srgbClr val="FF0000"/>
              </a:solidFill>
            </a:endParaRPr>
          </a:p>
        </p:txBody>
      </p:sp>
      <p:cxnSp>
        <p:nvCxnSpPr>
          <p:cNvPr id="12" name="肘形连接符 18"/>
          <p:cNvCxnSpPr>
            <a:endCxn id="11" idx="1"/>
          </p:cNvCxnSpPr>
          <p:nvPr/>
        </p:nvCxnSpPr>
        <p:spPr>
          <a:xfrm rot="16200000" flipH="1">
            <a:off x="1439652" y="2672916"/>
            <a:ext cx="3168352" cy="208823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4355976" y="1628800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4355976" y="2564904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6156176" y="2636912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1187624" y="2492896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7" name="椭圆 26"/>
          <p:cNvSpPr/>
          <p:nvPr/>
        </p:nvSpPr>
        <p:spPr>
          <a:xfrm>
            <a:off x="3131840" y="3356992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9" name="椭圆 28"/>
          <p:cNvSpPr/>
          <p:nvPr/>
        </p:nvSpPr>
        <p:spPr>
          <a:xfrm>
            <a:off x="1187624" y="3356992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2699792" y="4293096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2" name="椭圆 31"/>
          <p:cNvSpPr/>
          <p:nvPr/>
        </p:nvSpPr>
        <p:spPr>
          <a:xfrm>
            <a:off x="1187624" y="4293096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68" name="椭圆 67"/>
          <p:cNvSpPr/>
          <p:nvPr/>
        </p:nvSpPr>
        <p:spPr>
          <a:xfrm>
            <a:off x="7308304" y="3573016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aseline="-25000" dirty="0">
              <a:solidFill>
                <a:srgbClr val="FF0000"/>
              </a:solidFill>
            </a:endParaRPr>
          </a:p>
        </p:txBody>
      </p:sp>
      <p:sp>
        <p:nvSpPr>
          <p:cNvPr id="69" name="椭圆 68"/>
          <p:cNvSpPr/>
          <p:nvPr/>
        </p:nvSpPr>
        <p:spPr>
          <a:xfrm>
            <a:off x="4283968" y="4365104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77" name="椭圆 76"/>
          <p:cNvSpPr/>
          <p:nvPr/>
        </p:nvSpPr>
        <p:spPr>
          <a:xfrm>
            <a:off x="4283968" y="3429000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8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solidFill>
                  <a:prstClr val="black"/>
                </a:solidFill>
              </a:rPr>
              <a:t>KS=&lt;S,R,</a:t>
            </a:r>
            <a:r>
              <a:rPr lang="en-US" altLang="zh-CN" dirty="0" smtClean="0"/>
              <a:t>I</a:t>
            </a:r>
            <a:r>
              <a:rPr lang="en-US" altLang="zh-CN" dirty="0" smtClean="0">
                <a:solidFill>
                  <a:prstClr val="black"/>
                </a:solidFill>
              </a:rPr>
              <a:t>,L&gt;</a:t>
            </a:r>
            <a:r>
              <a:rPr lang="en-US" altLang="zh-CN" dirty="0" smtClean="0"/>
              <a:t>: States (S)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4355976" y="1628800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4355976" y="2564904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6156176" y="2636912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9" name="曲线连接符 8"/>
          <p:cNvCxnSpPr>
            <a:stCxn id="4" idx="4"/>
            <a:endCxn id="19" idx="0"/>
          </p:cNvCxnSpPr>
          <p:nvPr/>
        </p:nvCxnSpPr>
        <p:spPr>
          <a:xfrm rot="5400000">
            <a:off x="4572000" y="2312876"/>
            <a:ext cx="504056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曲线连接符 11"/>
          <p:cNvCxnSpPr>
            <a:stCxn id="4" idx="5"/>
            <a:endCxn id="20" idx="0"/>
          </p:cNvCxnSpPr>
          <p:nvPr/>
        </p:nvCxnSpPr>
        <p:spPr>
          <a:xfrm rot="16200000" flipH="1">
            <a:off x="5569941" y="1582625"/>
            <a:ext cx="639336" cy="1469237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椭圆 14"/>
          <p:cNvSpPr/>
          <p:nvPr/>
        </p:nvSpPr>
        <p:spPr>
          <a:xfrm>
            <a:off x="1187624" y="2492896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16" name="曲线连接符 15"/>
          <p:cNvCxnSpPr>
            <a:stCxn id="4" idx="3"/>
            <a:endCxn id="15" idx="0"/>
          </p:cNvCxnSpPr>
          <p:nvPr/>
        </p:nvCxnSpPr>
        <p:spPr>
          <a:xfrm rot="5400000">
            <a:off x="2826711" y="826542"/>
            <a:ext cx="495320" cy="2837389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椭圆 26"/>
          <p:cNvSpPr/>
          <p:nvPr/>
        </p:nvSpPr>
        <p:spPr>
          <a:xfrm>
            <a:off x="3131840" y="3356992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9" name="椭圆 28"/>
          <p:cNvSpPr/>
          <p:nvPr/>
        </p:nvSpPr>
        <p:spPr>
          <a:xfrm>
            <a:off x="1187624" y="3356992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2699792" y="4293096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2" name="椭圆 31"/>
          <p:cNvSpPr/>
          <p:nvPr/>
        </p:nvSpPr>
        <p:spPr>
          <a:xfrm>
            <a:off x="1187624" y="4293096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68" name="椭圆 67"/>
          <p:cNvSpPr/>
          <p:nvPr/>
        </p:nvSpPr>
        <p:spPr>
          <a:xfrm>
            <a:off x="7308304" y="3573016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69" name="椭圆 68"/>
          <p:cNvSpPr/>
          <p:nvPr/>
        </p:nvSpPr>
        <p:spPr>
          <a:xfrm>
            <a:off x="4283968" y="4365104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77" name="椭圆 76"/>
          <p:cNvSpPr/>
          <p:nvPr/>
        </p:nvSpPr>
        <p:spPr>
          <a:xfrm>
            <a:off x="4283968" y="3429000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8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solidFill>
                  <a:prstClr val="black"/>
                </a:solidFill>
              </a:rPr>
              <a:t>KS</a:t>
            </a:r>
            <a:r>
              <a:rPr lang="en-US" altLang="zh-CN" dirty="0" smtClean="0"/>
              <a:t>: Transition Relation (</a:t>
            </a:r>
            <a:r>
              <a:rPr lang="en-US" altLang="zh-CN" dirty="0" err="1" smtClean="0"/>
              <a:t>R</a:t>
            </a:r>
            <a:r>
              <a:rPr lang="en-US" altLang="zh-CN" dirty="0" err="1" smtClean="0">
                <a:sym typeface="Symbol"/>
              </a:rPr>
              <a:t>SxS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cxnSp>
        <p:nvCxnSpPr>
          <p:cNvPr id="92" name="曲线连接符 91"/>
          <p:cNvCxnSpPr>
            <a:stCxn id="29" idx="4"/>
            <a:endCxn id="32" idx="0"/>
          </p:cNvCxnSpPr>
          <p:nvPr/>
        </p:nvCxnSpPr>
        <p:spPr>
          <a:xfrm rot="5400000">
            <a:off x="1403648" y="4041068"/>
            <a:ext cx="504056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曲线连接符 94"/>
          <p:cNvCxnSpPr>
            <a:stCxn id="29" idx="5"/>
            <a:endCxn id="30" idx="0"/>
          </p:cNvCxnSpPr>
          <p:nvPr/>
        </p:nvCxnSpPr>
        <p:spPr>
          <a:xfrm rot="16200000" flipH="1">
            <a:off x="2293577" y="3418829"/>
            <a:ext cx="567328" cy="118120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曲线连接符 97"/>
          <p:cNvCxnSpPr>
            <a:stCxn id="29" idx="6"/>
            <a:endCxn id="69" idx="1"/>
          </p:cNvCxnSpPr>
          <p:nvPr/>
        </p:nvCxnSpPr>
        <p:spPr>
          <a:xfrm>
            <a:off x="2123728" y="3573016"/>
            <a:ext cx="2297329" cy="85536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曲线连接符 101"/>
          <p:cNvCxnSpPr>
            <a:stCxn id="15" idx="5"/>
            <a:endCxn id="27" idx="0"/>
          </p:cNvCxnSpPr>
          <p:nvPr/>
        </p:nvCxnSpPr>
        <p:spPr>
          <a:xfrm rot="16200000" flipH="1">
            <a:off x="2545605" y="2302705"/>
            <a:ext cx="495320" cy="1613253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曲线连接符 105"/>
          <p:cNvCxnSpPr>
            <a:stCxn id="15" idx="6"/>
            <a:endCxn id="77" idx="0"/>
          </p:cNvCxnSpPr>
          <p:nvPr/>
        </p:nvCxnSpPr>
        <p:spPr>
          <a:xfrm>
            <a:off x="2123728" y="2708920"/>
            <a:ext cx="2628292" cy="72008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曲线连接符 105"/>
          <p:cNvCxnSpPr>
            <a:stCxn id="20" idx="4"/>
            <a:endCxn id="69" idx="7"/>
          </p:cNvCxnSpPr>
          <p:nvPr/>
        </p:nvCxnSpPr>
        <p:spPr>
          <a:xfrm rot="5400000">
            <a:off x="5173898" y="2978046"/>
            <a:ext cx="1359416" cy="154124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曲线连接符 105"/>
          <p:cNvCxnSpPr>
            <a:stCxn id="20" idx="5"/>
            <a:endCxn id="68" idx="0"/>
          </p:cNvCxnSpPr>
          <p:nvPr/>
        </p:nvCxnSpPr>
        <p:spPr>
          <a:xfrm rot="16200000" flipH="1">
            <a:off x="7082109" y="2878769"/>
            <a:ext cx="567328" cy="82116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曲线连接符 105"/>
          <p:cNvCxnSpPr>
            <a:stCxn id="20" idx="6"/>
            <a:endCxn id="4" idx="6"/>
          </p:cNvCxnSpPr>
          <p:nvPr/>
        </p:nvCxnSpPr>
        <p:spPr>
          <a:xfrm flipH="1" flipV="1">
            <a:off x="5292080" y="1844824"/>
            <a:ext cx="1800200" cy="1008112"/>
          </a:xfrm>
          <a:prstGeom prst="curvedConnector3">
            <a:avLst>
              <a:gd name="adj1" fmla="val -1269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曲线连接符 105"/>
          <p:cNvCxnSpPr>
            <a:stCxn id="27" idx="5"/>
            <a:endCxn id="77" idx="2"/>
          </p:cNvCxnSpPr>
          <p:nvPr/>
        </p:nvCxnSpPr>
        <p:spPr>
          <a:xfrm rot="5400000" flipH="1" flipV="1">
            <a:off x="4067039" y="3508839"/>
            <a:ext cx="80744" cy="353113"/>
          </a:xfrm>
          <a:prstGeom prst="curvedConnector4">
            <a:avLst>
              <a:gd name="adj1" fmla="val -283117"/>
              <a:gd name="adj2" fmla="val 6941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曲线连接符 105"/>
          <p:cNvCxnSpPr>
            <a:stCxn id="77" idx="4"/>
            <a:endCxn id="69" idx="0"/>
          </p:cNvCxnSpPr>
          <p:nvPr/>
        </p:nvCxnSpPr>
        <p:spPr>
          <a:xfrm rot="5400000">
            <a:off x="4499992" y="4113076"/>
            <a:ext cx="504056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曲线连接符 105"/>
          <p:cNvCxnSpPr>
            <a:stCxn id="32" idx="4"/>
            <a:endCxn id="30" idx="3"/>
          </p:cNvCxnSpPr>
          <p:nvPr/>
        </p:nvCxnSpPr>
        <p:spPr>
          <a:xfrm rot="5400000" flipH="1" flipV="1">
            <a:off x="2214642" y="4102905"/>
            <a:ext cx="63272" cy="1181205"/>
          </a:xfrm>
          <a:prstGeom prst="curvedConnector3">
            <a:avLst>
              <a:gd name="adj1" fmla="val -36129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曲线连接符 105"/>
          <p:cNvCxnSpPr>
            <a:stCxn id="30" idx="5"/>
            <a:endCxn id="69" idx="3"/>
          </p:cNvCxnSpPr>
          <p:nvPr/>
        </p:nvCxnSpPr>
        <p:spPr>
          <a:xfrm rot="16200000" flipH="1">
            <a:off x="3923928" y="4236751"/>
            <a:ext cx="72008" cy="922250"/>
          </a:xfrm>
          <a:prstGeom prst="curvedConnector3">
            <a:avLst>
              <a:gd name="adj1" fmla="val 50533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线连接符 105"/>
          <p:cNvCxnSpPr>
            <a:stCxn id="69" idx="5"/>
            <a:endCxn id="68" idx="4"/>
          </p:cNvCxnSpPr>
          <p:nvPr/>
        </p:nvCxnSpPr>
        <p:spPr>
          <a:xfrm rot="5400000" flipH="1" flipV="1">
            <a:off x="6065261" y="3022785"/>
            <a:ext cx="728816" cy="2693373"/>
          </a:xfrm>
          <a:prstGeom prst="curvedConnector3">
            <a:avLst>
              <a:gd name="adj1" fmla="val -4004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曲线连接符 105"/>
          <p:cNvCxnSpPr>
            <a:stCxn id="68" idx="6"/>
            <a:endCxn id="68" idx="7"/>
          </p:cNvCxnSpPr>
          <p:nvPr/>
        </p:nvCxnSpPr>
        <p:spPr>
          <a:xfrm flipH="1" flipV="1">
            <a:off x="8107319" y="3636288"/>
            <a:ext cx="137089" cy="152752"/>
          </a:xfrm>
          <a:prstGeom prst="curvedConnector4">
            <a:avLst>
              <a:gd name="adj1" fmla="val -166753"/>
              <a:gd name="adj2" fmla="val 29107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曲线连接符 53"/>
          <p:cNvCxnSpPr>
            <a:stCxn id="19" idx="4"/>
            <a:endCxn id="19" idx="5"/>
          </p:cNvCxnSpPr>
          <p:nvPr/>
        </p:nvCxnSpPr>
        <p:spPr>
          <a:xfrm rot="5400000" flipH="1" flipV="1">
            <a:off x="4957873" y="2799834"/>
            <a:ext cx="63272" cy="330963"/>
          </a:xfrm>
          <a:prstGeom prst="curvedConnector3">
            <a:avLst>
              <a:gd name="adj1" fmla="val -36129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内容占位符 2"/>
          <p:cNvSpPr>
            <a:spLocks noGrp="1"/>
          </p:cNvSpPr>
          <p:nvPr>
            <p:ph idx="1"/>
          </p:nvPr>
        </p:nvSpPr>
        <p:spPr>
          <a:xfrm>
            <a:off x="1187624" y="5229200"/>
            <a:ext cx="7704856" cy="11521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dirty="0" smtClean="0"/>
              <a:t>Note: R is a total relation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4355976" y="1628800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4355976" y="2564904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6156176" y="2636912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9" name="曲线连接符 8"/>
          <p:cNvCxnSpPr>
            <a:stCxn id="4" idx="4"/>
            <a:endCxn id="19" idx="0"/>
          </p:cNvCxnSpPr>
          <p:nvPr/>
        </p:nvCxnSpPr>
        <p:spPr>
          <a:xfrm rot="5400000">
            <a:off x="4572000" y="2312876"/>
            <a:ext cx="504056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曲线连接符 11"/>
          <p:cNvCxnSpPr>
            <a:stCxn id="4" idx="5"/>
            <a:endCxn id="20" idx="0"/>
          </p:cNvCxnSpPr>
          <p:nvPr/>
        </p:nvCxnSpPr>
        <p:spPr>
          <a:xfrm rot="16200000" flipH="1">
            <a:off x="5569941" y="1582625"/>
            <a:ext cx="639336" cy="1469237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椭圆 14"/>
          <p:cNvSpPr/>
          <p:nvPr/>
        </p:nvSpPr>
        <p:spPr>
          <a:xfrm>
            <a:off x="1187624" y="2492896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16" name="曲线连接符 15"/>
          <p:cNvCxnSpPr>
            <a:stCxn id="4" idx="3"/>
            <a:endCxn id="15" idx="0"/>
          </p:cNvCxnSpPr>
          <p:nvPr/>
        </p:nvCxnSpPr>
        <p:spPr>
          <a:xfrm rot="5400000">
            <a:off x="2826711" y="826542"/>
            <a:ext cx="495320" cy="2837389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椭圆 26"/>
          <p:cNvSpPr/>
          <p:nvPr/>
        </p:nvSpPr>
        <p:spPr>
          <a:xfrm>
            <a:off x="3131840" y="3356992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9" name="椭圆 28"/>
          <p:cNvSpPr/>
          <p:nvPr/>
        </p:nvSpPr>
        <p:spPr>
          <a:xfrm>
            <a:off x="1187624" y="3356992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2699792" y="4293096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2" name="椭圆 31"/>
          <p:cNvSpPr/>
          <p:nvPr/>
        </p:nvSpPr>
        <p:spPr>
          <a:xfrm>
            <a:off x="1187624" y="4293096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68" name="椭圆 67"/>
          <p:cNvSpPr/>
          <p:nvPr/>
        </p:nvSpPr>
        <p:spPr>
          <a:xfrm>
            <a:off x="7308304" y="3573016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69" name="椭圆 68"/>
          <p:cNvSpPr/>
          <p:nvPr/>
        </p:nvSpPr>
        <p:spPr>
          <a:xfrm>
            <a:off x="4283968" y="4365104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77" name="椭圆 76"/>
          <p:cNvSpPr/>
          <p:nvPr/>
        </p:nvSpPr>
        <p:spPr>
          <a:xfrm>
            <a:off x="4283968" y="3429000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8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KS: Initial States (I</a:t>
            </a:r>
            <a:r>
              <a:rPr lang="en-US" altLang="zh-CN" dirty="0" smtClean="0">
                <a:sym typeface="Symbol"/>
              </a:rPr>
              <a:t></a:t>
            </a:r>
            <a:r>
              <a:rPr lang="en-US" altLang="zh-CN" dirty="0" smtClean="0">
                <a:solidFill>
                  <a:prstClr val="black"/>
                </a:solidFill>
              </a:rPr>
              <a:t>S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cxnSp>
        <p:nvCxnSpPr>
          <p:cNvPr id="92" name="曲线连接符 91"/>
          <p:cNvCxnSpPr>
            <a:stCxn id="29" idx="4"/>
            <a:endCxn id="32" idx="0"/>
          </p:cNvCxnSpPr>
          <p:nvPr/>
        </p:nvCxnSpPr>
        <p:spPr>
          <a:xfrm rot="5400000">
            <a:off x="1403648" y="4041068"/>
            <a:ext cx="504056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曲线连接符 94"/>
          <p:cNvCxnSpPr>
            <a:stCxn id="29" idx="5"/>
            <a:endCxn id="30" idx="0"/>
          </p:cNvCxnSpPr>
          <p:nvPr/>
        </p:nvCxnSpPr>
        <p:spPr>
          <a:xfrm rot="16200000" flipH="1">
            <a:off x="2293577" y="3418829"/>
            <a:ext cx="567328" cy="118120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曲线连接符 97"/>
          <p:cNvCxnSpPr>
            <a:stCxn id="29" idx="6"/>
            <a:endCxn id="69" idx="1"/>
          </p:cNvCxnSpPr>
          <p:nvPr/>
        </p:nvCxnSpPr>
        <p:spPr>
          <a:xfrm>
            <a:off x="2123728" y="3573016"/>
            <a:ext cx="2297329" cy="85536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曲线连接符 101"/>
          <p:cNvCxnSpPr>
            <a:stCxn id="15" idx="5"/>
            <a:endCxn id="27" idx="0"/>
          </p:cNvCxnSpPr>
          <p:nvPr/>
        </p:nvCxnSpPr>
        <p:spPr>
          <a:xfrm rot="16200000" flipH="1">
            <a:off x="2545605" y="2302705"/>
            <a:ext cx="495320" cy="1613253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曲线连接符 105"/>
          <p:cNvCxnSpPr>
            <a:stCxn id="15" idx="6"/>
            <a:endCxn id="77" idx="0"/>
          </p:cNvCxnSpPr>
          <p:nvPr/>
        </p:nvCxnSpPr>
        <p:spPr>
          <a:xfrm>
            <a:off x="2123728" y="2708920"/>
            <a:ext cx="2628292" cy="72008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曲线连接符 105"/>
          <p:cNvCxnSpPr>
            <a:stCxn id="20" idx="4"/>
            <a:endCxn id="69" idx="7"/>
          </p:cNvCxnSpPr>
          <p:nvPr/>
        </p:nvCxnSpPr>
        <p:spPr>
          <a:xfrm rot="5400000">
            <a:off x="5173898" y="2978046"/>
            <a:ext cx="1359416" cy="154124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曲线连接符 105"/>
          <p:cNvCxnSpPr>
            <a:stCxn id="20" idx="5"/>
            <a:endCxn id="68" idx="0"/>
          </p:cNvCxnSpPr>
          <p:nvPr/>
        </p:nvCxnSpPr>
        <p:spPr>
          <a:xfrm rot="16200000" flipH="1">
            <a:off x="7082109" y="2878769"/>
            <a:ext cx="567328" cy="82116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曲线连接符 105"/>
          <p:cNvCxnSpPr>
            <a:stCxn id="20" idx="6"/>
            <a:endCxn id="4" idx="6"/>
          </p:cNvCxnSpPr>
          <p:nvPr/>
        </p:nvCxnSpPr>
        <p:spPr>
          <a:xfrm flipH="1" flipV="1">
            <a:off x="5292080" y="1844824"/>
            <a:ext cx="1800200" cy="1008112"/>
          </a:xfrm>
          <a:prstGeom prst="curvedConnector3">
            <a:avLst>
              <a:gd name="adj1" fmla="val -1269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曲线连接符 105"/>
          <p:cNvCxnSpPr>
            <a:stCxn id="27" idx="5"/>
            <a:endCxn id="77" idx="2"/>
          </p:cNvCxnSpPr>
          <p:nvPr/>
        </p:nvCxnSpPr>
        <p:spPr>
          <a:xfrm rot="5400000" flipH="1" flipV="1">
            <a:off x="4067039" y="3508839"/>
            <a:ext cx="80744" cy="353113"/>
          </a:xfrm>
          <a:prstGeom prst="curvedConnector4">
            <a:avLst>
              <a:gd name="adj1" fmla="val -283117"/>
              <a:gd name="adj2" fmla="val 6941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曲线连接符 105"/>
          <p:cNvCxnSpPr>
            <a:stCxn id="77" idx="4"/>
            <a:endCxn id="69" idx="0"/>
          </p:cNvCxnSpPr>
          <p:nvPr/>
        </p:nvCxnSpPr>
        <p:spPr>
          <a:xfrm rot="5400000">
            <a:off x="4499992" y="4113076"/>
            <a:ext cx="504056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曲线连接符 105"/>
          <p:cNvCxnSpPr>
            <a:stCxn id="32" idx="4"/>
            <a:endCxn id="30" idx="3"/>
          </p:cNvCxnSpPr>
          <p:nvPr/>
        </p:nvCxnSpPr>
        <p:spPr>
          <a:xfrm rot="5400000" flipH="1" flipV="1">
            <a:off x="2214642" y="4102905"/>
            <a:ext cx="63272" cy="1181205"/>
          </a:xfrm>
          <a:prstGeom prst="curvedConnector3">
            <a:avLst>
              <a:gd name="adj1" fmla="val -36129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曲线连接符 105"/>
          <p:cNvCxnSpPr>
            <a:stCxn id="30" idx="5"/>
            <a:endCxn id="69" idx="3"/>
          </p:cNvCxnSpPr>
          <p:nvPr/>
        </p:nvCxnSpPr>
        <p:spPr>
          <a:xfrm rot="16200000" flipH="1">
            <a:off x="3923928" y="4236751"/>
            <a:ext cx="72008" cy="922250"/>
          </a:xfrm>
          <a:prstGeom prst="curvedConnector3">
            <a:avLst>
              <a:gd name="adj1" fmla="val 50533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线连接符 105"/>
          <p:cNvCxnSpPr>
            <a:stCxn id="69" idx="5"/>
            <a:endCxn id="68" idx="4"/>
          </p:cNvCxnSpPr>
          <p:nvPr/>
        </p:nvCxnSpPr>
        <p:spPr>
          <a:xfrm rot="5400000" flipH="1" flipV="1">
            <a:off x="6065261" y="3022785"/>
            <a:ext cx="728816" cy="2693373"/>
          </a:xfrm>
          <a:prstGeom prst="curvedConnector3">
            <a:avLst>
              <a:gd name="adj1" fmla="val -4004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曲线连接符 105"/>
          <p:cNvCxnSpPr>
            <a:stCxn id="68" idx="6"/>
            <a:endCxn id="68" idx="7"/>
          </p:cNvCxnSpPr>
          <p:nvPr/>
        </p:nvCxnSpPr>
        <p:spPr>
          <a:xfrm flipH="1" flipV="1">
            <a:off x="8107319" y="3636288"/>
            <a:ext cx="137089" cy="152752"/>
          </a:xfrm>
          <a:prstGeom prst="curvedConnector4">
            <a:avLst>
              <a:gd name="adj1" fmla="val -166753"/>
              <a:gd name="adj2" fmla="val 29107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曲线连接符 105"/>
          <p:cNvCxnSpPr>
            <a:endCxn id="4" idx="0"/>
          </p:cNvCxnSpPr>
          <p:nvPr/>
        </p:nvCxnSpPr>
        <p:spPr>
          <a:xfrm>
            <a:off x="3347864" y="1412776"/>
            <a:ext cx="1476164" cy="216024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曲线连接符 105"/>
          <p:cNvCxnSpPr>
            <a:endCxn id="15" idx="1"/>
          </p:cNvCxnSpPr>
          <p:nvPr/>
        </p:nvCxnSpPr>
        <p:spPr>
          <a:xfrm rot="10800000" flipV="1">
            <a:off x="1324714" y="1412776"/>
            <a:ext cx="1375079" cy="1143392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曲线连接符 43"/>
          <p:cNvCxnSpPr>
            <a:stCxn id="19" idx="4"/>
            <a:endCxn id="19" idx="5"/>
          </p:cNvCxnSpPr>
          <p:nvPr/>
        </p:nvCxnSpPr>
        <p:spPr>
          <a:xfrm rot="5400000" flipH="1" flipV="1">
            <a:off x="4957873" y="2799834"/>
            <a:ext cx="63272" cy="330963"/>
          </a:xfrm>
          <a:prstGeom prst="curvedConnector3">
            <a:avLst>
              <a:gd name="adj1" fmla="val -36129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4355976" y="1628800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p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4355976" y="2564904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err="1" smtClean="0">
                <a:solidFill>
                  <a:srgbClr val="FF0000"/>
                </a:solidFill>
              </a:rPr>
              <a:t>p,r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6156176" y="2636912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err="1" smtClean="0">
                <a:solidFill>
                  <a:srgbClr val="FF0000"/>
                </a:solidFill>
              </a:rPr>
              <a:t>q,r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9" name="曲线连接符 8"/>
          <p:cNvCxnSpPr>
            <a:stCxn id="4" idx="4"/>
            <a:endCxn id="19" idx="0"/>
          </p:cNvCxnSpPr>
          <p:nvPr/>
        </p:nvCxnSpPr>
        <p:spPr>
          <a:xfrm rot="5400000">
            <a:off x="4572000" y="2312876"/>
            <a:ext cx="504056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曲线连接符 11"/>
          <p:cNvCxnSpPr>
            <a:stCxn id="4" idx="5"/>
            <a:endCxn id="20" idx="0"/>
          </p:cNvCxnSpPr>
          <p:nvPr/>
        </p:nvCxnSpPr>
        <p:spPr>
          <a:xfrm rot="16200000" flipH="1">
            <a:off x="5569941" y="1582625"/>
            <a:ext cx="639336" cy="1469237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椭圆 14"/>
          <p:cNvSpPr/>
          <p:nvPr/>
        </p:nvSpPr>
        <p:spPr>
          <a:xfrm>
            <a:off x="1187624" y="2492896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err="1" smtClean="0">
                <a:solidFill>
                  <a:srgbClr val="FF0000"/>
                </a:solidFill>
              </a:rPr>
              <a:t>p,q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16" name="曲线连接符 15"/>
          <p:cNvCxnSpPr>
            <a:stCxn id="4" idx="3"/>
            <a:endCxn id="15" idx="0"/>
          </p:cNvCxnSpPr>
          <p:nvPr/>
        </p:nvCxnSpPr>
        <p:spPr>
          <a:xfrm rot="5400000">
            <a:off x="2826711" y="826542"/>
            <a:ext cx="495320" cy="2837389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椭圆 26"/>
          <p:cNvSpPr/>
          <p:nvPr/>
        </p:nvSpPr>
        <p:spPr>
          <a:xfrm>
            <a:off x="3131840" y="3356992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err="1" smtClean="0">
                <a:solidFill>
                  <a:srgbClr val="FF0000"/>
                </a:solidFill>
              </a:rPr>
              <a:t>p,r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9" name="椭圆 28"/>
          <p:cNvSpPr/>
          <p:nvPr/>
        </p:nvSpPr>
        <p:spPr>
          <a:xfrm>
            <a:off x="1187624" y="3356992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r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2699792" y="4293096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2" name="椭圆 31"/>
          <p:cNvSpPr/>
          <p:nvPr/>
        </p:nvSpPr>
        <p:spPr>
          <a:xfrm>
            <a:off x="1187624" y="4293096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err="1" smtClean="0">
                <a:solidFill>
                  <a:srgbClr val="FF0000"/>
                </a:solidFill>
              </a:rPr>
              <a:t>p,r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68" name="椭圆 67"/>
          <p:cNvSpPr/>
          <p:nvPr/>
        </p:nvSpPr>
        <p:spPr>
          <a:xfrm>
            <a:off x="7308304" y="3573016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q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69" name="椭圆 68"/>
          <p:cNvSpPr/>
          <p:nvPr/>
        </p:nvSpPr>
        <p:spPr>
          <a:xfrm>
            <a:off x="4283968" y="4365104"/>
            <a:ext cx="1008112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err="1" smtClean="0">
                <a:solidFill>
                  <a:srgbClr val="FF0000"/>
                </a:solidFill>
              </a:rPr>
              <a:t>p,q,r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77" name="椭圆 76"/>
          <p:cNvSpPr/>
          <p:nvPr/>
        </p:nvSpPr>
        <p:spPr>
          <a:xfrm>
            <a:off x="4283968" y="3429000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err="1" smtClean="0">
                <a:solidFill>
                  <a:srgbClr val="FF0000"/>
                </a:solidFill>
              </a:rPr>
              <a:t>q,r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8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KS: Labels (L: S-&gt;2</a:t>
            </a:r>
            <a:r>
              <a:rPr lang="en-US" altLang="zh-CN" baseline="30000" dirty="0" smtClean="0"/>
              <a:t>AP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cxnSp>
        <p:nvCxnSpPr>
          <p:cNvPr id="92" name="曲线连接符 91"/>
          <p:cNvCxnSpPr>
            <a:stCxn id="29" idx="4"/>
            <a:endCxn id="32" idx="0"/>
          </p:cNvCxnSpPr>
          <p:nvPr/>
        </p:nvCxnSpPr>
        <p:spPr>
          <a:xfrm rot="5400000">
            <a:off x="1403648" y="4041068"/>
            <a:ext cx="504056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曲线连接符 94"/>
          <p:cNvCxnSpPr>
            <a:stCxn id="29" idx="5"/>
            <a:endCxn id="30" idx="0"/>
          </p:cNvCxnSpPr>
          <p:nvPr/>
        </p:nvCxnSpPr>
        <p:spPr>
          <a:xfrm rot="16200000" flipH="1">
            <a:off x="2293577" y="3418829"/>
            <a:ext cx="567328" cy="118120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曲线连接符 97"/>
          <p:cNvCxnSpPr>
            <a:stCxn id="29" idx="6"/>
            <a:endCxn id="69" idx="1"/>
          </p:cNvCxnSpPr>
          <p:nvPr/>
        </p:nvCxnSpPr>
        <p:spPr>
          <a:xfrm>
            <a:off x="2123728" y="3573016"/>
            <a:ext cx="2307875" cy="85536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曲线连接符 101"/>
          <p:cNvCxnSpPr>
            <a:stCxn id="15" idx="5"/>
            <a:endCxn id="27" idx="0"/>
          </p:cNvCxnSpPr>
          <p:nvPr/>
        </p:nvCxnSpPr>
        <p:spPr>
          <a:xfrm rot="16200000" flipH="1">
            <a:off x="2545605" y="2302705"/>
            <a:ext cx="495320" cy="1613253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曲线连接符 105"/>
          <p:cNvCxnSpPr>
            <a:stCxn id="15" idx="6"/>
            <a:endCxn id="77" idx="0"/>
          </p:cNvCxnSpPr>
          <p:nvPr/>
        </p:nvCxnSpPr>
        <p:spPr>
          <a:xfrm>
            <a:off x="2123728" y="2708920"/>
            <a:ext cx="2628292" cy="72008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曲线连接符 105"/>
          <p:cNvCxnSpPr>
            <a:stCxn id="20" idx="4"/>
            <a:endCxn id="69" idx="7"/>
          </p:cNvCxnSpPr>
          <p:nvPr/>
        </p:nvCxnSpPr>
        <p:spPr>
          <a:xfrm rot="5400000">
            <a:off x="5204629" y="3008777"/>
            <a:ext cx="1359416" cy="1479783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曲线连接符 105"/>
          <p:cNvCxnSpPr>
            <a:stCxn id="20" idx="5"/>
            <a:endCxn id="68" idx="0"/>
          </p:cNvCxnSpPr>
          <p:nvPr/>
        </p:nvCxnSpPr>
        <p:spPr>
          <a:xfrm rot="16200000" flipH="1">
            <a:off x="7082109" y="2878769"/>
            <a:ext cx="567328" cy="82116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曲线连接符 105"/>
          <p:cNvCxnSpPr>
            <a:stCxn id="20" idx="6"/>
            <a:endCxn id="4" idx="6"/>
          </p:cNvCxnSpPr>
          <p:nvPr/>
        </p:nvCxnSpPr>
        <p:spPr>
          <a:xfrm flipH="1" flipV="1">
            <a:off x="5292080" y="1844824"/>
            <a:ext cx="1800200" cy="1008112"/>
          </a:xfrm>
          <a:prstGeom prst="curvedConnector3">
            <a:avLst>
              <a:gd name="adj1" fmla="val -1269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曲线连接符 105"/>
          <p:cNvCxnSpPr>
            <a:stCxn id="27" idx="5"/>
            <a:endCxn id="77" idx="2"/>
          </p:cNvCxnSpPr>
          <p:nvPr/>
        </p:nvCxnSpPr>
        <p:spPr>
          <a:xfrm rot="5400000" flipH="1" flipV="1">
            <a:off x="4067039" y="3508839"/>
            <a:ext cx="80744" cy="353113"/>
          </a:xfrm>
          <a:prstGeom prst="curvedConnector4">
            <a:avLst>
              <a:gd name="adj1" fmla="val -283117"/>
              <a:gd name="adj2" fmla="val 6941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曲线连接符 105"/>
          <p:cNvCxnSpPr>
            <a:stCxn id="77" idx="4"/>
            <a:endCxn id="69" idx="0"/>
          </p:cNvCxnSpPr>
          <p:nvPr/>
        </p:nvCxnSpPr>
        <p:spPr>
          <a:xfrm rot="16200000" flipH="1">
            <a:off x="4517994" y="4095074"/>
            <a:ext cx="504056" cy="3600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曲线连接符 105"/>
          <p:cNvCxnSpPr>
            <a:stCxn id="32" idx="4"/>
            <a:endCxn id="30" idx="3"/>
          </p:cNvCxnSpPr>
          <p:nvPr/>
        </p:nvCxnSpPr>
        <p:spPr>
          <a:xfrm rot="5400000" flipH="1" flipV="1">
            <a:off x="2214642" y="4102905"/>
            <a:ext cx="63272" cy="1181205"/>
          </a:xfrm>
          <a:prstGeom prst="curvedConnector3">
            <a:avLst>
              <a:gd name="adj1" fmla="val -36129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曲线连接符 105"/>
          <p:cNvCxnSpPr>
            <a:stCxn id="30" idx="5"/>
            <a:endCxn id="69" idx="3"/>
          </p:cNvCxnSpPr>
          <p:nvPr/>
        </p:nvCxnSpPr>
        <p:spPr>
          <a:xfrm rot="16200000" flipH="1">
            <a:off x="3929201" y="4231478"/>
            <a:ext cx="72008" cy="932796"/>
          </a:xfrm>
          <a:prstGeom prst="curvedConnector3">
            <a:avLst>
              <a:gd name="adj1" fmla="val 50533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线连接符 105"/>
          <p:cNvCxnSpPr>
            <a:stCxn id="69" idx="5"/>
            <a:endCxn id="68" idx="4"/>
          </p:cNvCxnSpPr>
          <p:nvPr/>
        </p:nvCxnSpPr>
        <p:spPr>
          <a:xfrm rot="5400000" flipH="1" flipV="1">
            <a:off x="6095992" y="3053516"/>
            <a:ext cx="728816" cy="2631911"/>
          </a:xfrm>
          <a:prstGeom prst="curvedConnector3">
            <a:avLst>
              <a:gd name="adj1" fmla="val -4004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曲线连接符 105"/>
          <p:cNvCxnSpPr>
            <a:stCxn id="68" idx="6"/>
            <a:endCxn id="68" idx="7"/>
          </p:cNvCxnSpPr>
          <p:nvPr/>
        </p:nvCxnSpPr>
        <p:spPr>
          <a:xfrm flipH="1" flipV="1">
            <a:off x="8107319" y="3636288"/>
            <a:ext cx="137089" cy="152752"/>
          </a:xfrm>
          <a:prstGeom prst="curvedConnector4">
            <a:avLst>
              <a:gd name="adj1" fmla="val -166753"/>
              <a:gd name="adj2" fmla="val 29107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曲线连接符 105"/>
          <p:cNvCxnSpPr>
            <a:endCxn id="4" idx="0"/>
          </p:cNvCxnSpPr>
          <p:nvPr/>
        </p:nvCxnSpPr>
        <p:spPr>
          <a:xfrm>
            <a:off x="3347864" y="1412776"/>
            <a:ext cx="1476164" cy="216024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曲线连接符 105"/>
          <p:cNvCxnSpPr>
            <a:endCxn id="15" idx="1"/>
          </p:cNvCxnSpPr>
          <p:nvPr/>
        </p:nvCxnSpPr>
        <p:spPr>
          <a:xfrm rot="10800000" flipV="1">
            <a:off x="1324714" y="1412776"/>
            <a:ext cx="1375079" cy="1143392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曲线连接符 42"/>
          <p:cNvCxnSpPr/>
          <p:nvPr/>
        </p:nvCxnSpPr>
        <p:spPr>
          <a:xfrm rot="5400000" flipH="1" flipV="1">
            <a:off x="4957873" y="2799834"/>
            <a:ext cx="63272" cy="330963"/>
          </a:xfrm>
          <a:prstGeom prst="curvedConnector3">
            <a:avLst>
              <a:gd name="adj1" fmla="val -36129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 1"/>
          <p:cNvSpPr>
            <a:spLocks noGrp="1"/>
          </p:cNvSpPr>
          <p:nvPr>
            <p:ph type="title"/>
          </p:nvPr>
        </p:nvSpPr>
        <p:spPr>
          <a:xfrm>
            <a:off x="428625" y="1"/>
            <a:ext cx="8229600" cy="1052735"/>
          </a:xfrm>
        </p:spPr>
        <p:txBody>
          <a:bodyPr/>
          <a:lstStyle/>
          <a:p>
            <a:pPr eaLnBrk="1" hangingPunct="1"/>
            <a:r>
              <a:rPr lang="en-US" altLang="zh-CN" dirty="0" smtClean="0"/>
              <a:t>Computation/Paths</a:t>
            </a:r>
            <a:endParaRPr lang="zh-CN" altLang="en-US" dirty="0" smtClean="0"/>
          </a:p>
        </p:txBody>
      </p:sp>
      <p:sp>
        <p:nvSpPr>
          <p:cNvPr id="7171" name="Oval 68"/>
          <p:cNvSpPr>
            <a:spLocks noChangeArrowheads="1"/>
          </p:cNvSpPr>
          <p:nvPr/>
        </p:nvSpPr>
        <p:spPr bwMode="auto">
          <a:xfrm>
            <a:off x="2000250" y="2214563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7172" name="Oval 69"/>
          <p:cNvSpPr>
            <a:spLocks noChangeArrowheads="1"/>
          </p:cNvSpPr>
          <p:nvPr/>
        </p:nvSpPr>
        <p:spPr bwMode="auto">
          <a:xfrm>
            <a:off x="3143250" y="2214563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174" name="AutoShape 73"/>
          <p:cNvCxnSpPr>
            <a:cxnSpLocks noChangeShapeType="1"/>
            <a:stCxn id="7171" idx="6"/>
            <a:endCxn id="7172" idx="2"/>
          </p:cNvCxnSpPr>
          <p:nvPr/>
        </p:nvCxnSpPr>
        <p:spPr bwMode="auto">
          <a:xfrm>
            <a:off x="2216150" y="2322513"/>
            <a:ext cx="927100" cy="1587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175" name="AutoShape 75"/>
          <p:cNvCxnSpPr>
            <a:cxnSpLocks noChangeShapeType="1"/>
            <a:stCxn id="7172" idx="6"/>
            <a:endCxn id="7176" idx="2"/>
          </p:cNvCxnSpPr>
          <p:nvPr/>
        </p:nvCxnSpPr>
        <p:spPr bwMode="auto">
          <a:xfrm>
            <a:off x="3359150" y="2322513"/>
            <a:ext cx="927100" cy="1587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176" name="Oval 68"/>
          <p:cNvSpPr>
            <a:spLocks noChangeArrowheads="1"/>
          </p:cNvSpPr>
          <p:nvPr/>
        </p:nvSpPr>
        <p:spPr bwMode="auto">
          <a:xfrm>
            <a:off x="4286250" y="2214563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7177" name="Oval 69"/>
          <p:cNvSpPr>
            <a:spLocks noChangeArrowheads="1"/>
          </p:cNvSpPr>
          <p:nvPr/>
        </p:nvSpPr>
        <p:spPr bwMode="auto">
          <a:xfrm>
            <a:off x="5500688" y="2214563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179" name="AutoShape 73"/>
          <p:cNvCxnSpPr>
            <a:cxnSpLocks noChangeShapeType="1"/>
            <a:stCxn id="7176" idx="6"/>
            <a:endCxn id="7177" idx="2"/>
          </p:cNvCxnSpPr>
          <p:nvPr/>
        </p:nvCxnSpPr>
        <p:spPr bwMode="auto">
          <a:xfrm>
            <a:off x="4502150" y="2322513"/>
            <a:ext cx="998538" cy="1587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180" name="AutoShape 75"/>
          <p:cNvCxnSpPr>
            <a:cxnSpLocks noChangeShapeType="1"/>
            <a:stCxn id="7177" idx="6"/>
            <a:endCxn id="7181" idx="2"/>
          </p:cNvCxnSpPr>
          <p:nvPr/>
        </p:nvCxnSpPr>
        <p:spPr bwMode="auto">
          <a:xfrm>
            <a:off x="5716588" y="2322513"/>
            <a:ext cx="855662" cy="1587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181" name="Oval 68"/>
          <p:cNvSpPr>
            <a:spLocks noChangeArrowheads="1"/>
          </p:cNvSpPr>
          <p:nvPr/>
        </p:nvSpPr>
        <p:spPr bwMode="auto">
          <a:xfrm>
            <a:off x="6572250" y="2214563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183" name="AutoShape 73"/>
          <p:cNvCxnSpPr>
            <a:cxnSpLocks noChangeShapeType="1"/>
            <a:stCxn id="7181" idx="6"/>
          </p:cNvCxnSpPr>
          <p:nvPr/>
        </p:nvCxnSpPr>
        <p:spPr bwMode="auto">
          <a:xfrm>
            <a:off x="6788150" y="2322513"/>
            <a:ext cx="712788" cy="34925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184" name="AutoShape 73"/>
          <p:cNvCxnSpPr>
            <a:cxnSpLocks noChangeShapeType="1"/>
            <a:endCxn id="7171" idx="2"/>
          </p:cNvCxnSpPr>
          <p:nvPr/>
        </p:nvCxnSpPr>
        <p:spPr bwMode="auto">
          <a:xfrm flipV="1">
            <a:off x="1143000" y="2322513"/>
            <a:ext cx="857250" cy="34925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185" name="Oval 68"/>
          <p:cNvSpPr>
            <a:spLocks noChangeArrowheads="1"/>
          </p:cNvSpPr>
          <p:nvPr/>
        </p:nvSpPr>
        <p:spPr bwMode="auto">
          <a:xfrm>
            <a:off x="2000250" y="2857500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7186" name="Oval 69"/>
          <p:cNvSpPr>
            <a:spLocks noChangeArrowheads="1"/>
          </p:cNvSpPr>
          <p:nvPr/>
        </p:nvSpPr>
        <p:spPr bwMode="auto">
          <a:xfrm>
            <a:off x="3143250" y="2857500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188" name="AutoShape 73"/>
          <p:cNvCxnSpPr>
            <a:cxnSpLocks noChangeShapeType="1"/>
            <a:stCxn id="7185" idx="6"/>
            <a:endCxn id="7186" idx="2"/>
          </p:cNvCxnSpPr>
          <p:nvPr/>
        </p:nvCxnSpPr>
        <p:spPr bwMode="auto">
          <a:xfrm>
            <a:off x="2216150" y="2965450"/>
            <a:ext cx="927100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189" name="AutoShape 75"/>
          <p:cNvCxnSpPr>
            <a:cxnSpLocks noChangeShapeType="1"/>
            <a:stCxn id="7186" idx="6"/>
            <a:endCxn id="7190" idx="2"/>
          </p:cNvCxnSpPr>
          <p:nvPr/>
        </p:nvCxnSpPr>
        <p:spPr bwMode="auto">
          <a:xfrm>
            <a:off x="3359150" y="2965450"/>
            <a:ext cx="927100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190" name="Oval 68"/>
          <p:cNvSpPr>
            <a:spLocks noChangeArrowheads="1"/>
          </p:cNvSpPr>
          <p:nvPr/>
        </p:nvSpPr>
        <p:spPr bwMode="auto">
          <a:xfrm>
            <a:off x="4286250" y="2857500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7191" name="Oval 69"/>
          <p:cNvSpPr>
            <a:spLocks noChangeArrowheads="1"/>
          </p:cNvSpPr>
          <p:nvPr/>
        </p:nvSpPr>
        <p:spPr bwMode="auto">
          <a:xfrm>
            <a:off x="5500688" y="2857500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193" name="AutoShape 73"/>
          <p:cNvCxnSpPr>
            <a:cxnSpLocks noChangeShapeType="1"/>
            <a:stCxn id="7190" idx="6"/>
            <a:endCxn id="7191" idx="2"/>
          </p:cNvCxnSpPr>
          <p:nvPr/>
        </p:nvCxnSpPr>
        <p:spPr bwMode="auto">
          <a:xfrm>
            <a:off x="4502150" y="2965450"/>
            <a:ext cx="998538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194" name="AutoShape 75"/>
          <p:cNvCxnSpPr>
            <a:cxnSpLocks noChangeShapeType="1"/>
            <a:stCxn id="7191" idx="6"/>
            <a:endCxn id="7195" idx="2"/>
          </p:cNvCxnSpPr>
          <p:nvPr/>
        </p:nvCxnSpPr>
        <p:spPr bwMode="auto">
          <a:xfrm>
            <a:off x="5716588" y="2965450"/>
            <a:ext cx="855662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195" name="Oval 68"/>
          <p:cNvSpPr>
            <a:spLocks noChangeArrowheads="1"/>
          </p:cNvSpPr>
          <p:nvPr/>
        </p:nvSpPr>
        <p:spPr bwMode="auto">
          <a:xfrm>
            <a:off x="6572250" y="2857500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197" name="AutoShape 73"/>
          <p:cNvCxnSpPr>
            <a:cxnSpLocks noChangeShapeType="1"/>
            <a:stCxn id="7195" idx="6"/>
          </p:cNvCxnSpPr>
          <p:nvPr/>
        </p:nvCxnSpPr>
        <p:spPr bwMode="auto">
          <a:xfrm>
            <a:off x="6788150" y="2965450"/>
            <a:ext cx="712788" cy="34925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198" name="AutoShape 73"/>
          <p:cNvCxnSpPr>
            <a:cxnSpLocks noChangeShapeType="1"/>
            <a:endCxn id="7185" idx="2"/>
          </p:cNvCxnSpPr>
          <p:nvPr/>
        </p:nvCxnSpPr>
        <p:spPr bwMode="auto">
          <a:xfrm flipV="1">
            <a:off x="1143000" y="2965450"/>
            <a:ext cx="857250" cy="34925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199" name="Oval 68"/>
          <p:cNvSpPr>
            <a:spLocks noChangeArrowheads="1"/>
          </p:cNvSpPr>
          <p:nvPr/>
        </p:nvSpPr>
        <p:spPr bwMode="auto">
          <a:xfrm>
            <a:off x="2000250" y="3500438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7200" name="Oval 69"/>
          <p:cNvSpPr>
            <a:spLocks noChangeArrowheads="1"/>
          </p:cNvSpPr>
          <p:nvPr/>
        </p:nvSpPr>
        <p:spPr bwMode="auto">
          <a:xfrm>
            <a:off x="3143250" y="3500438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202" name="AutoShape 73"/>
          <p:cNvCxnSpPr>
            <a:cxnSpLocks noChangeShapeType="1"/>
            <a:stCxn id="7199" idx="6"/>
            <a:endCxn id="7200" idx="2"/>
          </p:cNvCxnSpPr>
          <p:nvPr/>
        </p:nvCxnSpPr>
        <p:spPr bwMode="auto">
          <a:xfrm>
            <a:off x="2216150" y="3608388"/>
            <a:ext cx="927100" cy="1587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203" name="AutoShape 75"/>
          <p:cNvCxnSpPr>
            <a:cxnSpLocks noChangeShapeType="1"/>
            <a:stCxn id="7200" idx="6"/>
            <a:endCxn id="7204" idx="2"/>
          </p:cNvCxnSpPr>
          <p:nvPr/>
        </p:nvCxnSpPr>
        <p:spPr bwMode="auto">
          <a:xfrm>
            <a:off x="3359150" y="3608388"/>
            <a:ext cx="927100" cy="1587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204" name="Oval 68"/>
          <p:cNvSpPr>
            <a:spLocks noChangeArrowheads="1"/>
          </p:cNvSpPr>
          <p:nvPr/>
        </p:nvSpPr>
        <p:spPr bwMode="auto">
          <a:xfrm>
            <a:off x="4286250" y="3500438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7205" name="Oval 69"/>
          <p:cNvSpPr>
            <a:spLocks noChangeArrowheads="1"/>
          </p:cNvSpPr>
          <p:nvPr/>
        </p:nvSpPr>
        <p:spPr bwMode="auto">
          <a:xfrm>
            <a:off x="5500688" y="3500438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207" name="AutoShape 73"/>
          <p:cNvCxnSpPr>
            <a:cxnSpLocks noChangeShapeType="1"/>
            <a:stCxn id="7204" idx="6"/>
            <a:endCxn id="7205" idx="2"/>
          </p:cNvCxnSpPr>
          <p:nvPr/>
        </p:nvCxnSpPr>
        <p:spPr bwMode="auto">
          <a:xfrm>
            <a:off x="4502150" y="3608388"/>
            <a:ext cx="998538" cy="1587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208" name="AutoShape 75"/>
          <p:cNvCxnSpPr>
            <a:cxnSpLocks noChangeShapeType="1"/>
            <a:stCxn id="7205" idx="6"/>
            <a:endCxn id="7209" idx="2"/>
          </p:cNvCxnSpPr>
          <p:nvPr/>
        </p:nvCxnSpPr>
        <p:spPr bwMode="auto">
          <a:xfrm>
            <a:off x="5716588" y="3608388"/>
            <a:ext cx="855662" cy="1587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209" name="Oval 68"/>
          <p:cNvSpPr>
            <a:spLocks noChangeArrowheads="1"/>
          </p:cNvSpPr>
          <p:nvPr/>
        </p:nvSpPr>
        <p:spPr bwMode="auto">
          <a:xfrm>
            <a:off x="6572250" y="3500438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211" name="AutoShape 73"/>
          <p:cNvCxnSpPr>
            <a:cxnSpLocks noChangeShapeType="1"/>
            <a:stCxn id="7209" idx="6"/>
          </p:cNvCxnSpPr>
          <p:nvPr/>
        </p:nvCxnSpPr>
        <p:spPr bwMode="auto">
          <a:xfrm>
            <a:off x="6788150" y="3608388"/>
            <a:ext cx="712788" cy="34925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212" name="AutoShape 73"/>
          <p:cNvCxnSpPr>
            <a:cxnSpLocks noChangeShapeType="1"/>
            <a:endCxn id="7199" idx="2"/>
          </p:cNvCxnSpPr>
          <p:nvPr/>
        </p:nvCxnSpPr>
        <p:spPr bwMode="auto">
          <a:xfrm flipV="1">
            <a:off x="1143000" y="3608388"/>
            <a:ext cx="857250" cy="34925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213" name="Oval 68"/>
          <p:cNvSpPr>
            <a:spLocks noChangeArrowheads="1"/>
          </p:cNvSpPr>
          <p:nvPr/>
        </p:nvSpPr>
        <p:spPr bwMode="auto">
          <a:xfrm>
            <a:off x="2000250" y="4143375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7214" name="Oval 69"/>
          <p:cNvSpPr>
            <a:spLocks noChangeArrowheads="1"/>
          </p:cNvSpPr>
          <p:nvPr/>
        </p:nvSpPr>
        <p:spPr bwMode="auto">
          <a:xfrm>
            <a:off x="3143250" y="4143375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216" name="AutoShape 73"/>
          <p:cNvCxnSpPr>
            <a:cxnSpLocks noChangeShapeType="1"/>
            <a:stCxn id="7213" idx="6"/>
            <a:endCxn id="7214" idx="2"/>
          </p:cNvCxnSpPr>
          <p:nvPr/>
        </p:nvCxnSpPr>
        <p:spPr bwMode="auto">
          <a:xfrm>
            <a:off x="2216150" y="4251325"/>
            <a:ext cx="927100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217" name="AutoShape 75"/>
          <p:cNvCxnSpPr>
            <a:cxnSpLocks noChangeShapeType="1"/>
            <a:stCxn id="7214" idx="6"/>
            <a:endCxn id="7218" idx="2"/>
          </p:cNvCxnSpPr>
          <p:nvPr/>
        </p:nvCxnSpPr>
        <p:spPr bwMode="auto">
          <a:xfrm>
            <a:off x="3359150" y="4251325"/>
            <a:ext cx="927100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218" name="Oval 68"/>
          <p:cNvSpPr>
            <a:spLocks noChangeArrowheads="1"/>
          </p:cNvSpPr>
          <p:nvPr/>
        </p:nvSpPr>
        <p:spPr bwMode="auto">
          <a:xfrm>
            <a:off x="4286250" y="4143375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7219" name="Oval 69"/>
          <p:cNvSpPr>
            <a:spLocks noChangeArrowheads="1"/>
          </p:cNvSpPr>
          <p:nvPr/>
        </p:nvSpPr>
        <p:spPr bwMode="auto">
          <a:xfrm>
            <a:off x="5500688" y="4143375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221" name="AutoShape 73"/>
          <p:cNvCxnSpPr>
            <a:cxnSpLocks noChangeShapeType="1"/>
            <a:stCxn id="7218" idx="6"/>
            <a:endCxn id="7219" idx="2"/>
          </p:cNvCxnSpPr>
          <p:nvPr/>
        </p:nvCxnSpPr>
        <p:spPr bwMode="auto">
          <a:xfrm>
            <a:off x="4502150" y="4251325"/>
            <a:ext cx="998538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222" name="AutoShape 75"/>
          <p:cNvCxnSpPr>
            <a:cxnSpLocks noChangeShapeType="1"/>
            <a:stCxn id="7219" idx="6"/>
            <a:endCxn id="7223" idx="2"/>
          </p:cNvCxnSpPr>
          <p:nvPr/>
        </p:nvCxnSpPr>
        <p:spPr bwMode="auto">
          <a:xfrm>
            <a:off x="5716588" y="4251325"/>
            <a:ext cx="855662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223" name="Oval 68"/>
          <p:cNvSpPr>
            <a:spLocks noChangeArrowheads="1"/>
          </p:cNvSpPr>
          <p:nvPr/>
        </p:nvSpPr>
        <p:spPr bwMode="auto">
          <a:xfrm>
            <a:off x="6572250" y="4143375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225" name="AutoShape 73"/>
          <p:cNvCxnSpPr>
            <a:cxnSpLocks noChangeShapeType="1"/>
            <a:stCxn id="7223" idx="6"/>
          </p:cNvCxnSpPr>
          <p:nvPr/>
        </p:nvCxnSpPr>
        <p:spPr bwMode="auto">
          <a:xfrm>
            <a:off x="6788150" y="4251325"/>
            <a:ext cx="712788" cy="34925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226" name="AutoShape 73"/>
          <p:cNvCxnSpPr>
            <a:cxnSpLocks noChangeShapeType="1"/>
            <a:endCxn id="7213" idx="2"/>
          </p:cNvCxnSpPr>
          <p:nvPr/>
        </p:nvCxnSpPr>
        <p:spPr bwMode="auto">
          <a:xfrm flipV="1">
            <a:off x="1143000" y="4251325"/>
            <a:ext cx="857250" cy="34925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227" name="Oval 68"/>
          <p:cNvSpPr>
            <a:spLocks noChangeArrowheads="1"/>
          </p:cNvSpPr>
          <p:nvPr/>
        </p:nvSpPr>
        <p:spPr bwMode="auto">
          <a:xfrm>
            <a:off x="2000250" y="4857750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7228" name="Oval 69"/>
          <p:cNvSpPr>
            <a:spLocks noChangeArrowheads="1"/>
          </p:cNvSpPr>
          <p:nvPr/>
        </p:nvSpPr>
        <p:spPr bwMode="auto">
          <a:xfrm>
            <a:off x="3143250" y="4857750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230" name="AutoShape 73"/>
          <p:cNvCxnSpPr>
            <a:cxnSpLocks noChangeShapeType="1"/>
            <a:stCxn id="7227" idx="6"/>
            <a:endCxn id="7228" idx="2"/>
          </p:cNvCxnSpPr>
          <p:nvPr/>
        </p:nvCxnSpPr>
        <p:spPr bwMode="auto">
          <a:xfrm>
            <a:off x="2216150" y="4965700"/>
            <a:ext cx="927100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231" name="AutoShape 75"/>
          <p:cNvCxnSpPr>
            <a:cxnSpLocks noChangeShapeType="1"/>
            <a:stCxn id="7228" idx="6"/>
            <a:endCxn id="7232" idx="2"/>
          </p:cNvCxnSpPr>
          <p:nvPr/>
        </p:nvCxnSpPr>
        <p:spPr bwMode="auto">
          <a:xfrm>
            <a:off x="3359150" y="4965700"/>
            <a:ext cx="927100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232" name="Oval 68"/>
          <p:cNvSpPr>
            <a:spLocks noChangeArrowheads="1"/>
          </p:cNvSpPr>
          <p:nvPr/>
        </p:nvSpPr>
        <p:spPr bwMode="auto">
          <a:xfrm>
            <a:off x="4286250" y="4857750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7233" name="Oval 69"/>
          <p:cNvSpPr>
            <a:spLocks noChangeArrowheads="1"/>
          </p:cNvSpPr>
          <p:nvPr/>
        </p:nvSpPr>
        <p:spPr bwMode="auto">
          <a:xfrm>
            <a:off x="5500688" y="4857750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235" name="AutoShape 73"/>
          <p:cNvCxnSpPr>
            <a:cxnSpLocks noChangeShapeType="1"/>
            <a:stCxn id="7232" idx="6"/>
            <a:endCxn id="7233" idx="2"/>
          </p:cNvCxnSpPr>
          <p:nvPr/>
        </p:nvCxnSpPr>
        <p:spPr bwMode="auto">
          <a:xfrm>
            <a:off x="4502150" y="4965700"/>
            <a:ext cx="998538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236" name="AutoShape 75"/>
          <p:cNvCxnSpPr>
            <a:cxnSpLocks noChangeShapeType="1"/>
            <a:stCxn id="7233" idx="6"/>
            <a:endCxn id="7237" idx="2"/>
          </p:cNvCxnSpPr>
          <p:nvPr/>
        </p:nvCxnSpPr>
        <p:spPr bwMode="auto">
          <a:xfrm>
            <a:off x="5716588" y="4965700"/>
            <a:ext cx="855662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237" name="Oval 68"/>
          <p:cNvSpPr>
            <a:spLocks noChangeArrowheads="1"/>
          </p:cNvSpPr>
          <p:nvPr/>
        </p:nvSpPr>
        <p:spPr bwMode="auto">
          <a:xfrm>
            <a:off x="6572250" y="4857750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239" name="AutoShape 73"/>
          <p:cNvCxnSpPr>
            <a:cxnSpLocks noChangeShapeType="1"/>
            <a:stCxn id="7237" idx="6"/>
          </p:cNvCxnSpPr>
          <p:nvPr/>
        </p:nvCxnSpPr>
        <p:spPr bwMode="auto">
          <a:xfrm>
            <a:off x="6788150" y="4965700"/>
            <a:ext cx="712788" cy="34925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240" name="AutoShape 73"/>
          <p:cNvCxnSpPr>
            <a:cxnSpLocks noChangeShapeType="1"/>
            <a:endCxn id="7227" idx="2"/>
          </p:cNvCxnSpPr>
          <p:nvPr/>
        </p:nvCxnSpPr>
        <p:spPr bwMode="auto">
          <a:xfrm flipV="1">
            <a:off x="1143000" y="4965700"/>
            <a:ext cx="857250" cy="34925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241" name="Oval 68"/>
          <p:cNvSpPr>
            <a:spLocks noChangeArrowheads="1"/>
          </p:cNvSpPr>
          <p:nvPr/>
        </p:nvSpPr>
        <p:spPr bwMode="auto">
          <a:xfrm>
            <a:off x="2071688" y="5572125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7242" name="Oval 69"/>
          <p:cNvSpPr>
            <a:spLocks noChangeArrowheads="1"/>
          </p:cNvSpPr>
          <p:nvPr/>
        </p:nvSpPr>
        <p:spPr bwMode="auto">
          <a:xfrm>
            <a:off x="3214688" y="5572125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244" name="AutoShape 73"/>
          <p:cNvCxnSpPr>
            <a:cxnSpLocks noChangeShapeType="1"/>
            <a:stCxn id="7241" idx="6"/>
            <a:endCxn id="7242" idx="2"/>
          </p:cNvCxnSpPr>
          <p:nvPr/>
        </p:nvCxnSpPr>
        <p:spPr bwMode="auto">
          <a:xfrm>
            <a:off x="2287588" y="5680075"/>
            <a:ext cx="927100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245" name="AutoShape 75"/>
          <p:cNvCxnSpPr>
            <a:cxnSpLocks noChangeShapeType="1"/>
            <a:stCxn id="7242" idx="6"/>
            <a:endCxn id="7246" idx="2"/>
          </p:cNvCxnSpPr>
          <p:nvPr/>
        </p:nvCxnSpPr>
        <p:spPr bwMode="auto">
          <a:xfrm>
            <a:off x="3430588" y="5680075"/>
            <a:ext cx="927100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246" name="Oval 68"/>
          <p:cNvSpPr>
            <a:spLocks noChangeArrowheads="1"/>
          </p:cNvSpPr>
          <p:nvPr/>
        </p:nvSpPr>
        <p:spPr bwMode="auto">
          <a:xfrm>
            <a:off x="4357688" y="5572125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7247" name="Oval 69"/>
          <p:cNvSpPr>
            <a:spLocks noChangeArrowheads="1"/>
          </p:cNvSpPr>
          <p:nvPr/>
        </p:nvSpPr>
        <p:spPr bwMode="auto">
          <a:xfrm>
            <a:off x="5572125" y="5572125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249" name="AutoShape 73"/>
          <p:cNvCxnSpPr>
            <a:cxnSpLocks noChangeShapeType="1"/>
            <a:stCxn id="7246" idx="6"/>
            <a:endCxn id="7247" idx="2"/>
          </p:cNvCxnSpPr>
          <p:nvPr/>
        </p:nvCxnSpPr>
        <p:spPr bwMode="auto">
          <a:xfrm>
            <a:off x="4573588" y="5680075"/>
            <a:ext cx="998537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250" name="AutoShape 75"/>
          <p:cNvCxnSpPr>
            <a:cxnSpLocks noChangeShapeType="1"/>
            <a:stCxn id="7247" idx="6"/>
            <a:endCxn id="7251" idx="2"/>
          </p:cNvCxnSpPr>
          <p:nvPr/>
        </p:nvCxnSpPr>
        <p:spPr bwMode="auto">
          <a:xfrm>
            <a:off x="5788025" y="5680075"/>
            <a:ext cx="855663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251" name="Oval 68"/>
          <p:cNvSpPr>
            <a:spLocks noChangeArrowheads="1"/>
          </p:cNvSpPr>
          <p:nvPr/>
        </p:nvSpPr>
        <p:spPr bwMode="auto">
          <a:xfrm>
            <a:off x="6643688" y="5572125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253" name="AutoShape 73"/>
          <p:cNvCxnSpPr>
            <a:cxnSpLocks noChangeShapeType="1"/>
            <a:stCxn id="7251" idx="6"/>
          </p:cNvCxnSpPr>
          <p:nvPr/>
        </p:nvCxnSpPr>
        <p:spPr bwMode="auto">
          <a:xfrm>
            <a:off x="6859588" y="5680075"/>
            <a:ext cx="712787" cy="34925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254" name="AutoShape 73"/>
          <p:cNvCxnSpPr>
            <a:cxnSpLocks noChangeShapeType="1"/>
            <a:endCxn id="7241" idx="2"/>
          </p:cNvCxnSpPr>
          <p:nvPr/>
        </p:nvCxnSpPr>
        <p:spPr bwMode="auto">
          <a:xfrm flipV="1">
            <a:off x="1214438" y="5680075"/>
            <a:ext cx="857250" cy="34925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255" name="内容占位符 2"/>
          <p:cNvSpPr>
            <a:spLocks noGrp="1"/>
          </p:cNvSpPr>
          <p:nvPr>
            <p:ph idx="1"/>
          </p:nvPr>
        </p:nvSpPr>
        <p:spPr>
          <a:xfrm>
            <a:off x="1643063" y="1571625"/>
            <a:ext cx="614362" cy="64293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altLang="zh-CN" dirty="0" smtClean="0">
                <a:solidFill>
                  <a:srgbClr val="FF0000"/>
                </a:solidFill>
                <a:sym typeface="Symbol" pitchFamily="18" charset="2"/>
              </a:rPr>
              <a:t>{p}</a:t>
            </a:r>
          </a:p>
          <a:p>
            <a:pPr eaLnBrk="1" hangingPunct="1">
              <a:buFont typeface="Arial" charset="0"/>
              <a:buNone/>
            </a:pPr>
            <a:endParaRPr lang="en-US" altLang="zh-CN" dirty="0" smtClean="0"/>
          </a:p>
        </p:txBody>
      </p:sp>
      <p:sp>
        <p:nvSpPr>
          <p:cNvPr id="88" name="内容占位符 2"/>
          <p:cNvSpPr txBox="1">
            <a:spLocks/>
          </p:cNvSpPr>
          <p:nvPr/>
        </p:nvSpPr>
        <p:spPr bwMode="auto">
          <a:xfrm>
            <a:off x="2786063" y="1571625"/>
            <a:ext cx="928687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  <a:defRPr/>
            </a:pPr>
            <a:r>
              <a:rPr lang="en-US" altLang="zh-CN" sz="3200" dirty="0">
                <a:solidFill>
                  <a:srgbClr val="FF0000"/>
                </a:solidFill>
                <a:latin typeface="+mn-lt"/>
                <a:ea typeface="+mn-ea"/>
                <a:sym typeface="Symbol" pitchFamily="18" charset="2"/>
              </a:rPr>
              <a:t>{</a:t>
            </a:r>
            <a:r>
              <a:rPr lang="en-US" altLang="zh-CN" sz="3200" dirty="0" err="1">
                <a:solidFill>
                  <a:srgbClr val="FF0000"/>
                </a:solidFill>
                <a:latin typeface="+mn-lt"/>
                <a:ea typeface="+mn-ea"/>
                <a:sym typeface="Symbol" pitchFamily="18" charset="2"/>
              </a:rPr>
              <a:t>p,q</a:t>
            </a:r>
            <a:r>
              <a:rPr lang="en-US" altLang="zh-CN" sz="3200" dirty="0">
                <a:solidFill>
                  <a:srgbClr val="FF0000"/>
                </a:solidFill>
                <a:latin typeface="+mn-lt"/>
                <a:ea typeface="+mn-ea"/>
                <a:sym typeface="Symbol" pitchFamily="18" charset="2"/>
              </a:rPr>
              <a:t>}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  <a:defRPr/>
            </a:pPr>
            <a:endParaRPr lang="en-US" altLang="zh-CN" sz="3200" dirty="0"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en-US" altLang="zh-CN" dirty="0" smtClean="0"/>
              <a:t>CTL Formulas</a:t>
            </a:r>
            <a:endParaRPr lang="zh-CN" altLang="en-US" dirty="0"/>
          </a:p>
        </p:txBody>
      </p:sp>
      <p:sp>
        <p:nvSpPr>
          <p:cNvPr id="33" name="内容占位符 2"/>
          <p:cNvSpPr>
            <a:spLocks noGrp="1"/>
          </p:cNvSpPr>
          <p:nvPr>
            <p:ph idx="1"/>
          </p:nvPr>
        </p:nvSpPr>
        <p:spPr>
          <a:xfrm>
            <a:off x="1691680" y="1628800"/>
            <a:ext cx="2654009" cy="44644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dirty="0" smtClean="0"/>
              <a:t>AX </a:t>
            </a:r>
            <a:r>
              <a:rPr lang="el-GR" altLang="zh-CN" dirty="0" smtClean="0"/>
              <a:t>φ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AF </a:t>
            </a:r>
            <a:r>
              <a:rPr lang="el-GR" altLang="zh-CN" dirty="0" smtClean="0"/>
              <a:t>φ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A( </a:t>
            </a:r>
            <a:r>
              <a:rPr lang="el-GR" altLang="zh-CN" dirty="0" smtClean="0"/>
              <a:t>φ</a:t>
            </a:r>
            <a:r>
              <a:rPr lang="en-US" altLang="zh-CN" dirty="0" smtClean="0"/>
              <a:t> U </a:t>
            </a:r>
            <a:r>
              <a:rPr lang="el-GR" altLang="zh-CN" dirty="0" smtClean="0"/>
              <a:t>Ψ</a:t>
            </a:r>
            <a:r>
              <a:rPr lang="en-US" altLang="zh-CN" dirty="0" smtClean="0"/>
              <a:t> )</a:t>
            </a:r>
          </a:p>
          <a:p>
            <a:pPr>
              <a:buNone/>
            </a:pPr>
            <a:r>
              <a:rPr lang="en-US" altLang="zh-CN" dirty="0" smtClean="0"/>
              <a:t>AG </a:t>
            </a:r>
            <a:r>
              <a:rPr lang="el-GR" altLang="zh-CN" dirty="0" smtClean="0"/>
              <a:t>φ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A( </a:t>
            </a:r>
            <a:r>
              <a:rPr lang="el-GR" altLang="zh-CN" dirty="0" smtClean="0"/>
              <a:t>φ</a:t>
            </a:r>
            <a:r>
              <a:rPr lang="en-US" altLang="zh-CN" dirty="0" smtClean="0"/>
              <a:t> R </a:t>
            </a:r>
            <a:r>
              <a:rPr lang="el-GR" altLang="zh-CN" dirty="0" smtClean="0"/>
              <a:t>Ψ</a:t>
            </a:r>
            <a:r>
              <a:rPr lang="en-US" altLang="zh-CN" dirty="0" smtClean="0"/>
              <a:t> )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</p:txBody>
      </p:sp>
      <p:sp>
        <p:nvSpPr>
          <p:cNvPr id="28" name="内容占位符 2"/>
          <p:cNvSpPr txBox="1">
            <a:spLocks/>
          </p:cNvSpPr>
          <p:nvPr/>
        </p:nvSpPr>
        <p:spPr>
          <a:xfrm>
            <a:off x="5436096" y="1628800"/>
            <a:ext cx="2592288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 </a:t>
            </a:r>
            <a:r>
              <a:rPr kumimoji="0" lang="el-GR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φ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 </a:t>
            </a:r>
            <a:r>
              <a:rPr kumimoji="0" lang="el-GR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φ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E( </a:t>
            </a:r>
            <a:r>
              <a:rPr kumimoji="0" lang="el-GR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φ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 </a:t>
            </a:r>
            <a:r>
              <a:rPr kumimoji="0" lang="el-GR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Ψ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 </a:t>
            </a:r>
            <a:r>
              <a:rPr kumimoji="0" lang="el-GR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φ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E( </a:t>
            </a:r>
            <a:r>
              <a:rPr kumimoji="0" lang="el-GR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φ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 </a:t>
            </a:r>
            <a:r>
              <a:rPr kumimoji="0" lang="el-GR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Ψ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Bounded Semantics Model Checking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4896544"/>
          </a:xfrm>
        </p:spPr>
        <p:txBody>
          <a:bodyPr>
            <a:normAutofit fontScale="92500"/>
          </a:bodyPr>
          <a:lstStyle/>
          <a:p>
            <a:r>
              <a:rPr lang="en-US" altLang="zh-CN" dirty="0" smtClean="0"/>
              <a:t>A kind of bounded model checking.</a:t>
            </a:r>
          </a:p>
          <a:p>
            <a:pPr lvl="1"/>
            <a:r>
              <a:rPr lang="en-US" altLang="zh-CN" dirty="0" smtClean="0"/>
              <a:t>Based on bounded semantics that can be used for both bounded verification and bounded error detection.</a:t>
            </a:r>
          </a:p>
          <a:p>
            <a:pPr lvl="1"/>
            <a:r>
              <a:rPr lang="en-US" altLang="zh-CN" dirty="0" smtClean="0"/>
              <a:t>Different from the usual bounded model checking based on bounded semantics of existential temporal logics. </a:t>
            </a:r>
          </a:p>
          <a:p>
            <a:r>
              <a:rPr lang="en-US" altLang="zh-CN" dirty="0" smtClean="0"/>
              <a:t>Initial experimental evaluation shows that it has advantages over symbolic model checking in a large percentage of the test cases, where both verification and error detection problems are well represented.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 1"/>
          <p:cNvSpPr>
            <a:spLocks noGrp="1"/>
          </p:cNvSpPr>
          <p:nvPr>
            <p:ph type="title"/>
          </p:nvPr>
        </p:nvSpPr>
        <p:spPr>
          <a:xfrm>
            <a:off x="428625" y="1"/>
            <a:ext cx="8229600" cy="105273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Semantics:  M,s |= A</a:t>
            </a:r>
            <a:r>
              <a:rPr lang="en-US" altLang="zh-CN" dirty="0" smtClean="0">
                <a:sym typeface="Symbol" pitchFamily="18" charset="2"/>
              </a:rPr>
              <a:t></a:t>
            </a:r>
            <a:r>
              <a:rPr lang="en-US" altLang="zh-CN" dirty="0" smtClean="0"/>
              <a:t> or M,s |= E</a:t>
            </a:r>
            <a:r>
              <a:rPr lang="en-US" altLang="zh-CN" dirty="0" smtClean="0">
                <a:sym typeface="Symbol" pitchFamily="18" charset="2"/>
              </a:rPr>
              <a:t></a:t>
            </a:r>
            <a:r>
              <a:rPr lang="en-US" altLang="zh-CN" dirty="0" smtClean="0"/>
              <a:t> </a:t>
            </a:r>
            <a:endParaRPr lang="zh-CN" altLang="en-US" dirty="0" smtClean="0"/>
          </a:p>
        </p:txBody>
      </p:sp>
      <p:sp>
        <p:nvSpPr>
          <p:cNvPr id="7171" name="Oval 68"/>
          <p:cNvSpPr>
            <a:spLocks noChangeArrowheads="1"/>
          </p:cNvSpPr>
          <p:nvPr/>
        </p:nvSpPr>
        <p:spPr bwMode="auto">
          <a:xfrm>
            <a:off x="2574032" y="1628798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7172" name="Oval 69"/>
          <p:cNvSpPr>
            <a:spLocks noChangeArrowheads="1"/>
          </p:cNvSpPr>
          <p:nvPr/>
        </p:nvSpPr>
        <p:spPr bwMode="auto">
          <a:xfrm>
            <a:off x="3717032" y="1628798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173" name="AutoShape 72"/>
          <p:cNvCxnSpPr>
            <a:cxnSpLocks noChangeShapeType="1"/>
            <a:stCxn id="7171" idx="7"/>
          </p:cNvCxnSpPr>
          <p:nvPr/>
        </p:nvCxnSpPr>
        <p:spPr bwMode="auto">
          <a:xfrm rot="5400000" flipH="1" flipV="1">
            <a:off x="3413642" y="952362"/>
            <a:ext cx="52727" cy="1363382"/>
          </a:xfrm>
          <a:prstGeom prst="curvedConnector2">
            <a:avLst/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7174" name="AutoShape 73"/>
          <p:cNvCxnSpPr>
            <a:cxnSpLocks noChangeShapeType="1"/>
            <a:stCxn id="7171" idx="6"/>
            <a:endCxn id="7172" idx="2"/>
          </p:cNvCxnSpPr>
          <p:nvPr/>
        </p:nvCxnSpPr>
        <p:spPr bwMode="auto">
          <a:xfrm>
            <a:off x="2789932" y="1736748"/>
            <a:ext cx="927100" cy="1587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175" name="AutoShape 75"/>
          <p:cNvCxnSpPr>
            <a:cxnSpLocks noChangeShapeType="1"/>
            <a:stCxn id="7172" idx="6"/>
            <a:endCxn id="7176" idx="2"/>
          </p:cNvCxnSpPr>
          <p:nvPr/>
        </p:nvCxnSpPr>
        <p:spPr bwMode="auto">
          <a:xfrm>
            <a:off x="3932932" y="1736748"/>
            <a:ext cx="927100" cy="1587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176" name="Oval 68"/>
          <p:cNvSpPr>
            <a:spLocks noChangeArrowheads="1"/>
          </p:cNvSpPr>
          <p:nvPr/>
        </p:nvSpPr>
        <p:spPr bwMode="auto">
          <a:xfrm>
            <a:off x="4860032" y="1628798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7177" name="Oval 69"/>
          <p:cNvSpPr>
            <a:spLocks noChangeArrowheads="1"/>
          </p:cNvSpPr>
          <p:nvPr/>
        </p:nvSpPr>
        <p:spPr bwMode="auto">
          <a:xfrm>
            <a:off x="6074470" y="1628798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178" name="AutoShape 72"/>
          <p:cNvCxnSpPr>
            <a:cxnSpLocks noChangeShapeType="1"/>
            <a:stCxn id="7176" idx="7"/>
            <a:endCxn id="7177" idx="0"/>
          </p:cNvCxnSpPr>
          <p:nvPr/>
        </p:nvCxnSpPr>
        <p:spPr bwMode="auto">
          <a:xfrm rot="5400000" flipH="1" flipV="1">
            <a:off x="5597426" y="1075554"/>
            <a:ext cx="31750" cy="1138238"/>
          </a:xfrm>
          <a:prstGeom prst="curvedConnector3">
            <a:avLst>
              <a:gd name="adj1" fmla="val 823005"/>
            </a:avLst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7179" name="AutoShape 73"/>
          <p:cNvCxnSpPr>
            <a:cxnSpLocks noChangeShapeType="1"/>
            <a:stCxn id="7176" idx="6"/>
            <a:endCxn id="7177" idx="2"/>
          </p:cNvCxnSpPr>
          <p:nvPr/>
        </p:nvCxnSpPr>
        <p:spPr bwMode="auto">
          <a:xfrm>
            <a:off x="5075932" y="1736748"/>
            <a:ext cx="998538" cy="1587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180" name="AutoShape 75"/>
          <p:cNvCxnSpPr>
            <a:cxnSpLocks noChangeShapeType="1"/>
            <a:stCxn id="7177" idx="6"/>
            <a:endCxn id="7181" idx="2"/>
          </p:cNvCxnSpPr>
          <p:nvPr/>
        </p:nvCxnSpPr>
        <p:spPr bwMode="auto">
          <a:xfrm>
            <a:off x="6290370" y="1736748"/>
            <a:ext cx="855662" cy="1587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181" name="Oval 68"/>
          <p:cNvSpPr>
            <a:spLocks noChangeArrowheads="1"/>
          </p:cNvSpPr>
          <p:nvPr/>
        </p:nvSpPr>
        <p:spPr bwMode="auto">
          <a:xfrm>
            <a:off x="7146032" y="1628798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182" name="AutoShape 72"/>
          <p:cNvCxnSpPr>
            <a:cxnSpLocks noChangeShapeType="1"/>
            <a:stCxn id="7181" idx="7"/>
          </p:cNvCxnSpPr>
          <p:nvPr/>
        </p:nvCxnSpPr>
        <p:spPr bwMode="auto">
          <a:xfrm rot="5400000" flipH="1" flipV="1">
            <a:off x="7919145" y="1039835"/>
            <a:ext cx="31750" cy="1209675"/>
          </a:xfrm>
          <a:prstGeom prst="curvedConnector3">
            <a:avLst>
              <a:gd name="adj1" fmla="val 823005"/>
            </a:avLst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7183" name="AutoShape 73"/>
          <p:cNvCxnSpPr>
            <a:cxnSpLocks noChangeShapeType="1"/>
            <a:stCxn id="7181" idx="6"/>
          </p:cNvCxnSpPr>
          <p:nvPr/>
        </p:nvCxnSpPr>
        <p:spPr bwMode="auto">
          <a:xfrm>
            <a:off x="7361932" y="1736748"/>
            <a:ext cx="712788" cy="34925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185" name="Oval 68"/>
          <p:cNvSpPr>
            <a:spLocks noChangeArrowheads="1"/>
          </p:cNvSpPr>
          <p:nvPr/>
        </p:nvSpPr>
        <p:spPr bwMode="auto">
          <a:xfrm>
            <a:off x="2583730" y="2498028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187" name="AutoShape 72"/>
          <p:cNvCxnSpPr>
            <a:cxnSpLocks noChangeShapeType="1"/>
            <a:stCxn id="7185" idx="7"/>
          </p:cNvCxnSpPr>
          <p:nvPr/>
        </p:nvCxnSpPr>
        <p:spPr bwMode="auto">
          <a:xfrm rot="5400000" flipH="1" flipV="1">
            <a:off x="3285405" y="1980503"/>
            <a:ext cx="31750" cy="1066800"/>
          </a:xfrm>
          <a:prstGeom prst="curvedConnector3">
            <a:avLst>
              <a:gd name="adj1" fmla="val 823005"/>
            </a:avLst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7188" name="AutoShape 73"/>
          <p:cNvCxnSpPr>
            <a:cxnSpLocks noChangeShapeType="1"/>
            <a:stCxn id="7185" idx="6"/>
          </p:cNvCxnSpPr>
          <p:nvPr/>
        </p:nvCxnSpPr>
        <p:spPr bwMode="auto">
          <a:xfrm>
            <a:off x="2799630" y="2605978"/>
            <a:ext cx="927100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189" name="AutoShape 75"/>
          <p:cNvCxnSpPr>
            <a:cxnSpLocks noChangeShapeType="1"/>
          </p:cNvCxnSpPr>
          <p:nvPr/>
        </p:nvCxnSpPr>
        <p:spPr bwMode="auto">
          <a:xfrm>
            <a:off x="3942630" y="2605978"/>
            <a:ext cx="927100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191" name="Oval 69"/>
          <p:cNvSpPr>
            <a:spLocks noChangeArrowheads="1"/>
          </p:cNvSpPr>
          <p:nvPr/>
        </p:nvSpPr>
        <p:spPr bwMode="auto">
          <a:xfrm>
            <a:off x="6084168" y="2498028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192" name="AutoShape 72"/>
          <p:cNvCxnSpPr>
            <a:cxnSpLocks noChangeShapeType="1"/>
            <a:endCxn id="7191" idx="0"/>
          </p:cNvCxnSpPr>
          <p:nvPr/>
        </p:nvCxnSpPr>
        <p:spPr bwMode="auto">
          <a:xfrm rot="5400000" flipH="1" flipV="1">
            <a:off x="5607124" y="1944784"/>
            <a:ext cx="31750" cy="1138238"/>
          </a:xfrm>
          <a:prstGeom prst="curvedConnector3">
            <a:avLst>
              <a:gd name="adj1" fmla="val 823005"/>
            </a:avLst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7193" name="AutoShape 73"/>
          <p:cNvCxnSpPr>
            <a:cxnSpLocks noChangeShapeType="1"/>
            <a:endCxn id="7191" idx="2"/>
          </p:cNvCxnSpPr>
          <p:nvPr/>
        </p:nvCxnSpPr>
        <p:spPr bwMode="auto">
          <a:xfrm>
            <a:off x="5085630" y="2605978"/>
            <a:ext cx="998538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194" name="AutoShape 75"/>
          <p:cNvCxnSpPr>
            <a:cxnSpLocks noChangeShapeType="1"/>
            <a:stCxn id="7191" idx="6"/>
            <a:endCxn id="7195" idx="2"/>
          </p:cNvCxnSpPr>
          <p:nvPr/>
        </p:nvCxnSpPr>
        <p:spPr bwMode="auto">
          <a:xfrm>
            <a:off x="6300068" y="2605978"/>
            <a:ext cx="855662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195" name="Oval 68"/>
          <p:cNvSpPr>
            <a:spLocks noChangeArrowheads="1"/>
          </p:cNvSpPr>
          <p:nvPr/>
        </p:nvSpPr>
        <p:spPr bwMode="auto">
          <a:xfrm>
            <a:off x="7155730" y="2498028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196" name="AutoShape 72"/>
          <p:cNvCxnSpPr>
            <a:cxnSpLocks noChangeShapeType="1"/>
            <a:stCxn id="7195" idx="7"/>
          </p:cNvCxnSpPr>
          <p:nvPr/>
        </p:nvCxnSpPr>
        <p:spPr bwMode="auto">
          <a:xfrm rot="5400000" flipH="1" flipV="1">
            <a:off x="7928843" y="1909065"/>
            <a:ext cx="31750" cy="1209675"/>
          </a:xfrm>
          <a:prstGeom prst="curvedConnector3">
            <a:avLst>
              <a:gd name="adj1" fmla="val 823005"/>
            </a:avLst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7197" name="AutoShape 73"/>
          <p:cNvCxnSpPr>
            <a:cxnSpLocks noChangeShapeType="1"/>
            <a:stCxn id="7195" idx="6"/>
          </p:cNvCxnSpPr>
          <p:nvPr/>
        </p:nvCxnSpPr>
        <p:spPr bwMode="auto">
          <a:xfrm>
            <a:off x="7371630" y="2605978"/>
            <a:ext cx="712788" cy="34925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199" name="Oval 68"/>
          <p:cNvSpPr>
            <a:spLocks noChangeArrowheads="1"/>
          </p:cNvSpPr>
          <p:nvPr/>
        </p:nvSpPr>
        <p:spPr bwMode="auto">
          <a:xfrm>
            <a:off x="2583730" y="3140966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201" name="AutoShape 72"/>
          <p:cNvCxnSpPr>
            <a:cxnSpLocks noChangeShapeType="1"/>
            <a:stCxn id="7199" idx="7"/>
          </p:cNvCxnSpPr>
          <p:nvPr/>
        </p:nvCxnSpPr>
        <p:spPr bwMode="auto">
          <a:xfrm rot="5400000" flipH="1" flipV="1">
            <a:off x="3285405" y="2623441"/>
            <a:ext cx="31750" cy="1066800"/>
          </a:xfrm>
          <a:prstGeom prst="curvedConnector3">
            <a:avLst>
              <a:gd name="adj1" fmla="val 823005"/>
            </a:avLst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7202" name="AutoShape 73"/>
          <p:cNvCxnSpPr>
            <a:cxnSpLocks noChangeShapeType="1"/>
            <a:stCxn id="7199" idx="6"/>
          </p:cNvCxnSpPr>
          <p:nvPr/>
        </p:nvCxnSpPr>
        <p:spPr bwMode="auto">
          <a:xfrm>
            <a:off x="2799630" y="3248916"/>
            <a:ext cx="927100" cy="1587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203" name="AutoShape 75"/>
          <p:cNvCxnSpPr>
            <a:cxnSpLocks noChangeShapeType="1"/>
          </p:cNvCxnSpPr>
          <p:nvPr/>
        </p:nvCxnSpPr>
        <p:spPr bwMode="auto">
          <a:xfrm>
            <a:off x="3942630" y="3248916"/>
            <a:ext cx="927100" cy="1587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205" name="Oval 69"/>
          <p:cNvSpPr>
            <a:spLocks noChangeArrowheads="1"/>
          </p:cNvSpPr>
          <p:nvPr/>
        </p:nvSpPr>
        <p:spPr bwMode="auto">
          <a:xfrm>
            <a:off x="6084168" y="3140966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206" name="AutoShape 72"/>
          <p:cNvCxnSpPr>
            <a:cxnSpLocks noChangeShapeType="1"/>
            <a:endCxn id="7205" idx="0"/>
          </p:cNvCxnSpPr>
          <p:nvPr/>
        </p:nvCxnSpPr>
        <p:spPr bwMode="auto">
          <a:xfrm rot="5400000" flipH="1" flipV="1">
            <a:off x="5607124" y="2587722"/>
            <a:ext cx="31750" cy="1138238"/>
          </a:xfrm>
          <a:prstGeom prst="curvedConnector3">
            <a:avLst>
              <a:gd name="adj1" fmla="val 823005"/>
            </a:avLst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7207" name="AutoShape 73"/>
          <p:cNvCxnSpPr>
            <a:cxnSpLocks noChangeShapeType="1"/>
            <a:endCxn id="7205" idx="2"/>
          </p:cNvCxnSpPr>
          <p:nvPr/>
        </p:nvCxnSpPr>
        <p:spPr bwMode="auto">
          <a:xfrm>
            <a:off x="5085630" y="3248916"/>
            <a:ext cx="998538" cy="1587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208" name="AutoShape 75"/>
          <p:cNvCxnSpPr>
            <a:cxnSpLocks noChangeShapeType="1"/>
            <a:stCxn id="7205" idx="6"/>
            <a:endCxn id="7209" idx="2"/>
          </p:cNvCxnSpPr>
          <p:nvPr/>
        </p:nvCxnSpPr>
        <p:spPr bwMode="auto">
          <a:xfrm>
            <a:off x="6300068" y="3248916"/>
            <a:ext cx="855662" cy="1587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209" name="Oval 68"/>
          <p:cNvSpPr>
            <a:spLocks noChangeArrowheads="1"/>
          </p:cNvSpPr>
          <p:nvPr/>
        </p:nvSpPr>
        <p:spPr bwMode="auto">
          <a:xfrm>
            <a:off x="7155730" y="3140966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210" name="AutoShape 72"/>
          <p:cNvCxnSpPr>
            <a:cxnSpLocks noChangeShapeType="1"/>
            <a:stCxn id="7209" idx="7"/>
          </p:cNvCxnSpPr>
          <p:nvPr/>
        </p:nvCxnSpPr>
        <p:spPr bwMode="auto">
          <a:xfrm rot="5400000" flipH="1" flipV="1">
            <a:off x="7928843" y="2552003"/>
            <a:ext cx="31750" cy="1209675"/>
          </a:xfrm>
          <a:prstGeom prst="curvedConnector3">
            <a:avLst>
              <a:gd name="adj1" fmla="val 823005"/>
            </a:avLst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7211" name="AutoShape 73"/>
          <p:cNvCxnSpPr>
            <a:cxnSpLocks noChangeShapeType="1"/>
            <a:stCxn id="7209" idx="6"/>
          </p:cNvCxnSpPr>
          <p:nvPr/>
        </p:nvCxnSpPr>
        <p:spPr bwMode="auto">
          <a:xfrm>
            <a:off x="7371630" y="3248916"/>
            <a:ext cx="712788" cy="34925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213" name="Oval 68"/>
          <p:cNvSpPr>
            <a:spLocks noChangeArrowheads="1"/>
          </p:cNvSpPr>
          <p:nvPr/>
        </p:nvSpPr>
        <p:spPr bwMode="auto">
          <a:xfrm>
            <a:off x="2583730" y="4298799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215" name="AutoShape 72"/>
          <p:cNvCxnSpPr>
            <a:cxnSpLocks noChangeShapeType="1"/>
            <a:stCxn id="7213" idx="7"/>
          </p:cNvCxnSpPr>
          <p:nvPr/>
        </p:nvCxnSpPr>
        <p:spPr bwMode="auto">
          <a:xfrm rot="5400000" flipH="1" flipV="1">
            <a:off x="3285405" y="3781274"/>
            <a:ext cx="31750" cy="1066800"/>
          </a:xfrm>
          <a:prstGeom prst="curvedConnector3">
            <a:avLst>
              <a:gd name="adj1" fmla="val 823005"/>
            </a:avLst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7216" name="AutoShape 73"/>
          <p:cNvCxnSpPr>
            <a:cxnSpLocks noChangeShapeType="1"/>
            <a:stCxn id="7213" idx="6"/>
          </p:cNvCxnSpPr>
          <p:nvPr/>
        </p:nvCxnSpPr>
        <p:spPr bwMode="auto">
          <a:xfrm>
            <a:off x="2799630" y="4406749"/>
            <a:ext cx="927100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217" name="AutoShape 75"/>
          <p:cNvCxnSpPr>
            <a:cxnSpLocks noChangeShapeType="1"/>
          </p:cNvCxnSpPr>
          <p:nvPr/>
        </p:nvCxnSpPr>
        <p:spPr bwMode="auto">
          <a:xfrm>
            <a:off x="3942630" y="4406749"/>
            <a:ext cx="927100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220" name="AutoShape 72"/>
          <p:cNvCxnSpPr>
            <a:cxnSpLocks noChangeShapeType="1"/>
          </p:cNvCxnSpPr>
          <p:nvPr/>
        </p:nvCxnSpPr>
        <p:spPr bwMode="auto">
          <a:xfrm rot="5400000" flipH="1" flipV="1">
            <a:off x="5607124" y="3745555"/>
            <a:ext cx="31750" cy="1138238"/>
          </a:xfrm>
          <a:prstGeom prst="curvedConnector3">
            <a:avLst>
              <a:gd name="adj1" fmla="val 823005"/>
            </a:avLst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7221" name="AutoShape 73"/>
          <p:cNvCxnSpPr>
            <a:cxnSpLocks noChangeShapeType="1"/>
          </p:cNvCxnSpPr>
          <p:nvPr/>
        </p:nvCxnSpPr>
        <p:spPr bwMode="auto">
          <a:xfrm>
            <a:off x="5085630" y="4406749"/>
            <a:ext cx="998538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222" name="AutoShape 75"/>
          <p:cNvCxnSpPr>
            <a:cxnSpLocks noChangeShapeType="1"/>
            <a:endCxn id="7223" idx="2"/>
          </p:cNvCxnSpPr>
          <p:nvPr/>
        </p:nvCxnSpPr>
        <p:spPr bwMode="auto">
          <a:xfrm>
            <a:off x="6300068" y="4406749"/>
            <a:ext cx="855662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223" name="Oval 68"/>
          <p:cNvSpPr>
            <a:spLocks noChangeArrowheads="1"/>
          </p:cNvSpPr>
          <p:nvPr/>
        </p:nvSpPr>
        <p:spPr bwMode="auto">
          <a:xfrm>
            <a:off x="7155730" y="4298799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224" name="AutoShape 72"/>
          <p:cNvCxnSpPr>
            <a:cxnSpLocks noChangeShapeType="1"/>
            <a:stCxn id="7223" idx="7"/>
          </p:cNvCxnSpPr>
          <p:nvPr/>
        </p:nvCxnSpPr>
        <p:spPr bwMode="auto">
          <a:xfrm rot="5400000" flipH="1" flipV="1">
            <a:off x="7928843" y="3709836"/>
            <a:ext cx="31750" cy="1209675"/>
          </a:xfrm>
          <a:prstGeom prst="curvedConnector3">
            <a:avLst>
              <a:gd name="adj1" fmla="val 823005"/>
            </a:avLst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7225" name="AutoShape 73"/>
          <p:cNvCxnSpPr>
            <a:cxnSpLocks noChangeShapeType="1"/>
            <a:stCxn id="7223" idx="6"/>
          </p:cNvCxnSpPr>
          <p:nvPr/>
        </p:nvCxnSpPr>
        <p:spPr bwMode="auto">
          <a:xfrm>
            <a:off x="7371630" y="4406749"/>
            <a:ext cx="712788" cy="34925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227" name="Oval 68"/>
          <p:cNvSpPr>
            <a:spLocks noChangeArrowheads="1"/>
          </p:cNvSpPr>
          <p:nvPr/>
        </p:nvSpPr>
        <p:spPr bwMode="auto">
          <a:xfrm>
            <a:off x="2583731" y="5373213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229" name="AutoShape 72"/>
          <p:cNvCxnSpPr>
            <a:cxnSpLocks noChangeShapeType="1"/>
            <a:stCxn id="7227" idx="7"/>
          </p:cNvCxnSpPr>
          <p:nvPr/>
        </p:nvCxnSpPr>
        <p:spPr bwMode="auto">
          <a:xfrm rot="5400000" flipH="1" flipV="1">
            <a:off x="3285406" y="4855688"/>
            <a:ext cx="31750" cy="1066800"/>
          </a:xfrm>
          <a:prstGeom prst="curvedConnector3">
            <a:avLst>
              <a:gd name="adj1" fmla="val 823005"/>
            </a:avLst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7230" name="AutoShape 73"/>
          <p:cNvCxnSpPr>
            <a:cxnSpLocks noChangeShapeType="1"/>
            <a:stCxn id="7227" idx="6"/>
          </p:cNvCxnSpPr>
          <p:nvPr/>
        </p:nvCxnSpPr>
        <p:spPr bwMode="auto">
          <a:xfrm>
            <a:off x="2799631" y="5481163"/>
            <a:ext cx="927100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231" name="AutoShape 75"/>
          <p:cNvCxnSpPr>
            <a:cxnSpLocks noChangeShapeType="1"/>
          </p:cNvCxnSpPr>
          <p:nvPr/>
        </p:nvCxnSpPr>
        <p:spPr bwMode="auto">
          <a:xfrm>
            <a:off x="3942631" y="5481163"/>
            <a:ext cx="927100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234" name="AutoShape 72"/>
          <p:cNvCxnSpPr>
            <a:cxnSpLocks noChangeShapeType="1"/>
          </p:cNvCxnSpPr>
          <p:nvPr/>
        </p:nvCxnSpPr>
        <p:spPr bwMode="auto">
          <a:xfrm rot="5400000" flipH="1" flipV="1">
            <a:off x="5607125" y="4819969"/>
            <a:ext cx="31750" cy="1138238"/>
          </a:xfrm>
          <a:prstGeom prst="curvedConnector3">
            <a:avLst>
              <a:gd name="adj1" fmla="val 823005"/>
            </a:avLst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7235" name="AutoShape 73"/>
          <p:cNvCxnSpPr>
            <a:cxnSpLocks noChangeShapeType="1"/>
          </p:cNvCxnSpPr>
          <p:nvPr/>
        </p:nvCxnSpPr>
        <p:spPr bwMode="auto">
          <a:xfrm>
            <a:off x="5085631" y="5481163"/>
            <a:ext cx="998538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236" name="AutoShape 75"/>
          <p:cNvCxnSpPr>
            <a:cxnSpLocks noChangeShapeType="1"/>
            <a:endCxn id="7237" idx="2"/>
          </p:cNvCxnSpPr>
          <p:nvPr/>
        </p:nvCxnSpPr>
        <p:spPr bwMode="auto">
          <a:xfrm>
            <a:off x="6300069" y="5481163"/>
            <a:ext cx="855662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237" name="Oval 68"/>
          <p:cNvSpPr>
            <a:spLocks noChangeArrowheads="1"/>
          </p:cNvSpPr>
          <p:nvPr/>
        </p:nvSpPr>
        <p:spPr bwMode="auto">
          <a:xfrm>
            <a:off x="7155731" y="5373213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238" name="AutoShape 72"/>
          <p:cNvCxnSpPr>
            <a:cxnSpLocks noChangeShapeType="1"/>
            <a:stCxn id="7237" idx="7"/>
          </p:cNvCxnSpPr>
          <p:nvPr/>
        </p:nvCxnSpPr>
        <p:spPr bwMode="auto">
          <a:xfrm rot="5400000" flipH="1" flipV="1">
            <a:off x="7928844" y="4784250"/>
            <a:ext cx="31750" cy="1209675"/>
          </a:xfrm>
          <a:prstGeom prst="curvedConnector3">
            <a:avLst>
              <a:gd name="adj1" fmla="val 823005"/>
            </a:avLst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7239" name="AutoShape 73"/>
          <p:cNvCxnSpPr>
            <a:cxnSpLocks noChangeShapeType="1"/>
            <a:stCxn id="7237" idx="6"/>
          </p:cNvCxnSpPr>
          <p:nvPr/>
        </p:nvCxnSpPr>
        <p:spPr bwMode="auto">
          <a:xfrm>
            <a:off x="7371631" y="5481163"/>
            <a:ext cx="712788" cy="34925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252" name="AutoShape 72"/>
          <p:cNvCxnSpPr>
            <a:cxnSpLocks noChangeShapeType="1"/>
          </p:cNvCxnSpPr>
          <p:nvPr/>
        </p:nvCxnSpPr>
        <p:spPr bwMode="auto">
          <a:xfrm rot="5400000" flipH="1" flipV="1">
            <a:off x="8008839" y="4922562"/>
            <a:ext cx="31750" cy="1209675"/>
          </a:xfrm>
          <a:prstGeom prst="curvedConnector3">
            <a:avLst>
              <a:gd name="adj1" fmla="val 823005"/>
            </a:avLst>
          </a:prstGeom>
          <a:noFill/>
          <a:ln w="9525">
            <a:noFill/>
            <a:round/>
            <a:headEnd/>
            <a:tailEnd type="triangle" w="med" len="med"/>
          </a:ln>
        </p:spPr>
      </p:cxnSp>
      <p:sp>
        <p:nvSpPr>
          <p:cNvPr id="91" name="内容占位符 2"/>
          <p:cNvSpPr txBox="1">
            <a:spLocks/>
          </p:cNvSpPr>
          <p:nvPr/>
        </p:nvSpPr>
        <p:spPr>
          <a:xfrm>
            <a:off x="395537" y="1268760"/>
            <a:ext cx="1872208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</a:t>
            </a:r>
            <a:r>
              <a:rPr kumimoji="0" lang="el-GR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φ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 </a:t>
            </a:r>
            <a:r>
              <a:rPr kumimoji="0" lang="el-GR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φ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l-GR" altLang="zh-CN" sz="3200" dirty="0" smtClean="0"/>
              <a:t>Ψ 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 </a:t>
            </a:r>
            <a:r>
              <a:rPr lang="el-GR" altLang="zh-CN" sz="3200" dirty="0" smtClean="0"/>
              <a:t>φ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lvl="0" indent="-342900">
              <a:spcBef>
                <a:spcPct val="20000"/>
              </a:spcBef>
            </a:pP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 </a:t>
            </a:r>
            <a:r>
              <a:rPr kumimoji="0" lang="el-GR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φ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l-GR" altLang="zh-CN" sz="3200" dirty="0" smtClean="0"/>
              <a:t>Ψ 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 </a:t>
            </a:r>
            <a:r>
              <a:rPr lang="el-GR" altLang="zh-CN" sz="3200" dirty="0" smtClean="0"/>
              <a:t>φ</a:t>
            </a:r>
            <a:r>
              <a:rPr lang="en-US" altLang="zh-CN" sz="3200" dirty="0" smtClean="0"/>
              <a:t> 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6" name="上箭头 95"/>
          <p:cNvSpPr/>
          <p:nvPr/>
        </p:nvSpPr>
        <p:spPr>
          <a:xfrm rot="18181986" flipV="1">
            <a:off x="2129163" y="2695623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Ψ </a:t>
            </a:r>
            <a:endParaRPr lang="zh-CN" altLang="en-US" dirty="0"/>
          </a:p>
        </p:txBody>
      </p:sp>
      <p:sp>
        <p:nvSpPr>
          <p:cNvPr id="97" name="上箭头 96"/>
          <p:cNvSpPr/>
          <p:nvPr/>
        </p:nvSpPr>
        <p:spPr>
          <a:xfrm rot="18181986" flipV="1">
            <a:off x="3240338" y="2694181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Ψ </a:t>
            </a:r>
            <a:endParaRPr lang="zh-CN" altLang="en-US" dirty="0"/>
          </a:p>
        </p:txBody>
      </p:sp>
      <p:sp>
        <p:nvSpPr>
          <p:cNvPr id="98" name="上箭头 97"/>
          <p:cNvSpPr/>
          <p:nvPr/>
        </p:nvSpPr>
        <p:spPr>
          <a:xfrm rot="18181986" flipV="1">
            <a:off x="4536481" y="2694182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Ψ </a:t>
            </a:r>
            <a:endParaRPr lang="zh-CN" altLang="en-US" dirty="0"/>
          </a:p>
        </p:txBody>
      </p:sp>
      <p:sp>
        <p:nvSpPr>
          <p:cNvPr id="101" name="上箭头 100"/>
          <p:cNvSpPr/>
          <p:nvPr/>
        </p:nvSpPr>
        <p:spPr>
          <a:xfrm rot="18181986" flipV="1">
            <a:off x="3374657" y="1171746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02" name="上箭头 101"/>
          <p:cNvSpPr/>
          <p:nvPr/>
        </p:nvSpPr>
        <p:spPr>
          <a:xfrm rot="18181986" flipV="1">
            <a:off x="5616601" y="2046110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03" name="上箭头 102"/>
          <p:cNvSpPr/>
          <p:nvPr/>
        </p:nvSpPr>
        <p:spPr>
          <a:xfrm rot="18181986" flipV="1">
            <a:off x="5616602" y="2694181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04" name="上箭头 103"/>
          <p:cNvSpPr/>
          <p:nvPr/>
        </p:nvSpPr>
        <p:spPr>
          <a:xfrm rot="18181986" flipV="1">
            <a:off x="2096767" y="3857149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05" name="上箭头 104"/>
          <p:cNvSpPr/>
          <p:nvPr/>
        </p:nvSpPr>
        <p:spPr>
          <a:xfrm rot="18181986" flipV="1">
            <a:off x="3312345" y="3857151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06" name="上箭头 105"/>
          <p:cNvSpPr/>
          <p:nvPr/>
        </p:nvSpPr>
        <p:spPr>
          <a:xfrm rot="18181986" flipV="1">
            <a:off x="4464474" y="3857149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07" name="上箭头 106"/>
          <p:cNvSpPr/>
          <p:nvPr/>
        </p:nvSpPr>
        <p:spPr>
          <a:xfrm rot="18181986" flipV="1">
            <a:off x="5616602" y="3857150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08" name="上箭头 107"/>
          <p:cNvSpPr/>
          <p:nvPr/>
        </p:nvSpPr>
        <p:spPr>
          <a:xfrm rot="18181986" flipV="1">
            <a:off x="6768730" y="3857148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09" name="Oval 68"/>
          <p:cNvSpPr>
            <a:spLocks noChangeArrowheads="1"/>
          </p:cNvSpPr>
          <p:nvPr/>
        </p:nvSpPr>
        <p:spPr bwMode="auto">
          <a:xfrm>
            <a:off x="2574033" y="5805261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111" name="AutoShape 72"/>
          <p:cNvCxnSpPr>
            <a:cxnSpLocks noChangeShapeType="1"/>
            <a:stCxn id="109" idx="7"/>
          </p:cNvCxnSpPr>
          <p:nvPr/>
        </p:nvCxnSpPr>
        <p:spPr bwMode="auto">
          <a:xfrm rot="5400000" flipH="1" flipV="1">
            <a:off x="3275708" y="5287736"/>
            <a:ext cx="31750" cy="1066800"/>
          </a:xfrm>
          <a:prstGeom prst="curvedConnector3">
            <a:avLst>
              <a:gd name="adj1" fmla="val 823005"/>
            </a:avLst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112" name="AutoShape 73"/>
          <p:cNvCxnSpPr>
            <a:cxnSpLocks noChangeShapeType="1"/>
            <a:stCxn id="109" idx="6"/>
          </p:cNvCxnSpPr>
          <p:nvPr/>
        </p:nvCxnSpPr>
        <p:spPr bwMode="auto">
          <a:xfrm>
            <a:off x="2789933" y="5913211"/>
            <a:ext cx="927100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3" name="AutoShape 75"/>
          <p:cNvCxnSpPr>
            <a:cxnSpLocks noChangeShapeType="1"/>
          </p:cNvCxnSpPr>
          <p:nvPr/>
        </p:nvCxnSpPr>
        <p:spPr bwMode="auto">
          <a:xfrm>
            <a:off x="3932933" y="5913211"/>
            <a:ext cx="927100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15" name="Oval 69"/>
          <p:cNvSpPr>
            <a:spLocks noChangeArrowheads="1"/>
          </p:cNvSpPr>
          <p:nvPr/>
        </p:nvSpPr>
        <p:spPr bwMode="auto">
          <a:xfrm>
            <a:off x="6074471" y="5805261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116" name="AutoShape 72"/>
          <p:cNvCxnSpPr>
            <a:cxnSpLocks noChangeShapeType="1"/>
            <a:endCxn id="115" idx="0"/>
          </p:cNvCxnSpPr>
          <p:nvPr/>
        </p:nvCxnSpPr>
        <p:spPr bwMode="auto">
          <a:xfrm rot="5400000" flipH="1" flipV="1">
            <a:off x="5597427" y="5252017"/>
            <a:ext cx="31750" cy="1138238"/>
          </a:xfrm>
          <a:prstGeom prst="curvedConnector3">
            <a:avLst>
              <a:gd name="adj1" fmla="val 823005"/>
            </a:avLst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117" name="AutoShape 73"/>
          <p:cNvCxnSpPr>
            <a:cxnSpLocks noChangeShapeType="1"/>
            <a:endCxn id="115" idx="2"/>
          </p:cNvCxnSpPr>
          <p:nvPr/>
        </p:nvCxnSpPr>
        <p:spPr bwMode="auto">
          <a:xfrm>
            <a:off x="5075933" y="5913211"/>
            <a:ext cx="998538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8" name="AutoShape 75"/>
          <p:cNvCxnSpPr>
            <a:cxnSpLocks noChangeShapeType="1"/>
            <a:stCxn id="115" idx="6"/>
            <a:endCxn id="119" idx="2"/>
          </p:cNvCxnSpPr>
          <p:nvPr/>
        </p:nvCxnSpPr>
        <p:spPr bwMode="auto">
          <a:xfrm>
            <a:off x="6290371" y="5913211"/>
            <a:ext cx="855662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19" name="Oval 68"/>
          <p:cNvSpPr>
            <a:spLocks noChangeArrowheads="1"/>
          </p:cNvSpPr>
          <p:nvPr/>
        </p:nvSpPr>
        <p:spPr bwMode="auto">
          <a:xfrm>
            <a:off x="7146033" y="5805261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120" name="AutoShape 73"/>
          <p:cNvCxnSpPr>
            <a:cxnSpLocks noChangeShapeType="1"/>
            <a:stCxn id="119" idx="6"/>
          </p:cNvCxnSpPr>
          <p:nvPr/>
        </p:nvCxnSpPr>
        <p:spPr bwMode="auto">
          <a:xfrm>
            <a:off x="7361933" y="5913211"/>
            <a:ext cx="712788" cy="34925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1" name="上箭头 120"/>
          <p:cNvSpPr/>
          <p:nvPr/>
        </p:nvSpPr>
        <p:spPr>
          <a:xfrm rot="18181986" flipV="1">
            <a:off x="2096767" y="4937268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22" name="上箭头 121"/>
          <p:cNvSpPr/>
          <p:nvPr/>
        </p:nvSpPr>
        <p:spPr>
          <a:xfrm rot="18181986" flipV="1">
            <a:off x="3248895" y="4937271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23" name="上箭头 122"/>
          <p:cNvSpPr/>
          <p:nvPr/>
        </p:nvSpPr>
        <p:spPr>
          <a:xfrm rot="18181986" flipV="1">
            <a:off x="4401024" y="4937269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24" name="上箭头 123"/>
          <p:cNvSpPr/>
          <p:nvPr/>
        </p:nvSpPr>
        <p:spPr>
          <a:xfrm rot="18181986" flipV="1">
            <a:off x="5553152" y="4937270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25" name="上箭头 124"/>
          <p:cNvSpPr/>
          <p:nvPr/>
        </p:nvSpPr>
        <p:spPr>
          <a:xfrm rot="18181986" flipV="1">
            <a:off x="6705280" y="4937268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26" name="上箭头 125"/>
          <p:cNvSpPr/>
          <p:nvPr/>
        </p:nvSpPr>
        <p:spPr>
          <a:xfrm rot="14369308" flipV="1">
            <a:off x="2166485" y="5940796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27" name="上箭头 126"/>
          <p:cNvSpPr/>
          <p:nvPr/>
        </p:nvSpPr>
        <p:spPr>
          <a:xfrm rot="14369308" flipV="1">
            <a:off x="3318611" y="5940799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28" name="上箭头 127"/>
          <p:cNvSpPr/>
          <p:nvPr/>
        </p:nvSpPr>
        <p:spPr>
          <a:xfrm rot="14369308" flipV="1">
            <a:off x="4470740" y="5940797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31" name="上箭头 130"/>
          <p:cNvSpPr/>
          <p:nvPr/>
        </p:nvSpPr>
        <p:spPr>
          <a:xfrm rot="18181986" flipV="1">
            <a:off x="7857406" y="3857150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32" name="上箭头 131"/>
          <p:cNvSpPr/>
          <p:nvPr/>
        </p:nvSpPr>
        <p:spPr>
          <a:xfrm rot="18181986" flipV="1">
            <a:off x="7771586" y="4986803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35" name="上箭头 134"/>
          <p:cNvSpPr/>
          <p:nvPr/>
        </p:nvSpPr>
        <p:spPr>
          <a:xfrm rot="14369308" flipV="1">
            <a:off x="5694876" y="5940797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36" name="上箭头 135"/>
          <p:cNvSpPr/>
          <p:nvPr/>
        </p:nvSpPr>
        <p:spPr>
          <a:xfrm rot="7302273" flipV="1">
            <a:off x="6258293" y="5920570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Ψ</a:t>
            </a:r>
            <a:endParaRPr lang="zh-CN" altLang="en-US" dirty="0"/>
          </a:p>
        </p:txBody>
      </p:sp>
      <p:sp>
        <p:nvSpPr>
          <p:cNvPr id="137" name="上箭头 136"/>
          <p:cNvSpPr/>
          <p:nvPr/>
        </p:nvSpPr>
        <p:spPr>
          <a:xfrm flipV="1">
            <a:off x="2483768" y="1196752"/>
            <a:ext cx="432048" cy="376691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/>
              <a:t>s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 1"/>
          <p:cNvSpPr>
            <a:spLocks noGrp="1"/>
          </p:cNvSpPr>
          <p:nvPr>
            <p:ph type="title"/>
          </p:nvPr>
        </p:nvSpPr>
        <p:spPr>
          <a:xfrm>
            <a:off x="428625" y="1"/>
            <a:ext cx="8229600" cy="1052735"/>
          </a:xfrm>
        </p:spPr>
        <p:txBody>
          <a:bodyPr/>
          <a:lstStyle/>
          <a:p>
            <a:pPr eaLnBrk="1" hangingPunct="1"/>
            <a:r>
              <a:rPr lang="en-US" altLang="zh-CN" dirty="0" smtClean="0"/>
              <a:t>Bounded Semantics (k=4)</a:t>
            </a:r>
            <a:endParaRPr lang="zh-CN" altLang="en-US" dirty="0" smtClean="0"/>
          </a:p>
        </p:txBody>
      </p:sp>
      <p:sp>
        <p:nvSpPr>
          <p:cNvPr id="7171" name="Oval 68"/>
          <p:cNvSpPr>
            <a:spLocks noChangeArrowheads="1"/>
          </p:cNvSpPr>
          <p:nvPr/>
        </p:nvSpPr>
        <p:spPr bwMode="auto">
          <a:xfrm>
            <a:off x="2574032" y="1628798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7172" name="Oval 69"/>
          <p:cNvSpPr>
            <a:spLocks noChangeArrowheads="1"/>
          </p:cNvSpPr>
          <p:nvPr/>
        </p:nvSpPr>
        <p:spPr bwMode="auto">
          <a:xfrm>
            <a:off x="3717032" y="1628798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173" name="AutoShape 72"/>
          <p:cNvCxnSpPr>
            <a:cxnSpLocks noChangeShapeType="1"/>
            <a:stCxn id="7171" idx="7"/>
          </p:cNvCxnSpPr>
          <p:nvPr/>
        </p:nvCxnSpPr>
        <p:spPr bwMode="auto">
          <a:xfrm rot="5400000" flipH="1" flipV="1">
            <a:off x="3413642" y="952362"/>
            <a:ext cx="52727" cy="1363382"/>
          </a:xfrm>
          <a:prstGeom prst="curvedConnector2">
            <a:avLst/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7174" name="AutoShape 73"/>
          <p:cNvCxnSpPr>
            <a:cxnSpLocks noChangeShapeType="1"/>
            <a:stCxn id="7171" idx="6"/>
            <a:endCxn id="7172" idx="2"/>
          </p:cNvCxnSpPr>
          <p:nvPr/>
        </p:nvCxnSpPr>
        <p:spPr bwMode="auto">
          <a:xfrm>
            <a:off x="2789932" y="1736748"/>
            <a:ext cx="927100" cy="1587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175" name="AutoShape 75"/>
          <p:cNvCxnSpPr>
            <a:cxnSpLocks noChangeShapeType="1"/>
            <a:stCxn id="7172" idx="6"/>
            <a:endCxn id="7176" idx="2"/>
          </p:cNvCxnSpPr>
          <p:nvPr/>
        </p:nvCxnSpPr>
        <p:spPr bwMode="auto">
          <a:xfrm>
            <a:off x="3932932" y="1736748"/>
            <a:ext cx="927100" cy="1587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176" name="Oval 68"/>
          <p:cNvSpPr>
            <a:spLocks noChangeArrowheads="1"/>
          </p:cNvSpPr>
          <p:nvPr/>
        </p:nvSpPr>
        <p:spPr bwMode="auto">
          <a:xfrm>
            <a:off x="4860032" y="1628798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7177" name="Oval 69"/>
          <p:cNvSpPr>
            <a:spLocks noChangeArrowheads="1"/>
          </p:cNvSpPr>
          <p:nvPr/>
        </p:nvSpPr>
        <p:spPr bwMode="auto">
          <a:xfrm>
            <a:off x="6074470" y="1628798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178" name="AutoShape 72"/>
          <p:cNvCxnSpPr>
            <a:cxnSpLocks noChangeShapeType="1"/>
            <a:stCxn id="7176" idx="7"/>
            <a:endCxn id="7177" idx="0"/>
          </p:cNvCxnSpPr>
          <p:nvPr/>
        </p:nvCxnSpPr>
        <p:spPr bwMode="auto">
          <a:xfrm rot="5400000" flipH="1" flipV="1">
            <a:off x="5597426" y="1075554"/>
            <a:ext cx="31750" cy="1138238"/>
          </a:xfrm>
          <a:prstGeom prst="curvedConnector3">
            <a:avLst>
              <a:gd name="adj1" fmla="val 823005"/>
            </a:avLst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7179" name="AutoShape 73"/>
          <p:cNvCxnSpPr>
            <a:cxnSpLocks noChangeShapeType="1"/>
            <a:stCxn id="7176" idx="6"/>
            <a:endCxn id="7177" idx="2"/>
          </p:cNvCxnSpPr>
          <p:nvPr/>
        </p:nvCxnSpPr>
        <p:spPr bwMode="auto">
          <a:xfrm>
            <a:off x="5075932" y="1736748"/>
            <a:ext cx="998538" cy="1587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180" name="AutoShape 75"/>
          <p:cNvCxnSpPr>
            <a:cxnSpLocks noChangeShapeType="1"/>
            <a:stCxn id="7177" idx="6"/>
            <a:endCxn id="7181" idx="2"/>
          </p:cNvCxnSpPr>
          <p:nvPr/>
        </p:nvCxnSpPr>
        <p:spPr bwMode="auto">
          <a:xfrm>
            <a:off x="6290370" y="1736748"/>
            <a:ext cx="855662" cy="1587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181" name="Oval 68"/>
          <p:cNvSpPr>
            <a:spLocks noChangeArrowheads="1"/>
          </p:cNvSpPr>
          <p:nvPr/>
        </p:nvSpPr>
        <p:spPr bwMode="auto">
          <a:xfrm>
            <a:off x="7146032" y="1628798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7185" name="Oval 68"/>
          <p:cNvSpPr>
            <a:spLocks noChangeArrowheads="1"/>
          </p:cNvSpPr>
          <p:nvPr/>
        </p:nvSpPr>
        <p:spPr bwMode="auto">
          <a:xfrm>
            <a:off x="2583730" y="2498028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187" name="AutoShape 72"/>
          <p:cNvCxnSpPr>
            <a:cxnSpLocks noChangeShapeType="1"/>
            <a:stCxn id="7185" idx="7"/>
          </p:cNvCxnSpPr>
          <p:nvPr/>
        </p:nvCxnSpPr>
        <p:spPr bwMode="auto">
          <a:xfrm rot="5400000" flipH="1" flipV="1">
            <a:off x="3285405" y="1980503"/>
            <a:ext cx="31750" cy="1066800"/>
          </a:xfrm>
          <a:prstGeom prst="curvedConnector3">
            <a:avLst>
              <a:gd name="adj1" fmla="val 823005"/>
            </a:avLst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7188" name="AutoShape 73"/>
          <p:cNvCxnSpPr>
            <a:cxnSpLocks noChangeShapeType="1"/>
            <a:stCxn id="7185" idx="6"/>
          </p:cNvCxnSpPr>
          <p:nvPr/>
        </p:nvCxnSpPr>
        <p:spPr bwMode="auto">
          <a:xfrm>
            <a:off x="2799630" y="2605978"/>
            <a:ext cx="927100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189" name="AutoShape 75"/>
          <p:cNvCxnSpPr>
            <a:cxnSpLocks noChangeShapeType="1"/>
          </p:cNvCxnSpPr>
          <p:nvPr/>
        </p:nvCxnSpPr>
        <p:spPr bwMode="auto">
          <a:xfrm>
            <a:off x="3942630" y="2605978"/>
            <a:ext cx="927100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191" name="Oval 69"/>
          <p:cNvSpPr>
            <a:spLocks noChangeArrowheads="1"/>
          </p:cNvSpPr>
          <p:nvPr/>
        </p:nvSpPr>
        <p:spPr bwMode="auto">
          <a:xfrm>
            <a:off x="6084168" y="2498028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192" name="AutoShape 72"/>
          <p:cNvCxnSpPr>
            <a:cxnSpLocks noChangeShapeType="1"/>
            <a:endCxn id="7191" idx="0"/>
          </p:cNvCxnSpPr>
          <p:nvPr/>
        </p:nvCxnSpPr>
        <p:spPr bwMode="auto">
          <a:xfrm rot="5400000" flipH="1" flipV="1">
            <a:off x="5607124" y="1944784"/>
            <a:ext cx="31750" cy="1138238"/>
          </a:xfrm>
          <a:prstGeom prst="curvedConnector3">
            <a:avLst>
              <a:gd name="adj1" fmla="val 823005"/>
            </a:avLst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7193" name="AutoShape 73"/>
          <p:cNvCxnSpPr>
            <a:cxnSpLocks noChangeShapeType="1"/>
            <a:endCxn id="7191" idx="2"/>
          </p:cNvCxnSpPr>
          <p:nvPr/>
        </p:nvCxnSpPr>
        <p:spPr bwMode="auto">
          <a:xfrm>
            <a:off x="5085630" y="2605978"/>
            <a:ext cx="998538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194" name="AutoShape 75"/>
          <p:cNvCxnSpPr>
            <a:cxnSpLocks noChangeShapeType="1"/>
            <a:stCxn id="7191" idx="6"/>
            <a:endCxn id="7195" idx="2"/>
          </p:cNvCxnSpPr>
          <p:nvPr/>
        </p:nvCxnSpPr>
        <p:spPr bwMode="auto">
          <a:xfrm>
            <a:off x="6300068" y="2605978"/>
            <a:ext cx="855662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195" name="Oval 68"/>
          <p:cNvSpPr>
            <a:spLocks noChangeArrowheads="1"/>
          </p:cNvSpPr>
          <p:nvPr/>
        </p:nvSpPr>
        <p:spPr bwMode="auto">
          <a:xfrm>
            <a:off x="7155730" y="2498028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7199" name="Oval 68"/>
          <p:cNvSpPr>
            <a:spLocks noChangeArrowheads="1"/>
          </p:cNvSpPr>
          <p:nvPr/>
        </p:nvSpPr>
        <p:spPr bwMode="auto">
          <a:xfrm>
            <a:off x="2583730" y="3140966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201" name="AutoShape 72"/>
          <p:cNvCxnSpPr>
            <a:cxnSpLocks noChangeShapeType="1"/>
            <a:stCxn id="7199" idx="7"/>
          </p:cNvCxnSpPr>
          <p:nvPr/>
        </p:nvCxnSpPr>
        <p:spPr bwMode="auto">
          <a:xfrm rot="5400000" flipH="1" flipV="1">
            <a:off x="3285405" y="2623441"/>
            <a:ext cx="31750" cy="1066800"/>
          </a:xfrm>
          <a:prstGeom prst="curvedConnector3">
            <a:avLst>
              <a:gd name="adj1" fmla="val 823005"/>
            </a:avLst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7202" name="AutoShape 73"/>
          <p:cNvCxnSpPr>
            <a:cxnSpLocks noChangeShapeType="1"/>
            <a:stCxn id="7199" idx="6"/>
          </p:cNvCxnSpPr>
          <p:nvPr/>
        </p:nvCxnSpPr>
        <p:spPr bwMode="auto">
          <a:xfrm>
            <a:off x="2799630" y="3248916"/>
            <a:ext cx="927100" cy="1587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203" name="AutoShape 75"/>
          <p:cNvCxnSpPr>
            <a:cxnSpLocks noChangeShapeType="1"/>
          </p:cNvCxnSpPr>
          <p:nvPr/>
        </p:nvCxnSpPr>
        <p:spPr bwMode="auto">
          <a:xfrm>
            <a:off x="3942630" y="3248916"/>
            <a:ext cx="927100" cy="1587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205" name="Oval 69"/>
          <p:cNvSpPr>
            <a:spLocks noChangeArrowheads="1"/>
          </p:cNvSpPr>
          <p:nvPr/>
        </p:nvSpPr>
        <p:spPr bwMode="auto">
          <a:xfrm>
            <a:off x="6084168" y="3140966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206" name="AutoShape 72"/>
          <p:cNvCxnSpPr>
            <a:cxnSpLocks noChangeShapeType="1"/>
            <a:endCxn id="7205" idx="0"/>
          </p:cNvCxnSpPr>
          <p:nvPr/>
        </p:nvCxnSpPr>
        <p:spPr bwMode="auto">
          <a:xfrm rot="5400000" flipH="1" flipV="1">
            <a:off x="5607124" y="2587722"/>
            <a:ext cx="31750" cy="1138238"/>
          </a:xfrm>
          <a:prstGeom prst="curvedConnector3">
            <a:avLst>
              <a:gd name="adj1" fmla="val 823005"/>
            </a:avLst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7207" name="AutoShape 73"/>
          <p:cNvCxnSpPr>
            <a:cxnSpLocks noChangeShapeType="1"/>
            <a:endCxn id="7205" idx="2"/>
          </p:cNvCxnSpPr>
          <p:nvPr/>
        </p:nvCxnSpPr>
        <p:spPr bwMode="auto">
          <a:xfrm>
            <a:off x="5085630" y="3248916"/>
            <a:ext cx="998538" cy="1587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208" name="AutoShape 75"/>
          <p:cNvCxnSpPr>
            <a:cxnSpLocks noChangeShapeType="1"/>
            <a:stCxn id="7205" idx="6"/>
            <a:endCxn id="7209" idx="2"/>
          </p:cNvCxnSpPr>
          <p:nvPr/>
        </p:nvCxnSpPr>
        <p:spPr bwMode="auto">
          <a:xfrm>
            <a:off x="6300068" y="3248916"/>
            <a:ext cx="855662" cy="1587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209" name="Oval 68"/>
          <p:cNvSpPr>
            <a:spLocks noChangeArrowheads="1"/>
          </p:cNvSpPr>
          <p:nvPr/>
        </p:nvSpPr>
        <p:spPr bwMode="auto">
          <a:xfrm>
            <a:off x="7155730" y="3140966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7213" name="Oval 68"/>
          <p:cNvSpPr>
            <a:spLocks noChangeArrowheads="1"/>
          </p:cNvSpPr>
          <p:nvPr/>
        </p:nvSpPr>
        <p:spPr bwMode="auto">
          <a:xfrm>
            <a:off x="2583730" y="4298799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215" name="AutoShape 72"/>
          <p:cNvCxnSpPr>
            <a:cxnSpLocks noChangeShapeType="1"/>
            <a:stCxn id="7213" idx="7"/>
          </p:cNvCxnSpPr>
          <p:nvPr/>
        </p:nvCxnSpPr>
        <p:spPr bwMode="auto">
          <a:xfrm rot="5400000" flipH="1" flipV="1">
            <a:off x="3285405" y="3781274"/>
            <a:ext cx="31750" cy="1066800"/>
          </a:xfrm>
          <a:prstGeom prst="curvedConnector3">
            <a:avLst>
              <a:gd name="adj1" fmla="val 823005"/>
            </a:avLst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7216" name="AutoShape 73"/>
          <p:cNvCxnSpPr>
            <a:cxnSpLocks noChangeShapeType="1"/>
            <a:stCxn id="7213" idx="6"/>
          </p:cNvCxnSpPr>
          <p:nvPr/>
        </p:nvCxnSpPr>
        <p:spPr bwMode="auto">
          <a:xfrm>
            <a:off x="2799630" y="4406749"/>
            <a:ext cx="927100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217" name="AutoShape 75"/>
          <p:cNvCxnSpPr>
            <a:cxnSpLocks noChangeShapeType="1"/>
          </p:cNvCxnSpPr>
          <p:nvPr/>
        </p:nvCxnSpPr>
        <p:spPr bwMode="auto">
          <a:xfrm>
            <a:off x="3942630" y="4406749"/>
            <a:ext cx="927100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220" name="AutoShape 72"/>
          <p:cNvCxnSpPr>
            <a:cxnSpLocks noChangeShapeType="1"/>
          </p:cNvCxnSpPr>
          <p:nvPr/>
        </p:nvCxnSpPr>
        <p:spPr bwMode="auto">
          <a:xfrm rot="5400000" flipH="1" flipV="1">
            <a:off x="5607124" y="3745555"/>
            <a:ext cx="31750" cy="1138238"/>
          </a:xfrm>
          <a:prstGeom prst="curvedConnector3">
            <a:avLst>
              <a:gd name="adj1" fmla="val 823005"/>
            </a:avLst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7221" name="AutoShape 73"/>
          <p:cNvCxnSpPr>
            <a:cxnSpLocks noChangeShapeType="1"/>
          </p:cNvCxnSpPr>
          <p:nvPr/>
        </p:nvCxnSpPr>
        <p:spPr bwMode="auto">
          <a:xfrm>
            <a:off x="5085630" y="4406749"/>
            <a:ext cx="998538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222" name="AutoShape 75"/>
          <p:cNvCxnSpPr>
            <a:cxnSpLocks noChangeShapeType="1"/>
            <a:endCxn id="7223" idx="2"/>
          </p:cNvCxnSpPr>
          <p:nvPr/>
        </p:nvCxnSpPr>
        <p:spPr bwMode="auto">
          <a:xfrm>
            <a:off x="6300068" y="4406749"/>
            <a:ext cx="855662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223" name="Oval 68"/>
          <p:cNvSpPr>
            <a:spLocks noChangeArrowheads="1"/>
          </p:cNvSpPr>
          <p:nvPr/>
        </p:nvSpPr>
        <p:spPr bwMode="auto">
          <a:xfrm>
            <a:off x="7155730" y="4298799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7227" name="Oval 68"/>
          <p:cNvSpPr>
            <a:spLocks noChangeArrowheads="1"/>
          </p:cNvSpPr>
          <p:nvPr/>
        </p:nvSpPr>
        <p:spPr bwMode="auto">
          <a:xfrm>
            <a:off x="2583731" y="5373213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229" name="AutoShape 72"/>
          <p:cNvCxnSpPr>
            <a:cxnSpLocks noChangeShapeType="1"/>
            <a:stCxn id="7227" idx="7"/>
          </p:cNvCxnSpPr>
          <p:nvPr/>
        </p:nvCxnSpPr>
        <p:spPr bwMode="auto">
          <a:xfrm rot="5400000" flipH="1" flipV="1">
            <a:off x="3285406" y="4855688"/>
            <a:ext cx="31750" cy="1066800"/>
          </a:xfrm>
          <a:prstGeom prst="curvedConnector3">
            <a:avLst>
              <a:gd name="adj1" fmla="val 823005"/>
            </a:avLst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7230" name="AutoShape 73"/>
          <p:cNvCxnSpPr>
            <a:cxnSpLocks noChangeShapeType="1"/>
            <a:stCxn id="7227" idx="6"/>
          </p:cNvCxnSpPr>
          <p:nvPr/>
        </p:nvCxnSpPr>
        <p:spPr bwMode="auto">
          <a:xfrm>
            <a:off x="2799631" y="5481163"/>
            <a:ext cx="927100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231" name="AutoShape 75"/>
          <p:cNvCxnSpPr>
            <a:cxnSpLocks noChangeShapeType="1"/>
          </p:cNvCxnSpPr>
          <p:nvPr/>
        </p:nvCxnSpPr>
        <p:spPr bwMode="auto">
          <a:xfrm>
            <a:off x="3942631" y="5481163"/>
            <a:ext cx="927100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234" name="AutoShape 72"/>
          <p:cNvCxnSpPr>
            <a:cxnSpLocks noChangeShapeType="1"/>
          </p:cNvCxnSpPr>
          <p:nvPr/>
        </p:nvCxnSpPr>
        <p:spPr bwMode="auto">
          <a:xfrm rot="5400000" flipH="1" flipV="1">
            <a:off x="5607125" y="4819969"/>
            <a:ext cx="31750" cy="1138238"/>
          </a:xfrm>
          <a:prstGeom prst="curvedConnector3">
            <a:avLst>
              <a:gd name="adj1" fmla="val 823005"/>
            </a:avLst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7235" name="AutoShape 73"/>
          <p:cNvCxnSpPr>
            <a:cxnSpLocks noChangeShapeType="1"/>
          </p:cNvCxnSpPr>
          <p:nvPr/>
        </p:nvCxnSpPr>
        <p:spPr bwMode="auto">
          <a:xfrm>
            <a:off x="5085631" y="5481163"/>
            <a:ext cx="998538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236" name="AutoShape 75"/>
          <p:cNvCxnSpPr>
            <a:cxnSpLocks noChangeShapeType="1"/>
            <a:endCxn id="7237" idx="2"/>
          </p:cNvCxnSpPr>
          <p:nvPr/>
        </p:nvCxnSpPr>
        <p:spPr bwMode="auto">
          <a:xfrm>
            <a:off x="6300069" y="5481163"/>
            <a:ext cx="855662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237" name="Oval 68"/>
          <p:cNvSpPr>
            <a:spLocks noChangeArrowheads="1"/>
          </p:cNvSpPr>
          <p:nvPr/>
        </p:nvSpPr>
        <p:spPr bwMode="auto">
          <a:xfrm>
            <a:off x="7155731" y="5373213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91" name="内容占位符 2"/>
          <p:cNvSpPr txBox="1">
            <a:spLocks/>
          </p:cNvSpPr>
          <p:nvPr/>
        </p:nvSpPr>
        <p:spPr>
          <a:xfrm>
            <a:off x="395537" y="1268760"/>
            <a:ext cx="1872208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</a:t>
            </a:r>
            <a:r>
              <a:rPr kumimoji="0" lang="el-GR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φ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 </a:t>
            </a:r>
            <a:r>
              <a:rPr kumimoji="0" lang="el-GR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φ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l-GR" altLang="zh-CN" sz="3200" dirty="0" smtClean="0"/>
              <a:t>Ψ 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 </a:t>
            </a:r>
            <a:r>
              <a:rPr lang="el-GR" altLang="zh-CN" sz="3200" dirty="0" smtClean="0"/>
              <a:t>φ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lvl="0" indent="-342900">
              <a:spcBef>
                <a:spcPct val="20000"/>
              </a:spcBef>
            </a:pP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 </a:t>
            </a:r>
            <a:r>
              <a:rPr kumimoji="0" lang="el-GR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φ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l-GR" altLang="zh-CN" sz="3200" dirty="0" smtClean="0"/>
              <a:t>Ψ 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 </a:t>
            </a:r>
            <a:r>
              <a:rPr lang="el-GR" altLang="zh-CN" sz="3200" dirty="0" smtClean="0"/>
              <a:t>φ</a:t>
            </a:r>
            <a:r>
              <a:rPr lang="en-US" altLang="zh-CN" sz="3200" dirty="0" smtClean="0"/>
              <a:t> 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6" name="上箭头 95"/>
          <p:cNvSpPr/>
          <p:nvPr/>
        </p:nvSpPr>
        <p:spPr>
          <a:xfrm rot="18181986" flipV="1">
            <a:off x="2129163" y="2695623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Ψ </a:t>
            </a:r>
            <a:endParaRPr lang="zh-CN" altLang="en-US" dirty="0"/>
          </a:p>
        </p:txBody>
      </p:sp>
      <p:sp>
        <p:nvSpPr>
          <p:cNvPr id="97" name="上箭头 96"/>
          <p:cNvSpPr/>
          <p:nvPr/>
        </p:nvSpPr>
        <p:spPr>
          <a:xfrm rot="18181986" flipV="1">
            <a:off x="3240338" y="2694181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Ψ </a:t>
            </a:r>
            <a:endParaRPr lang="zh-CN" altLang="en-US" dirty="0"/>
          </a:p>
        </p:txBody>
      </p:sp>
      <p:sp>
        <p:nvSpPr>
          <p:cNvPr id="98" name="上箭头 97"/>
          <p:cNvSpPr/>
          <p:nvPr/>
        </p:nvSpPr>
        <p:spPr>
          <a:xfrm rot="18181986" flipV="1">
            <a:off x="4536481" y="2694182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Ψ </a:t>
            </a:r>
            <a:endParaRPr lang="zh-CN" altLang="en-US" dirty="0"/>
          </a:p>
        </p:txBody>
      </p:sp>
      <p:sp>
        <p:nvSpPr>
          <p:cNvPr id="101" name="上箭头 100"/>
          <p:cNvSpPr/>
          <p:nvPr/>
        </p:nvSpPr>
        <p:spPr>
          <a:xfrm rot="18181986" flipV="1">
            <a:off x="3374657" y="1171746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02" name="上箭头 101"/>
          <p:cNvSpPr/>
          <p:nvPr/>
        </p:nvSpPr>
        <p:spPr>
          <a:xfrm rot="18181986" flipV="1">
            <a:off x="5616601" y="2046110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03" name="上箭头 102"/>
          <p:cNvSpPr/>
          <p:nvPr/>
        </p:nvSpPr>
        <p:spPr>
          <a:xfrm rot="18181986" flipV="1">
            <a:off x="5616602" y="2694181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04" name="上箭头 103"/>
          <p:cNvSpPr/>
          <p:nvPr/>
        </p:nvSpPr>
        <p:spPr>
          <a:xfrm rot="18181986" flipV="1">
            <a:off x="2096767" y="3857149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05" name="上箭头 104"/>
          <p:cNvSpPr/>
          <p:nvPr/>
        </p:nvSpPr>
        <p:spPr>
          <a:xfrm rot="18181986" flipV="1">
            <a:off x="3312345" y="3857151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06" name="上箭头 105"/>
          <p:cNvSpPr/>
          <p:nvPr/>
        </p:nvSpPr>
        <p:spPr>
          <a:xfrm rot="18181986" flipV="1">
            <a:off x="4464474" y="3857149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07" name="上箭头 106"/>
          <p:cNvSpPr/>
          <p:nvPr/>
        </p:nvSpPr>
        <p:spPr>
          <a:xfrm rot="18181986" flipV="1">
            <a:off x="5616602" y="3857150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08" name="上箭头 107"/>
          <p:cNvSpPr/>
          <p:nvPr/>
        </p:nvSpPr>
        <p:spPr>
          <a:xfrm rot="18181986" flipV="1">
            <a:off x="6768730" y="3857148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09" name="Oval 68"/>
          <p:cNvSpPr>
            <a:spLocks noChangeArrowheads="1"/>
          </p:cNvSpPr>
          <p:nvPr/>
        </p:nvSpPr>
        <p:spPr bwMode="auto">
          <a:xfrm>
            <a:off x="2574033" y="5805261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111" name="AutoShape 72"/>
          <p:cNvCxnSpPr>
            <a:cxnSpLocks noChangeShapeType="1"/>
            <a:stCxn id="109" idx="7"/>
          </p:cNvCxnSpPr>
          <p:nvPr/>
        </p:nvCxnSpPr>
        <p:spPr bwMode="auto">
          <a:xfrm rot="5400000" flipH="1" flipV="1">
            <a:off x="3275708" y="5287736"/>
            <a:ext cx="31750" cy="1066800"/>
          </a:xfrm>
          <a:prstGeom prst="curvedConnector3">
            <a:avLst>
              <a:gd name="adj1" fmla="val 823005"/>
            </a:avLst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112" name="AutoShape 73"/>
          <p:cNvCxnSpPr>
            <a:cxnSpLocks noChangeShapeType="1"/>
            <a:stCxn id="109" idx="6"/>
          </p:cNvCxnSpPr>
          <p:nvPr/>
        </p:nvCxnSpPr>
        <p:spPr bwMode="auto">
          <a:xfrm>
            <a:off x="2789933" y="5913211"/>
            <a:ext cx="927100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3" name="AutoShape 75"/>
          <p:cNvCxnSpPr>
            <a:cxnSpLocks noChangeShapeType="1"/>
          </p:cNvCxnSpPr>
          <p:nvPr/>
        </p:nvCxnSpPr>
        <p:spPr bwMode="auto">
          <a:xfrm>
            <a:off x="3932933" y="5913211"/>
            <a:ext cx="927100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6" name="AutoShape 72"/>
          <p:cNvCxnSpPr>
            <a:cxnSpLocks noChangeShapeType="1"/>
          </p:cNvCxnSpPr>
          <p:nvPr/>
        </p:nvCxnSpPr>
        <p:spPr bwMode="auto">
          <a:xfrm rot="5400000" flipH="1" flipV="1">
            <a:off x="5597427" y="5252017"/>
            <a:ext cx="31750" cy="1138238"/>
          </a:xfrm>
          <a:prstGeom prst="curvedConnector3">
            <a:avLst>
              <a:gd name="adj1" fmla="val 823005"/>
            </a:avLst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117" name="AutoShape 73"/>
          <p:cNvCxnSpPr>
            <a:cxnSpLocks noChangeShapeType="1"/>
          </p:cNvCxnSpPr>
          <p:nvPr/>
        </p:nvCxnSpPr>
        <p:spPr bwMode="auto">
          <a:xfrm>
            <a:off x="5075933" y="5913211"/>
            <a:ext cx="998538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8" name="AutoShape 75"/>
          <p:cNvCxnSpPr>
            <a:cxnSpLocks noChangeShapeType="1"/>
            <a:stCxn id="142" idx="6"/>
            <a:endCxn id="119" idx="2"/>
          </p:cNvCxnSpPr>
          <p:nvPr/>
        </p:nvCxnSpPr>
        <p:spPr bwMode="auto">
          <a:xfrm flipV="1">
            <a:off x="6308626" y="5913211"/>
            <a:ext cx="837407" cy="3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19" name="Oval 68"/>
          <p:cNvSpPr>
            <a:spLocks noChangeArrowheads="1"/>
          </p:cNvSpPr>
          <p:nvPr/>
        </p:nvSpPr>
        <p:spPr bwMode="auto">
          <a:xfrm>
            <a:off x="7146033" y="5805261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121" name="上箭头 120"/>
          <p:cNvSpPr/>
          <p:nvPr/>
        </p:nvSpPr>
        <p:spPr>
          <a:xfrm rot="18181986" flipV="1">
            <a:off x="2096767" y="4937268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22" name="上箭头 121"/>
          <p:cNvSpPr/>
          <p:nvPr/>
        </p:nvSpPr>
        <p:spPr>
          <a:xfrm rot="18181986" flipV="1">
            <a:off x="3248895" y="4937271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23" name="上箭头 122"/>
          <p:cNvSpPr/>
          <p:nvPr/>
        </p:nvSpPr>
        <p:spPr>
          <a:xfrm rot="18181986" flipV="1">
            <a:off x="4401024" y="4937269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24" name="上箭头 123"/>
          <p:cNvSpPr/>
          <p:nvPr/>
        </p:nvSpPr>
        <p:spPr>
          <a:xfrm rot="18181986" flipV="1">
            <a:off x="5553152" y="4937270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25" name="上箭头 124"/>
          <p:cNvSpPr/>
          <p:nvPr/>
        </p:nvSpPr>
        <p:spPr>
          <a:xfrm rot="18181986" flipV="1">
            <a:off x="6705280" y="4937268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26" name="上箭头 125"/>
          <p:cNvSpPr/>
          <p:nvPr/>
        </p:nvSpPr>
        <p:spPr>
          <a:xfrm rot="14369308" flipV="1">
            <a:off x="2166485" y="5940796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27" name="上箭头 126"/>
          <p:cNvSpPr/>
          <p:nvPr/>
        </p:nvSpPr>
        <p:spPr>
          <a:xfrm rot="14369308" flipV="1">
            <a:off x="3318611" y="5940799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28" name="上箭头 127"/>
          <p:cNvSpPr/>
          <p:nvPr/>
        </p:nvSpPr>
        <p:spPr>
          <a:xfrm rot="14369308" flipV="1">
            <a:off x="4470740" y="5940797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35" name="上箭头 134"/>
          <p:cNvSpPr/>
          <p:nvPr/>
        </p:nvSpPr>
        <p:spPr>
          <a:xfrm rot="14369308" flipV="1">
            <a:off x="5694876" y="5940797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36" name="上箭头 135"/>
          <p:cNvSpPr/>
          <p:nvPr/>
        </p:nvSpPr>
        <p:spPr>
          <a:xfrm rot="7302273" flipV="1">
            <a:off x="6258293" y="5920570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Ψ</a:t>
            </a:r>
            <a:endParaRPr lang="zh-CN" altLang="en-US" dirty="0"/>
          </a:p>
        </p:txBody>
      </p:sp>
      <p:sp>
        <p:nvSpPr>
          <p:cNvPr id="95" name="Oval 69"/>
          <p:cNvSpPr>
            <a:spLocks noChangeArrowheads="1"/>
          </p:cNvSpPr>
          <p:nvPr/>
        </p:nvSpPr>
        <p:spPr bwMode="auto">
          <a:xfrm>
            <a:off x="3726730" y="2492896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99" name="Oval 68"/>
          <p:cNvSpPr>
            <a:spLocks noChangeArrowheads="1"/>
          </p:cNvSpPr>
          <p:nvPr/>
        </p:nvSpPr>
        <p:spPr bwMode="auto">
          <a:xfrm>
            <a:off x="4869730" y="2492896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110" name="Oval 69"/>
          <p:cNvSpPr>
            <a:spLocks noChangeArrowheads="1"/>
          </p:cNvSpPr>
          <p:nvPr/>
        </p:nvSpPr>
        <p:spPr bwMode="auto">
          <a:xfrm>
            <a:off x="3726730" y="3140968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114" name="Oval 68"/>
          <p:cNvSpPr>
            <a:spLocks noChangeArrowheads="1"/>
          </p:cNvSpPr>
          <p:nvPr/>
        </p:nvSpPr>
        <p:spPr bwMode="auto">
          <a:xfrm>
            <a:off x="4869730" y="3140968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130" name="Oval 69"/>
          <p:cNvSpPr>
            <a:spLocks noChangeArrowheads="1"/>
          </p:cNvSpPr>
          <p:nvPr/>
        </p:nvSpPr>
        <p:spPr bwMode="auto">
          <a:xfrm>
            <a:off x="6092726" y="4293096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134" name="Oval 69"/>
          <p:cNvSpPr>
            <a:spLocks noChangeArrowheads="1"/>
          </p:cNvSpPr>
          <p:nvPr/>
        </p:nvSpPr>
        <p:spPr bwMode="auto">
          <a:xfrm>
            <a:off x="3735288" y="4293098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137" name="Oval 68"/>
          <p:cNvSpPr>
            <a:spLocks noChangeArrowheads="1"/>
          </p:cNvSpPr>
          <p:nvPr/>
        </p:nvSpPr>
        <p:spPr bwMode="auto">
          <a:xfrm>
            <a:off x="4878288" y="4293098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138" name="Oval 69"/>
          <p:cNvSpPr>
            <a:spLocks noChangeArrowheads="1"/>
          </p:cNvSpPr>
          <p:nvPr/>
        </p:nvSpPr>
        <p:spPr bwMode="auto">
          <a:xfrm>
            <a:off x="6092726" y="5373216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140" name="Oval 69"/>
          <p:cNvSpPr>
            <a:spLocks noChangeArrowheads="1"/>
          </p:cNvSpPr>
          <p:nvPr/>
        </p:nvSpPr>
        <p:spPr bwMode="auto">
          <a:xfrm>
            <a:off x="3735288" y="5373218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141" name="Oval 68"/>
          <p:cNvSpPr>
            <a:spLocks noChangeArrowheads="1"/>
          </p:cNvSpPr>
          <p:nvPr/>
        </p:nvSpPr>
        <p:spPr bwMode="auto">
          <a:xfrm>
            <a:off x="4878288" y="5373218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142" name="Oval 69"/>
          <p:cNvSpPr>
            <a:spLocks noChangeArrowheads="1"/>
          </p:cNvSpPr>
          <p:nvPr/>
        </p:nvSpPr>
        <p:spPr bwMode="auto">
          <a:xfrm>
            <a:off x="6092726" y="5805264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144" name="Oval 69"/>
          <p:cNvSpPr>
            <a:spLocks noChangeArrowheads="1"/>
          </p:cNvSpPr>
          <p:nvPr/>
        </p:nvSpPr>
        <p:spPr bwMode="auto">
          <a:xfrm>
            <a:off x="3735288" y="5805266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145" name="Oval 68"/>
          <p:cNvSpPr>
            <a:spLocks noChangeArrowheads="1"/>
          </p:cNvSpPr>
          <p:nvPr/>
        </p:nvSpPr>
        <p:spPr bwMode="auto">
          <a:xfrm>
            <a:off x="4878288" y="5805266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147" name="上箭头 146"/>
          <p:cNvSpPr/>
          <p:nvPr/>
        </p:nvSpPr>
        <p:spPr>
          <a:xfrm flipV="1">
            <a:off x="2483768" y="1196752"/>
            <a:ext cx="432048" cy="376691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/>
              <a:t>s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 1"/>
          <p:cNvSpPr>
            <a:spLocks noGrp="1"/>
          </p:cNvSpPr>
          <p:nvPr>
            <p:ph type="title"/>
          </p:nvPr>
        </p:nvSpPr>
        <p:spPr>
          <a:xfrm>
            <a:off x="428625" y="1"/>
            <a:ext cx="8229600" cy="1052735"/>
          </a:xfrm>
        </p:spPr>
        <p:txBody>
          <a:bodyPr/>
          <a:lstStyle/>
          <a:p>
            <a:pPr eaLnBrk="1" hangingPunct="1"/>
            <a:r>
              <a:rPr lang="en-US" altLang="zh-CN" dirty="0" smtClean="0"/>
              <a:t>Bounded Semantics (k=4)</a:t>
            </a:r>
            <a:endParaRPr lang="zh-CN" altLang="en-US" dirty="0" smtClean="0"/>
          </a:p>
        </p:txBody>
      </p:sp>
      <p:sp>
        <p:nvSpPr>
          <p:cNvPr id="7171" name="Oval 68"/>
          <p:cNvSpPr>
            <a:spLocks noChangeArrowheads="1"/>
          </p:cNvSpPr>
          <p:nvPr/>
        </p:nvSpPr>
        <p:spPr bwMode="auto">
          <a:xfrm>
            <a:off x="2574032" y="1628798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7172" name="Oval 69"/>
          <p:cNvSpPr>
            <a:spLocks noChangeArrowheads="1"/>
          </p:cNvSpPr>
          <p:nvPr/>
        </p:nvSpPr>
        <p:spPr bwMode="auto">
          <a:xfrm>
            <a:off x="3717032" y="1628798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173" name="AutoShape 72"/>
          <p:cNvCxnSpPr>
            <a:cxnSpLocks noChangeShapeType="1"/>
            <a:stCxn id="7171" idx="7"/>
          </p:cNvCxnSpPr>
          <p:nvPr/>
        </p:nvCxnSpPr>
        <p:spPr bwMode="auto">
          <a:xfrm rot="5400000" flipH="1" flipV="1">
            <a:off x="3413642" y="952362"/>
            <a:ext cx="52727" cy="1363382"/>
          </a:xfrm>
          <a:prstGeom prst="curvedConnector2">
            <a:avLst/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7174" name="AutoShape 73"/>
          <p:cNvCxnSpPr>
            <a:cxnSpLocks noChangeShapeType="1"/>
            <a:stCxn id="7171" idx="6"/>
            <a:endCxn id="7172" idx="2"/>
          </p:cNvCxnSpPr>
          <p:nvPr/>
        </p:nvCxnSpPr>
        <p:spPr bwMode="auto">
          <a:xfrm>
            <a:off x="2789932" y="1736748"/>
            <a:ext cx="927100" cy="1587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175" name="AutoShape 75"/>
          <p:cNvCxnSpPr>
            <a:cxnSpLocks noChangeShapeType="1"/>
            <a:stCxn id="7172" idx="6"/>
            <a:endCxn id="7176" idx="2"/>
          </p:cNvCxnSpPr>
          <p:nvPr/>
        </p:nvCxnSpPr>
        <p:spPr bwMode="auto">
          <a:xfrm>
            <a:off x="3932932" y="1736748"/>
            <a:ext cx="927100" cy="1587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176" name="Oval 68"/>
          <p:cNvSpPr>
            <a:spLocks noChangeArrowheads="1"/>
          </p:cNvSpPr>
          <p:nvPr/>
        </p:nvSpPr>
        <p:spPr bwMode="auto">
          <a:xfrm>
            <a:off x="4860032" y="1628798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7177" name="Oval 69"/>
          <p:cNvSpPr>
            <a:spLocks noChangeArrowheads="1"/>
          </p:cNvSpPr>
          <p:nvPr/>
        </p:nvSpPr>
        <p:spPr bwMode="auto">
          <a:xfrm>
            <a:off x="6074470" y="1628798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178" name="AutoShape 72"/>
          <p:cNvCxnSpPr>
            <a:cxnSpLocks noChangeShapeType="1"/>
            <a:stCxn id="7176" idx="7"/>
            <a:endCxn id="7177" idx="0"/>
          </p:cNvCxnSpPr>
          <p:nvPr/>
        </p:nvCxnSpPr>
        <p:spPr bwMode="auto">
          <a:xfrm rot="5400000" flipH="1" flipV="1">
            <a:off x="5597426" y="1075554"/>
            <a:ext cx="31750" cy="1138238"/>
          </a:xfrm>
          <a:prstGeom prst="curvedConnector3">
            <a:avLst>
              <a:gd name="adj1" fmla="val 823005"/>
            </a:avLst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7179" name="AutoShape 73"/>
          <p:cNvCxnSpPr>
            <a:cxnSpLocks noChangeShapeType="1"/>
            <a:stCxn id="7176" idx="6"/>
            <a:endCxn id="7177" idx="2"/>
          </p:cNvCxnSpPr>
          <p:nvPr/>
        </p:nvCxnSpPr>
        <p:spPr bwMode="auto">
          <a:xfrm>
            <a:off x="5075932" y="1736748"/>
            <a:ext cx="998538" cy="1587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180" name="AutoShape 75"/>
          <p:cNvCxnSpPr>
            <a:cxnSpLocks noChangeShapeType="1"/>
            <a:stCxn id="7177" idx="6"/>
            <a:endCxn id="7181" idx="2"/>
          </p:cNvCxnSpPr>
          <p:nvPr/>
        </p:nvCxnSpPr>
        <p:spPr bwMode="auto">
          <a:xfrm>
            <a:off x="6290370" y="1736748"/>
            <a:ext cx="855662" cy="1587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181" name="Oval 68"/>
          <p:cNvSpPr>
            <a:spLocks noChangeArrowheads="1"/>
          </p:cNvSpPr>
          <p:nvPr/>
        </p:nvSpPr>
        <p:spPr bwMode="auto">
          <a:xfrm>
            <a:off x="7146032" y="1628798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7185" name="Oval 68"/>
          <p:cNvSpPr>
            <a:spLocks noChangeArrowheads="1"/>
          </p:cNvSpPr>
          <p:nvPr/>
        </p:nvSpPr>
        <p:spPr bwMode="auto">
          <a:xfrm>
            <a:off x="2583730" y="2498028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187" name="AutoShape 72"/>
          <p:cNvCxnSpPr>
            <a:cxnSpLocks noChangeShapeType="1"/>
            <a:stCxn id="7185" idx="7"/>
          </p:cNvCxnSpPr>
          <p:nvPr/>
        </p:nvCxnSpPr>
        <p:spPr bwMode="auto">
          <a:xfrm rot="5400000" flipH="1" flipV="1">
            <a:off x="3285405" y="1980503"/>
            <a:ext cx="31750" cy="1066800"/>
          </a:xfrm>
          <a:prstGeom prst="curvedConnector3">
            <a:avLst>
              <a:gd name="adj1" fmla="val 823005"/>
            </a:avLst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7188" name="AutoShape 73"/>
          <p:cNvCxnSpPr>
            <a:cxnSpLocks noChangeShapeType="1"/>
            <a:stCxn id="7185" idx="6"/>
          </p:cNvCxnSpPr>
          <p:nvPr/>
        </p:nvCxnSpPr>
        <p:spPr bwMode="auto">
          <a:xfrm>
            <a:off x="2799630" y="2605978"/>
            <a:ext cx="927100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189" name="AutoShape 75"/>
          <p:cNvCxnSpPr>
            <a:cxnSpLocks noChangeShapeType="1"/>
          </p:cNvCxnSpPr>
          <p:nvPr/>
        </p:nvCxnSpPr>
        <p:spPr bwMode="auto">
          <a:xfrm>
            <a:off x="3942630" y="2605978"/>
            <a:ext cx="927100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191" name="Oval 69"/>
          <p:cNvSpPr>
            <a:spLocks noChangeArrowheads="1"/>
          </p:cNvSpPr>
          <p:nvPr/>
        </p:nvSpPr>
        <p:spPr bwMode="auto">
          <a:xfrm>
            <a:off x="6084168" y="2498028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192" name="AutoShape 72"/>
          <p:cNvCxnSpPr>
            <a:cxnSpLocks noChangeShapeType="1"/>
            <a:endCxn id="7191" idx="0"/>
          </p:cNvCxnSpPr>
          <p:nvPr/>
        </p:nvCxnSpPr>
        <p:spPr bwMode="auto">
          <a:xfrm rot="5400000" flipH="1" flipV="1">
            <a:off x="5607124" y="1944784"/>
            <a:ext cx="31750" cy="1138238"/>
          </a:xfrm>
          <a:prstGeom prst="curvedConnector3">
            <a:avLst>
              <a:gd name="adj1" fmla="val 823005"/>
            </a:avLst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7193" name="AutoShape 73"/>
          <p:cNvCxnSpPr>
            <a:cxnSpLocks noChangeShapeType="1"/>
            <a:endCxn id="7191" idx="2"/>
          </p:cNvCxnSpPr>
          <p:nvPr/>
        </p:nvCxnSpPr>
        <p:spPr bwMode="auto">
          <a:xfrm>
            <a:off x="5085630" y="2605978"/>
            <a:ext cx="998538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194" name="AutoShape 75"/>
          <p:cNvCxnSpPr>
            <a:cxnSpLocks noChangeShapeType="1"/>
            <a:stCxn id="7191" idx="6"/>
            <a:endCxn id="7195" idx="2"/>
          </p:cNvCxnSpPr>
          <p:nvPr/>
        </p:nvCxnSpPr>
        <p:spPr bwMode="auto">
          <a:xfrm>
            <a:off x="6300068" y="2605978"/>
            <a:ext cx="855662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195" name="Oval 68"/>
          <p:cNvSpPr>
            <a:spLocks noChangeArrowheads="1"/>
          </p:cNvSpPr>
          <p:nvPr/>
        </p:nvSpPr>
        <p:spPr bwMode="auto">
          <a:xfrm>
            <a:off x="7155730" y="2498028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7199" name="Oval 68"/>
          <p:cNvSpPr>
            <a:spLocks noChangeArrowheads="1"/>
          </p:cNvSpPr>
          <p:nvPr/>
        </p:nvSpPr>
        <p:spPr bwMode="auto">
          <a:xfrm>
            <a:off x="2583730" y="3140966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201" name="AutoShape 72"/>
          <p:cNvCxnSpPr>
            <a:cxnSpLocks noChangeShapeType="1"/>
            <a:stCxn id="7199" idx="7"/>
          </p:cNvCxnSpPr>
          <p:nvPr/>
        </p:nvCxnSpPr>
        <p:spPr bwMode="auto">
          <a:xfrm rot="5400000" flipH="1" flipV="1">
            <a:off x="3285405" y="2623441"/>
            <a:ext cx="31750" cy="1066800"/>
          </a:xfrm>
          <a:prstGeom prst="curvedConnector3">
            <a:avLst>
              <a:gd name="adj1" fmla="val 823005"/>
            </a:avLst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7202" name="AutoShape 73"/>
          <p:cNvCxnSpPr>
            <a:cxnSpLocks noChangeShapeType="1"/>
            <a:stCxn id="7199" idx="6"/>
          </p:cNvCxnSpPr>
          <p:nvPr/>
        </p:nvCxnSpPr>
        <p:spPr bwMode="auto">
          <a:xfrm>
            <a:off x="2799630" y="3248916"/>
            <a:ext cx="927100" cy="1587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203" name="AutoShape 75"/>
          <p:cNvCxnSpPr>
            <a:cxnSpLocks noChangeShapeType="1"/>
          </p:cNvCxnSpPr>
          <p:nvPr/>
        </p:nvCxnSpPr>
        <p:spPr bwMode="auto">
          <a:xfrm>
            <a:off x="3942630" y="3248916"/>
            <a:ext cx="927100" cy="1587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205" name="Oval 69"/>
          <p:cNvSpPr>
            <a:spLocks noChangeArrowheads="1"/>
          </p:cNvSpPr>
          <p:nvPr/>
        </p:nvSpPr>
        <p:spPr bwMode="auto">
          <a:xfrm>
            <a:off x="6084168" y="3140966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206" name="AutoShape 72"/>
          <p:cNvCxnSpPr>
            <a:cxnSpLocks noChangeShapeType="1"/>
            <a:endCxn id="7205" idx="0"/>
          </p:cNvCxnSpPr>
          <p:nvPr/>
        </p:nvCxnSpPr>
        <p:spPr bwMode="auto">
          <a:xfrm rot="5400000" flipH="1" flipV="1">
            <a:off x="5607124" y="2587722"/>
            <a:ext cx="31750" cy="1138238"/>
          </a:xfrm>
          <a:prstGeom prst="curvedConnector3">
            <a:avLst>
              <a:gd name="adj1" fmla="val 823005"/>
            </a:avLst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7207" name="AutoShape 73"/>
          <p:cNvCxnSpPr>
            <a:cxnSpLocks noChangeShapeType="1"/>
            <a:endCxn id="7205" idx="2"/>
          </p:cNvCxnSpPr>
          <p:nvPr/>
        </p:nvCxnSpPr>
        <p:spPr bwMode="auto">
          <a:xfrm>
            <a:off x="5085630" y="3248916"/>
            <a:ext cx="998538" cy="1587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208" name="AutoShape 75"/>
          <p:cNvCxnSpPr>
            <a:cxnSpLocks noChangeShapeType="1"/>
            <a:stCxn id="7205" idx="6"/>
            <a:endCxn id="7209" idx="2"/>
          </p:cNvCxnSpPr>
          <p:nvPr/>
        </p:nvCxnSpPr>
        <p:spPr bwMode="auto">
          <a:xfrm>
            <a:off x="6300068" y="3248916"/>
            <a:ext cx="855662" cy="1587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209" name="Oval 68"/>
          <p:cNvSpPr>
            <a:spLocks noChangeArrowheads="1"/>
          </p:cNvSpPr>
          <p:nvPr/>
        </p:nvSpPr>
        <p:spPr bwMode="auto">
          <a:xfrm>
            <a:off x="7155730" y="3140966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7213" name="Oval 68"/>
          <p:cNvSpPr>
            <a:spLocks noChangeArrowheads="1"/>
          </p:cNvSpPr>
          <p:nvPr/>
        </p:nvSpPr>
        <p:spPr bwMode="auto">
          <a:xfrm>
            <a:off x="2583730" y="4298799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215" name="AutoShape 72"/>
          <p:cNvCxnSpPr>
            <a:cxnSpLocks noChangeShapeType="1"/>
            <a:stCxn id="7213" idx="7"/>
          </p:cNvCxnSpPr>
          <p:nvPr/>
        </p:nvCxnSpPr>
        <p:spPr bwMode="auto">
          <a:xfrm rot="5400000" flipH="1" flipV="1">
            <a:off x="3285405" y="3781274"/>
            <a:ext cx="31750" cy="1066800"/>
          </a:xfrm>
          <a:prstGeom prst="curvedConnector3">
            <a:avLst>
              <a:gd name="adj1" fmla="val 823005"/>
            </a:avLst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7216" name="AutoShape 73"/>
          <p:cNvCxnSpPr>
            <a:cxnSpLocks noChangeShapeType="1"/>
            <a:stCxn id="7213" idx="6"/>
          </p:cNvCxnSpPr>
          <p:nvPr/>
        </p:nvCxnSpPr>
        <p:spPr bwMode="auto">
          <a:xfrm>
            <a:off x="2799630" y="4406749"/>
            <a:ext cx="927100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217" name="AutoShape 75"/>
          <p:cNvCxnSpPr>
            <a:cxnSpLocks noChangeShapeType="1"/>
          </p:cNvCxnSpPr>
          <p:nvPr/>
        </p:nvCxnSpPr>
        <p:spPr bwMode="auto">
          <a:xfrm>
            <a:off x="3942630" y="4406749"/>
            <a:ext cx="927100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220" name="AutoShape 72"/>
          <p:cNvCxnSpPr>
            <a:cxnSpLocks noChangeShapeType="1"/>
          </p:cNvCxnSpPr>
          <p:nvPr/>
        </p:nvCxnSpPr>
        <p:spPr bwMode="auto">
          <a:xfrm rot="5400000" flipH="1" flipV="1">
            <a:off x="5607124" y="3745555"/>
            <a:ext cx="31750" cy="1138238"/>
          </a:xfrm>
          <a:prstGeom prst="curvedConnector3">
            <a:avLst>
              <a:gd name="adj1" fmla="val 823005"/>
            </a:avLst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7221" name="AutoShape 73"/>
          <p:cNvCxnSpPr>
            <a:cxnSpLocks noChangeShapeType="1"/>
          </p:cNvCxnSpPr>
          <p:nvPr/>
        </p:nvCxnSpPr>
        <p:spPr bwMode="auto">
          <a:xfrm>
            <a:off x="5085630" y="4406749"/>
            <a:ext cx="998538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222" name="AutoShape 75"/>
          <p:cNvCxnSpPr>
            <a:cxnSpLocks noChangeShapeType="1"/>
            <a:endCxn id="7223" idx="2"/>
          </p:cNvCxnSpPr>
          <p:nvPr/>
        </p:nvCxnSpPr>
        <p:spPr bwMode="auto">
          <a:xfrm>
            <a:off x="6300068" y="4406749"/>
            <a:ext cx="855662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223" name="Oval 68"/>
          <p:cNvSpPr>
            <a:spLocks noChangeArrowheads="1"/>
          </p:cNvSpPr>
          <p:nvPr/>
        </p:nvSpPr>
        <p:spPr bwMode="auto">
          <a:xfrm>
            <a:off x="7155730" y="4298799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7227" name="Oval 68"/>
          <p:cNvSpPr>
            <a:spLocks noChangeArrowheads="1"/>
          </p:cNvSpPr>
          <p:nvPr/>
        </p:nvSpPr>
        <p:spPr bwMode="auto">
          <a:xfrm>
            <a:off x="2583731" y="5373213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7229" name="AutoShape 72"/>
          <p:cNvCxnSpPr>
            <a:cxnSpLocks noChangeShapeType="1"/>
            <a:stCxn id="7227" idx="7"/>
          </p:cNvCxnSpPr>
          <p:nvPr/>
        </p:nvCxnSpPr>
        <p:spPr bwMode="auto">
          <a:xfrm rot="5400000" flipH="1" flipV="1">
            <a:off x="3285406" y="4855688"/>
            <a:ext cx="31750" cy="1066800"/>
          </a:xfrm>
          <a:prstGeom prst="curvedConnector3">
            <a:avLst>
              <a:gd name="adj1" fmla="val 823005"/>
            </a:avLst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7230" name="AutoShape 73"/>
          <p:cNvCxnSpPr>
            <a:cxnSpLocks noChangeShapeType="1"/>
            <a:stCxn id="7227" idx="6"/>
          </p:cNvCxnSpPr>
          <p:nvPr/>
        </p:nvCxnSpPr>
        <p:spPr bwMode="auto">
          <a:xfrm>
            <a:off x="2799631" y="5481163"/>
            <a:ext cx="927100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231" name="AutoShape 75"/>
          <p:cNvCxnSpPr>
            <a:cxnSpLocks noChangeShapeType="1"/>
          </p:cNvCxnSpPr>
          <p:nvPr/>
        </p:nvCxnSpPr>
        <p:spPr bwMode="auto">
          <a:xfrm>
            <a:off x="3942631" y="5481163"/>
            <a:ext cx="927100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234" name="AutoShape 72"/>
          <p:cNvCxnSpPr>
            <a:cxnSpLocks noChangeShapeType="1"/>
          </p:cNvCxnSpPr>
          <p:nvPr/>
        </p:nvCxnSpPr>
        <p:spPr bwMode="auto">
          <a:xfrm rot="5400000" flipH="1" flipV="1">
            <a:off x="5607125" y="4819969"/>
            <a:ext cx="31750" cy="1138238"/>
          </a:xfrm>
          <a:prstGeom prst="curvedConnector3">
            <a:avLst>
              <a:gd name="adj1" fmla="val 823005"/>
            </a:avLst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7235" name="AutoShape 73"/>
          <p:cNvCxnSpPr>
            <a:cxnSpLocks noChangeShapeType="1"/>
          </p:cNvCxnSpPr>
          <p:nvPr/>
        </p:nvCxnSpPr>
        <p:spPr bwMode="auto">
          <a:xfrm>
            <a:off x="5085631" y="5481163"/>
            <a:ext cx="998538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236" name="AutoShape 75"/>
          <p:cNvCxnSpPr>
            <a:cxnSpLocks noChangeShapeType="1"/>
            <a:endCxn id="7237" idx="2"/>
          </p:cNvCxnSpPr>
          <p:nvPr/>
        </p:nvCxnSpPr>
        <p:spPr bwMode="auto">
          <a:xfrm>
            <a:off x="6300069" y="5481163"/>
            <a:ext cx="855662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237" name="Oval 68"/>
          <p:cNvSpPr>
            <a:spLocks noChangeArrowheads="1"/>
          </p:cNvSpPr>
          <p:nvPr/>
        </p:nvSpPr>
        <p:spPr bwMode="auto">
          <a:xfrm>
            <a:off x="7155731" y="5373213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91" name="内容占位符 2"/>
          <p:cNvSpPr txBox="1">
            <a:spLocks/>
          </p:cNvSpPr>
          <p:nvPr/>
        </p:nvSpPr>
        <p:spPr>
          <a:xfrm>
            <a:off x="395537" y="1268760"/>
            <a:ext cx="1872208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</a:t>
            </a:r>
            <a:r>
              <a:rPr kumimoji="0" lang="el-GR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φ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 </a:t>
            </a:r>
            <a:r>
              <a:rPr kumimoji="0" lang="el-GR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φ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l-GR" altLang="zh-CN" sz="3200" dirty="0" smtClean="0"/>
              <a:t>Ψ 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 </a:t>
            </a:r>
            <a:r>
              <a:rPr lang="el-GR" altLang="zh-CN" sz="3200" dirty="0" smtClean="0"/>
              <a:t>φ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lvl="0" indent="-342900">
              <a:spcBef>
                <a:spcPct val="20000"/>
              </a:spcBef>
            </a:pP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 </a:t>
            </a:r>
            <a:r>
              <a:rPr kumimoji="0" lang="el-GR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φ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l-GR" altLang="zh-CN" sz="3200" dirty="0" smtClean="0"/>
              <a:t>Ψ 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 </a:t>
            </a:r>
            <a:r>
              <a:rPr lang="el-GR" altLang="zh-CN" sz="3200" dirty="0" smtClean="0"/>
              <a:t>φ</a:t>
            </a:r>
            <a:r>
              <a:rPr lang="en-US" altLang="zh-CN" sz="3200" dirty="0" smtClean="0"/>
              <a:t> 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6" name="上箭头 95"/>
          <p:cNvSpPr/>
          <p:nvPr/>
        </p:nvSpPr>
        <p:spPr>
          <a:xfrm rot="18181986" flipV="1">
            <a:off x="2129163" y="2695623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Ψ </a:t>
            </a:r>
            <a:endParaRPr lang="zh-CN" altLang="en-US" dirty="0"/>
          </a:p>
        </p:txBody>
      </p:sp>
      <p:sp>
        <p:nvSpPr>
          <p:cNvPr id="97" name="上箭头 96"/>
          <p:cNvSpPr/>
          <p:nvPr/>
        </p:nvSpPr>
        <p:spPr>
          <a:xfrm rot="18181986" flipV="1">
            <a:off x="3240338" y="2694181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Ψ </a:t>
            </a:r>
            <a:endParaRPr lang="zh-CN" altLang="en-US" dirty="0"/>
          </a:p>
        </p:txBody>
      </p:sp>
      <p:sp>
        <p:nvSpPr>
          <p:cNvPr id="98" name="上箭头 97"/>
          <p:cNvSpPr/>
          <p:nvPr/>
        </p:nvSpPr>
        <p:spPr>
          <a:xfrm rot="18181986" flipV="1">
            <a:off x="4536481" y="2694182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Ψ </a:t>
            </a:r>
            <a:endParaRPr lang="zh-CN" altLang="en-US" dirty="0"/>
          </a:p>
        </p:txBody>
      </p:sp>
      <p:sp>
        <p:nvSpPr>
          <p:cNvPr id="101" name="上箭头 100"/>
          <p:cNvSpPr/>
          <p:nvPr/>
        </p:nvSpPr>
        <p:spPr>
          <a:xfrm rot="18181986" flipV="1">
            <a:off x="3374657" y="1171746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02" name="上箭头 101"/>
          <p:cNvSpPr/>
          <p:nvPr/>
        </p:nvSpPr>
        <p:spPr>
          <a:xfrm rot="18181986" flipV="1">
            <a:off x="5616601" y="2046110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03" name="上箭头 102"/>
          <p:cNvSpPr/>
          <p:nvPr/>
        </p:nvSpPr>
        <p:spPr>
          <a:xfrm rot="18181986" flipV="1">
            <a:off x="5616602" y="2694181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04" name="上箭头 103"/>
          <p:cNvSpPr/>
          <p:nvPr/>
        </p:nvSpPr>
        <p:spPr>
          <a:xfrm rot="18181986" flipV="1">
            <a:off x="2096767" y="3857149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05" name="上箭头 104"/>
          <p:cNvSpPr/>
          <p:nvPr/>
        </p:nvSpPr>
        <p:spPr>
          <a:xfrm rot="18181986" flipV="1">
            <a:off x="3312345" y="3857151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06" name="上箭头 105"/>
          <p:cNvSpPr/>
          <p:nvPr/>
        </p:nvSpPr>
        <p:spPr>
          <a:xfrm rot="18181986" flipV="1">
            <a:off x="4464474" y="3857149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07" name="上箭头 106"/>
          <p:cNvSpPr/>
          <p:nvPr/>
        </p:nvSpPr>
        <p:spPr>
          <a:xfrm rot="18181986" flipV="1">
            <a:off x="5616602" y="3857150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08" name="上箭头 107"/>
          <p:cNvSpPr/>
          <p:nvPr/>
        </p:nvSpPr>
        <p:spPr>
          <a:xfrm rot="18181986" flipV="1">
            <a:off x="6768730" y="3857148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09" name="Oval 68"/>
          <p:cNvSpPr>
            <a:spLocks noChangeArrowheads="1"/>
          </p:cNvSpPr>
          <p:nvPr/>
        </p:nvSpPr>
        <p:spPr bwMode="auto">
          <a:xfrm>
            <a:off x="2574033" y="5805261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cxnSp>
        <p:nvCxnSpPr>
          <p:cNvPr id="111" name="AutoShape 72"/>
          <p:cNvCxnSpPr>
            <a:cxnSpLocks noChangeShapeType="1"/>
            <a:stCxn id="109" idx="7"/>
          </p:cNvCxnSpPr>
          <p:nvPr/>
        </p:nvCxnSpPr>
        <p:spPr bwMode="auto">
          <a:xfrm rot="5400000" flipH="1" flipV="1">
            <a:off x="3275708" y="5287736"/>
            <a:ext cx="31750" cy="1066800"/>
          </a:xfrm>
          <a:prstGeom prst="curvedConnector3">
            <a:avLst>
              <a:gd name="adj1" fmla="val 823005"/>
            </a:avLst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112" name="AutoShape 73"/>
          <p:cNvCxnSpPr>
            <a:cxnSpLocks noChangeShapeType="1"/>
            <a:stCxn id="109" idx="6"/>
          </p:cNvCxnSpPr>
          <p:nvPr/>
        </p:nvCxnSpPr>
        <p:spPr bwMode="auto">
          <a:xfrm>
            <a:off x="2789933" y="5913211"/>
            <a:ext cx="927100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3" name="AutoShape 75"/>
          <p:cNvCxnSpPr>
            <a:cxnSpLocks noChangeShapeType="1"/>
          </p:cNvCxnSpPr>
          <p:nvPr/>
        </p:nvCxnSpPr>
        <p:spPr bwMode="auto">
          <a:xfrm>
            <a:off x="3932933" y="5913211"/>
            <a:ext cx="927100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6" name="AutoShape 72"/>
          <p:cNvCxnSpPr>
            <a:cxnSpLocks noChangeShapeType="1"/>
          </p:cNvCxnSpPr>
          <p:nvPr/>
        </p:nvCxnSpPr>
        <p:spPr bwMode="auto">
          <a:xfrm rot="5400000" flipH="1" flipV="1">
            <a:off x="5597427" y="5252017"/>
            <a:ext cx="31750" cy="1138238"/>
          </a:xfrm>
          <a:prstGeom prst="curvedConnector3">
            <a:avLst>
              <a:gd name="adj1" fmla="val 823005"/>
            </a:avLst>
          </a:prstGeom>
          <a:noFill/>
          <a:ln w="9525">
            <a:noFill/>
            <a:round/>
            <a:headEnd/>
            <a:tailEnd type="triangle" w="med" len="med"/>
          </a:ln>
        </p:spPr>
      </p:cxnSp>
      <p:cxnSp>
        <p:nvCxnSpPr>
          <p:cNvPr id="117" name="AutoShape 73"/>
          <p:cNvCxnSpPr>
            <a:cxnSpLocks noChangeShapeType="1"/>
          </p:cNvCxnSpPr>
          <p:nvPr/>
        </p:nvCxnSpPr>
        <p:spPr bwMode="auto">
          <a:xfrm>
            <a:off x="5075933" y="5913211"/>
            <a:ext cx="998538" cy="15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8" name="AutoShape 75"/>
          <p:cNvCxnSpPr>
            <a:cxnSpLocks noChangeShapeType="1"/>
            <a:stCxn id="142" idx="6"/>
            <a:endCxn id="119" idx="2"/>
          </p:cNvCxnSpPr>
          <p:nvPr/>
        </p:nvCxnSpPr>
        <p:spPr bwMode="auto">
          <a:xfrm flipV="1">
            <a:off x="6308626" y="5913211"/>
            <a:ext cx="837407" cy="3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19" name="Oval 68"/>
          <p:cNvSpPr>
            <a:spLocks noChangeArrowheads="1"/>
          </p:cNvSpPr>
          <p:nvPr/>
        </p:nvSpPr>
        <p:spPr bwMode="auto">
          <a:xfrm>
            <a:off x="7146033" y="5805261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121" name="上箭头 120"/>
          <p:cNvSpPr/>
          <p:nvPr/>
        </p:nvSpPr>
        <p:spPr>
          <a:xfrm rot="18181986" flipV="1">
            <a:off x="2096767" y="4937268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22" name="上箭头 121"/>
          <p:cNvSpPr/>
          <p:nvPr/>
        </p:nvSpPr>
        <p:spPr>
          <a:xfrm rot="18181986" flipV="1">
            <a:off x="3248895" y="4937271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23" name="上箭头 122"/>
          <p:cNvSpPr/>
          <p:nvPr/>
        </p:nvSpPr>
        <p:spPr>
          <a:xfrm rot="18181986" flipV="1">
            <a:off x="4401024" y="4937269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24" name="上箭头 123"/>
          <p:cNvSpPr/>
          <p:nvPr/>
        </p:nvSpPr>
        <p:spPr>
          <a:xfrm rot="18181986" flipV="1">
            <a:off x="5553152" y="4937270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25" name="上箭头 124"/>
          <p:cNvSpPr/>
          <p:nvPr/>
        </p:nvSpPr>
        <p:spPr>
          <a:xfrm rot="18181986" flipV="1">
            <a:off x="6705280" y="4937268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26" name="上箭头 125"/>
          <p:cNvSpPr/>
          <p:nvPr/>
        </p:nvSpPr>
        <p:spPr>
          <a:xfrm rot="14369308" flipV="1">
            <a:off x="2166485" y="5940796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27" name="上箭头 126"/>
          <p:cNvSpPr/>
          <p:nvPr/>
        </p:nvSpPr>
        <p:spPr>
          <a:xfrm rot="14369308" flipV="1">
            <a:off x="3318611" y="5940799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28" name="上箭头 127"/>
          <p:cNvSpPr/>
          <p:nvPr/>
        </p:nvSpPr>
        <p:spPr>
          <a:xfrm rot="14369308" flipV="1">
            <a:off x="4470740" y="5940797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35" name="上箭头 134"/>
          <p:cNvSpPr/>
          <p:nvPr/>
        </p:nvSpPr>
        <p:spPr>
          <a:xfrm rot="14369308" flipV="1">
            <a:off x="5694876" y="5940797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φ</a:t>
            </a:r>
            <a:endParaRPr lang="zh-CN" altLang="en-US" dirty="0"/>
          </a:p>
        </p:txBody>
      </p:sp>
      <p:sp>
        <p:nvSpPr>
          <p:cNvPr id="136" name="上箭头 135"/>
          <p:cNvSpPr/>
          <p:nvPr/>
        </p:nvSpPr>
        <p:spPr>
          <a:xfrm rot="7302273" flipV="1">
            <a:off x="6258293" y="5920570"/>
            <a:ext cx="445015" cy="5207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zh-CN" dirty="0" smtClean="0"/>
              <a:t>Ψ</a:t>
            </a:r>
            <a:endParaRPr lang="zh-CN" altLang="en-US" dirty="0"/>
          </a:p>
        </p:txBody>
      </p:sp>
      <p:sp>
        <p:nvSpPr>
          <p:cNvPr id="95" name="Oval 69"/>
          <p:cNvSpPr>
            <a:spLocks noChangeArrowheads="1"/>
          </p:cNvSpPr>
          <p:nvPr/>
        </p:nvSpPr>
        <p:spPr bwMode="auto">
          <a:xfrm>
            <a:off x="3726730" y="2492896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99" name="Oval 68"/>
          <p:cNvSpPr>
            <a:spLocks noChangeArrowheads="1"/>
          </p:cNvSpPr>
          <p:nvPr/>
        </p:nvSpPr>
        <p:spPr bwMode="auto">
          <a:xfrm>
            <a:off x="4869730" y="2492896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110" name="Oval 69"/>
          <p:cNvSpPr>
            <a:spLocks noChangeArrowheads="1"/>
          </p:cNvSpPr>
          <p:nvPr/>
        </p:nvSpPr>
        <p:spPr bwMode="auto">
          <a:xfrm>
            <a:off x="3726730" y="3140968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114" name="Oval 68"/>
          <p:cNvSpPr>
            <a:spLocks noChangeArrowheads="1"/>
          </p:cNvSpPr>
          <p:nvPr/>
        </p:nvSpPr>
        <p:spPr bwMode="auto">
          <a:xfrm>
            <a:off x="4869730" y="3140968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130" name="Oval 69"/>
          <p:cNvSpPr>
            <a:spLocks noChangeArrowheads="1"/>
          </p:cNvSpPr>
          <p:nvPr/>
        </p:nvSpPr>
        <p:spPr bwMode="auto">
          <a:xfrm>
            <a:off x="6092726" y="4293096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134" name="Oval 69"/>
          <p:cNvSpPr>
            <a:spLocks noChangeArrowheads="1"/>
          </p:cNvSpPr>
          <p:nvPr/>
        </p:nvSpPr>
        <p:spPr bwMode="auto">
          <a:xfrm>
            <a:off x="3735288" y="4293098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137" name="Oval 68"/>
          <p:cNvSpPr>
            <a:spLocks noChangeArrowheads="1"/>
          </p:cNvSpPr>
          <p:nvPr/>
        </p:nvSpPr>
        <p:spPr bwMode="auto">
          <a:xfrm>
            <a:off x="4878288" y="4293098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138" name="Oval 69"/>
          <p:cNvSpPr>
            <a:spLocks noChangeArrowheads="1"/>
          </p:cNvSpPr>
          <p:nvPr/>
        </p:nvSpPr>
        <p:spPr bwMode="auto">
          <a:xfrm>
            <a:off x="6092726" y="5373216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140" name="Oval 69"/>
          <p:cNvSpPr>
            <a:spLocks noChangeArrowheads="1"/>
          </p:cNvSpPr>
          <p:nvPr/>
        </p:nvSpPr>
        <p:spPr bwMode="auto">
          <a:xfrm>
            <a:off x="3735288" y="5373218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141" name="Oval 68"/>
          <p:cNvSpPr>
            <a:spLocks noChangeArrowheads="1"/>
          </p:cNvSpPr>
          <p:nvPr/>
        </p:nvSpPr>
        <p:spPr bwMode="auto">
          <a:xfrm>
            <a:off x="4878288" y="5373218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142" name="Oval 69"/>
          <p:cNvSpPr>
            <a:spLocks noChangeArrowheads="1"/>
          </p:cNvSpPr>
          <p:nvPr/>
        </p:nvSpPr>
        <p:spPr bwMode="auto">
          <a:xfrm>
            <a:off x="6092726" y="5805264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144" name="Oval 69"/>
          <p:cNvSpPr>
            <a:spLocks noChangeArrowheads="1"/>
          </p:cNvSpPr>
          <p:nvPr/>
        </p:nvSpPr>
        <p:spPr bwMode="auto">
          <a:xfrm>
            <a:off x="3735288" y="5805266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145" name="Oval 68"/>
          <p:cNvSpPr>
            <a:spLocks noChangeArrowheads="1"/>
          </p:cNvSpPr>
          <p:nvPr/>
        </p:nvSpPr>
        <p:spPr bwMode="auto">
          <a:xfrm>
            <a:off x="4878288" y="5805266"/>
            <a:ext cx="215900" cy="2159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147" name="上箭头 146"/>
          <p:cNvSpPr/>
          <p:nvPr/>
        </p:nvSpPr>
        <p:spPr>
          <a:xfrm flipV="1">
            <a:off x="2483768" y="1196752"/>
            <a:ext cx="432048" cy="376691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/>
              <a:t>s</a:t>
            </a:r>
            <a:endParaRPr lang="zh-CN" altLang="en-US" sz="2400" dirty="0"/>
          </a:p>
        </p:txBody>
      </p:sp>
      <p:sp>
        <p:nvSpPr>
          <p:cNvPr id="92" name="内容占位符 2"/>
          <p:cNvSpPr txBox="1">
            <a:spLocks/>
          </p:cNvSpPr>
          <p:nvPr/>
        </p:nvSpPr>
        <p:spPr>
          <a:xfrm>
            <a:off x="4572000" y="4725144"/>
            <a:ext cx="1296144" cy="288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3200" dirty="0" err="1" smtClean="0"/>
              <a:t>i</a:t>
            </a:r>
            <a:r>
              <a:rPr kumimoji="0" lang="en-US" altLang="zh-CN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nternal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CN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loop</a:t>
            </a:r>
          </a:p>
        </p:txBody>
      </p:sp>
      <p:sp>
        <p:nvSpPr>
          <p:cNvPr id="93" name="内容占位符 2"/>
          <p:cNvSpPr txBox="1">
            <a:spLocks/>
          </p:cNvSpPr>
          <p:nvPr/>
        </p:nvSpPr>
        <p:spPr>
          <a:xfrm>
            <a:off x="4572000" y="3573016"/>
            <a:ext cx="1224136" cy="288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3200" dirty="0" err="1" smtClean="0"/>
              <a:t>i</a:t>
            </a:r>
            <a:r>
              <a:rPr kumimoji="0" lang="en-US" altLang="zh-CN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nternal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CN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loop</a:t>
            </a:r>
          </a:p>
        </p:txBody>
      </p:sp>
      <p:sp>
        <p:nvSpPr>
          <p:cNvPr id="94" name="上弧形箭头 93"/>
          <p:cNvSpPr/>
          <p:nvPr/>
        </p:nvSpPr>
        <p:spPr>
          <a:xfrm flipH="1">
            <a:off x="3923928" y="4725144"/>
            <a:ext cx="2376264" cy="504056"/>
          </a:xfrm>
          <a:prstGeom prst="curved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0" name="上弧形箭头 99"/>
          <p:cNvSpPr/>
          <p:nvPr/>
        </p:nvSpPr>
        <p:spPr>
          <a:xfrm flipH="1">
            <a:off x="3923928" y="3573016"/>
            <a:ext cx="2376264" cy="504056"/>
          </a:xfrm>
          <a:prstGeom prst="curved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en-US" altLang="zh-CN" dirty="0" smtClean="0"/>
              <a:t>Soundness and Completeness</a:t>
            </a:r>
            <a:endParaRPr lang="zh-CN" altLang="en-US" dirty="0"/>
          </a:p>
        </p:txBody>
      </p:sp>
      <p:sp>
        <p:nvSpPr>
          <p:cNvPr id="22" name="内容占位符 2"/>
          <p:cNvSpPr>
            <a:spLocks noGrp="1"/>
          </p:cNvSpPr>
          <p:nvPr>
            <p:ph idx="1"/>
          </p:nvPr>
        </p:nvSpPr>
        <p:spPr>
          <a:xfrm>
            <a:off x="827584" y="2132856"/>
            <a:ext cx="7704856" cy="33123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CN" dirty="0" smtClean="0"/>
              <a:t>M,s |= </a:t>
            </a:r>
            <a:r>
              <a:rPr lang="en-US" altLang="zh-CN" dirty="0" smtClean="0">
                <a:sym typeface="Symbol" pitchFamily="18" charset="2"/>
              </a:rPr>
              <a:t></a:t>
            </a:r>
            <a:r>
              <a:rPr lang="en-US" altLang="zh-CN" dirty="0" smtClean="0"/>
              <a:t> 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err="1" smtClean="0"/>
              <a:t>iff</a:t>
            </a:r>
            <a:r>
              <a:rPr lang="en-US" altLang="zh-CN" dirty="0" smtClean="0"/>
              <a:t> 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there is a bounded model </a:t>
            </a:r>
            <a:r>
              <a:rPr lang="en-US" altLang="zh-CN" dirty="0" smtClean="0">
                <a:sym typeface="Symbol" pitchFamily="18" charset="2"/>
              </a:rPr>
              <a:t>M</a:t>
            </a:r>
            <a:r>
              <a:rPr lang="en-US" altLang="zh-CN" baseline="-25000" dirty="0" smtClean="0">
                <a:sym typeface="Symbol" pitchFamily="18" charset="2"/>
              </a:rPr>
              <a:t>k</a:t>
            </a:r>
            <a:r>
              <a:rPr lang="en-US" altLang="zh-CN" dirty="0" smtClean="0">
                <a:sym typeface="Symbol" pitchFamily="18" charset="2"/>
              </a:rPr>
              <a:t> </a:t>
            </a:r>
            <a:r>
              <a:rPr lang="en-US" altLang="zh-CN" dirty="0" smtClean="0"/>
              <a:t>such that </a:t>
            </a:r>
          </a:p>
          <a:p>
            <a:pPr>
              <a:buNone/>
            </a:pPr>
            <a:r>
              <a:rPr lang="en-US" altLang="zh-CN" dirty="0" err="1" smtClean="0">
                <a:sym typeface="Symbol" pitchFamily="18" charset="2"/>
              </a:rPr>
              <a:t>M</a:t>
            </a:r>
            <a:r>
              <a:rPr lang="en-US" altLang="zh-CN" baseline="-25000" dirty="0" err="1" smtClean="0">
                <a:sym typeface="Symbol" pitchFamily="18" charset="2"/>
              </a:rPr>
              <a:t>k</a:t>
            </a:r>
            <a:r>
              <a:rPr lang="en-US" altLang="zh-CN" dirty="0" err="1" smtClean="0"/>
              <a:t>,s</a:t>
            </a:r>
            <a:r>
              <a:rPr lang="en-US" altLang="zh-CN" dirty="0" smtClean="0">
                <a:sym typeface="Symbol" pitchFamily="18" charset="2"/>
              </a:rPr>
              <a:t> |= 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BS Model Checking Principle</a:t>
            </a:r>
            <a:endParaRPr lang="zh-CN" altLang="en-US" dirty="0"/>
          </a:p>
        </p:txBody>
      </p:sp>
      <p:sp>
        <p:nvSpPr>
          <p:cNvPr id="22" name="内容占位符 2"/>
          <p:cNvSpPr>
            <a:spLocks noGrp="1"/>
          </p:cNvSpPr>
          <p:nvPr>
            <p:ph idx="1"/>
          </p:nvPr>
        </p:nvSpPr>
        <p:spPr>
          <a:xfrm>
            <a:off x="539552" y="1916832"/>
            <a:ext cx="8280920" cy="338437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altLang="zh-CN" dirty="0" smtClean="0"/>
              <a:t>M,s |= </a:t>
            </a:r>
            <a:r>
              <a:rPr lang="en-US" altLang="zh-CN" dirty="0" smtClean="0">
                <a:sym typeface="Symbol" pitchFamily="18" charset="2"/>
              </a:rPr>
              <a:t></a:t>
            </a:r>
            <a:r>
              <a:rPr lang="en-US" altLang="zh-CN" dirty="0" smtClean="0"/>
              <a:t> : 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s0:   k=0;</a:t>
            </a:r>
          </a:p>
          <a:p>
            <a:pPr>
              <a:buNone/>
            </a:pPr>
            <a:r>
              <a:rPr lang="en-US" altLang="zh-CN" dirty="0" smtClean="0"/>
              <a:t>s1:   </a:t>
            </a:r>
            <a:r>
              <a:rPr lang="en-US" altLang="zh-CN" dirty="0" err="1" smtClean="0">
                <a:sym typeface="Symbol" pitchFamily="18" charset="2"/>
              </a:rPr>
              <a:t>M</a:t>
            </a:r>
            <a:r>
              <a:rPr lang="en-US" altLang="zh-CN" baseline="-25000" dirty="0" err="1" smtClean="0">
                <a:sym typeface="Symbol" pitchFamily="18" charset="2"/>
              </a:rPr>
              <a:t>k</a:t>
            </a:r>
            <a:r>
              <a:rPr lang="en-US" altLang="zh-CN" dirty="0" err="1" smtClean="0">
                <a:sym typeface="Symbol" pitchFamily="18" charset="2"/>
              </a:rPr>
              <a:t>,s</a:t>
            </a:r>
            <a:r>
              <a:rPr lang="en-US" altLang="zh-CN" dirty="0" smtClean="0">
                <a:sym typeface="Symbol" pitchFamily="18" charset="2"/>
              </a:rPr>
              <a:t>|=  holds, report that </a:t>
            </a:r>
            <a:r>
              <a:rPr lang="en-US" altLang="zh-CN" dirty="0" smtClean="0"/>
              <a:t> holds;</a:t>
            </a:r>
          </a:p>
          <a:p>
            <a:pPr>
              <a:buNone/>
            </a:pPr>
            <a:r>
              <a:rPr lang="en-US" altLang="zh-CN" dirty="0" smtClean="0"/>
              <a:t>s2:   </a:t>
            </a:r>
            <a:r>
              <a:rPr lang="en-US" altLang="zh-CN" dirty="0" err="1" smtClean="0">
                <a:sym typeface="Symbol" pitchFamily="18" charset="2"/>
              </a:rPr>
              <a:t>M</a:t>
            </a:r>
            <a:r>
              <a:rPr lang="en-US" altLang="zh-CN" baseline="-25000" dirty="0" err="1" smtClean="0">
                <a:sym typeface="Symbol" pitchFamily="18" charset="2"/>
              </a:rPr>
              <a:t>k</a:t>
            </a:r>
            <a:r>
              <a:rPr lang="en-US" altLang="zh-CN" dirty="0" err="1" smtClean="0">
                <a:sym typeface="Symbol" pitchFamily="18" charset="2"/>
              </a:rPr>
              <a:t>,s</a:t>
            </a:r>
            <a:r>
              <a:rPr lang="en-US" altLang="zh-CN" dirty="0" smtClean="0">
                <a:sym typeface="Symbol" pitchFamily="18" charset="2"/>
              </a:rPr>
              <a:t>|= </a:t>
            </a:r>
            <a:r>
              <a:rPr lang="en-US" altLang="zh-CN" dirty="0" smtClean="0">
                <a:sym typeface="Symbol"/>
              </a:rPr>
              <a:t></a:t>
            </a:r>
            <a:r>
              <a:rPr lang="en-US" altLang="zh-CN" dirty="0" smtClean="0">
                <a:sym typeface="Symbol" pitchFamily="18" charset="2"/>
              </a:rPr>
              <a:t> holds, report that </a:t>
            </a:r>
            <a:r>
              <a:rPr lang="en-US" altLang="zh-CN" dirty="0" smtClean="0"/>
              <a:t> does not hold;</a:t>
            </a:r>
          </a:p>
          <a:p>
            <a:pPr>
              <a:buNone/>
            </a:pPr>
            <a:r>
              <a:rPr lang="en-US" altLang="zh-CN" dirty="0" smtClean="0">
                <a:sym typeface="Symbol" pitchFamily="18" charset="2"/>
              </a:rPr>
              <a:t>s3:   increase k; </a:t>
            </a:r>
            <a:r>
              <a:rPr lang="en-US" altLang="zh-CN" dirty="0" err="1" smtClean="0">
                <a:sym typeface="Symbol" pitchFamily="18" charset="2"/>
              </a:rPr>
              <a:t>goto</a:t>
            </a:r>
            <a:r>
              <a:rPr lang="en-US" altLang="zh-CN" dirty="0" smtClean="0">
                <a:sym typeface="Symbol" pitchFamily="18" charset="2"/>
              </a:rPr>
              <a:t> s1.</a:t>
            </a:r>
          </a:p>
          <a:p>
            <a:pPr>
              <a:buNone/>
            </a:pPr>
            <a:endParaRPr lang="en-US" altLang="zh-CN" dirty="0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en-US" altLang="zh-CN" dirty="0" smtClean="0"/>
              <a:t>BS Model Checking Algorithm</a:t>
            </a:r>
            <a:endParaRPr lang="zh-CN" altLang="en-US" dirty="0"/>
          </a:p>
        </p:txBody>
      </p:sp>
      <p:sp>
        <p:nvSpPr>
          <p:cNvPr id="22" name="内容占位符 2"/>
          <p:cNvSpPr>
            <a:spLocks noGrp="1"/>
          </p:cNvSpPr>
          <p:nvPr>
            <p:ph idx="1"/>
          </p:nvPr>
        </p:nvSpPr>
        <p:spPr>
          <a:xfrm>
            <a:off x="539552" y="1628800"/>
            <a:ext cx="8064896" cy="21602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dirty="0" smtClean="0"/>
              <a:t>Formulate BS of CTL with QBF-formulas</a:t>
            </a:r>
          </a:p>
          <a:p>
            <a:pPr>
              <a:buNone/>
            </a:pPr>
            <a:endParaRPr lang="en-US" altLang="zh-CN" dirty="0" smtClean="0"/>
          </a:p>
          <a:p>
            <a:pPr lvl="0">
              <a:buNone/>
            </a:pPr>
            <a:r>
              <a:rPr lang="en-US" altLang="zh-CN" dirty="0" smtClean="0"/>
              <a:t>Model checking CTL     ==  Solving QBF-formulas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</p:txBody>
      </p:sp>
      <p:sp>
        <p:nvSpPr>
          <p:cNvPr id="4" name="矩形 3"/>
          <p:cNvSpPr/>
          <p:nvPr/>
        </p:nvSpPr>
        <p:spPr>
          <a:xfrm>
            <a:off x="539552" y="5157192"/>
            <a:ext cx="69127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ym typeface="Wingdings" pitchFamily="2" charset="2"/>
                <a:hlinkClick r:id="rId3" action="ppaction://hlinkfile"/>
              </a:rPr>
              <a:t>Formal Definitions and Technical Details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en-US" altLang="zh-CN" dirty="0" smtClean="0"/>
              <a:t>Technical Reports/Papers</a:t>
            </a:r>
            <a:endParaRPr lang="zh-CN" altLang="en-US" dirty="0"/>
          </a:p>
        </p:txBody>
      </p:sp>
      <p:sp>
        <p:nvSpPr>
          <p:cNvPr id="22" name="内容占位符 2"/>
          <p:cNvSpPr>
            <a:spLocks noGrp="1"/>
          </p:cNvSpPr>
          <p:nvPr>
            <p:ph idx="1"/>
          </p:nvPr>
        </p:nvSpPr>
        <p:spPr>
          <a:xfrm>
            <a:off x="323528" y="1628800"/>
            <a:ext cx="8604448" cy="44644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err="1" smtClean="0"/>
              <a:t>Wenhui</a:t>
            </a:r>
            <a:r>
              <a:rPr lang="en-US" sz="2800" dirty="0" smtClean="0"/>
              <a:t> Zhang. </a:t>
            </a:r>
          </a:p>
          <a:p>
            <a:pPr>
              <a:buNone/>
            </a:pPr>
            <a:r>
              <a:rPr lang="en-US" sz="2800" dirty="0" smtClean="0"/>
              <a:t>Bounded Semantics of CTL.</a:t>
            </a:r>
          </a:p>
          <a:p>
            <a:pPr>
              <a:buNone/>
            </a:pPr>
            <a:r>
              <a:rPr lang="en-US" sz="2800" dirty="0" smtClean="0"/>
              <a:t>Technical Report ISCAS-LCS-10-16, </a:t>
            </a:r>
          </a:p>
          <a:p>
            <a:pPr>
              <a:buNone/>
            </a:pPr>
            <a:r>
              <a:rPr lang="en-US" sz="2800" dirty="0" smtClean="0"/>
              <a:t>Institute of Software, Chinese Academy of Sciences. 2010.</a:t>
            </a:r>
          </a:p>
          <a:p>
            <a:pPr>
              <a:buNone/>
            </a:pPr>
            <a:endParaRPr lang="en-US" altLang="zh-CN" sz="2800" dirty="0" smtClean="0"/>
          </a:p>
          <a:p>
            <a:pPr>
              <a:buNone/>
            </a:pPr>
            <a:r>
              <a:rPr lang="en-US" sz="2800" dirty="0" err="1" smtClean="0"/>
              <a:t>Wenhui</a:t>
            </a:r>
            <a:r>
              <a:rPr lang="en-US" sz="2800" dirty="0" smtClean="0"/>
              <a:t> Zhang.</a:t>
            </a:r>
            <a:endParaRPr lang="en-US" altLang="zh-CN" sz="2800" dirty="0" smtClean="0"/>
          </a:p>
          <a:p>
            <a:pPr>
              <a:buNone/>
            </a:pPr>
            <a:r>
              <a:rPr lang="en-US" sz="2800" dirty="0" smtClean="0"/>
              <a:t>Bounded Semantics of CTL and SAT-based Verification.</a:t>
            </a:r>
          </a:p>
          <a:p>
            <a:pPr>
              <a:buNone/>
            </a:pPr>
            <a:r>
              <a:rPr lang="en-US" sz="2800" dirty="0" smtClean="0"/>
              <a:t>ICFEM 2009:286-305. 2009.</a:t>
            </a:r>
            <a:endParaRPr lang="en-US" altLang="zh-CN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CN" dirty="0" smtClean="0">
                <a:solidFill>
                  <a:schemeClr val="bg1">
                    <a:lumMod val="75000"/>
                  </a:schemeClr>
                </a:solidFill>
              </a:rPr>
              <a:t>(1) On </a:t>
            </a:r>
            <a:r>
              <a:rPr lang="en-US" altLang="zh-CN" dirty="0" err="1" smtClean="0">
                <a:solidFill>
                  <a:schemeClr val="bg1">
                    <a:lumMod val="75000"/>
                  </a:schemeClr>
                </a:solidFill>
              </a:rPr>
              <a:t>boolean</a:t>
            </a:r>
            <a:r>
              <a:rPr lang="en-US" altLang="zh-CN" dirty="0" smtClean="0">
                <a:solidFill>
                  <a:schemeClr val="bg1">
                    <a:lumMod val="75000"/>
                  </a:schemeClr>
                </a:solidFill>
              </a:rPr>
              <a:t> diagram model checking </a:t>
            </a:r>
          </a:p>
          <a:p>
            <a:pPr>
              <a:buNone/>
            </a:pPr>
            <a:r>
              <a:rPr lang="en-US" altLang="zh-CN" dirty="0" smtClean="0">
                <a:solidFill>
                  <a:schemeClr val="bg1">
                    <a:lumMod val="75000"/>
                  </a:schemeClr>
                </a:solidFill>
              </a:rPr>
              <a:t>(2) On bounded semantics model checking </a:t>
            </a:r>
          </a:p>
          <a:p>
            <a:pPr>
              <a:buNone/>
            </a:pPr>
            <a:r>
              <a:rPr lang="en-US" altLang="zh-CN" dirty="0" smtClean="0"/>
              <a:t>(3) On the model verifier </a:t>
            </a:r>
            <a:r>
              <a:rPr lang="en-US" altLang="zh-CN" i="1" dirty="0" err="1" smtClean="0"/>
              <a:t>verds</a:t>
            </a:r>
            <a:endParaRPr lang="en-US" altLang="zh-CN" dirty="0" smtClean="0"/>
          </a:p>
          <a:p>
            <a:pPr marL="914400" lvl="1" indent="-514350">
              <a:buNone/>
            </a:pPr>
            <a:r>
              <a:rPr lang="en-US" altLang="zh-CN" dirty="0" smtClean="0"/>
              <a:t>(a) Introduction to the tool “</a:t>
            </a:r>
            <a:r>
              <a:rPr lang="en-US" altLang="zh-CN" dirty="0" err="1" smtClean="0"/>
              <a:t>verds</a:t>
            </a:r>
            <a:r>
              <a:rPr lang="en-US" altLang="zh-CN" dirty="0" smtClean="0"/>
              <a:t>”</a:t>
            </a:r>
          </a:p>
          <a:p>
            <a:pPr marL="914400" lvl="1" indent="-514350">
              <a:buNone/>
            </a:pPr>
            <a:r>
              <a:rPr lang="en-US" altLang="zh-CN" dirty="0" smtClean="0"/>
              <a:t>(b) Experimental evaluations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en-US" altLang="zh-CN" dirty="0" smtClean="0"/>
              <a:t>Structure of </a:t>
            </a:r>
            <a:r>
              <a:rPr lang="en-US" altLang="zh-CN" dirty="0" err="1" smtClean="0"/>
              <a:t>verds</a:t>
            </a:r>
            <a:endParaRPr lang="zh-CN" altLang="en-US" dirty="0"/>
          </a:p>
        </p:txBody>
      </p:sp>
      <p:pic>
        <p:nvPicPr>
          <p:cNvPr id="5" name="图片 4" descr="verds0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196752"/>
            <a:ext cx="8388424" cy="3914598"/>
          </a:xfrm>
          <a:prstGeom prst="rect">
            <a:avLst/>
          </a:prstGeom>
        </p:spPr>
      </p:pic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323528" y="5373216"/>
            <a:ext cx="8604448" cy="1008112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zh-CN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32859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CN" sz="2400" dirty="0" smtClean="0"/>
              <a:t>Boolean diagram model checking : </a:t>
            </a:r>
          </a:p>
          <a:p>
            <a:pPr>
              <a:buNone/>
            </a:pPr>
            <a:r>
              <a:rPr lang="en-US" altLang="zh-CN" sz="2400" dirty="0" smtClean="0"/>
              <a:t>	efficient with respect to a set of test cases, except a few of them,  in comparison with </a:t>
            </a:r>
            <a:r>
              <a:rPr lang="en-US" altLang="zh-CN" sz="2400" dirty="0" err="1" smtClean="0"/>
              <a:t>NuSMV</a:t>
            </a:r>
            <a:r>
              <a:rPr lang="en-US" altLang="zh-CN" sz="2400" dirty="0" smtClean="0"/>
              <a:t> 2.5.0;</a:t>
            </a:r>
          </a:p>
          <a:p>
            <a:pPr lvl="1">
              <a:buNone/>
            </a:pPr>
            <a:endParaRPr lang="en-US" altLang="zh-CN" sz="2400" dirty="0" smtClean="0"/>
          </a:p>
          <a:p>
            <a:pPr>
              <a:buNone/>
            </a:pPr>
            <a:r>
              <a:rPr lang="en-US" altLang="zh-CN" sz="2400" dirty="0" smtClean="0"/>
              <a:t>Remarks:</a:t>
            </a:r>
          </a:p>
          <a:p>
            <a:pPr>
              <a:buNone/>
            </a:pPr>
            <a:r>
              <a:rPr lang="en-US" altLang="zh-CN" sz="2400" dirty="0" smtClean="0"/>
              <a:t>The test cases are combinations of:</a:t>
            </a:r>
          </a:p>
          <a:p>
            <a:pPr>
              <a:buNone/>
            </a:pPr>
            <a:r>
              <a:rPr lang="en-US" altLang="zh-CN" sz="2400" dirty="0" smtClean="0"/>
              <a:t>	2 types of random </a:t>
            </a:r>
            <a:r>
              <a:rPr lang="en-US" altLang="zh-CN" sz="2400" dirty="0" err="1" smtClean="0"/>
              <a:t>boolean</a:t>
            </a:r>
            <a:r>
              <a:rPr lang="en-US" altLang="zh-CN" sz="2400" dirty="0" smtClean="0"/>
              <a:t> programs, and a set of 24 CTL formulas.</a:t>
            </a:r>
          </a:p>
          <a:p>
            <a:pPr>
              <a:buNone/>
            </a:pPr>
            <a:endParaRPr lang="en-US" altLang="zh-CN" sz="2400" dirty="0" smtClean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en-US" altLang="zh-CN" dirty="0" smtClean="0"/>
              <a:t>Strength of </a:t>
            </a:r>
            <a:r>
              <a:rPr lang="en-US" altLang="zh-CN" dirty="0" err="1" smtClean="0"/>
              <a:t>verds</a:t>
            </a:r>
            <a:r>
              <a:rPr lang="en-US" altLang="zh-CN" dirty="0" smtClean="0"/>
              <a:t> (1)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363272" cy="1143000"/>
          </a:xfrm>
        </p:spPr>
        <p:txBody>
          <a:bodyPr>
            <a:normAutofit/>
          </a:bodyPr>
          <a:lstStyle/>
          <a:p>
            <a:r>
              <a:rPr lang="en-US" altLang="zh-CN" dirty="0" err="1" smtClean="0"/>
              <a:t>verds</a:t>
            </a:r>
            <a:r>
              <a:rPr lang="en-US" altLang="zh-CN" dirty="0" smtClean="0"/>
              <a:t>: a Model Verifier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78539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Type of Systems:</a:t>
            </a:r>
          </a:p>
          <a:p>
            <a:pPr lvl="1"/>
            <a:r>
              <a:rPr lang="en-US" altLang="zh-CN" dirty="0" smtClean="0"/>
              <a:t>Just discrete systems (fair </a:t>
            </a:r>
            <a:r>
              <a:rPr lang="en-US" altLang="zh-CN" dirty="0" err="1" smtClean="0"/>
              <a:t>Kripke</a:t>
            </a:r>
            <a:r>
              <a:rPr lang="en-US" altLang="zh-CN" dirty="0" smtClean="0"/>
              <a:t> structures) </a:t>
            </a:r>
            <a:r>
              <a:rPr lang="en-US" altLang="zh-CN" dirty="0" err="1" smtClean="0"/>
              <a:t>implmented</a:t>
            </a:r>
            <a:r>
              <a:rPr lang="en-US" altLang="zh-CN" dirty="0" smtClean="0"/>
              <a:t> by a set of concurrent processes</a:t>
            </a:r>
          </a:p>
          <a:p>
            <a:r>
              <a:rPr lang="en-US" altLang="zh-CN" dirty="0" smtClean="0"/>
              <a:t>Type of Properties:</a:t>
            </a:r>
          </a:p>
          <a:p>
            <a:pPr lvl="1"/>
            <a:r>
              <a:rPr lang="en-US" altLang="zh-CN" dirty="0" smtClean="0"/>
              <a:t>Computation Tree Logic (CTL)</a:t>
            </a:r>
          </a:p>
          <a:p>
            <a:r>
              <a:rPr lang="en-US" altLang="zh-CN" dirty="0" smtClean="0"/>
              <a:t>Verification Techniques: </a:t>
            </a:r>
          </a:p>
          <a:p>
            <a:pPr lvl="1"/>
            <a:r>
              <a:rPr lang="en-US" altLang="zh-CN" dirty="0" smtClean="0"/>
              <a:t>Boolean diagram model checking</a:t>
            </a:r>
          </a:p>
          <a:p>
            <a:pPr lvl="1"/>
            <a:r>
              <a:rPr lang="en-US" altLang="zh-CN" dirty="0" smtClean="0"/>
              <a:t>Bounded semantics model checking (without fairness)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>
              <a:buNone/>
            </a:pP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32859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CN" sz="2400" dirty="0" smtClean="0"/>
              <a:t>Bounded semantics model checking: </a:t>
            </a:r>
          </a:p>
          <a:p>
            <a:pPr>
              <a:buNone/>
            </a:pPr>
            <a:r>
              <a:rPr lang="en-US" altLang="zh-CN" sz="2400" dirty="0" smtClean="0"/>
              <a:t>	efficient in over half of the same test cases, in comparison </a:t>
            </a:r>
          </a:p>
          <a:p>
            <a:pPr>
              <a:buNone/>
            </a:pPr>
            <a:r>
              <a:rPr lang="en-US" altLang="zh-CN" sz="2400" dirty="0" smtClean="0"/>
              <a:t>	with </a:t>
            </a:r>
            <a:r>
              <a:rPr lang="en-US" altLang="zh-CN" sz="2400" dirty="0" err="1" smtClean="0"/>
              <a:t>boolean</a:t>
            </a:r>
            <a:r>
              <a:rPr lang="en-US" altLang="zh-CN" sz="2400" dirty="0" smtClean="0"/>
              <a:t> diagram model checking with “</a:t>
            </a:r>
            <a:r>
              <a:rPr lang="en-US" altLang="zh-CN" sz="2400" dirty="0" err="1" smtClean="0"/>
              <a:t>verds</a:t>
            </a:r>
            <a:r>
              <a:rPr lang="en-US" altLang="zh-CN" sz="2400" dirty="0" smtClean="0"/>
              <a:t>”.</a:t>
            </a:r>
          </a:p>
          <a:p>
            <a:pPr lvl="1">
              <a:buNone/>
            </a:pPr>
            <a:endParaRPr lang="en-US" altLang="zh-CN" sz="2400" dirty="0" smtClean="0"/>
          </a:p>
          <a:p>
            <a:pPr>
              <a:buNone/>
            </a:pPr>
            <a:r>
              <a:rPr lang="en-US" altLang="zh-CN" sz="2400" dirty="0" smtClean="0"/>
              <a:t>Remarks:</a:t>
            </a:r>
          </a:p>
          <a:p>
            <a:pPr>
              <a:buNone/>
            </a:pPr>
            <a:r>
              <a:rPr lang="en-US" altLang="zh-CN" sz="2400" dirty="0" smtClean="0"/>
              <a:t>The efficiency depends very much on the QBF-solving techniques:</a:t>
            </a:r>
          </a:p>
          <a:p>
            <a:pPr>
              <a:buNone/>
            </a:pPr>
            <a:r>
              <a:rPr lang="en-US" altLang="zh-CN" sz="2400" dirty="0" smtClean="0"/>
              <a:t>	external QBF-solvers may be used to increase the efficiency.</a:t>
            </a:r>
          </a:p>
          <a:p>
            <a:pPr>
              <a:buNone/>
            </a:pPr>
            <a:r>
              <a:rPr lang="en-US" altLang="zh-CN" sz="2400" dirty="0" smtClean="0"/>
              <a:t>For ACTL formulas,  the use of SAT-solving techniques may be more efficient</a:t>
            </a:r>
            <a:r>
              <a:rPr lang="en-US" altLang="zh-CN" sz="2200" dirty="0" smtClean="0"/>
              <a:t>.</a:t>
            </a:r>
            <a:endParaRPr lang="en-US" altLang="zh-CN" sz="2000" dirty="0" smtClean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en-US" altLang="zh-CN" dirty="0" smtClean="0"/>
              <a:t>Strength of </a:t>
            </a:r>
            <a:r>
              <a:rPr lang="en-US" altLang="zh-CN" dirty="0" err="1" smtClean="0"/>
              <a:t>verds</a:t>
            </a:r>
            <a:r>
              <a:rPr lang="en-US" altLang="zh-CN" dirty="0" smtClean="0"/>
              <a:t> (2)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en-US" altLang="zh-CN" dirty="0" smtClean="0"/>
              <a:t>Modeling and Specification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en-US" altLang="zh-CN" dirty="0" smtClean="0"/>
              <a:t>Models: 		Just discrete systems</a:t>
            </a:r>
          </a:p>
          <a:p>
            <a:r>
              <a:rPr lang="en-US" altLang="zh-CN" dirty="0" smtClean="0"/>
              <a:t>Properties: 	CTL properties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en-US" altLang="zh-CN" dirty="0" smtClean="0"/>
              <a:t>Just Discrete Systems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CN" dirty="0" smtClean="0"/>
              <a:t>D = &lt;V,</a:t>
            </a:r>
            <a:r>
              <a:rPr lang="el-GR" altLang="zh-CN" dirty="0" smtClean="0">
                <a:latin typeface="Calibri"/>
              </a:rPr>
              <a:t>Θ</a:t>
            </a:r>
            <a:r>
              <a:rPr lang="en-US" altLang="zh-CN" dirty="0" smtClean="0">
                <a:latin typeface="Calibri"/>
              </a:rPr>
              <a:t>,</a:t>
            </a:r>
            <a:r>
              <a:rPr lang="el-GR" altLang="zh-CN" dirty="0" smtClean="0">
                <a:latin typeface="Calibri"/>
              </a:rPr>
              <a:t>ρ</a:t>
            </a:r>
            <a:r>
              <a:rPr lang="en-US" altLang="zh-CN" dirty="0" smtClean="0">
                <a:latin typeface="Calibri"/>
              </a:rPr>
              <a:t>,</a:t>
            </a:r>
            <a:r>
              <a:rPr lang="az-Cyrl-AZ" altLang="zh-CN" dirty="0" smtClean="0">
                <a:latin typeface="Calibri"/>
              </a:rPr>
              <a:t>Ј</a:t>
            </a:r>
            <a:r>
              <a:rPr lang="en-US" altLang="zh-CN" dirty="0" smtClean="0">
                <a:latin typeface="Calibri"/>
              </a:rPr>
              <a:t>&gt;</a:t>
            </a:r>
          </a:p>
          <a:p>
            <a:pPr>
              <a:buNone/>
            </a:pPr>
            <a:endParaRPr lang="en-US" altLang="zh-CN" dirty="0" smtClean="0"/>
          </a:p>
          <a:p>
            <a:pPr lvl="0"/>
            <a:r>
              <a:rPr lang="en-US" altLang="zh-CN" sz="2800" dirty="0" smtClean="0"/>
              <a:t>V :  A finite set of typed system variables, such that</a:t>
            </a:r>
          </a:p>
          <a:p>
            <a:pPr lvl="0">
              <a:buNone/>
            </a:pPr>
            <a:r>
              <a:rPr lang="en-US" altLang="zh-CN" sz="2800" dirty="0" smtClean="0"/>
              <a:t>	      the domain of each variable must be finite.</a:t>
            </a:r>
          </a:p>
          <a:p>
            <a:r>
              <a:rPr lang="el-GR" altLang="zh-CN" sz="2800" dirty="0" smtClean="0"/>
              <a:t>Θ </a:t>
            </a:r>
            <a:r>
              <a:rPr lang="en-US" altLang="zh-CN" sz="2800" dirty="0" smtClean="0"/>
              <a:t>: An assertion characterizing the initial states.</a:t>
            </a:r>
          </a:p>
          <a:p>
            <a:r>
              <a:rPr lang="el-GR" altLang="zh-CN" sz="2800" dirty="0" smtClean="0"/>
              <a:t>ρ </a:t>
            </a:r>
            <a:r>
              <a:rPr lang="en-US" altLang="zh-CN" sz="2800" dirty="0" smtClean="0"/>
              <a:t>: An assertion </a:t>
            </a:r>
            <a:r>
              <a:rPr lang="el-GR" altLang="zh-CN" sz="2800" dirty="0" smtClean="0"/>
              <a:t>ρ</a:t>
            </a:r>
            <a:r>
              <a:rPr lang="en-US" altLang="zh-CN" sz="2800" dirty="0" smtClean="0"/>
              <a:t>(V,V') relating the variables in V to </a:t>
            </a:r>
          </a:p>
          <a:p>
            <a:pPr>
              <a:buNone/>
            </a:pPr>
            <a:r>
              <a:rPr lang="en-US" altLang="zh-CN" sz="2800" dirty="0" smtClean="0"/>
              <a:t>          the variables in V' of a successor state.</a:t>
            </a:r>
          </a:p>
          <a:p>
            <a:r>
              <a:rPr lang="en-US" altLang="zh-CN" sz="2800" dirty="0" smtClean="0"/>
              <a:t>J :  A set of justice requirements (weak fairness).</a:t>
            </a:r>
          </a:p>
        </p:txBody>
      </p:sp>
      <p:sp>
        <p:nvSpPr>
          <p:cNvPr id="6" name="内容占位符 4"/>
          <p:cNvSpPr txBox="1">
            <a:spLocks/>
          </p:cNvSpPr>
          <p:nvPr/>
        </p:nvSpPr>
        <p:spPr>
          <a:xfrm>
            <a:off x="467544" y="5805264"/>
            <a:ext cx="8219256" cy="532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Specification Language: CTL</a:t>
            </a:r>
            <a:endParaRPr lang="zh-CN" altLang="en-US" dirty="0"/>
          </a:p>
        </p:txBody>
      </p:sp>
      <p:sp>
        <p:nvSpPr>
          <p:cNvPr id="33" name="内容占位符 2"/>
          <p:cNvSpPr>
            <a:spLocks noGrp="1"/>
          </p:cNvSpPr>
          <p:nvPr>
            <p:ph idx="1"/>
          </p:nvPr>
        </p:nvSpPr>
        <p:spPr>
          <a:xfrm>
            <a:off x="1691680" y="1412776"/>
            <a:ext cx="2654009" cy="44644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dirty="0" smtClean="0"/>
              <a:t>AX </a:t>
            </a:r>
            <a:r>
              <a:rPr lang="el-GR" altLang="zh-CN" dirty="0" smtClean="0"/>
              <a:t>φ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AF </a:t>
            </a:r>
            <a:r>
              <a:rPr lang="el-GR" altLang="zh-CN" dirty="0" smtClean="0"/>
              <a:t>φ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A( </a:t>
            </a:r>
            <a:r>
              <a:rPr lang="el-GR" altLang="zh-CN" dirty="0" smtClean="0"/>
              <a:t>φ</a:t>
            </a:r>
            <a:r>
              <a:rPr lang="en-US" altLang="zh-CN" dirty="0" smtClean="0"/>
              <a:t> U </a:t>
            </a:r>
            <a:r>
              <a:rPr lang="el-GR" altLang="zh-CN" dirty="0" smtClean="0"/>
              <a:t>Ψ</a:t>
            </a:r>
            <a:r>
              <a:rPr lang="en-US" altLang="zh-CN" dirty="0" smtClean="0"/>
              <a:t> )</a:t>
            </a:r>
          </a:p>
          <a:p>
            <a:pPr>
              <a:buNone/>
            </a:pPr>
            <a:r>
              <a:rPr lang="en-US" altLang="zh-CN" dirty="0" smtClean="0"/>
              <a:t>AG </a:t>
            </a:r>
            <a:r>
              <a:rPr lang="el-GR" altLang="zh-CN" dirty="0" smtClean="0"/>
              <a:t>φ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A( </a:t>
            </a:r>
            <a:r>
              <a:rPr lang="el-GR" altLang="zh-CN" dirty="0" smtClean="0"/>
              <a:t>φ</a:t>
            </a:r>
            <a:r>
              <a:rPr lang="en-US" altLang="zh-CN" dirty="0" smtClean="0"/>
              <a:t> R </a:t>
            </a:r>
            <a:r>
              <a:rPr lang="el-GR" altLang="zh-CN" dirty="0" smtClean="0"/>
              <a:t>Ψ</a:t>
            </a:r>
            <a:r>
              <a:rPr lang="en-US" altLang="zh-CN" dirty="0" smtClean="0"/>
              <a:t> )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</p:txBody>
      </p:sp>
      <p:sp>
        <p:nvSpPr>
          <p:cNvPr id="28" name="内容占位符 2"/>
          <p:cNvSpPr txBox="1">
            <a:spLocks/>
          </p:cNvSpPr>
          <p:nvPr/>
        </p:nvSpPr>
        <p:spPr>
          <a:xfrm>
            <a:off x="5436096" y="1412776"/>
            <a:ext cx="2592288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 </a:t>
            </a:r>
            <a:r>
              <a:rPr kumimoji="0" lang="el-GR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φ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 </a:t>
            </a:r>
            <a:r>
              <a:rPr kumimoji="0" lang="el-GR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φ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E( </a:t>
            </a:r>
            <a:r>
              <a:rPr kumimoji="0" lang="el-GR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φ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 </a:t>
            </a:r>
            <a:r>
              <a:rPr kumimoji="0" lang="el-GR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Ψ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 </a:t>
            </a:r>
            <a:r>
              <a:rPr kumimoji="0" lang="el-GR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φ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E( </a:t>
            </a:r>
            <a:r>
              <a:rPr kumimoji="0" lang="el-GR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φ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 </a:t>
            </a:r>
            <a:r>
              <a:rPr kumimoji="0" lang="el-GR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Ψ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内容占位符 4"/>
          <p:cNvSpPr txBox="1">
            <a:spLocks/>
          </p:cNvSpPr>
          <p:nvPr/>
        </p:nvSpPr>
        <p:spPr>
          <a:xfrm>
            <a:off x="467544" y="4797152"/>
            <a:ext cx="8280920" cy="144016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zh-CN" sz="2800" dirty="0" smtClean="0"/>
              <a:t>A proposition is written as “e1 op e2” where 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zh-CN" sz="2800" dirty="0" smtClean="0"/>
              <a:t>e1,e2 are expressions and 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zh-CN" sz="2800" dirty="0" smtClean="0"/>
              <a:t>op is an operator comparing the values of the expressions.</a:t>
            </a: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An Example: Mutual Exclusion</a:t>
            </a:r>
            <a:endParaRPr lang="zh-CN" altLang="en-US" dirty="0"/>
          </a:p>
        </p:txBody>
      </p:sp>
      <p:pic>
        <p:nvPicPr>
          <p:cNvPr id="7" name="图片 6" descr="mutex0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340768"/>
            <a:ext cx="7812360" cy="49478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Mutual Exclusion (Part 1)</a:t>
            </a:r>
            <a:endParaRPr lang="zh-CN" altLang="en-US" dirty="0"/>
          </a:p>
        </p:txBody>
      </p:sp>
      <p:sp>
        <p:nvSpPr>
          <p:cNvPr id="5" name="内容占位符 4"/>
          <p:cNvSpPr txBox="1">
            <a:spLocks/>
          </p:cNvSpPr>
          <p:nvPr/>
        </p:nvSpPr>
        <p:spPr>
          <a:xfrm>
            <a:off x="467544" y="1340768"/>
            <a:ext cx="7776864" cy="496855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r>
              <a:rPr lang="en-US" sz="2800" dirty="0" smtClean="0"/>
              <a:t>VVM     me005</a:t>
            </a:r>
            <a:endParaRPr lang="zh-CN" altLang="en-US" sz="2800" dirty="0" smtClean="0"/>
          </a:p>
          <a:p>
            <a:r>
              <a:rPr lang="en-US" sz="2800" dirty="0" smtClean="0"/>
              <a:t>VAR</a:t>
            </a:r>
            <a:endParaRPr lang="zh-CN" altLang="en-US" sz="2800" dirty="0" smtClean="0"/>
          </a:p>
          <a:p>
            <a:r>
              <a:rPr lang="en-US" sz="2800" dirty="0" smtClean="0"/>
              <a:t>        x[0..1]: 0..1;</a:t>
            </a:r>
            <a:r>
              <a:rPr lang="zh-CN" altLang="en-US" sz="2800" dirty="0" smtClean="0"/>
              <a:t> </a:t>
            </a:r>
            <a:r>
              <a:rPr lang="en-US" sz="2800" dirty="0" smtClean="0"/>
              <a:t>t: 0..1;</a:t>
            </a:r>
            <a:endParaRPr lang="zh-CN" altLang="en-US" sz="2800" dirty="0" smtClean="0"/>
          </a:p>
          <a:p>
            <a:r>
              <a:rPr lang="en-US" sz="2800" dirty="0" smtClean="0"/>
              <a:t>INIT</a:t>
            </a:r>
            <a:endParaRPr lang="zh-CN" altLang="en-US" sz="2800" dirty="0" smtClean="0"/>
          </a:p>
          <a:p>
            <a:r>
              <a:rPr lang="en-US" sz="2800" dirty="0" smtClean="0"/>
              <a:t>        x[0]=0;</a:t>
            </a:r>
            <a:r>
              <a:rPr lang="zh-CN" altLang="en-US" sz="2800" dirty="0" smtClean="0"/>
              <a:t> </a:t>
            </a:r>
            <a:r>
              <a:rPr lang="en-US" sz="2800" dirty="0" smtClean="0"/>
              <a:t>x[1]=0;</a:t>
            </a:r>
            <a:r>
              <a:rPr lang="zh-CN" altLang="en-US" sz="2800" dirty="0" smtClean="0"/>
              <a:t> </a:t>
            </a:r>
            <a:r>
              <a:rPr lang="en-US" sz="2800" dirty="0" smtClean="0"/>
              <a:t>t=0;</a:t>
            </a:r>
            <a:endParaRPr lang="zh-CN" altLang="en-US" sz="2800" dirty="0" smtClean="0"/>
          </a:p>
          <a:p>
            <a:r>
              <a:rPr lang="en-US" sz="2800" dirty="0" smtClean="0"/>
              <a:t>PROC</a:t>
            </a:r>
            <a:endParaRPr lang="zh-CN" altLang="en-US" sz="2800" dirty="0" smtClean="0"/>
          </a:p>
          <a:p>
            <a:r>
              <a:rPr lang="en-US" sz="2800" dirty="0" smtClean="0"/>
              <a:t>        p0: p0m(x[],t,0);</a:t>
            </a:r>
            <a:endParaRPr lang="zh-CN" altLang="en-US" sz="2800" dirty="0" smtClean="0"/>
          </a:p>
          <a:p>
            <a:r>
              <a:rPr lang="en-US" sz="2800" dirty="0" smtClean="0"/>
              <a:t>        p1: p0m(x[],t,1);</a:t>
            </a:r>
            <a:endParaRPr lang="zh-CN" altLang="en-US" sz="2800" dirty="0" smtClean="0"/>
          </a:p>
          <a:p>
            <a:r>
              <a:rPr lang="en-US" sz="2800" dirty="0" smtClean="0"/>
              <a:t>SPEC </a:t>
            </a:r>
            <a:endParaRPr lang="zh-CN" altLang="en-US" sz="2800" dirty="0" smtClean="0"/>
          </a:p>
          <a:p>
            <a:r>
              <a:rPr lang="en-US" sz="2800" dirty="0" smtClean="0"/>
              <a:t>        AG(!(p0.a=s2&amp;p1.a=s2));</a:t>
            </a:r>
            <a:endParaRPr lang="zh-CN" altLang="en-US" sz="2800" dirty="0" smtClean="0"/>
          </a:p>
          <a:p>
            <a:r>
              <a:rPr lang="en-US" sz="2800" dirty="0" smtClean="0"/>
              <a:t>        AG((!p0.a=s1|AF(p0.a=s2|p1.a=s2))&amp;</a:t>
            </a:r>
          </a:p>
          <a:p>
            <a:r>
              <a:rPr lang="en-US" sz="2800" dirty="0" smtClean="0"/>
              <a:t>	 (!p1.a=s1|AF(p0.a=s2|p1.a=s2)));</a:t>
            </a:r>
            <a:endParaRPr lang="zh-CN" altLang="en-US" sz="2800" dirty="0" smtClean="0"/>
          </a:p>
          <a:p>
            <a:r>
              <a:rPr lang="en-US" sz="2800" dirty="0" smtClean="0"/>
              <a:t>        AG((!p0.a=s1|AF(p0.a=s2))&amp;(!p1.a=s1|AF(p1.a=s2)));</a:t>
            </a:r>
            <a:endParaRPr lang="zh-CN" altLang="en-US" sz="2800" dirty="0" smtClean="0"/>
          </a:p>
          <a:p>
            <a:r>
              <a:rPr lang="en-US" sz="2800" dirty="0" smtClean="0"/>
              <a:t>        AG((!p0.a=s1|EF(p0.a=s2))&amp;(!p1.a=s1|EF(p1.a=s2)));</a:t>
            </a:r>
          </a:p>
          <a:p>
            <a:endParaRPr lang="en-US" altLang="zh-CN" sz="2800" dirty="0" smtClean="0"/>
          </a:p>
          <a:p>
            <a:endParaRPr lang="en-US" altLang="zh-CN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Mutual Exclusion (Part 2)</a:t>
            </a:r>
            <a:endParaRPr lang="zh-CN" altLang="en-US" dirty="0"/>
          </a:p>
        </p:txBody>
      </p:sp>
      <p:sp>
        <p:nvSpPr>
          <p:cNvPr id="5" name="内容占位符 4"/>
          <p:cNvSpPr txBox="1">
            <a:spLocks/>
          </p:cNvSpPr>
          <p:nvPr/>
        </p:nvSpPr>
        <p:spPr>
          <a:xfrm>
            <a:off x="467544" y="1340768"/>
            <a:ext cx="8208912" cy="50405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en-US" sz="2400" dirty="0" smtClean="0"/>
              <a:t>MODULE  p0m(x[],</a:t>
            </a:r>
            <a:r>
              <a:rPr lang="en-US" sz="2400" dirty="0" err="1" smtClean="0"/>
              <a:t>t,i</a:t>
            </a:r>
            <a:r>
              <a:rPr lang="en-US" sz="2400" dirty="0" smtClean="0"/>
              <a:t>)</a:t>
            </a:r>
            <a:endParaRPr lang="zh-CN" altLang="en-US" sz="2400" dirty="0" smtClean="0"/>
          </a:p>
          <a:p>
            <a:r>
              <a:rPr lang="en-US" sz="2400" dirty="0" smtClean="0"/>
              <a:t>VAR </a:t>
            </a:r>
            <a:endParaRPr lang="zh-CN" altLang="en-US" sz="2400" dirty="0" smtClean="0"/>
          </a:p>
          <a:p>
            <a:r>
              <a:rPr lang="en-US" sz="2400" dirty="0" smtClean="0"/>
              <a:t>        a: {s0,s1,s2,s3};</a:t>
            </a:r>
            <a:endParaRPr lang="zh-CN" altLang="en-US" sz="2400" dirty="0" smtClean="0"/>
          </a:p>
          <a:p>
            <a:r>
              <a:rPr lang="en-US" sz="2400" dirty="0" smtClean="0"/>
              <a:t>INIT</a:t>
            </a:r>
            <a:endParaRPr lang="zh-CN" altLang="en-US" sz="2400" dirty="0" smtClean="0"/>
          </a:p>
          <a:p>
            <a:r>
              <a:rPr lang="en-US" sz="2400" dirty="0" smtClean="0"/>
              <a:t>        a=s0;</a:t>
            </a:r>
            <a:endParaRPr lang="zh-CN" altLang="en-US" sz="2400" dirty="0" smtClean="0"/>
          </a:p>
          <a:p>
            <a:r>
              <a:rPr lang="en-US" sz="2400" dirty="0" smtClean="0"/>
              <a:t>TRANS </a:t>
            </a:r>
            <a:endParaRPr lang="zh-CN" altLang="en-US" sz="2400" dirty="0" smtClean="0"/>
          </a:p>
          <a:p>
            <a:r>
              <a:rPr lang="en-US" sz="2400" dirty="0" smtClean="0"/>
              <a:t>        a=s0:                    	 	(x[1-i],</a:t>
            </a:r>
            <a:r>
              <a:rPr lang="en-US" sz="2400" dirty="0" err="1" smtClean="0"/>
              <a:t>t,a</a:t>
            </a:r>
            <a:r>
              <a:rPr lang="en-US" sz="2400" dirty="0" smtClean="0"/>
              <a:t>):=(1,1-i,s1);</a:t>
            </a:r>
            <a:endParaRPr lang="zh-CN" altLang="en-US" sz="2400" dirty="0" smtClean="0"/>
          </a:p>
          <a:p>
            <a:r>
              <a:rPr lang="en-US" sz="2400" dirty="0" smtClean="0"/>
              <a:t>        a=s1&amp;(x[</a:t>
            </a:r>
            <a:r>
              <a:rPr lang="en-US" sz="2400" dirty="0" err="1" smtClean="0"/>
              <a:t>i</a:t>
            </a:r>
            <a:r>
              <a:rPr lang="en-US" sz="2400" dirty="0" smtClean="0"/>
              <a:t>]=0|t=</a:t>
            </a:r>
            <a:r>
              <a:rPr lang="en-US" sz="2400" dirty="0" err="1" smtClean="0"/>
              <a:t>i</a:t>
            </a:r>
            <a:r>
              <a:rPr lang="en-US" sz="2400" dirty="0" smtClean="0"/>
              <a:t>):    	(a):=(s2); </a:t>
            </a:r>
            <a:endParaRPr lang="zh-CN" altLang="en-US" sz="2400" dirty="0" smtClean="0"/>
          </a:p>
          <a:p>
            <a:r>
              <a:rPr lang="en-US" sz="2400" dirty="0" smtClean="0"/>
              <a:t>        a=s1&amp;!(x[</a:t>
            </a:r>
            <a:r>
              <a:rPr lang="en-US" sz="2400" dirty="0" err="1" smtClean="0"/>
              <a:t>i</a:t>
            </a:r>
            <a:r>
              <a:rPr lang="en-US" sz="2400" dirty="0" smtClean="0"/>
              <a:t>]=0|t=</a:t>
            </a:r>
            <a:r>
              <a:rPr lang="en-US" sz="2400" dirty="0" err="1" smtClean="0"/>
              <a:t>i</a:t>
            </a:r>
            <a:r>
              <a:rPr lang="en-US" sz="2400" dirty="0" smtClean="0"/>
              <a:t>):   	(a):=(s1);</a:t>
            </a:r>
            <a:endParaRPr lang="zh-CN" altLang="en-US" sz="2400" dirty="0" smtClean="0"/>
          </a:p>
          <a:p>
            <a:r>
              <a:rPr lang="en-US" sz="2400" dirty="0" smtClean="0"/>
              <a:t>        a=s2:                 	    	(x[1-i],a):=(0,s3);</a:t>
            </a:r>
            <a:endParaRPr lang="zh-CN" altLang="en-US" sz="2400" dirty="0" smtClean="0"/>
          </a:p>
          <a:p>
            <a:r>
              <a:rPr lang="en-US" sz="2400" dirty="0" smtClean="0"/>
              <a:t>        a=s2:                          	(a):=(s2);</a:t>
            </a:r>
            <a:endParaRPr lang="zh-CN" altLang="en-US" sz="2400" dirty="0" smtClean="0"/>
          </a:p>
          <a:p>
            <a:r>
              <a:rPr lang="en-US" sz="2400" dirty="0" smtClean="0"/>
              <a:t>        a=s3:                 	   	(x[1-i],</a:t>
            </a:r>
            <a:r>
              <a:rPr lang="en-US" sz="2400" dirty="0" err="1" smtClean="0"/>
              <a:t>t,a</a:t>
            </a:r>
            <a:r>
              <a:rPr lang="en-US" sz="2400" dirty="0" smtClean="0"/>
              <a:t>):=(1,1-i,s1); </a:t>
            </a:r>
            <a:endParaRPr lang="zh-CN" altLang="en-US" sz="2400" dirty="0" smtClean="0"/>
          </a:p>
          <a:p>
            <a:r>
              <a:rPr lang="en-US" sz="2400" dirty="0" smtClean="0"/>
              <a:t>FAIRNESS</a:t>
            </a:r>
            <a:endParaRPr lang="zh-CN" altLang="en-US" sz="2400" dirty="0" smtClean="0"/>
          </a:p>
          <a:p>
            <a:r>
              <a:rPr lang="en-US" sz="2400" dirty="0" smtClean="0"/>
              <a:t>       running;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BD Model Checking</a:t>
            </a:r>
            <a:endParaRPr lang="zh-CN" altLang="en-US" dirty="0"/>
          </a:p>
        </p:txBody>
      </p:sp>
      <p:pic>
        <p:nvPicPr>
          <p:cNvPr id="4" name="图片 3" descr="verds03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1196752"/>
            <a:ext cx="5604550" cy="54452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BD Model Checking</a:t>
            </a:r>
            <a:endParaRPr lang="zh-CN" altLang="en-US" dirty="0"/>
          </a:p>
        </p:txBody>
      </p:sp>
      <p:sp>
        <p:nvSpPr>
          <p:cNvPr id="7" name="内容占位符 4"/>
          <p:cNvSpPr txBox="1">
            <a:spLocks/>
          </p:cNvSpPr>
          <p:nvPr/>
        </p:nvSpPr>
        <p:spPr>
          <a:xfrm>
            <a:off x="467544" y="1340768"/>
            <a:ext cx="8208912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dirty="0" err="1" smtClean="0"/>
              <a:t>verds</a:t>
            </a:r>
            <a:r>
              <a:rPr lang="en-US" sz="2400" dirty="0" smtClean="0"/>
              <a:t> -ck 1 me005.vvm</a:t>
            </a:r>
          </a:p>
          <a:p>
            <a:endParaRPr lang="en-US" sz="2400" dirty="0" smtClean="0"/>
          </a:p>
          <a:p>
            <a:r>
              <a:rPr lang="en-US" sz="2400" dirty="0" smtClean="0"/>
              <a:t>VERSION:    	</a:t>
            </a:r>
            <a:r>
              <a:rPr lang="en-US" sz="2400" dirty="0" err="1" smtClean="0"/>
              <a:t>verds</a:t>
            </a:r>
            <a:r>
              <a:rPr lang="en-US" sz="2400" dirty="0" smtClean="0"/>
              <a:t> 1.30 - AUG 2010 </a:t>
            </a:r>
          </a:p>
          <a:p>
            <a:r>
              <a:rPr lang="en-US" sz="2400" dirty="0" smtClean="0"/>
              <a:t>FILE:       	me005.vvm </a:t>
            </a:r>
          </a:p>
          <a:p>
            <a:r>
              <a:rPr lang="en-US" sz="2400" dirty="0" smtClean="0"/>
              <a:t>PROPERTY:   	AG!((a=2)&amp;(b=2)) </a:t>
            </a:r>
          </a:p>
          <a:p>
            <a:r>
              <a:rPr lang="en-US" sz="2400" dirty="0" smtClean="0"/>
              <a:t>CONCLUSION: 	TRUE (time=0) 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BD Model Checking</a:t>
            </a:r>
            <a:endParaRPr lang="zh-CN" altLang="en-US" dirty="0"/>
          </a:p>
        </p:txBody>
      </p:sp>
      <p:sp>
        <p:nvSpPr>
          <p:cNvPr id="7" name="内容占位符 4"/>
          <p:cNvSpPr txBox="1">
            <a:spLocks/>
          </p:cNvSpPr>
          <p:nvPr/>
        </p:nvSpPr>
        <p:spPr>
          <a:xfrm>
            <a:off x="467544" y="1340768"/>
            <a:ext cx="8208912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dirty="0" err="1" smtClean="0"/>
              <a:t>verds</a:t>
            </a:r>
            <a:r>
              <a:rPr lang="en-US" sz="2400" dirty="0" smtClean="0"/>
              <a:t> -ck 2 me005.vvm</a:t>
            </a:r>
          </a:p>
          <a:p>
            <a:endParaRPr lang="en-US" sz="2400" dirty="0" smtClean="0"/>
          </a:p>
          <a:p>
            <a:r>
              <a:rPr lang="en-US" sz="2400" dirty="0" smtClean="0"/>
              <a:t>VERSION:    	</a:t>
            </a:r>
            <a:r>
              <a:rPr lang="en-US" sz="2400" dirty="0" err="1" smtClean="0"/>
              <a:t>verds</a:t>
            </a:r>
            <a:r>
              <a:rPr lang="en-US" sz="2400" dirty="0" smtClean="0"/>
              <a:t> 1.30 - AUG 2010 </a:t>
            </a:r>
          </a:p>
          <a:p>
            <a:r>
              <a:rPr lang="en-US" sz="2400" dirty="0" smtClean="0"/>
              <a:t>FILE:       	me005.vvm </a:t>
            </a:r>
          </a:p>
          <a:p>
            <a:r>
              <a:rPr lang="en-US" sz="2400" dirty="0" smtClean="0"/>
              <a:t>PROPERTY:   	AG((!(p0.a=1)|AF((p0.a=2)|(p1.a=2)))&amp;……</a:t>
            </a:r>
          </a:p>
          <a:p>
            <a:r>
              <a:rPr lang="en-US" sz="2400" dirty="0" smtClean="0"/>
              <a:t>CONCLUSION: 	TRUE (time=0) 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514350" indent="-514350">
              <a:buAutoNum type="arabicParenBoth"/>
            </a:pPr>
            <a:r>
              <a:rPr lang="en-US" altLang="zh-CN" dirty="0" smtClean="0"/>
              <a:t>On </a:t>
            </a:r>
            <a:r>
              <a:rPr lang="en-US" altLang="zh-CN" dirty="0" err="1" smtClean="0"/>
              <a:t>boolean</a:t>
            </a:r>
            <a:r>
              <a:rPr lang="en-US" altLang="zh-CN" dirty="0" smtClean="0"/>
              <a:t> diagram model checking </a:t>
            </a:r>
          </a:p>
          <a:p>
            <a:pPr marL="914400" lvl="1" indent="-514350">
              <a:buNone/>
            </a:pPr>
            <a:r>
              <a:rPr lang="en-US" altLang="zh-CN" dirty="0" smtClean="0"/>
              <a:t>(a) Boolean diagrams (in particular, TBDs)</a:t>
            </a:r>
          </a:p>
          <a:p>
            <a:pPr marL="914400" lvl="1" indent="-514350">
              <a:buNone/>
            </a:pPr>
            <a:r>
              <a:rPr lang="en-US" altLang="zh-CN" dirty="0" smtClean="0"/>
              <a:t>(b) A connection of TBDs to model checking</a:t>
            </a:r>
          </a:p>
          <a:p>
            <a:pPr>
              <a:buNone/>
            </a:pPr>
            <a:r>
              <a:rPr lang="en-US" altLang="zh-CN" dirty="0" smtClean="0">
                <a:solidFill>
                  <a:schemeClr val="bg1">
                    <a:lumMod val="75000"/>
                  </a:schemeClr>
                </a:solidFill>
              </a:rPr>
              <a:t>(2) On bounded semantics model checking </a:t>
            </a:r>
          </a:p>
          <a:p>
            <a:pPr>
              <a:buNone/>
            </a:pPr>
            <a:r>
              <a:rPr lang="en-US" altLang="zh-CN" dirty="0" smtClean="0">
                <a:solidFill>
                  <a:schemeClr val="bg1">
                    <a:lumMod val="75000"/>
                  </a:schemeClr>
                </a:solidFill>
              </a:rPr>
              <a:t>(3) On the model verifier </a:t>
            </a:r>
            <a:r>
              <a:rPr lang="en-US" altLang="zh-CN" dirty="0" err="1" smtClean="0">
                <a:solidFill>
                  <a:schemeClr val="bg1">
                    <a:lumMod val="75000"/>
                  </a:schemeClr>
                </a:solidFill>
              </a:rPr>
              <a:t>verds</a:t>
            </a:r>
            <a:endParaRPr lang="en-US" altLang="zh-CN" dirty="0" smtClean="0">
              <a:solidFill>
                <a:schemeClr val="bg1">
                  <a:lumMod val="75000"/>
                </a:schemeClr>
              </a:solidFill>
            </a:endParaRP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BD Model Checking</a:t>
            </a:r>
            <a:endParaRPr lang="zh-CN" altLang="en-US" dirty="0"/>
          </a:p>
        </p:txBody>
      </p:sp>
      <p:sp>
        <p:nvSpPr>
          <p:cNvPr id="7" name="内容占位符 4"/>
          <p:cNvSpPr txBox="1">
            <a:spLocks/>
          </p:cNvSpPr>
          <p:nvPr/>
        </p:nvSpPr>
        <p:spPr>
          <a:xfrm>
            <a:off x="467544" y="1340768"/>
            <a:ext cx="8496944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dirty="0" err="1" smtClean="0"/>
              <a:t>verds</a:t>
            </a:r>
            <a:r>
              <a:rPr lang="en-US" sz="2400" dirty="0" smtClean="0"/>
              <a:t> -ck 3 me005.vvm</a:t>
            </a:r>
          </a:p>
          <a:p>
            <a:endParaRPr lang="en-US" sz="2400" dirty="0" smtClean="0"/>
          </a:p>
          <a:p>
            <a:r>
              <a:rPr lang="en-US" sz="2400" dirty="0" smtClean="0"/>
              <a:t>VERSION:    	</a:t>
            </a:r>
            <a:r>
              <a:rPr lang="en-US" sz="2400" dirty="0" err="1" smtClean="0"/>
              <a:t>verds</a:t>
            </a:r>
            <a:r>
              <a:rPr lang="en-US" sz="2400" dirty="0" smtClean="0"/>
              <a:t> 1.30 - AUG 2010 </a:t>
            </a:r>
          </a:p>
          <a:p>
            <a:r>
              <a:rPr lang="en-US" sz="2400" dirty="0" smtClean="0"/>
              <a:t>FILE:       	me005.vvm </a:t>
            </a:r>
          </a:p>
          <a:p>
            <a:r>
              <a:rPr lang="en-US" sz="2400" dirty="0" smtClean="0"/>
              <a:t>PROPERTY:   	</a:t>
            </a:r>
            <a:r>
              <a:rPr lang="pt-BR" sz="2400" dirty="0" smtClean="0"/>
              <a:t>AG((!(p0.a=1)|AF(p0.a=2))&amp; (!(p1.a=1)|AF(p1.a=2)))</a:t>
            </a:r>
            <a:endParaRPr lang="en-US" sz="2400" dirty="0" smtClean="0"/>
          </a:p>
          <a:p>
            <a:r>
              <a:rPr lang="en-US" sz="2400" dirty="0" smtClean="0"/>
              <a:t>CONCLUSION: 	FALSE (time=0) 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Remark:</a:t>
            </a:r>
          </a:p>
          <a:p>
            <a:r>
              <a:rPr lang="en-US" sz="2400" dirty="0" smtClean="0"/>
              <a:t>Needs an additional fairness constraint:  a!=s2 for the 2 processes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BD Model Checking</a:t>
            </a:r>
            <a:endParaRPr lang="zh-CN" altLang="en-US" dirty="0"/>
          </a:p>
        </p:txBody>
      </p:sp>
      <p:sp>
        <p:nvSpPr>
          <p:cNvPr id="7" name="内容占位符 4"/>
          <p:cNvSpPr txBox="1">
            <a:spLocks/>
          </p:cNvSpPr>
          <p:nvPr/>
        </p:nvSpPr>
        <p:spPr>
          <a:xfrm>
            <a:off x="467544" y="1340768"/>
            <a:ext cx="8424936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dirty="0" err="1" smtClean="0"/>
              <a:t>verds</a:t>
            </a:r>
            <a:r>
              <a:rPr lang="en-US" sz="2400" dirty="0" smtClean="0"/>
              <a:t> -ck 4 me005.vvm</a:t>
            </a:r>
          </a:p>
          <a:p>
            <a:endParaRPr lang="en-US" sz="2400" dirty="0" smtClean="0"/>
          </a:p>
          <a:p>
            <a:r>
              <a:rPr lang="en-US" sz="2400" dirty="0" smtClean="0"/>
              <a:t>VERSION:    	</a:t>
            </a:r>
            <a:r>
              <a:rPr lang="en-US" sz="2400" dirty="0" err="1" smtClean="0"/>
              <a:t>verds</a:t>
            </a:r>
            <a:r>
              <a:rPr lang="en-US" sz="2400" dirty="0" smtClean="0"/>
              <a:t> 1.30 - AUG 2010 </a:t>
            </a:r>
          </a:p>
          <a:p>
            <a:r>
              <a:rPr lang="en-US" sz="2400" dirty="0" smtClean="0"/>
              <a:t>FILE:       	me005.vvm </a:t>
            </a:r>
          </a:p>
          <a:p>
            <a:r>
              <a:rPr lang="en-US" sz="2400" dirty="0" smtClean="0"/>
              <a:t>PROPERTY:    	AG((!(p0.a=1)|EF(p0.a=2))&amp;(!(p1.a=1)|EF(p1.a=2)))</a:t>
            </a:r>
          </a:p>
          <a:p>
            <a:r>
              <a:rPr lang="en-US" sz="2400" dirty="0" smtClean="0"/>
              <a:t>CONCLUSION: 	TRUE (time=0) 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BS Model Checking (without fairness)</a:t>
            </a:r>
            <a:endParaRPr lang="zh-CN" altLang="en-US" dirty="0"/>
          </a:p>
        </p:txBody>
      </p:sp>
      <p:pic>
        <p:nvPicPr>
          <p:cNvPr id="4" name="图片 3" descr="verds03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1196752"/>
            <a:ext cx="5604550" cy="5445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BS Model Checking (without fairness)</a:t>
            </a:r>
            <a:endParaRPr lang="zh-CN" altLang="en-US" dirty="0"/>
          </a:p>
        </p:txBody>
      </p:sp>
      <p:sp>
        <p:nvSpPr>
          <p:cNvPr id="7" name="内容占位符 4"/>
          <p:cNvSpPr txBox="1">
            <a:spLocks/>
          </p:cNvSpPr>
          <p:nvPr/>
        </p:nvSpPr>
        <p:spPr>
          <a:xfrm>
            <a:off x="467544" y="1340768"/>
            <a:ext cx="8424936" cy="50405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en-US" sz="2400" dirty="0" err="1" smtClean="0"/>
              <a:t>verds</a:t>
            </a:r>
            <a:r>
              <a:rPr lang="en-US" sz="2400" dirty="0" smtClean="0"/>
              <a:t> -</a:t>
            </a:r>
            <a:r>
              <a:rPr lang="en-US" sz="2400" dirty="0" err="1" smtClean="0"/>
              <a:t>bs</a:t>
            </a:r>
            <a:r>
              <a:rPr lang="en-US" sz="2400" dirty="0" smtClean="0"/>
              <a:t> -ck 1 me004.vvm</a:t>
            </a:r>
          </a:p>
          <a:p>
            <a:endParaRPr lang="en-US" sz="2400" dirty="0" smtClean="0"/>
          </a:p>
          <a:p>
            <a:r>
              <a:rPr lang="en-US" sz="2400" dirty="0" smtClean="0"/>
              <a:t>VERSION:    	</a:t>
            </a:r>
            <a:r>
              <a:rPr lang="en-US" sz="2400" dirty="0" err="1" smtClean="0"/>
              <a:t>verds</a:t>
            </a:r>
            <a:r>
              <a:rPr lang="en-US" sz="2400" dirty="0" smtClean="0"/>
              <a:t> 1.30 - AUG 2010 </a:t>
            </a:r>
          </a:p>
          <a:p>
            <a:r>
              <a:rPr lang="en-US" sz="2400" dirty="0" smtClean="0"/>
              <a:t>FILE:       	me004.vvm </a:t>
            </a:r>
          </a:p>
          <a:p>
            <a:r>
              <a:rPr lang="en-US" sz="2400" dirty="0" smtClean="0"/>
              <a:t>PROPERTY:  	AG!((a=2)&amp;(b=2)) </a:t>
            </a:r>
          </a:p>
          <a:p>
            <a:r>
              <a:rPr lang="en-US" sz="2400" dirty="0" smtClean="0"/>
              <a:t>WARNING:   	no solvers are specified </a:t>
            </a:r>
          </a:p>
          <a:p>
            <a:r>
              <a:rPr lang="en-US" sz="2400" dirty="0" smtClean="0"/>
              <a:t>WARNING:    	an internal solver is used</a:t>
            </a:r>
          </a:p>
          <a:p>
            <a:r>
              <a:rPr lang="en-US" sz="2400" dirty="0" smtClean="0"/>
              <a:t>bound =  0  	time = 0</a:t>
            </a:r>
          </a:p>
          <a:p>
            <a:r>
              <a:rPr lang="en-US" sz="2400" dirty="0" smtClean="0"/>
              <a:t>----------  	time = 0</a:t>
            </a:r>
          </a:p>
          <a:p>
            <a:r>
              <a:rPr lang="en-US" sz="2400" dirty="0" smtClean="0"/>
              <a:t>bound =  1  	time = 0</a:t>
            </a:r>
          </a:p>
          <a:p>
            <a:r>
              <a:rPr lang="en-US" sz="2400" dirty="0" smtClean="0"/>
              <a:t>.</a:t>
            </a:r>
          </a:p>
          <a:p>
            <a:r>
              <a:rPr lang="en-US" sz="2400" dirty="0" smtClean="0"/>
              <a:t>.</a:t>
            </a:r>
          </a:p>
          <a:p>
            <a:r>
              <a:rPr lang="en-US" sz="2400" dirty="0" smtClean="0"/>
              <a:t>bound = 10 	time = 1 </a:t>
            </a:r>
          </a:p>
          <a:p>
            <a:r>
              <a:rPr lang="en-US" sz="2400" dirty="0" smtClean="0"/>
              <a:t>CONCLUSION:	TRUE (time=1 bound=10) 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BS Model Checking (without fairness)</a:t>
            </a:r>
            <a:endParaRPr lang="zh-CN" altLang="en-US" dirty="0"/>
          </a:p>
        </p:txBody>
      </p:sp>
      <p:sp>
        <p:nvSpPr>
          <p:cNvPr id="7" name="内容占位符 4"/>
          <p:cNvSpPr txBox="1">
            <a:spLocks/>
          </p:cNvSpPr>
          <p:nvPr/>
        </p:nvSpPr>
        <p:spPr>
          <a:xfrm>
            <a:off x="467544" y="1340768"/>
            <a:ext cx="8424936" cy="50405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en-US" sz="2400" dirty="0" err="1" smtClean="0"/>
              <a:t>verds</a:t>
            </a:r>
            <a:r>
              <a:rPr lang="en-US" sz="2400" dirty="0" smtClean="0"/>
              <a:t> -</a:t>
            </a:r>
            <a:r>
              <a:rPr lang="en-US" sz="2400" dirty="0" err="1" smtClean="0"/>
              <a:t>bs</a:t>
            </a:r>
            <a:r>
              <a:rPr lang="en-US" sz="2400" dirty="0" smtClean="0"/>
              <a:t> -ck 2 me004.vvm</a:t>
            </a:r>
          </a:p>
          <a:p>
            <a:endParaRPr lang="en-US" sz="2400" dirty="0" smtClean="0"/>
          </a:p>
          <a:p>
            <a:r>
              <a:rPr lang="en-US" sz="2400" dirty="0" smtClean="0"/>
              <a:t>VERSION:    	</a:t>
            </a:r>
            <a:r>
              <a:rPr lang="en-US" sz="2400" dirty="0" err="1" smtClean="0"/>
              <a:t>verds</a:t>
            </a:r>
            <a:r>
              <a:rPr lang="en-US" sz="2400" dirty="0" smtClean="0"/>
              <a:t> 1.30 - AUG 2010 </a:t>
            </a:r>
          </a:p>
          <a:p>
            <a:r>
              <a:rPr lang="en-US" sz="2400" dirty="0" smtClean="0"/>
              <a:t>FILE:       	me004.vvm </a:t>
            </a:r>
          </a:p>
          <a:p>
            <a:r>
              <a:rPr lang="en-US" sz="2400" dirty="0" smtClean="0"/>
              <a:t>PROPERTY:  	 AG((!(p0.a=1)|AF((p0.a=2)|(p1.a=2)))&amp;……</a:t>
            </a:r>
          </a:p>
          <a:p>
            <a:r>
              <a:rPr lang="en-US" sz="2400" dirty="0" smtClean="0"/>
              <a:t>WARNING:   	no solvers are specified </a:t>
            </a:r>
          </a:p>
          <a:p>
            <a:r>
              <a:rPr lang="en-US" sz="2400" dirty="0" smtClean="0"/>
              <a:t>WARNING:    	an internal solver is used</a:t>
            </a:r>
          </a:p>
          <a:p>
            <a:r>
              <a:rPr lang="en-US" sz="2400" dirty="0" smtClean="0"/>
              <a:t>bound =  0  	time = 0</a:t>
            </a:r>
          </a:p>
          <a:p>
            <a:r>
              <a:rPr lang="en-US" sz="2400" dirty="0" smtClean="0"/>
              <a:t>----------  	time = 0</a:t>
            </a:r>
          </a:p>
          <a:p>
            <a:r>
              <a:rPr lang="en-US" sz="2400" dirty="0" smtClean="0"/>
              <a:t>bound =  1  	time = 0</a:t>
            </a:r>
          </a:p>
          <a:p>
            <a:r>
              <a:rPr lang="en-US" sz="2400" dirty="0" smtClean="0"/>
              <a:t>----------  	time = 0</a:t>
            </a:r>
          </a:p>
          <a:p>
            <a:r>
              <a:rPr lang="en-US" sz="2400" dirty="0" smtClean="0"/>
              <a:t>bound =  2  	time = 0</a:t>
            </a:r>
          </a:p>
          <a:p>
            <a:r>
              <a:rPr lang="en-US" sz="2400" dirty="0" smtClean="0"/>
              <a:t>----------  	time = 0</a:t>
            </a:r>
          </a:p>
          <a:p>
            <a:r>
              <a:rPr lang="en-US" sz="2400" dirty="0" smtClean="0"/>
              <a:t>CONCLUSION: 	FALSE (time=0 bound=2)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BS Model Checking (without fairness)</a:t>
            </a:r>
            <a:endParaRPr lang="zh-CN" altLang="en-US" dirty="0"/>
          </a:p>
        </p:txBody>
      </p:sp>
      <p:sp>
        <p:nvSpPr>
          <p:cNvPr id="7" name="内容占位符 4"/>
          <p:cNvSpPr txBox="1">
            <a:spLocks/>
          </p:cNvSpPr>
          <p:nvPr/>
        </p:nvSpPr>
        <p:spPr>
          <a:xfrm>
            <a:off x="467544" y="1340768"/>
            <a:ext cx="8496944" cy="50405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en-US" sz="2400" dirty="0" err="1" smtClean="0"/>
              <a:t>verds</a:t>
            </a:r>
            <a:r>
              <a:rPr lang="en-US" sz="2400" dirty="0" smtClean="0"/>
              <a:t> -</a:t>
            </a:r>
            <a:r>
              <a:rPr lang="en-US" sz="2400" dirty="0" err="1" smtClean="0"/>
              <a:t>bs</a:t>
            </a:r>
            <a:r>
              <a:rPr lang="en-US" sz="2400" dirty="0" smtClean="0"/>
              <a:t> -ck 3 me004.vvm</a:t>
            </a:r>
          </a:p>
          <a:p>
            <a:endParaRPr lang="en-US" sz="2400" dirty="0" smtClean="0"/>
          </a:p>
          <a:p>
            <a:r>
              <a:rPr lang="en-US" sz="2400" dirty="0" smtClean="0"/>
              <a:t>VERSION:    	</a:t>
            </a:r>
            <a:r>
              <a:rPr lang="en-US" sz="2400" dirty="0" err="1" smtClean="0"/>
              <a:t>verds</a:t>
            </a:r>
            <a:r>
              <a:rPr lang="en-US" sz="2400" dirty="0" smtClean="0"/>
              <a:t> 1.30 - AUG 2010 </a:t>
            </a:r>
          </a:p>
          <a:p>
            <a:r>
              <a:rPr lang="en-US" sz="2400" dirty="0" smtClean="0"/>
              <a:t>FILE:       	me004.vvm </a:t>
            </a:r>
          </a:p>
          <a:p>
            <a:r>
              <a:rPr lang="en-US" sz="2400" dirty="0" smtClean="0"/>
              <a:t>PROPERTY:  	 </a:t>
            </a:r>
            <a:r>
              <a:rPr lang="pt-BR" sz="2400" dirty="0" smtClean="0"/>
              <a:t>AG((!(p0.a=1)|AF(p0.a=2))&amp; (!(p1.a=1)|AF(p1.a=2)))</a:t>
            </a:r>
            <a:endParaRPr lang="en-US" sz="2400" dirty="0" smtClean="0"/>
          </a:p>
          <a:p>
            <a:r>
              <a:rPr lang="en-US" sz="2400" dirty="0" smtClean="0"/>
              <a:t>WARNING:   	no solvers are specified </a:t>
            </a:r>
          </a:p>
          <a:p>
            <a:r>
              <a:rPr lang="en-US" sz="2400" dirty="0" smtClean="0"/>
              <a:t>WARNING:    	an internal solver is used</a:t>
            </a:r>
          </a:p>
          <a:p>
            <a:r>
              <a:rPr lang="en-US" sz="2400" dirty="0" smtClean="0"/>
              <a:t>bound =  0  	time = 0</a:t>
            </a:r>
          </a:p>
          <a:p>
            <a:r>
              <a:rPr lang="en-US" sz="2400" dirty="0" smtClean="0"/>
              <a:t>----------  	time = 0</a:t>
            </a:r>
          </a:p>
          <a:p>
            <a:r>
              <a:rPr lang="en-US" sz="2400" dirty="0" smtClean="0"/>
              <a:t>bound =  1  	time = 0</a:t>
            </a:r>
          </a:p>
          <a:p>
            <a:r>
              <a:rPr lang="en-US" sz="2400" dirty="0" smtClean="0"/>
              <a:t>----------  	time = 0</a:t>
            </a:r>
          </a:p>
          <a:p>
            <a:r>
              <a:rPr lang="en-US" sz="2400" dirty="0" smtClean="0"/>
              <a:t>bound =  2  	time = 0</a:t>
            </a:r>
          </a:p>
          <a:p>
            <a:r>
              <a:rPr lang="en-US" sz="2400" dirty="0" smtClean="0"/>
              <a:t>----------  	time = 0</a:t>
            </a:r>
          </a:p>
          <a:p>
            <a:r>
              <a:rPr lang="en-US" sz="2400" dirty="0" smtClean="0"/>
              <a:t>CONCLUSION: 	FALSE (time=0 bound=2)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BS Model Checking (without fairness)</a:t>
            </a:r>
            <a:endParaRPr lang="zh-CN" altLang="en-US" dirty="0"/>
          </a:p>
        </p:txBody>
      </p:sp>
      <p:sp>
        <p:nvSpPr>
          <p:cNvPr id="7" name="内容占位符 4"/>
          <p:cNvSpPr txBox="1">
            <a:spLocks/>
          </p:cNvSpPr>
          <p:nvPr/>
        </p:nvSpPr>
        <p:spPr>
          <a:xfrm>
            <a:off x="467544" y="1340768"/>
            <a:ext cx="8424936" cy="50405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en-US" sz="2400" dirty="0" err="1" smtClean="0"/>
              <a:t>verds</a:t>
            </a:r>
            <a:r>
              <a:rPr lang="en-US" sz="2400" dirty="0" smtClean="0"/>
              <a:t> -</a:t>
            </a:r>
            <a:r>
              <a:rPr lang="en-US" sz="2400" dirty="0" err="1" smtClean="0"/>
              <a:t>bs</a:t>
            </a:r>
            <a:r>
              <a:rPr lang="en-US" sz="2400" dirty="0" smtClean="0"/>
              <a:t> -ck 4 me004.vvm</a:t>
            </a:r>
          </a:p>
          <a:p>
            <a:endParaRPr lang="en-US" sz="2400" dirty="0" smtClean="0"/>
          </a:p>
          <a:p>
            <a:r>
              <a:rPr lang="en-US" sz="2400" dirty="0" smtClean="0"/>
              <a:t>VERSION:    	</a:t>
            </a:r>
            <a:r>
              <a:rPr lang="en-US" sz="2400" dirty="0" err="1" smtClean="0"/>
              <a:t>verds</a:t>
            </a:r>
            <a:r>
              <a:rPr lang="en-US" sz="2400" dirty="0" smtClean="0"/>
              <a:t> 1.30 - AUG 2010 </a:t>
            </a:r>
          </a:p>
          <a:p>
            <a:r>
              <a:rPr lang="en-US" sz="2400" dirty="0" smtClean="0"/>
              <a:t>FILE:       	me004.vvm </a:t>
            </a:r>
          </a:p>
          <a:p>
            <a:r>
              <a:rPr lang="en-US" sz="2400" dirty="0" smtClean="0"/>
              <a:t>PROPERTY:  	 AG((!(p0.a=1)|EF(p0.a=2))&amp;(!(p1.a=1)|EF(p1.a=2)))</a:t>
            </a:r>
          </a:p>
          <a:p>
            <a:r>
              <a:rPr lang="en-US" sz="2400" dirty="0" smtClean="0"/>
              <a:t>WARNING:   	no solvers are specified </a:t>
            </a:r>
          </a:p>
          <a:p>
            <a:r>
              <a:rPr lang="en-US" sz="2400" dirty="0" smtClean="0"/>
              <a:t>WARNING:    	an internal solver is used</a:t>
            </a:r>
          </a:p>
          <a:p>
            <a:r>
              <a:rPr lang="en-US" sz="2400" dirty="0" smtClean="0"/>
              <a:t>bound =  0  	time = 0</a:t>
            </a:r>
          </a:p>
          <a:p>
            <a:r>
              <a:rPr lang="en-US" sz="2400" dirty="0" smtClean="0"/>
              <a:t>----------  	time = 0</a:t>
            </a:r>
          </a:p>
          <a:p>
            <a:r>
              <a:rPr lang="en-US" sz="2400" dirty="0" smtClean="0"/>
              <a:t>bound =  1  	time = 0</a:t>
            </a:r>
          </a:p>
          <a:p>
            <a:r>
              <a:rPr lang="en-US" sz="2400" dirty="0" smtClean="0"/>
              <a:t>.</a:t>
            </a:r>
          </a:p>
          <a:p>
            <a:r>
              <a:rPr lang="en-US" sz="2400" dirty="0" smtClean="0"/>
              <a:t>.</a:t>
            </a:r>
          </a:p>
          <a:p>
            <a:r>
              <a:rPr lang="en-US" sz="2400" dirty="0" smtClean="0"/>
              <a:t>bound = 10  	time = 394 </a:t>
            </a:r>
          </a:p>
          <a:p>
            <a:r>
              <a:rPr lang="en-US" sz="2400" dirty="0" smtClean="0"/>
              <a:t>CONCLUSION: 	TRUE (time=394 bound=10)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Experimental Evaluations</a:t>
            </a:r>
            <a:endParaRPr lang="zh-CN" altLang="en-US" dirty="0"/>
          </a:p>
        </p:txBody>
      </p:sp>
      <p:sp>
        <p:nvSpPr>
          <p:cNvPr id="7" name="内容占位符 4"/>
          <p:cNvSpPr txBox="1">
            <a:spLocks/>
          </p:cNvSpPr>
          <p:nvPr/>
        </p:nvSpPr>
        <p:spPr>
          <a:xfrm>
            <a:off x="467544" y="1340768"/>
            <a:ext cx="8424936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dirty="0" smtClean="0"/>
              <a:t>Test Cases:</a:t>
            </a:r>
          </a:p>
          <a:p>
            <a:endParaRPr lang="en-US" sz="2400" dirty="0" smtClean="0"/>
          </a:p>
          <a:p>
            <a:r>
              <a:rPr lang="en-US" sz="2400" dirty="0" smtClean="0"/>
              <a:t>	Random Programs with Concurrent Processes</a:t>
            </a:r>
          </a:p>
          <a:p>
            <a:endParaRPr lang="en-US" sz="2400" dirty="0" smtClean="0"/>
          </a:p>
          <a:p>
            <a:r>
              <a:rPr lang="en-US" sz="2400" dirty="0" smtClean="0"/>
              <a:t>	Random Programs with Concurrent Sequential Processes</a:t>
            </a:r>
          </a:p>
          <a:p>
            <a:endParaRPr lang="en-US" sz="2400" dirty="0" smtClean="0"/>
          </a:p>
          <a:p>
            <a:r>
              <a:rPr lang="en-US" sz="2400" dirty="0" smtClean="0"/>
              <a:t>	24 CTL properties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>
              <a:sym typeface="Wingdings" pitchFamily="2" charset="2"/>
              <a:hlinkClick r:id="rId2" action="ppaction://hlinkfile"/>
            </a:endParaRPr>
          </a:p>
          <a:p>
            <a:r>
              <a:rPr lang="en-US" sz="2400" dirty="0" smtClean="0"/>
              <a:t>      	</a:t>
            </a:r>
            <a:r>
              <a:rPr lang="en-US" sz="2400" dirty="0" smtClean="0">
                <a:sym typeface="Wingdings" pitchFamily="2" charset="2"/>
                <a:hlinkClick r:id="rId3" action="ppaction://hlinkfile"/>
              </a:rPr>
              <a:t>Experimental Details</a:t>
            </a:r>
            <a:endParaRPr lang="en-US" sz="2400" dirty="0" smtClean="0">
              <a:sym typeface="Wingdings" pitchFamily="2" charset="2"/>
            </a:endParaRPr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Summary of the Evaluations</a:t>
            </a:r>
            <a:endParaRPr lang="zh-CN" altLang="en-US" dirty="0"/>
          </a:p>
        </p:txBody>
      </p:sp>
      <p:sp>
        <p:nvSpPr>
          <p:cNvPr id="7" name="内容占位符 4"/>
          <p:cNvSpPr txBox="1">
            <a:spLocks/>
          </p:cNvSpPr>
          <p:nvPr/>
        </p:nvSpPr>
        <p:spPr>
          <a:xfrm>
            <a:off x="467544" y="1340768"/>
            <a:ext cx="8424936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800" dirty="0" smtClean="0"/>
              <a:t>With respect to the experimental data:</a:t>
            </a:r>
          </a:p>
          <a:p>
            <a:endParaRPr lang="en-US" sz="2800" dirty="0" smtClean="0"/>
          </a:p>
          <a:p>
            <a:r>
              <a:rPr lang="en-US" sz="2800" dirty="0" smtClean="0"/>
              <a:t>Boolean diagram model checking has clear advantages over BDD-based symbolic model checking with </a:t>
            </a:r>
            <a:r>
              <a:rPr lang="en-US" sz="2800" dirty="0" err="1" smtClean="0"/>
              <a:t>NuSMV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smtClean="0"/>
              <a:t>Bounded semantics model checking and </a:t>
            </a:r>
          </a:p>
          <a:p>
            <a:r>
              <a:rPr lang="en-US" sz="2800" dirty="0" err="1" smtClean="0"/>
              <a:t>boolean</a:t>
            </a:r>
            <a:r>
              <a:rPr lang="en-US" sz="2800" dirty="0" smtClean="0"/>
              <a:t> diagram model checking have their </a:t>
            </a:r>
            <a:r>
              <a:rPr lang="en-US" sz="2800" smtClean="0"/>
              <a:t>own advantages.</a:t>
            </a:r>
            <a:endParaRPr lang="en-US" sz="2800" dirty="0" smtClean="0"/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Documentation</a:t>
            </a:r>
            <a:endParaRPr lang="zh-CN" altLang="en-US" dirty="0"/>
          </a:p>
        </p:txBody>
      </p:sp>
      <p:sp>
        <p:nvSpPr>
          <p:cNvPr id="7" name="内容占位符 4"/>
          <p:cNvSpPr txBox="1">
            <a:spLocks/>
          </p:cNvSpPr>
          <p:nvPr/>
        </p:nvSpPr>
        <p:spPr>
          <a:xfrm>
            <a:off x="467544" y="1340768"/>
            <a:ext cx="8424936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endParaRPr lang="en-US" sz="2400" dirty="0" smtClean="0"/>
          </a:p>
          <a:p>
            <a:r>
              <a:rPr lang="en-US" sz="2800" dirty="0" smtClean="0"/>
              <a:t>http://</a:t>
            </a:r>
            <a:r>
              <a:rPr lang="en-US" sz="2800" dirty="0" smtClean="0"/>
              <a:t>lcs.ios.ac.cn</a:t>
            </a:r>
            <a:r>
              <a:rPr lang="en-US" sz="2800" dirty="0" smtClean="0"/>
              <a:t>/~zwh/verds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Boolean diagrams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/>
          <a:lstStyle/>
          <a:p>
            <a:pPr>
              <a:buNone/>
            </a:pPr>
            <a:r>
              <a:rPr lang="en-US" altLang="zh-CN" dirty="0" smtClean="0"/>
              <a:t>BD = </a:t>
            </a:r>
            <a:r>
              <a:rPr lang="en-US" altLang="zh-CN" dirty="0" smtClean="0">
                <a:solidFill>
                  <a:prstClr val="black"/>
                </a:solidFill>
              </a:rPr>
              <a:t>&lt;N,E,n</a:t>
            </a:r>
            <a:r>
              <a:rPr lang="en-US" altLang="zh-CN" baseline="-25000" dirty="0" smtClean="0">
                <a:solidFill>
                  <a:prstClr val="black"/>
                </a:solidFill>
              </a:rPr>
              <a:t>0</a:t>
            </a:r>
            <a:r>
              <a:rPr lang="en-US" altLang="zh-CN" dirty="0" smtClean="0">
                <a:solidFill>
                  <a:prstClr val="black"/>
                </a:solidFill>
              </a:rPr>
              <a:t>,L&gt;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4067944" y="2636912"/>
            <a:ext cx="2592288" cy="57606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Labeling function</a:t>
            </a:r>
            <a:endParaRPr lang="zh-CN" altLang="en-US" sz="2400" dirty="0" smtClean="0">
              <a:solidFill>
                <a:srgbClr val="FF0000"/>
              </a:solidFill>
            </a:endParaRPr>
          </a:p>
        </p:txBody>
      </p:sp>
      <p:cxnSp>
        <p:nvCxnSpPr>
          <p:cNvPr id="5" name="肘形连接符 4"/>
          <p:cNvCxnSpPr>
            <a:endCxn id="4" idx="1"/>
          </p:cNvCxnSpPr>
          <p:nvPr/>
        </p:nvCxnSpPr>
        <p:spPr>
          <a:xfrm>
            <a:off x="3059832" y="2204864"/>
            <a:ext cx="1008112" cy="720080"/>
          </a:xfrm>
          <a:prstGeom prst="bentConnector3">
            <a:avLst>
              <a:gd name="adj1" fmla="val -68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4067944" y="3429000"/>
            <a:ext cx="2592288" cy="57606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Root</a:t>
            </a:r>
            <a:endParaRPr lang="zh-CN" altLang="en-US" sz="2400" dirty="0" smtClean="0">
              <a:solidFill>
                <a:srgbClr val="FF0000"/>
              </a:solidFill>
            </a:endParaRPr>
          </a:p>
        </p:txBody>
      </p:sp>
      <p:cxnSp>
        <p:nvCxnSpPr>
          <p:cNvPr id="8" name="肘形连接符 18"/>
          <p:cNvCxnSpPr>
            <a:endCxn id="7" idx="1"/>
          </p:cNvCxnSpPr>
          <p:nvPr/>
        </p:nvCxnSpPr>
        <p:spPr>
          <a:xfrm rot="16200000" flipH="1">
            <a:off x="2627784" y="2276872"/>
            <a:ext cx="1512168" cy="136815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4067944" y="4221088"/>
            <a:ext cx="2592288" cy="57606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Edges</a:t>
            </a:r>
            <a:endParaRPr lang="zh-CN" altLang="en-US" sz="2400" dirty="0" smtClean="0">
              <a:solidFill>
                <a:srgbClr val="FF0000"/>
              </a:solidFill>
            </a:endParaRPr>
          </a:p>
        </p:txBody>
      </p:sp>
      <p:cxnSp>
        <p:nvCxnSpPr>
          <p:cNvPr id="10" name="肘形连接符 18"/>
          <p:cNvCxnSpPr>
            <a:endCxn id="9" idx="1"/>
          </p:cNvCxnSpPr>
          <p:nvPr/>
        </p:nvCxnSpPr>
        <p:spPr>
          <a:xfrm rot="16200000" flipH="1">
            <a:off x="2051720" y="2492896"/>
            <a:ext cx="2304256" cy="172819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4067944" y="5013176"/>
            <a:ext cx="2592288" cy="57606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Nodes</a:t>
            </a:r>
            <a:endParaRPr lang="zh-CN" altLang="en-US" sz="2400" dirty="0" smtClean="0">
              <a:solidFill>
                <a:srgbClr val="FF0000"/>
              </a:solidFill>
            </a:endParaRPr>
          </a:p>
        </p:txBody>
      </p:sp>
      <p:cxnSp>
        <p:nvCxnSpPr>
          <p:cNvPr id="12" name="肘形连接符 18"/>
          <p:cNvCxnSpPr>
            <a:endCxn id="11" idx="1"/>
          </p:cNvCxnSpPr>
          <p:nvPr/>
        </p:nvCxnSpPr>
        <p:spPr>
          <a:xfrm rot="16200000" flipH="1">
            <a:off x="1439652" y="2672916"/>
            <a:ext cx="3168352" cy="208823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Concluding Remarks</a:t>
            </a:r>
            <a:endParaRPr lang="zh-CN" altLang="en-US" dirty="0"/>
          </a:p>
        </p:txBody>
      </p:sp>
      <p:sp>
        <p:nvSpPr>
          <p:cNvPr id="7" name="内容占位符 4"/>
          <p:cNvSpPr txBox="1">
            <a:spLocks/>
          </p:cNvSpPr>
          <p:nvPr/>
        </p:nvSpPr>
        <p:spPr>
          <a:xfrm>
            <a:off x="467544" y="1340768"/>
            <a:ext cx="8424936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en-US" altLang="zh-CN" sz="2800" dirty="0" smtClean="0"/>
              <a:t>Boolean diagram model checking, bounded semantics model checking,  and the model verifier “</a:t>
            </a:r>
            <a:r>
              <a:rPr lang="en-US" altLang="zh-CN" sz="2800" dirty="0" err="1" smtClean="0"/>
              <a:t>verds</a:t>
            </a:r>
            <a:r>
              <a:rPr lang="en-US" altLang="zh-CN" sz="2800" dirty="0" smtClean="0"/>
              <a:t>” with its modeling language and specification language have been presented.</a:t>
            </a:r>
          </a:p>
          <a:p>
            <a:pPr>
              <a:buNone/>
            </a:pPr>
            <a:endParaRPr lang="en-US" altLang="zh-CN" sz="2800" dirty="0" smtClean="0"/>
          </a:p>
          <a:p>
            <a:pPr>
              <a:buNone/>
            </a:pPr>
            <a:r>
              <a:rPr lang="en-US" altLang="zh-CN" sz="2800" dirty="0" smtClean="0"/>
              <a:t>Two distinguished features of “</a:t>
            </a:r>
            <a:r>
              <a:rPr lang="en-US" altLang="zh-CN" sz="2800" dirty="0" err="1" smtClean="0"/>
              <a:t>verds</a:t>
            </a:r>
            <a:r>
              <a:rPr lang="en-US" altLang="zh-CN" sz="2800" dirty="0" smtClean="0"/>
              <a:t>” are that it supports </a:t>
            </a:r>
            <a:r>
              <a:rPr lang="en-US" altLang="zh-CN" sz="2800" dirty="0" err="1" smtClean="0"/>
              <a:t>boolean</a:t>
            </a:r>
            <a:r>
              <a:rPr lang="en-US" altLang="zh-CN" sz="2800" dirty="0" smtClean="0"/>
              <a:t> diagram model checking based on TBDs and bounded semantics model checking based on QBF.</a:t>
            </a:r>
          </a:p>
          <a:p>
            <a:pPr>
              <a:buNone/>
            </a:pPr>
            <a:endParaRPr lang="en-US" altLang="zh-CN" sz="2400" dirty="0" smtClean="0"/>
          </a:p>
          <a:p>
            <a:pPr>
              <a:buNone/>
            </a:pPr>
            <a:endParaRPr lang="en-US" altLang="zh-CN" sz="2400" dirty="0" smtClean="0"/>
          </a:p>
          <a:p>
            <a:pPr>
              <a:buNone/>
            </a:pPr>
            <a:endParaRPr lang="en-US" altLang="zh-CN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en-US" altLang="zh-CN" dirty="0" smtClean="0"/>
              <a:t>Future Works</a:t>
            </a:r>
            <a:endParaRPr lang="zh-CN" altLang="en-US" dirty="0"/>
          </a:p>
        </p:txBody>
      </p:sp>
      <p:pic>
        <p:nvPicPr>
          <p:cNvPr id="5" name="图片 4" descr="verds0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196752"/>
            <a:ext cx="8388424" cy="3914598"/>
          </a:xfrm>
          <a:prstGeom prst="rect">
            <a:avLst/>
          </a:prstGeom>
        </p:spPr>
      </p:pic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323528" y="5013176"/>
            <a:ext cx="8568952" cy="13681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altLang="zh-CN" sz="2800" dirty="0" smtClean="0"/>
              <a:t>Future works include:  </a:t>
            </a:r>
          </a:p>
          <a:p>
            <a:pPr>
              <a:buNone/>
            </a:pPr>
            <a:r>
              <a:rPr lang="en-US" altLang="zh-CN" sz="2800" dirty="0" smtClean="0"/>
              <a:t>various practical improvements to the model verifier, and</a:t>
            </a:r>
          </a:p>
          <a:p>
            <a:pPr>
              <a:buNone/>
            </a:pPr>
            <a:r>
              <a:rPr lang="en-US" altLang="zh-CN" sz="2800" dirty="0" smtClean="0"/>
              <a:t>theoretical works on TBDs and bounded semantics.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1"/>
            <a:ext cx="8291264" cy="4248471"/>
          </a:xfrm>
        </p:spPr>
        <p:txBody>
          <a:bodyPr>
            <a:normAutofit fontScale="92500"/>
          </a:bodyPr>
          <a:lstStyle/>
          <a:p>
            <a:r>
              <a:rPr lang="en-US" altLang="zh-CN" dirty="0" smtClean="0"/>
              <a:t>Model Checking:</a:t>
            </a:r>
          </a:p>
          <a:p>
            <a:pPr lvl="1"/>
            <a:r>
              <a:rPr lang="en-US" altLang="zh-CN" dirty="0" smtClean="0"/>
              <a:t>Implementation of cone of influence reduction</a:t>
            </a:r>
          </a:p>
          <a:p>
            <a:pPr lvl="1"/>
            <a:r>
              <a:rPr lang="en-US" altLang="zh-CN" dirty="0" smtClean="0"/>
              <a:t>Implementation of partitioned transition relation</a:t>
            </a:r>
          </a:p>
          <a:p>
            <a:pPr lvl="1"/>
            <a:r>
              <a:rPr lang="en-US" altLang="zh-CN" dirty="0" smtClean="0"/>
              <a:t>Implementation of counter-example generation</a:t>
            </a:r>
          </a:p>
          <a:p>
            <a:pPr lvl="1"/>
            <a:r>
              <a:rPr lang="en-US" altLang="zh-CN" dirty="0" smtClean="0"/>
              <a:t>Improvement of the relational product computation</a:t>
            </a:r>
          </a:p>
          <a:p>
            <a:r>
              <a:rPr lang="en-US" altLang="zh-CN" dirty="0" smtClean="0"/>
              <a:t>QBF/SAT:</a:t>
            </a:r>
          </a:p>
          <a:p>
            <a:pPr lvl="1"/>
            <a:r>
              <a:rPr lang="en-US" altLang="zh-CN" dirty="0" smtClean="0"/>
              <a:t>Improvement of the encoding of problems</a:t>
            </a:r>
          </a:p>
          <a:p>
            <a:pPr lvl="1"/>
            <a:r>
              <a:rPr lang="en-US" altLang="zh-CN" dirty="0" smtClean="0"/>
              <a:t>Improvement of the QBF/SAT-solving algorithms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Some Practical Issues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On TBDs:</a:t>
            </a:r>
          </a:p>
          <a:p>
            <a:pPr lvl="1"/>
            <a:r>
              <a:rPr lang="en-US" altLang="zh-CN" dirty="0" smtClean="0"/>
              <a:t>Succinctness of representation of a formula;</a:t>
            </a:r>
          </a:p>
          <a:p>
            <a:pPr lvl="1"/>
            <a:r>
              <a:rPr lang="en-US" altLang="zh-CN" dirty="0" smtClean="0"/>
              <a:t>Complexity of the operation “conjunction”;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On Bounded Semantics Model Checking:</a:t>
            </a:r>
          </a:p>
          <a:p>
            <a:pPr lvl="1"/>
            <a:r>
              <a:rPr lang="en-US" altLang="zh-CN" dirty="0" smtClean="0"/>
              <a:t>Bounded semantics for various temporal logics;</a:t>
            </a:r>
          </a:p>
          <a:p>
            <a:pPr lvl="1"/>
            <a:r>
              <a:rPr lang="en-US" altLang="zh-CN" dirty="0" smtClean="0"/>
              <a:t>On CTL properties that have linear counterexamples;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Some Theoretical Issues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4355976" y="1628800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4355976" y="2564904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6156176" y="2636912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1187624" y="2492896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7" name="椭圆 26"/>
          <p:cNvSpPr/>
          <p:nvPr/>
        </p:nvSpPr>
        <p:spPr>
          <a:xfrm>
            <a:off x="3131840" y="3356992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9" name="椭圆 28"/>
          <p:cNvSpPr/>
          <p:nvPr/>
        </p:nvSpPr>
        <p:spPr>
          <a:xfrm>
            <a:off x="1187624" y="3356992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2699792" y="4293096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2" name="椭圆 31"/>
          <p:cNvSpPr/>
          <p:nvPr/>
        </p:nvSpPr>
        <p:spPr>
          <a:xfrm>
            <a:off x="1187624" y="4293096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68" name="椭圆 67"/>
          <p:cNvSpPr/>
          <p:nvPr/>
        </p:nvSpPr>
        <p:spPr>
          <a:xfrm>
            <a:off x="7308304" y="3573016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aseline="-25000" dirty="0">
              <a:solidFill>
                <a:srgbClr val="FF0000"/>
              </a:solidFill>
            </a:endParaRPr>
          </a:p>
        </p:txBody>
      </p:sp>
      <p:sp>
        <p:nvSpPr>
          <p:cNvPr id="69" name="椭圆 68"/>
          <p:cNvSpPr/>
          <p:nvPr/>
        </p:nvSpPr>
        <p:spPr>
          <a:xfrm>
            <a:off x="4283968" y="4365104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77" name="椭圆 76"/>
          <p:cNvSpPr/>
          <p:nvPr/>
        </p:nvSpPr>
        <p:spPr>
          <a:xfrm>
            <a:off x="4283968" y="3429000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8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BD = </a:t>
            </a:r>
            <a:r>
              <a:rPr lang="en-US" altLang="zh-CN" dirty="0" smtClean="0">
                <a:solidFill>
                  <a:prstClr val="black"/>
                </a:solidFill>
              </a:rPr>
              <a:t>&lt;N,E,n</a:t>
            </a:r>
            <a:r>
              <a:rPr lang="en-US" altLang="zh-CN" baseline="-25000" dirty="0" smtClean="0">
                <a:solidFill>
                  <a:prstClr val="black"/>
                </a:solidFill>
              </a:rPr>
              <a:t>0</a:t>
            </a:r>
            <a:r>
              <a:rPr lang="en-US" altLang="zh-CN" dirty="0" smtClean="0">
                <a:solidFill>
                  <a:prstClr val="black"/>
                </a:solidFill>
              </a:rPr>
              <a:t>,L&gt; </a:t>
            </a:r>
            <a:r>
              <a:rPr lang="en-US" altLang="zh-CN" dirty="0" smtClean="0"/>
              <a:t>: Nodes (N)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4355976" y="1628800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4355976" y="2564904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6156176" y="2636912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9" name="曲线连接符 8"/>
          <p:cNvCxnSpPr>
            <a:stCxn id="4" idx="4"/>
            <a:endCxn id="19" idx="0"/>
          </p:cNvCxnSpPr>
          <p:nvPr/>
        </p:nvCxnSpPr>
        <p:spPr>
          <a:xfrm rot="5400000">
            <a:off x="4572000" y="2312876"/>
            <a:ext cx="504056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曲线连接符 11"/>
          <p:cNvCxnSpPr>
            <a:stCxn id="4" idx="5"/>
            <a:endCxn id="20" idx="0"/>
          </p:cNvCxnSpPr>
          <p:nvPr/>
        </p:nvCxnSpPr>
        <p:spPr>
          <a:xfrm rot="16200000" flipH="1">
            <a:off x="5569941" y="1582625"/>
            <a:ext cx="639336" cy="1469237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椭圆 14"/>
          <p:cNvSpPr/>
          <p:nvPr/>
        </p:nvSpPr>
        <p:spPr>
          <a:xfrm>
            <a:off x="1187624" y="2492896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16" name="曲线连接符 15"/>
          <p:cNvCxnSpPr>
            <a:stCxn id="4" idx="3"/>
            <a:endCxn id="15" idx="0"/>
          </p:cNvCxnSpPr>
          <p:nvPr/>
        </p:nvCxnSpPr>
        <p:spPr>
          <a:xfrm rot="5400000">
            <a:off x="2826711" y="826542"/>
            <a:ext cx="495320" cy="2837389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椭圆 26"/>
          <p:cNvSpPr/>
          <p:nvPr/>
        </p:nvSpPr>
        <p:spPr>
          <a:xfrm>
            <a:off x="3131840" y="3356992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9" name="椭圆 28"/>
          <p:cNvSpPr/>
          <p:nvPr/>
        </p:nvSpPr>
        <p:spPr>
          <a:xfrm>
            <a:off x="1187624" y="3356992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2699792" y="4293096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2" name="椭圆 31"/>
          <p:cNvSpPr/>
          <p:nvPr/>
        </p:nvSpPr>
        <p:spPr>
          <a:xfrm>
            <a:off x="1187624" y="4293096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68" name="椭圆 67"/>
          <p:cNvSpPr/>
          <p:nvPr/>
        </p:nvSpPr>
        <p:spPr>
          <a:xfrm>
            <a:off x="7308304" y="3573016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69" name="椭圆 68"/>
          <p:cNvSpPr/>
          <p:nvPr/>
        </p:nvSpPr>
        <p:spPr>
          <a:xfrm>
            <a:off x="4283968" y="4365104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77" name="椭圆 76"/>
          <p:cNvSpPr/>
          <p:nvPr/>
        </p:nvSpPr>
        <p:spPr>
          <a:xfrm>
            <a:off x="4283968" y="3429000"/>
            <a:ext cx="936104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8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k-</a:t>
            </a:r>
            <a:r>
              <a:rPr lang="en-US" altLang="zh-CN" dirty="0" err="1" smtClean="0"/>
              <a:t>ary</a:t>
            </a:r>
            <a:r>
              <a:rPr lang="en-US" altLang="zh-CN" dirty="0" smtClean="0"/>
              <a:t> BD: Ordered Edges (E: N -&gt; </a:t>
            </a:r>
            <a:r>
              <a:rPr lang="en-US" altLang="zh-CN" dirty="0" err="1" smtClean="0"/>
              <a:t>N</a:t>
            </a:r>
            <a:r>
              <a:rPr lang="en-US" altLang="zh-CN" baseline="30000" dirty="0" err="1" smtClean="0"/>
              <a:t>k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cxnSp>
        <p:nvCxnSpPr>
          <p:cNvPr id="89" name="曲线连接符 88"/>
          <p:cNvCxnSpPr>
            <a:stCxn id="15" idx="4"/>
            <a:endCxn id="29" idx="0"/>
          </p:cNvCxnSpPr>
          <p:nvPr/>
        </p:nvCxnSpPr>
        <p:spPr>
          <a:xfrm rot="5400000">
            <a:off x="1439652" y="3140968"/>
            <a:ext cx="432048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曲线连接符 91"/>
          <p:cNvCxnSpPr>
            <a:stCxn id="29" idx="4"/>
            <a:endCxn id="32" idx="0"/>
          </p:cNvCxnSpPr>
          <p:nvPr/>
        </p:nvCxnSpPr>
        <p:spPr>
          <a:xfrm rot="5400000">
            <a:off x="1403648" y="4041068"/>
            <a:ext cx="504056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曲线连接符 94"/>
          <p:cNvCxnSpPr>
            <a:stCxn id="29" idx="5"/>
            <a:endCxn id="30" idx="0"/>
          </p:cNvCxnSpPr>
          <p:nvPr/>
        </p:nvCxnSpPr>
        <p:spPr>
          <a:xfrm rot="16200000" flipH="1">
            <a:off x="2293577" y="3418829"/>
            <a:ext cx="567328" cy="118120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曲线连接符 97"/>
          <p:cNvCxnSpPr>
            <a:stCxn id="29" idx="6"/>
            <a:endCxn id="69" idx="1"/>
          </p:cNvCxnSpPr>
          <p:nvPr/>
        </p:nvCxnSpPr>
        <p:spPr>
          <a:xfrm>
            <a:off x="2123728" y="3573016"/>
            <a:ext cx="2297329" cy="85536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曲线连接符 101"/>
          <p:cNvCxnSpPr>
            <a:stCxn id="15" idx="5"/>
            <a:endCxn id="27" idx="0"/>
          </p:cNvCxnSpPr>
          <p:nvPr/>
        </p:nvCxnSpPr>
        <p:spPr>
          <a:xfrm rot="16200000" flipH="1">
            <a:off x="2545605" y="2302705"/>
            <a:ext cx="495320" cy="1613253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曲线连接符 105"/>
          <p:cNvCxnSpPr>
            <a:stCxn id="15" idx="6"/>
            <a:endCxn id="77" idx="0"/>
          </p:cNvCxnSpPr>
          <p:nvPr/>
        </p:nvCxnSpPr>
        <p:spPr>
          <a:xfrm>
            <a:off x="2123728" y="2708920"/>
            <a:ext cx="2628292" cy="72008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曲线连接符 105"/>
          <p:cNvCxnSpPr>
            <a:stCxn id="20" idx="4"/>
            <a:endCxn id="69" idx="7"/>
          </p:cNvCxnSpPr>
          <p:nvPr/>
        </p:nvCxnSpPr>
        <p:spPr>
          <a:xfrm rot="5400000">
            <a:off x="5173898" y="2978046"/>
            <a:ext cx="1359416" cy="154124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曲线连接符 105"/>
          <p:cNvCxnSpPr>
            <a:stCxn id="20" idx="5"/>
            <a:endCxn id="68" idx="0"/>
          </p:cNvCxnSpPr>
          <p:nvPr/>
        </p:nvCxnSpPr>
        <p:spPr>
          <a:xfrm rot="16200000" flipH="1">
            <a:off x="7082109" y="2878769"/>
            <a:ext cx="567328" cy="82116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曲线连接符 105"/>
          <p:cNvCxnSpPr>
            <a:stCxn id="20" idx="6"/>
            <a:endCxn id="4" idx="6"/>
          </p:cNvCxnSpPr>
          <p:nvPr/>
        </p:nvCxnSpPr>
        <p:spPr>
          <a:xfrm flipH="1" flipV="1">
            <a:off x="5292080" y="1844824"/>
            <a:ext cx="1800200" cy="1008112"/>
          </a:xfrm>
          <a:prstGeom prst="curvedConnector3">
            <a:avLst>
              <a:gd name="adj1" fmla="val -1269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内容占位符 2"/>
          <p:cNvSpPr>
            <a:spLocks noGrp="1"/>
          </p:cNvSpPr>
          <p:nvPr>
            <p:ph idx="1"/>
          </p:nvPr>
        </p:nvSpPr>
        <p:spPr>
          <a:xfrm>
            <a:off x="1187624" y="5229200"/>
            <a:ext cx="7704856" cy="115212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CN" dirty="0" smtClean="0"/>
              <a:t>Note: E is a partial function</a:t>
            </a:r>
          </a:p>
          <a:p>
            <a:pPr>
              <a:buNone/>
            </a:pPr>
            <a:r>
              <a:rPr lang="en-US" altLang="zh-CN" dirty="0" smtClean="0"/>
              <a:t>Note: k=3 is used in the </a:t>
            </a:r>
            <a:r>
              <a:rPr lang="en-US" altLang="zh-CN" smtClean="0"/>
              <a:t>following application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1206</TotalTime>
  <Words>1948</Words>
  <Application>Microsoft Office PowerPoint</Application>
  <PresentationFormat>全屏显示(4:3)</PresentationFormat>
  <Paragraphs>684</Paragraphs>
  <Slides>73</Slides>
  <Notes>12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73</vt:i4>
      </vt:variant>
    </vt:vector>
  </HeadingPairs>
  <TitlesOfParts>
    <vt:vector size="74" baseType="lpstr">
      <vt:lpstr>Office 主题</vt:lpstr>
      <vt:lpstr>An Introduction to the Model Verifier verds</vt:lpstr>
      <vt:lpstr>Contents</vt:lpstr>
      <vt:lpstr>Boolean Diagram Model Checking</vt:lpstr>
      <vt:lpstr>Bounded Semantics Model Checking</vt:lpstr>
      <vt:lpstr>verds: a Model Verifier</vt:lpstr>
      <vt:lpstr>Contents</vt:lpstr>
      <vt:lpstr>Boolean diagrams</vt:lpstr>
      <vt:lpstr>BD = &lt;N,E,n0,L&gt; : Nodes (N)</vt:lpstr>
      <vt:lpstr>k-ary BD: Ordered Edges (E: N -&gt; Nk)</vt:lpstr>
      <vt:lpstr>TBD: Root Node (n0N)</vt:lpstr>
      <vt:lpstr>TBD: Labels (L: N -&gt; L-L)</vt:lpstr>
      <vt:lpstr>Language: Subset of (L-L)*</vt:lpstr>
      <vt:lpstr>Simplification on a Pos./Neg. Label </vt:lpstr>
      <vt:lpstr>Simplification for a Positive Node</vt:lpstr>
      <vt:lpstr>Simplification for a Negative Node</vt:lpstr>
      <vt:lpstr>Two Examples: No Accepted Strings</vt:lpstr>
      <vt:lpstr>Example: An Accepted String</vt:lpstr>
      <vt:lpstr>Example: An Accepted String</vt:lpstr>
      <vt:lpstr>Example: An Accepted String</vt:lpstr>
      <vt:lpstr>Example: An Accepted String</vt:lpstr>
      <vt:lpstr>Example: An Accepted String</vt:lpstr>
      <vt:lpstr>Example: An Accepted String</vt:lpstr>
      <vt:lpstr>Example: An Accepted String</vt:lpstr>
      <vt:lpstr>Models: Subsets of L </vt:lpstr>
      <vt:lpstr>Example:  A Model</vt:lpstr>
      <vt:lpstr>Concepts Related to Models</vt:lpstr>
      <vt:lpstr>Boolean Formulas as TBDs</vt:lpstr>
      <vt:lpstr>Boolean Formulas as TBDs</vt:lpstr>
      <vt:lpstr>Some Properties</vt:lpstr>
      <vt:lpstr>Boolean Diagram Model Checking</vt:lpstr>
      <vt:lpstr>Technical Reports</vt:lpstr>
      <vt:lpstr>Contents</vt:lpstr>
      <vt:lpstr>Kripke Structure</vt:lpstr>
      <vt:lpstr>KS=&lt;S,R,I,L&gt;: States (S)</vt:lpstr>
      <vt:lpstr>KS: Transition Relation (RSxS)</vt:lpstr>
      <vt:lpstr>KS: Initial States (IS)</vt:lpstr>
      <vt:lpstr>KS: Labels (L: S-&gt;2AP)</vt:lpstr>
      <vt:lpstr>Computation/Paths</vt:lpstr>
      <vt:lpstr>CTL Formulas</vt:lpstr>
      <vt:lpstr>Semantics:  M,s |= A or M,s |= E </vt:lpstr>
      <vt:lpstr>Bounded Semantics (k=4)</vt:lpstr>
      <vt:lpstr>Bounded Semantics (k=4)</vt:lpstr>
      <vt:lpstr>Soundness and Completeness</vt:lpstr>
      <vt:lpstr>BS Model Checking Principle</vt:lpstr>
      <vt:lpstr>BS Model Checking Algorithm</vt:lpstr>
      <vt:lpstr>Technical Reports/Papers</vt:lpstr>
      <vt:lpstr>Contents</vt:lpstr>
      <vt:lpstr>Structure of verds</vt:lpstr>
      <vt:lpstr>Strength of verds (1)</vt:lpstr>
      <vt:lpstr>Strength of verds (2)</vt:lpstr>
      <vt:lpstr>Modeling and Specification</vt:lpstr>
      <vt:lpstr>Just Discrete Systems</vt:lpstr>
      <vt:lpstr>Specification Language: CTL</vt:lpstr>
      <vt:lpstr>An Example: Mutual Exclusion</vt:lpstr>
      <vt:lpstr>Mutual Exclusion (Part 1)</vt:lpstr>
      <vt:lpstr>Mutual Exclusion (Part 2)</vt:lpstr>
      <vt:lpstr>BD Model Checking</vt:lpstr>
      <vt:lpstr>BD Model Checking</vt:lpstr>
      <vt:lpstr>BD Model Checking</vt:lpstr>
      <vt:lpstr>BD Model Checking</vt:lpstr>
      <vt:lpstr>BD Model Checking</vt:lpstr>
      <vt:lpstr>BS Model Checking (without fairness)</vt:lpstr>
      <vt:lpstr>BS Model Checking (without fairness)</vt:lpstr>
      <vt:lpstr>BS Model Checking (without fairness)</vt:lpstr>
      <vt:lpstr>BS Model Checking (without fairness)</vt:lpstr>
      <vt:lpstr>BS Model Checking (without fairness)</vt:lpstr>
      <vt:lpstr>Experimental Evaluations</vt:lpstr>
      <vt:lpstr>Summary of the Evaluations</vt:lpstr>
      <vt:lpstr>Documentation</vt:lpstr>
      <vt:lpstr>Concluding Remarks</vt:lpstr>
      <vt:lpstr>Future Works</vt:lpstr>
      <vt:lpstr>Some Practical Issues</vt:lpstr>
      <vt:lpstr>Some Theoretical Issues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zwh</dc:creator>
  <cp:lastModifiedBy>Wenhui Zhang</cp:lastModifiedBy>
  <cp:revision>231</cp:revision>
  <dcterms:created xsi:type="dcterms:W3CDTF">2010-07-31T06:54:10Z</dcterms:created>
  <dcterms:modified xsi:type="dcterms:W3CDTF">2010-09-16T00:47:54Z</dcterms:modified>
</cp:coreProperties>
</file>